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Josefin Sans Bold" panose="020B0604020202020204" charset="0"/>
      <p:regular r:id="rId19"/>
    </p:embeddedFont>
    <p:embeddedFont>
      <p:font typeface="Calibri" panose="020F0502020204030204" pitchFamily="34" charset="0"/>
      <p:regular r:id="rId20"/>
      <p:bold r:id="rId21"/>
      <p:italic r:id="rId22"/>
      <p:boldItalic r:id="rId23"/>
    </p:embeddedFont>
    <p:embeddedFont>
      <p:font typeface="Josefin San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3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3304424"/>
            <a:ext cx="8217084" cy="3678153"/>
            <a:chOff x="0" y="0"/>
            <a:chExt cx="10956112" cy="4904203"/>
          </a:xfrm>
        </p:grpSpPr>
        <p:sp>
          <p:nvSpPr>
            <p:cNvPr id="3" name="TextBox 3"/>
            <p:cNvSpPr txBox="1"/>
            <p:nvPr/>
          </p:nvSpPr>
          <p:spPr>
            <a:xfrm>
              <a:off x="0" y="1688631"/>
              <a:ext cx="10956112" cy="1494512"/>
            </a:xfrm>
            <a:prstGeom prst="rect">
              <a:avLst/>
            </a:prstGeom>
          </p:spPr>
          <p:txBody>
            <a:bodyPr lIns="0" tIns="0" rIns="0" bIns="0" rtlCol="0" anchor="t">
              <a:spAutoFit/>
            </a:bodyPr>
            <a:lstStyle/>
            <a:p>
              <a:pPr>
                <a:lnSpc>
                  <a:spcPts val="8595"/>
                </a:lnSpc>
              </a:pPr>
              <a:r>
                <a:rPr lang="en-US" sz="7674">
                  <a:solidFill>
                    <a:srgbClr val="F7B4A7"/>
                  </a:solidFill>
                  <a:latin typeface="Josefin Sans Bold"/>
                </a:rPr>
                <a:t>Thư viện sympy</a:t>
              </a:r>
            </a:p>
          </p:txBody>
        </p:sp>
        <p:sp>
          <p:nvSpPr>
            <p:cNvPr id="4" name="TextBox 4"/>
            <p:cNvSpPr txBox="1"/>
            <p:nvPr/>
          </p:nvSpPr>
          <p:spPr>
            <a:xfrm>
              <a:off x="0" y="-71755"/>
              <a:ext cx="10956112" cy="544087"/>
            </a:xfrm>
            <a:prstGeom prst="rect">
              <a:avLst/>
            </a:prstGeom>
          </p:spPr>
          <p:txBody>
            <a:bodyPr lIns="0" tIns="0" rIns="0" bIns="0" rtlCol="0" anchor="t">
              <a:spAutoFit/>
            </a:bodyPr>
            <a:lstStyle/>
            <a:p>
              <a:pPr>
                <a:lnSpc>
                  <a:spcPts val="3359"/>
                </a:lnSpc>
              </a:pPr>
              <a:endParaRPr/>
            </a:p>
          </p:txBody>
        </p:sp>
        <p:sp>
          <p:nvSpPr>
            <p:cNvPr id="5" name="TextBox 5"/>
            <p:cNvSpPr txBox="1"/>
            <p:nvPr/>
          </p:nvSpPr>
          <p:spPr>
            <a:xfrm>
              <a:off x="0" y="4149013"/>
              <a:ext cx="10956112" cy="761117"/>
            </a:xfrm>
            <a:prstGeom prst="rect">
              <a:avLst/>
            </a:prstGeom>
          </p:spPr>
          <p:txBody>
            <a:bodyPr lIns="0" tIns="0" rIns="0" bIns="0" rtlCol="0" anchor="t">
              <a:spAutoFit/>
            </a:bodyPr>
            <a:lstStyle/>
            <a:p>
              <a:pPr>
                <a:lnSpc>
                  <a:spcPts val="4760"/>
                </a:lnSpc>
              </a:pPr>
              <a:endParaRP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956029" y="880143"/>
            <a:ext cx="14449772" cy="8526715"/>
            <a:chOff x="0" y="0"/>
            <a:chExt cx="19266363" cy="11368953"/>
          </a:xfrm>
        </p:grpSpPr>
        <p:sp>
          <p:nvSpPr>
            <p:cNvPr id="4" name="TextBox 4"/>
            <p:cNvSpPr txBox="1"/>
            <p:nvPr/>
          </p:nvSpPr>
          <p:spPr>
            <a:xfrm>
              <a:off x="0" y="2127353"/>
              <a:ext cx="18988953" cy="9205237"/>
            </a:xfrm>
            <a:prstGeom prst="rect">
              <a:avLst/>
            </a:prstGeom>
          </p:spPr>
          <p:txBody>
            <a:bodyPr lIns="0" tIns="0" rIns="0" bIns="0" rtlCol="0" anchor="t">
              <a:spAutoFit/>
            </a:bodyPr>
            <a:lstStyle/>
            <a:p>
              <a:pPr marL="964918" lvl="1" indent="-482459" algn="just">
                <a:lnSpc>
                  <a:spcPts val="7150"/>
                </a:lnSpc>
                <a:buFont typeface="Arial"/>
                <a:buChar char="•"/>
              </a:pPr>
              <a:r>
                <a:rPr lang="en-US" sz="4469">
                  <a:solidFill>
                    <a:srgbClr val="FEFEFE"/>
                  </a:solidFill>
                  <a:latin typeface="Josefin Sans"/>
                </a:rPr>
                <a:t>Sympy hỗ trợ 3 kiểu dữ liệu: Real (số thực), Rational (số hữu tỷ) và Integer (số nguyên)</a:t>
              </a:r>
            </a:p>
            <a:p>
              <a:pPr marL="964918" lvl="1" indent="-482459" algn="just">
                <a:lnSpc>
                  <a:spcPts val="7150"/>
                </a:lnSpc>
                <a:buFont typeface="Arial"/>
                <a:buChar char="•"/>
              </a:pPr>
              <a:r>
                <a:rPr lang="en-US" sz="4469">
                  <a:solidFill>
                    <a:srgbClr val="FEFEFE"/>
                  </a:solidFill>
                  <a:latin typeface="Josefin Sans"/>
                </a:rPr>
                <a:t>SymPy sử dụng mpmath ở chế độ nền, giúp thực hiện các phép tính bằng cách sử dụng số học có độ chính xác tùy ý. Bằng cách đó, một số hằng số đặc biệt, như e, pi, oo (Vô cực), được coi là ký hiệu và có thể được đánh giá với độ chính xác tùy ý:</a:t>
              </a:r>
            </a:p>
            <a:p>
              <a:pPr algn="just">
                <a:lnSpc>
                  <a:spcPts val="4977"/>
                </a:lnSpc>
              </a:pPr>
              <a:endParaRPr lang="en-US" sz="4469">
                <a:solidFill>
                  <a:srgbClr val="FEFEFE"/>
                </a:solidFill>
                <a:latin typeface="Josefin Sans"/>
              </a:endParaRPr>
            </a:p>
          </p:txBody>
        </p:sp>
        <p:sp>
          <p:nvSpPr>
            <p:cNvPr id="5" name="TextBox 5"/>
            <p:cNvSpPr txBox="1"/>
            <p:nvPr/>
          </p:nvSpPr>
          <p:spPr>
            <a:xfrm>
              <a:off x="277410" y="-98886"/>
              <a:ext cx="18988953" cy="1018768"/>
            </a:xfrm>
            <a:prstGeom prst="rect">
              <a:avLst/>
            </a:prstGeom>
          </p:spPr>
          <p:txBody>
            <a:bodyPr lIns="0" tIns="0" rIns="0" bIns="0" rtlCol="0" anchor="t">
              <a:spAutoFit/>
            </a:bodyPr>
            <a:lstStyle/>
            <a:p>
              <a:pPr>
                <a:lnSpc>
                  <a:spcPts val="6413"/>
                </a:lnSpc>
              </a:pPr>
              <a:r>
                <a:rPr lang="en-US" sz="4581">
                  <a:solidFill>
                    <a:srgbClr val="F7B4A7"/>
                  </a:solidFill>
                  <a:latin typeface="Josefin Sans Bold"/>
                </a:rPr>
                <a:t>Tính năng tính toán cơ bản</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956029" y="880143"/>
            <a:ext cx="14449772" cy="8526715"/>
            <a:chOff x="0" y="0"/>
            <a:chExt cx="19266363" cy="11368953"/>
          </a:xfrm>
        </p:grpSpPr>
        <p:sp>
          <p:nvSpPr>
            <p:cNvPr id="4" name="TextBox 4"/>
            <p:cNvSpPr txBox="1"/>
            <p:nvPr/>
          </p:nvSpPr>
          <p:spPr>
            <a:xfrm>
              <a:off x="0" y="2127353"/>
              <a:ext cx="18988953" cy="9205237"/>
            </a:xfrm>
            <a:prstGeom prst="rect">
              <a:avLst/>
            </a:prstGeom>
          </p:spPr>
          <p:txBody>
            <a:bodyPr lIns="0" tIns="0" rIns="0" bIns="0" rtlCol="0" anchor="t">
              <a:spAutoFit/>
            </a:bodyPr>
            <a:lstStyle/>
            <a:p>
              <a:pPr marL="964918" lvl="1" indent="-482459" algn="just">
                <a:lnSpc>
                  <a:spcPts val="7150"/>
                </a:lnSpc>
                <a:buFont typeface="Arial"/>
                <a:buChar char="•"/>
              </a:pPr>
              <a:r>
                <a:rPr lang="en-US" sz="4469" dirty="0" err="1">
                  <a:solidFill>
                    <a:srgbClr val="FEFEFE"/>
                  </a:solidFill>
                  <a:latin typeface="Josefin Sans"/>
                </a:rPr>
                <a:t>Các</a:t>
              </a:r>
              <a:r>
                <a:rPr lang="en-US" sz="4469" dirty="0">
                  <a:solidFill>
                    <a:srgbClr val="FEFEFE"/>
                  </a:solidFill>
                  <a:latin typeface="Josefin Sans"/>
                </a:rPr>
                <a:t> </a:t>
              </a:r>
              <a:r>
                <a:rPr lang="en-US" sz="4469" dirty="0" err="1">
                  <a:solidFill>
                    <a:srgbClr val="FEFEFE"/>
                  </a:solidFill>
                  <a:latin typeface="Josefin Sans"/>
                </a:rPr>
                <a:t>biểu</a:t>
              </a:r>
              <a:r>
                <a:rPr lang="en-US" sz="4469" dirty="0">
                  <a:solidFill>
                    <a:srgbClr val="FEFEFE"/>
                  </a:solidFill>
                  <a:latin typeface="Josefin Sans"/>
                </a:rPr>
                <a:t> </a:t>
              </a:r>
              <a:r>
                <a:rPr lang="en-US" sz="4469" dirty="0" err="1">
                  <a:solidFill>
                    <a:srgbClr val="FEFEFE"/>
                  </a:solidFill>
                  <a:latin typeface="Josefin Sans"/>
                </a:rPr>
                <a:t>thức</a:t>
              </a:r>
              <a:r>
                <a:rPr lang="en-US" sz="4469" dirty="0">
                  <a:solidFill>
                    <a:srgbClr val="FEFEFE"/>
                  </a:solidFill>
                  <a:latin typeface="Josefin Sans"/>
                </a:rPr>
                <a:t> </a:t>
              </a:r>
              <a:r>
                <a:rPr lang="en-US" sz="4469" dirty="0" err="1">
                  <a:solidFill>
                    <a:srgbClr val="FEFEFE"/>
                  </a:solidFill>
                  <a:latin typeface="Josefin Sans"/>
                </a:rPr>
                <a:t>SymPy</a:t>
              </a:r>
              <a:r>
                <a:rPr lang="en-US" sz="4469" dirty="0">
                  <a:solidFill>
                    <a:srgbClr val="FEFEFE"/>
                  </a:solidFill>
                  <a:latin typeface="Josefin Sans"/>
                </a:rPr>
                <a:t> </a:t>
              </a:r>
              <a:r>
                <a:rPr lang="en-US" sz="4469" dirty="0" err="1">
                  <a:solidFill>
                    <a:srgbClr val="FEFEFE"/>
                  </a:solidFill>
                  <a:latin typeface="Josefin Sans"/>
                </a:rPr>
                <a:t>chính</a:t>
              </a:r>
              <a:r>
                <a:rPr lang="en-US" sz="4469" dirty="0">
                  <a:solidFill>
                    <a:srgbClr val="FEFEFE"/>
                  </a:solidFill>
                  <a:latin typeface="Josefin Sans"/>
                </a:rPr>
                <a:t> </a:t>
              </a:r>
              <a:r>
                <a:rPr lang="en-US" sz="4469" dirty="0" err="1">
                  <a:solidFill>
                    <a:srgbClr val="FEFEFE"/>
                  </a:solidFill>
                  <a:latin typeface="Josefin Sans"/>
                </a:rPr>
                <a:t>xác</a:t>
              </a:r>
              <a:r>
                <a:rPr lang="en-US" sz="4469" dirty="0">
                  <a:solidFill>
                    <a:srgbClr val="FEFEFE"/>
                  </a:solidFill>
                  <a:latin typeface="Josefin Sans"/>
                </a:rPr>
                <a:t> </a:t>
              </a:r>
              <a:r>
                <a:rPr lang="en-US" sz="4469" dirty="0" err="1">
                  <a:solidFill>
                    <a:srgbClr val="FEFEFE"/>
                  </a:solidFill>
                  <a:latin typeface="Josefin Sans"/>
                </a:rPr>
                <a:t>có</a:t>
              </a:r>
              <a:r>
                <a:rPr lang="en-US" sz="4469" dirty="0">
                  <a:solidFill>
                    <a:srgbClr val="FEFEFE"/>
                  </a:solidFill>
                  <a:latin typeface="Josefin Sans"/>
                </a:rPr>
                <a:t> </a:t>
              </a:r>
              <a:r>
                <a:rPr lang="en-US" sz="4469" dirty="0" err="1">
                  <a:solidFill>
                    <a:srgbClr val="FEFEFE"/>
                  </a:solidFill>
                  <a:latin typeface="Josefin Sans"/>
                </a:rPr>
                <a:t>thể</a:t>
              </a:r>
              <a:r>
                <a:rPr lang="en-US" sz="4469" dirty="0">
                  <a:solidFill>
                    <a:srgbClr val="FEFEFE"/>
                  </a:solidFill>
                  <a:latin typeface="Josefin Sans"/>
                </a:rPr>
                <a:t> </a:t>
              </a:r>
              <a:r>
                <a:rPr lang="en-US" sz="4469" dirty="0" err="1">
                  <a:solidFill>
                    <a:srgbClr val="FEFEFE"/>
                  </a:solidFill>
                  <a:latin typeface="Josefin Sans"/>
                </a:rPr>
                <a:t>được</a:t>
              </a:r>
              <a:r>
                <a:rPr lang="en-US" sz="4469" dirty="0">
                  <a:solidFill>
                    <a:srgbClr val="FEFEFE"/>
                  </a:solidFill>
                  <a:latin typeface="Josefin Sans"/>
                </a:rPr>
                <a:t> </a:t>
              </a:r>
              <a:r>
                <a:rPr lang="en-US" sz="4469" dirty="0" err="1">
                  <a:solidFill>
                    <a:srgbClr val="FEFEFE"/>
                  </a:solidFill>
                  <a:latin typeface="Josefin Sans"/>
                </a:rPr>
                <a:t>chuyển</a:t>
              </a:r>
              <a:r>
                <a:rPr lang="en-US" sz="4469" dirty="0">
                  <a:solidFill>
                    <a:srgbClr val="FEFEFE"/>
                  </a:solidFill>
                  <a:latin typeface="Josefin Sans"/>
                </a:rPr>
                <a:t> </a:t>
              </a:r>
              <a:r>
                <a:rPr lang="en-US" sz="4469" dirty="0" err="1">
                  <a:solidFill>
                    <a:srgbClr val="FEFEFE"/>
                  </a:solidFill>
                  <a:latin typeface="Josefin Sans"/>
                </a:rPr>
                <a:t>đổi</a:t>
              </a:r>
              <a:r>
                <a:rPr lang="en-US" sz="4469" dirty="0">
                  <a:solidFill>
                    <a:srgbClr val="FEFEFE"/>
                  </a:solidFill>
                  <a:latin typeface="Josefin Sans"/>
                </a:rPr>
                <a:t> </a:t>
              </a:r>
              <a:r>
                <a:rPr lang="en-US" sz="4469" dirty="0" err="1">
                  <a:solidFill>
                    <a:srgbClr val="FEFEFE"/>
                  </a:solidFill>
                  <a:latin typeface="Josefin Sans"/>
                </a:rPr>
                <a:t>thành</a:t>
              </a:r>
              <a:r>
                <a:rPr lang="en-US" sz="4469" dirty="0">
                  <a:solidFill>
                    <a:srgbClr val="FEFEFE"/>
                  </a:solidFill>
                  <a:latin typeface="Josefin Sans"/>
                </a:rPr>
                <a:t> </a:t>
              </a:r>
              <a:r>
                <a:rPr lang="en-US" sz="4469" dirty="0" err="1">
                  <a:solidFill>
                    <a:srgbClr val="FEFEFE"/>
                  </a:solidFill>
                  <a:latin typeface="Josefin Sans"/>
                </a:rPr>
                <a:t>các</a:t>
              </a:r>
              <a:r>
                <a:rPr lang="en-US" sz="4469" dirty="0">
                  <a:solidFill>
                    <a:srgbClr val="FEFEFE"/>
                  </a:solidFill>
                  <a:latin typeface="Josefin Sans"/>
                </a:rPr>
                <a:t> </a:t>
              </a:r>
              <a:r>
                <a:rPr lang="en-US" sz="4469" dirty="0" err="1">
                  <a:solidFill>
                    <a:srgbClr val="FEFEFE"/>
                  </a:solidFill>
                  <a:latin typeface="Josefin Sans"/>
                </a:rPr>
                <a:t>xấp</a:t>
              </a:r>
              <a:r>
                <a:rPr lang="en-US" sz="4469" dirty="0">
                  <a:solidFill>
                    <a:srgbClr val="FEFEFE"/>
                  </a:solidFill>
                  <a:latin typeface="Josefin Sans"/>
                </a:rPr>
                <a:t> </a:t>
              </a:r>
              <a:r>
                <a:rPr lang="en-US" sz="4469" dirty="0" err="1">
                  <a:solidFill>
                    <a:srgbClr val="FEFEFE"/>
                  </a:solidFill>
                  <a:latin typeface="Josefin Sans"/>
                </a:rPr>
                <a:t>xỉ</a:t>
              </a:r>
              <a:r>
                <a:rPr lang="en-US" sz="4469" dirty="0">
                  <a:solidFill>
                    <a:srgbClr val="FEFEFE"/>
                  </a:solidFill>
                  <a:latin typeface="Josefin Sans"/>
                </a:rPr>
                <a:t> </a:t>
              </a:r>
              <a:r>
                <a:rPr lang="en-US" sz="4469" dirty="0" err="1">
                  <a:solidFill>
                    <a:srgbClr val="FEFEFE"/>
                  </a:solidFill>
                  <a:latin typeface="Josefin Sans"/>
                </a:rPr>
                <a:t>dấu</a:t>
              </a:r>
              <a:r>
                <a:rPr lang="en-US" sz="4469" dirty="0">
                  <a:solidFill>
                    <a:srgbClr val="FEFEFE"/>
                  </a:solidFill>
                  <a:latin typeface="Josefin Sans"/>
                </a:rPr>
                <a:t> </a:t>
              </a:r>
              <a:r>
                <a:rPr lang="en-US" sz="4469" dirty="0" err="1">
                  <a:solidFill>
                    <a:srgbClr val="FEFEFE"/>
                  </a:solidFill>
                  <a:latin typeface="Josefin Sans"/>
                </a:rPr>
                <a:t>phẩy</a:t>
              </a:r>
              <a:r>
                <a:rPr lang="en-US" sz="4469" dirty="0">
                  <a:solidFill>
                    <a:srgbClr val="FEFEFE"/>
                  </a:solidFill>
                  <a:latin typeface="Josefin Sans"/>
                </a:rPr>
                <a:t> </a:t>
              </a:r>
              <a:r>
                <a:rPr lang="en-US" sz="4469" dirty="0" err="1">
                  <a:solidFill>
                    <a:srgbClr val="FEFEFE"/>
                  </a:solidFill>
                  <a:latin typeface="Josefin Sans"/>
                </a:rPr>
                <a:t>động</a:t>
              </a:r>
              <a:r>
                <a:rPr lang="en-US" sz="4469" dirty="0">
                  <a:solidFill>
                    <a:srgbClr val="FEFEFE"/>
                  </a:solidFill>
                  <a:latin typeface="Josefin Sans"/>
                </a:rPr>
                <a:t> (</a:t>
              </a:r>
              <a:r>
                <a:rPr lang="en-US" sz="4469" dirty="0" err="1">
                  <a:solidFill>
                    <a:srgbClr val="FEFEFE"/>
                  </a:solidFill>
                  <a:latin typeface="Josefin Sans"/>
                </a:rPr>
                <a:t>số</a:t>
              </a:r>
              <a:r>
                <a:rPr lang="en-US" sz="4469" dirty="0">
                  <a:solidFill>
                    <a:srgbClr val="FEFEFE"/>
                  </a:solidFill>
                  <a:latin typeface="Josefin Sans"/>
                </a:rPr>
                <a:t> </a:t>
              </a:r>
              <a:r>
                <a:rPr lang="en-US" sz="4469" dirty="0" err="1">
                  <a:solidFill>
                    <a:srgbClr val="FEFEFE"/>
                  </a:solidFill>
                  <a:latin typeface="Josefin Sans"/>
                </a:rPr>
                <a:t>thập</a:t>
              </a:r>
              <a:r>
                <a:rPr lang="en-US" sz="4469" dirty="0">
                  <a:solidFill>
                    <a:srgbClr val="FEFEFE"/>
                  </a:solidFill>
                  <a:latin typeface="Josefin Sans"/>
                </a:rPr>
                <a:t> </a:t>
              </a:r>
              <a:r>
                <a:rPr lang="en-US" sz="4469" dirty="0" err="1">
                  <a:solidFill>
                    <a:srgbClr val="FEFEFE"/>
                  </a:solidFill>
                  <a:latin typeface="Josefin Sans"/>
                </a:rPr>
                <a:t>phân</a:t>
              </a:r>
              <a:r>
                <a:rPr lang="en-US" sz="4469" dirty="0">
                  <a:solidFill>
                    <a:srgbClr val="FEFEFE"/>
                  </a:solidFill>
                  <a:latin typeface="Josefin Sans"/>
                </a:rPr>
                <a:t>) </a:t>
              </a:r>
              <a:r>
                <a:rPr lang="en-US" sz="4469" dirty="0" err="1">
                  <a:solidFill>
                    <a:srgbClr val="FEFEFE"/>
                  </a:solidFill>
                  <a:latin typeface="Josefin Sans"/>
                </a:rPr>
                <a:t>bằng</a:t>
              </a:r>
              <a:r>
                <a:rPr lang="en-US" sz="4469" dirty="0">
                  <a:solidFill>
                    <a:srgbClr val="FEFEFE"/>
                  </a:solidFill>
                  <a:latin typeface="Josefin Sans"/>
                </a:rPr>
                <a:t> </a:t>
              </a:r>
              <a:r>
                <a:rPr lang="en-US" sz="4469" dirty="0" err="1">
                  <a:solidFill>
                    <a:srgbClr val="FEFEFE"/>
                  </a:solidFill>
                  <a:latin typeface="Josefin Sans"/>
                </a:rPr>
                <a:t>cách</a:t>
              </a:r>
              <a:r>
                <a:rPr lang="en-US" sz="4469" dirty="0">
                  <a:solidFill>
                    <a:srgbClr val="FEFEFE"/>
                  </a:solidFill>
                  <a:latin typeface="Josefin Sans"/>
                </a:rPr>
                <a:t> </a:t>
              </a:r>
              <a:r>
                <a:rPr lang="en-US" sz="4469" dirty="0" err="1">
                  <a:solidFill>
                    <a:srgbClr val="FEFEFE"/>
                  </a:solidFill>
                  <a:latin typeface="Josefin Sans"/>
                </a:rPr>
                <a:t>sử</a:t>
              </a:r>
              <a:r>
                <a:rPr lang="en-US" sz="4469" dirty="0">
                  <a:solidFill>
                    <a:srgbClr val="FEFEFE"/>
                  </a:solidFill>
                  <a:latin typeface="Josefin Sans"/>
                </a:rPr>
                <a:t> </a:t>
              </a:r>
              <a:r>
                <a:rPr lang="en-US" sz="4469" dirty="0" err="1">
                  <a:solidFill>
                    <a:srgbClr val="FEFEFE"/>
                  </a:solidFill>
                  <a:latin typeface="Josefin Sans"/>
                </a:rPr>
                <a:t>dụng</a:t>
              </a:r>
              <a:r>
                <a:rPr lang="en-US" sz="4469" dirty="0">
                  <a:solidFill>
                    <a:srgbClr val="FEFEFE"/>
                  </a:solidFill>
                  <a:latin typeface="Josefin Sans"/>
                </a:rPr>
                <a:t> </a:t>
              </a:r>
              <a:r>
                <a:rPr lang="en-US" sz="4469" dirty="0" err="1">
                  <a:solidFill>
                    <a:srgbClr val="FEFEFE"/>
                  </a:solidFill>
                  <a:latin typeface="Josefin Sans"/>
                </a:rPr>
                <a:t>phương</a:t>
              </a:r>
              <a:r>
                <a:rPr lang="en-US" sz="4469" dirty="0">
                  <a:solidFill>
                    <a:srgbClr val="FEFEFE"/>
                  </a:solidFill>
                  <a:latin typeface="Josefin Sans"/>
                </a:rPr>
                <a:t> </a:t>
              </a:r>
              <a:r>
                <a:rPr lang="en-US" sz="4469" dirty="0" err="1">
                  <a:solidFill>
                    <a:srgbClr val="FEFEFE"/>
                  </a:solidFill>
                  <a:latin typeface="Josefin Sans"/>
                </a:rPr>
                <a:t>thức</a:t>
              </a:r>
              <a:r>
                <a:rPr lang="en-US" sz="4469" dirty="0">
                  <a:solidFill>
                    <a:srgbClr val="FEFEFE"/>
                  </a:solidFill>
                  <a:latin typeface="Josefin Sans"/>
                </a:rPr>
                <a:t> .</a:t>
              </a:r>
              <a:r>
                <a:rPr lang="en-US" sz="4469" dirty="0" err="1">
                  <a:solidFill>
                    <a:srgbClr val="FEFEFE"/>
                  </a:solidFill>
                  <a:latin typeface="Josefin Sans"/>
                </a:rPr>
                <a:t>evalf</a:t>
              </a:r>
              <a:r>
                <a:rPr lang="en-US" sz="4469" dirty="0">
                  <a:solidFill>
                    <a:srgbClr val="FEFEFE"/>
                  </a:solidFill>
                  <a:latin typeface="Josefin Sans"/>
                </a:rPr>
                <a:t>() </a:t>
              </a:r>
              <a:r>
                <a:rPr lang="en-US" sz="4469" dirty="0" err="1">
                  <a:solidFill>
                    <a:srgbClr val="FEFEFE"/>
                  </a:solidFill>
                  <a:latin typeface="Josefin Sans"/>
                </a:rPr>
                <a:t>hoặc</a:t>
              </a:r>
              <a:r>
                <a:rPr lang="en-US" sz="4469" dirty="0">
                  <a:solidFill>
                    <a:srgbClr val="FEFEFE"/>
                  </a:solidFill>
                  <a:latin typeface="Josefin Sans"/>
                </a:rPr>
                <a:t> </a:t>
              </a:r>
              <a:r>
                <a:rPr lang="en-US" sz="4469" dirty="0" err="1">
                  <a:solidFill>
                    <a:srgbClr val="FEFEFE"/>
                  </a:solidFill>
                  <a:latin typeface="Josefin Sans"/>
                </a:rPr>
                <a:t>hàm</a:t>
              </a:r>
              <a:r>
                <a:rPr lang="en-US" sz="4469" dirty="0">
                  <a:solidFill>
                    <a:srgbClr val="FEFEFE"/>
                  </a:solidFill>
                  <a:latin typeface="Josefin Sans"/>
                </a:rPr>
                <a:t> N(). N(expr, &lt;</a:t>
              </a:r>
              <a:r>
                <a:rPr lang="en-US" sz="4469" dirty="0" err="1">
                  <a:solidFill>
                    <a:srgbClr val="FEFEFE"/>
                  </a:solidFill>
                  <a:latin typeface="Josefin Sans"/>
                </a:rPr>
                <a:t>args</a:t>
              </a:r>
              <a:r>
                <a:rPr lang="en-US" sz="4469" dirty="0">
                  <a:solidFill>
                    <a:srgbClr val="FEFEFE"/>
                  </a:solidFill>
                  <a:latin typeface="Josefin Sans"/>
                </a:rPr>
                <a:t>&gt;) </a:t>
              </a:r>
              <a:r>
                <a:rPr lang="en-US" sz="4469" dirty="0" err="1">
                  <a:solidFill>
                    <a:srgbClr val="FEFEFE"/>
                  </a:solidFill>
                  <a:latin typeface="Josefin Sans"/>
                </a:rPr>
                <a:t>tương</a:t>
              </a:r>
              <a:r>
                <a:rPr lang="en-US" sz="4469" dirty="0">
                  <a:solidFill>
                    <a:srgbClr val="FEFEFE"/>
                  </a:solidFill>
                  <a:latin typeface="Josefin Sans"/>
                </a:rPr>
                <a:t> </a:t>
              </a:r>
              <a:r>
                <a:rPr lang="en-US" sz="4469" dirty="0" err="1">
                  <a:solidFill>
                    <a:srgbClr val="FEFEFE"/>
                  </a:solidFill>
                  <a:latin typeface="Josefin Sans"/>
                </a:rPr>
                <a:t>đương</a:t>
              </a:r>
              <a:r>
                <a:rPr lang="en-US" sz="4469" dirty="0">
                  <a:solidFill>
                    <a:srgbClr val="FEFEFE"/>
                  </a:solidFill>
                  <a:latin typeface="Josefin Sans"/>
                </a:rPr>
                <a:t> </a:t>
              </a:r>
              <a:r>
                <a:rPr lang="en-US" sz="4469" dirty="0" err="1">
                  <a:solidFill>
                    <a:srgbClr val="FEFEFE"/>
                  </a:solidFill>
                  <a:latin typeface="Josefin Sans"/>
                </a:rPr>
                <a:t>với</a:t>
              </a:r>
              <a:r>
                <a:rPr lang="en-US" sz="4469" dirty="0">
                  <a:solidFill>
                    <a:srgbClr val="FEFEFE"/>
                  </a:solidFill>
                  <a:latin typeface="Josefin Sans"/>
                </a:rPr>
                <a:t> </a:t>
              </a:r>
              <a:r>
                <a:rPr lang="en-US" sz="4469" dirty="0" err="1">
                  <a:solidFill>
                    <a:srgbClr val="FEFEFE"/>
                  </a:solidFill>
                  <a:latin typeface="Josefin Sans"/>
                </a:rPr>
                <a:t>Symify</a:t>
              </a:r>
              <a:r>
                <a:rPr lang="en-US" sz="4469" dirty="0">
                  <a:solidFill>
                    <a:srgbClr val="FEFEFE"/>
                  </a:solidFill>
                  <a:latin typeface="Josefin Sans"/>
                </a:rPr>
                <a:t>(expr).</a:t>
              </a:r>
              <a:r>
                <a:rPr lang="en-US" sz="4469" dirty="0" err="1">
                  <a:solidFill>
                    <a:srgbClr val="FEFEFE"/>
                  </a:solidFill>
                  <a:latin typeface="Josefin Sans"/>
                </a:rPr>
                <a:t>evalf</a:t>
              </a:r>
              <a:r>
                <a:rPr lang="en-US" sz="4469" dirty="0">
                  <a:solidFill>
                    <a:srgbClr val="FEFEFE"/>
                  </a:solidFill>
                  <a:latin typeface="Josefin Sans"/>
                </a:rPr>
                <a:t>(&lt;</a:t>
              </a:r>
              <a:r>
                <a:rPr lang="en-US" sz="4469" dirty="0" err="1">
                  <a:solidFill>
                    <a:srgbClr val="FEFEFE"/>
                  </a:solidFill>
                  <a:latin typeface="Josefin Sans"/>
                </a:rPr>
                <a:t>args</a:t>
              </a:r>
              <a:r>
                <a:rPr lang="en-US" sz="4469" dirty="0">
                  <a:solidFill>
                    <a:srgbClr val="FEFEFE"/>
                  </a:solidFill>
                  <a:latin typeface="Josefin Sans"/>
                </a:rPr>
                <a:t>&gt;).</a:t>
              </a:r>
            </a:p>
            <a:p>
              <a:pPr algn="just">
                <a:lnSpc>
                  <a:spcPts val="7150"/>
                </a:lnSpc>
              </a:pPr>
              <a:r>
                <a:rPr lang="en-US" sz="4469" dirty="0">
                  <a:solidFill>
                    <a:srgbClr val="FEFEFE"/>
                  </a:solidFill>
                  <a:latin typeface="Josefin Sans"/>
                </a:rPr>
                <a:t>VD: </a:t>
              </a:r>
              <a:r>
                <a:rPr lang="en-US" sz="4469" dirty="0" err="1">
                  <a:solidFill>
                    <a:srgbClr val="FEFEFE"/>
                  </a:solidFill>
                  <a:latin typeface="Josefin Sans"/>
                </a:rPr>
                <a:t>sym.N</a:t>
              </a:r>
              <a:r>
                <a:rPr lang="en-US" sz="4469" dirty="0">
                  <a:solidFill>
                    <a:srgbClr val="FEFEFE"/>
                  </a:solidFill>
                  <a:latin typeface="Josefin Sans"/>
                </a:rPr>
                <a:t>(</a:t>
              </a:r>
              <a:r>
                <a:rPr lang="en-US" sz="4469" dirty="0" err="1">
                  <a:solidFill>
                    <a:srgbClr val="FEFEFE"/>
                  </a:solidFill>
                  <a:latin typeface="Josefin Sans"/>
                </a:rPr>
                <a:t>sym.sqrt</a:t>
              </a:r>
              <a:r>
                <a:rPr lang="en-US" sz="4469" dirty="0">
                  <a:solidFill>
                    <a:srgbClr val="FEFEFE"/>
                  </a:solidFill>
                  <a:latin typeface="Josefin Sans"/>
                </a:rPr>
                <a:t>(2)*sym.pi,5) # </a:t>
              </a:r>
              <a:r>
                <a:rPr lang="en-US" sz="4469" dirty="0" err="1">
                  <a:solidFill>
                    <a:srgbClr val="FEFEFE"/>
                  </a:solidFill>
                  <a:latin typeface="Josefin Sans"/>
                </a:rPr>
                <a:t>lấy</a:t>
              </a:r>
              <a:r>
                <a:rPr lang="en-US" sz="4469" dirty="0">
                  <a:solidFill>
                    <a:srgbClr val="FEFEFE"/>
                  </a:solidFill>
                  <a:latin typeface="Josefin Sans"/>
                </a:rPr>
                <a:t> </a:t>
              </a:r>
              <a:r>
                <a:rPr lang="en-US" sz="4469" dirty="0" err="1">
                  <a:solidFill>
                    <a:srgbClr val="FEFEFE"/>
                  </a:solidFill>
                  <a:latin typeface="Josefin Sans"/>
                </a:rPr>
                <a:t>số</a:t>
              </a:r>
              <a:r>
                <a:rPr lang="en-US" sz="4469" dirty="0">
                  <a:solidFill>
                    <a:srgbClr val="FEFEFE"/>
                  </a:solidFill>
                  <a:latin typeface="Josefin Sans"/>
                </a:rPr>
                <a:t> </a:t>
              </a:r>
              <a:r>
                <a:rPr lang="en-US" sz="4469" dirty="0" err="1">
                  <a:solidFill>
                    <a:srgbClr val="FEFEFE"/>
                  </a:solidFill>
                  <a:latin typeface="Josefin Sans"/>
                </a:rPr>
                <a:t>có</a:t>
              </a:r>
              <a:r>
                <a:rPr lang="en-US" sz="4469" dirty="0">
                  <a:solidFill>
                    <a:srgbClr val="FEFEFE"/>
                  </a:solidFill>
                  <a:latin typeface="Josefin Sans"/>
                </a:rPr>
                <a:t> 5 </a:t>
              </a:r>
              <a:r>
                <a:rPr lang="en-US" sz="4469" dirty="0" err="1">
                  <a:solidFill>
                    <a:srgbClr val="FEFEFE"/>
                  </a:solidFill>
                  <a:latin typeface="Josefin Sans"/>
                </a:rPr>
                <a:t>chữ</a:t>
              </a:r>
              <a:r>
                <a:rPr lang="en-US" sz="4469" dirty="0">
                  <a:solidFill>
                    <a:srgbClr val="FEFEFE"/>
                  </a:solidFill>
                  <a:latin typeface="Josefin Sans"/>
                </a:rPr>
                <a:t> </a:t>
              </a:r>
              <a:r>
                <a:rPr lang="en-US" sz="4469" dirty="0" err="1">
                  <a:solidFill>
                    <a:srgbClr val="FEFEFE"/>
                  </a:solidFill>
                  <a:latin typeface="Josefin Sans"/>
                </a:rPr>
                <a:t>số</a:t>
              </a:r>
              <a:endParaRPr lang="en-US" sz="4469" dirty="0">
                <a:solidFill>
                  <a:srgbClr val="FEFEFE"/>
                </a:solidFill>
                <a:latin typeface="Josefin Sans"/>
              </a:endParaRPr>
            </a:p>
            <a:p>
              <a:pPr algn="just">
                <a:lnSpc>
                  <a:spcPts val="7150"/>
                </a:lnSpc>
              </a:pPr>
              <a:r>
                <a:rPr lang="en-US" sz="4469" dirty="0" err="1">
                  <a:solidFill>
                    <a:srgbClr val="FEFEFE"/>
                  </a:solidFill>
                  <a:latin typeface="Josefin Sans"/>
                </a:rPr>
                <a:t>Hoặc</a:t>
              </a:r>
              <a:r>
                <a:rPr lang="en-US" sz="4469" dirty="0">
                  <a:solidFill>
                    <a:srgbClr val="FEFEFE"/>
                  </a:solidFill>
                  <a:latin typeface="Josefin Sans"/>
                </a:rPr>
                <a:t>: (</a:t>
              </a:r>
              <a:r>
                <a:rPr lang="en-US" sz="4469" dirty="0" err="1">
                  <a:solidFill>
                    <a:srgbClr val="FEFEFE"/>
                  </a:solidFill>
                  <a:latin typeface="Josefin Sans"/>
                </a:rPr>
                <a:t>sym.sqrt</a:t>
              </a:r>
              <a:r>
                <a:rPr lang="en-US" sz="4469" dirty="0">
                  <a:solidFill>
                    <a:srgbClr val="FEFEFE"/>
                  </a:solidFill>
                  <a:latin typeface="Josefin Sans"/>
                </a:rPr>
                <a:t>(2)*</a:t>
              </a:r>
              <a:r>
                <a:rPr lang="en-US" sz="4469" dirty="0" err="1">
                  <a:solidFill>
                    <a:srgbClr val="FEFEFE"/>
                  </a:solidFill>
                  <a:latin typeface="Josefin Sans"/>
                </a:rPr>
                <a:t>sym.pi</a:t>
              </a:r>
              <a:r>
                <a:rPr lang="en-US" sz="4469" dirty="0">
                  <a:solidFill>
                    <a:srgbClr val="FEFEFE"/>
                  </a:solidFill>
                  <a:latin typeface="Josefin Sans"/>
                </a:rPr>
                <a:t>).</a:t>
              </a:r>
              <a:r>
                <a:rPr lang="en-US" sz="4469" dirty="0" err="1">
                  <a:solidFill>
                    <a:srgbClr val="FEFEFE"/>
                  </a:solidFill>
                  <a:latin typeface="Josefin Sans"/>
                </a:rPr>
                <a:t>evalf</a:t>
              </a:r>
              <a:r>
                <a:rPr lang="en-US" sz="4469" dirty="0">
                  <a:solidFill>
                    <a:srgbClr val="FEFEFE"/>
                  </a:solidFill>
                  <a:latin typeface="Josefin Sans"/>
                </a:rPr>
                <a:t>(5)</a:t>
              </a:r>
            </a:p>
            <a:p>
              <a:pPr algn="just">
                <a:lnSpc>
                  <a:spcPts val="4977"/>
                </a:lnSpc>
              </a:pPr>
              <a:endParaRPr lang="en-US" sz="4469" dirty="0">
                <a:solidFill>
                  <a:srgbClr val="FEFEFE"/>
                </a:solidFill>
                <a:latin typeface="Josefin Sans"/>
              </a:endParaRPr>
            </a:p>
          </p:txBody>
        </p:sp>
        <p:sp>
          <p:nvSpPr>
            <p:cNvPr id="5" name="TextBox 5"/>
            <p:cNvSpPr txBox="1"/>
            <p:nvPr/>
          </p:nvSpPr>
          <p:spPr>
            <a:xfrm>
              <a:off x="277410" y="-98886"/>
              <a:ext cx="18988953" cy="1018768"/>
            </a:xfrm>
            <a:prstGeom prst="rect">
              <a:avLst/>
            </a:prstGeom>
          </p:spPr>
          <p:txBody>
            <a:bodyPr lIns="0" tIns="0" rIns="0" bIns="0" rtlCol="0" anchor="t">
              <a:spAutoFit/>
            </a:bodyPr>
            <a:lstStyle/>
            <a:p>
              <a:pPr>
                <a:lnSpc>
                  <a:spcPts val="6413"/>
                </a:lnSpc>
              </a:pPr>
              <a:r>
                <a:rPr lang="en-US" sz="4581">
                  <a:solidFill>
                    <a:srgbClr val="F7B4A7"/>
                  </a:solidFill>
                  <a:latin typeface="Josefin Sans Bold"/>
                </a:rPr>
                <a:t>Tính năng tính toán cơ bản</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956029" y="1793979"/>
            <a:ext cx="14449772" cy="6699042"/>
            <a:chOff x="0" y="0"/>
            <a:chExt cx="19266363" cy="8932056"/>
          </a:xfrm>
        </p:grpSpPr>
        <p:sp>
          <p:nvSpPr>
            <p:cNvPr id="4" name="TextBox 4"/>
            <p:cNvSpPr txBox="1"/>
            <p:nvPr/>
          </p:nvSpPr>
          <p:spPr>
            <a:xfrm>
              <a:off x="0" y="2232128"/>
              <a:ext cx="18988953" cy="6663565"/>
            </a:xfrm>
            <a:prstGeom prst="rect">
              <a:avLst/>
            </a:prstGeom>
          </p:spPr>
          <p:txBody>
            <a:bodyPr lIns="0" tIns="0" rIns="0" bIns="0" rtlCol="0" anchor="t">
              <a:spAutoFit/>
            </a:bodyPr>
            <a:lstStyle/>
            <a:p>
              <a:pPr marL="767560" lvl="1" indent="-383780" algn="just">
                <a:lnSpc>
                  <a:spcPts val="4977"/>
                </a:lnSpc>
                <a:buFont typeface="Arial"/>
                <a:buChar char="•"/>
              </a:pPr>
              <a:r>
                <a:rPr lang="en-US" sz="3555" dirty="0" err="1">
                  <a:solidFill>
                    <a:srgbClr val="FEFEFE"/>
                  </a:solidFill>
                  <a:latin typeface="Josefin Sans"/>
                </a:rPr>
                <a:t>Hàm</a:t>
              </a:r>
              <a:r>
                <a:rPr lang="en-US" sz="3555" dirty="0">
                  <a:solidFill>
                    <a:srgbClr val="FEFEFE"/>
                  </a:solidFill>
                  <a:latin typeface="Josefin Sans"/>
                </a:rPr>
                <a:t> </a:t>
              </a:r>
              <a:r>
                <a:rPr lang="en-US" sz="3555" dirty="0" err="1">
                  <a:solidFill>
                    <a:srgbClr val="FEFEFE"/>
                  </a:solidFill>
                  <a:latin typeface="Josefin Sans"/>
                </a:rPr>
                <a:t>nsimplify</a:t>
              </a:r>
              <a:r>
                <a:rPr lang="en-US" sz="3555" dirty="0">
                  <a:solidFill>
                    <a:srgbClr val="FEFEFE"/>
                  </a:solidFill>
                  <a:latin typeface="Josefin Sans"/>
                </a:rPr>
                <a:t> </a:t>
              </a:r>
              <a:r>
                <a:rPr lang="en-US" sz="3555" dirty="0" err="1">
                  <a:solidFill>
                    <a:srgbClr val="FEFEFE"/>
                  </a:solidFill>
                  <a:latin typeface="Josefin Sans"/>
                </a:rPr>
                <a:t>có</a:t>
              </a:r>
              <a:r>
                <a:rPr lang="en-US" sz="3555" dirty="0">
                  <a:solidFill>
                    <a:srgbClr val="FEFEFE"/>
                  </a:solidFill>
                  <a:latin typeface="Josefin Sans"/>
                </a:rPr>
                <a:t> </a:t>
              </a:r>
              <a:r>
                <a:rPr lang="en-US" sz="3555" dirty="0" err="1">
                  <a:solidFill>
                    <a:srgbClr val="FEFEFE"/>
                  </a:solidFill>
                  <a:latin typeface="Josefin Sans"/>
                </a:rPr>
                <a:t>khả</a:t>
              </a:r>
              <a:r>
                <a:rPr lang="en-US" sz="3555" dirty="0">
                  <a:solidFill>
                    <a:srgbClr val="FEFEFE"/>
                  </a:solidFill>
                  <a:latin typeface="Josefin Sans"/>
                </a:rPr>
                <a:t>  </a:t>
              </a:r>
              <a:r>
                <a:rPr lang="en-US" sz="3555" dirty="0" err="1">
                  <a:solidFill>
                    <a:srgbClr val="FEFEFE"/>
                  </a:solidFill>
                  <a:latin typeface="Josefin Sans"/>
                </a:rPr>
                <a:t>năng</a:t>
              </a:r>
              <a:r>
                <a:rPr lang="en-US" sz="3555" dirty="0">
                  <a:solidFill>
                    <a:srgbClr val="FEFEFE"/>
                  </a:solidFill>
                  <a:latin typeface="Josefin Sans"/>
                </a:rPr>
                <a:t> </a:t>
              </a:r>
              <a:r>
                <a:rPr lang="en-US" sz="3555" dirty="0" err="1">
                  <a:solidFill>
                    <a:srgbClr val="FEFEFE"/>
                  </a:solidFill>
                  <a:latin typeface="Josefin Sans"/>
                </a:rPr>
                <a:t>tìm</a:t>
              </a:r>
              <a:r>
                <a:rPr lang="en-US" sz="3555" dirty="0">
                  <a:solidFill>
                    <a:srgbClr val="FEFEFE"/>
                  </a:solidFill>
                  <a:latin typeface="Josefin Sans"/>
                </a:rPr>
                <a:t> </a:t>
              </a:r>
              <a:r>
                <a:rPr lang="en-US" sz="3555" dirty="0" err="1">
                  <a:solidFill>
                    <a:srgbClr val="FEFEFE"/>
                  </a:solidFill>
                  <a:latin typeface="Josefin Sans"/>
                </a:rPr>
                <a:t>một</a:t>
              </a:r>
              <a:r>
                <a:rPr lang="en-US" sz="3555" dirty="0">
                  <a:solidFill>
                    <a:srgbClr val="FEFEFE"/>
                  </a:solidFill>
                  <a:latin typeface="Josefin Sans"/>
                </a:rPr>
                <a:t> </a:t>
              </a:r>
              <a:r>
                <a:rPr lang="en-US" sz="3555" dirty="0" err="1">
                  <a:solidFill>
                    <a:srgbClr val="FEFEFE"/>
                  </a:solidFill>
                  <a:latin typeface="Josefin Sans"/>
                </a:rPr>
                <a:t>công</a:t>
              </a:r>
              <a:r>
                <a:rPr lang="en-US" sz="3555" dirty="0">
                  <a:solidFill>
                    <a:srgbClr val="FEFEFE"/>
                  </a:solidFill>
                  <a:latin typeface="Josefin Sans"/>
                </a:rPr>
                <a:t> </a:t>
              </a:r>
              <a:r>
                <a:rPr lang="en-US" sz="3555" dirty="0" err="1">
                  <a:solidFill>
                    <a:srgbClr val="FEFEFE"/>
                  </a:solidFill>
                  <a:latin typeface="Josefin Sans"/>
                </a:rPr>
                <a:t>thức</a:t>
              </a:r>
              <a:r>
                <a:rPr lang="en-US" sz="3555" dirty="0">
                  <a:solidFill>
                    <a:srgbClr val="FEFEFE"/>
                  </a:solidFill>
                  <a:latin typeface="Josefin Sans"/>
                </a:rPr>
                <a:t> </a:t>
              </a:r>
              <a:r>
                <a:rPr lang="en-US" sz="3555" dirty="0" err="1">
                  <a:solidFill>
                    <a:srgbClr val="FEFEFE"/>
                  </a:solidFill>
                  <a:latin typeface="Josefin Sans"/>
                </a:rPr>
                <a:t>dựa</a:t>
              </a:r>
              <a:r>
                <a:rPr lang="en-US" sz="3555" dirty="0">
                  <a:solidFill>
                    <a:srgbClr val="FEFEFE"/>
                  </a:solidFill>
                  <a:latin typeface="Josefin Sans"/>
                </a:rPr>
                <a:t> </a:t>
              </a:r>
              <a:r>
                <a:rPr lang="en-US" sz="3555" dirty="0" err="1">
                  <a:solidFill>
                    <a:srgbClr val="FEFEFE"/>
                  </a:solidFill>
                  <a:latin typeface="Josefin Sans"/>
                </a:rPr>
                <a:t>trên</a:t>
              </a:r>
              <a:r>
                <a:rPr lang="en-US" sz="3555" dirty="0">
                  <a:solidFill>
                    <a:srgbClr val="FEFEFE"/>
                  </a:solidFill>
                  <a:latin typeface="Josefin Sans"/>
                </a:rPr>
                <a:t> </a:t>
              </a:r>
              <a:r>
                <a:rPr lang="en-US" sz="3555" dirty="0" err="1">
                  <a:solidFill>
                    <a:srgbClr val="FEFEFE"/>
                  </a:solidFill>
                  <a:latin typeface="Josefin Sans"/>
                </a:rPr>
                <a:t>dữ</a:t>
              </a:r>
              <a:r>
                <a:rPr lang="en-US" sz="3555" dirty="0">
                  <a:solidFill>
                    <a:srgbClr val="FEFEFE"/>
                  </a:solidFill>
                  <a:latin typeface="Josefin Sans"/>
                </a:rPr>
                <a:t> </a:t>
              </a:r>
              <a:r>
                <a:rPr lang="en-US" sz="3555" dirty="0" err="1">
                  <a:solidFill>
                    <a:srgbClr val="FEFEFE"/>
                  </a:solidFill>
                  <a:latin typeface="Josefin Sans"/>
                </a:rPr>
                <a:t>liệu</a:t>
              </a:r>
              <a:r>
                <a:rPr lang="en-US" sz="3555" dirty="0">
                  <a:solidFill>
                    <a:srgbClr val="FEFEFE"/>
                  </a:solidFill>
                  <a:latin typeface="Josefin Sans"/>
                </a:rPr>
                <a:t> </a:t>
              </a:r>
              <a:r>
                <a:rPr lang="en-US" sz="3555" dirty="0" err="1">
                  <a:solidFill>
                    <a:srgbClr val="FEFEFE"/>
                  </a:solidFill>
                  <a:latin typeface="Josefin Sans"/>
                </a:rPr>
                <a:t>đầu</a:t>
              </a:r>
              <a:r>
                <a:rPr lang="en-US" sz="3555" dirty="0">
                  <a:solidFill>
                    <a:srgbClr val="FEFEFE"/>
                  </a:solidFill>
                  <a:latin typeface="Josefin Sans"/>
                </a:rPr>
                <a:t> </a:t>
              </a:r>
              <a:r>
                <a:rPr lang="en-US" sz="3555" dirty="0" err="1">
                  <a:solidFill>
                    <a:srgbClr val="FEFEFE"/>
                  </a:solidFill>
                  <a:latin typeface="Josefin Sans"/>
                </a:rPr>
                <a:t>vào</a:t>
              </a:r>
              <a:r>
                <a:rPr lang="en-US" sz="3555" dirty="0">
                  <a:solidFill>
                    <a:srgbClr val="FEFEFE"/>
                  </a:solidFill>
                  <a:latin typeface="Josefin Sans"/>
                </a:rPr>
                <a:t>. </a:t>
              </a:r>
              <a:r>
                <a:rPr lang="en-US" sz="3555" dirty="0" err="1">
                  <a:solidFill>
                    <a:srgbClr val="FEFEFE"/>
                  </a:solidFill>
                  <a:latin typeface="Josefin Sans"/>
                </a:rPr>
                <a:t>Nó</a:t>
              </a:r>
              <a:r>
                <a:rPr lang="en-US" sz="3555" dirty="0">
                  <a:solidFill>
                    <a:srgbClr val="FEFEFE"/>
                  </a:solidFill>
                  <a:latin typeface="Josefin Sans"/>
                </a:rPr>
                <a:t> </a:t>
              </a:r>
              <a:r>
                <a:rPr lang="en-US" sz="3555" dirty="0" err="1">
                  <a:solidFill>
                    <a:srgbClr val="FEFEFE"/>
                  </a:solidFill>
                  <a:latin typeface="Josefin Sans"/>
                </a:rPr>
                <a:t>có</a:t>
              </a:r>
              <a:r>
                <a:rPr lang="en-US" sz="3555" dirty="0">
                  <a:solidFill>
                    <a:srgbClr val="FEFEFE"/>
                  </a:solidFill>
                  <a:latin typeface="Josefin Sans"/>
                </a:rPr>
                <a:t> </a:t>
              </a:r>
              <a:r>
                <a:rPr lang="en-US" sz="3555" dirty="0" err="1">
                  <a:solidFill>
                    <a:srgbClr val="FEFEFE"/>
                  </a:solidFill>
                  <a:latin typeface="Josefin Sans"/>
                </a:rPr>
                <a:t>khả</a:t>
              </a:r>
              <a:r>
                <a:rPr lang="en-US" sz="3555" dirty="0">
                  <a:solidFill>
                    <a:srgbClr val="FEFEFE"/>
                  </a:solidFill>
                  <a:latin typeface="Josefin Sans"/>
                </a:rPr>
                <a:t> </a:t>
              </a:r>
              <a:r>
                <a:rPr lang="en-US" sz="3555" dirty="0" err="1">
                  <a:solidFill>
                    <a:srgbClr val="FEFEFE"/>
                  </a:solidFill>
                  <a:latin typeface="Josefin Sans"/>
                </a:rPr>
                <a:t>năng</a:t>
              </a:r>
              <a:r>
                <a:rPr lang="en-US" sz="3555" dirty="0">
                  <a:solidFill>
                    <a:srgbClr val="FEFEFE"/>
                  </a:solidFill>
                  <a:latin typeface="Josefin Sans"/>
                </a:rPr>
                <a:t> </a:t>
              </a:r>
              <a:r>
                <a:rPr lang="en-US" sz="3555" dirty="0" err="1">
                  <a:solidFill>
                    <a:srgbClr val="FEFEFE"/>
                  </a:solidFill>
                  <a:latin typeface="Josefin Sans"/>
                </a:rPr>
                <a:t>xác</a:t>
              </a:r>
              <a:r>
                <a:rPr lang="en-US" sz="3555" dirty="0">
                  <a:solidFill>
                    <a:srgbClr val="FEFEFE"/>
                  </a:solidFill>
                  <a:latin typeface="Josefin Sans"/>
                </a:rPr>
                <a:t> </a:t>
              </a:r>
              <a:r>
                <a:rPr lang="en-US" sz="3555" dirty="0" err="1">
                  <a:solidFill>
                    <a:srgbClr val="FEFEFE"/>
                  </a:solidFill>
                  <a:latin typeface="Josefin Sans"/>
                </a:rPr>
                <a:t>định</a:t>
              </a:r>
              <a:r>
                <a:rPr lang="en-US" sz="3555" dirty="0">
                  <a:solidFill>
                    <a:srgbClr val="FEFEFE"/>
                  </a:solidFill>
                  <a:latin typeface="Josefin Sans"/>
                </a:rPr>
                <a:t> </a:t>
              </a:r>
              <a:r>
                <a:rPr lang="en-US" sz="3555" dirty="0" err="1">
                  <a:solidFill>
                    <a:srgbClr val="FEFEFE"/>
                  </a:solidFill>
                  <a:latin typeface="Josefin Sans"/>
                </a:rPr>
                <a:t>các</a:t>
              </a:r>
              <a:r>
                <a:rPr lang="en-US" sz="3555" dirty="0">
                  <a:solidFill>
                    <a:srgbClr val="FEFEFE"/>
                  </a:solidFill>
                  <a:latin typeface="Josefin Sans"/>
                </a:rPr>
                <a:t> </a:t>
              </a:r>
              <a:r>
                <a:rPr lang="en-US" sz="3555" dirty="0" err="1">
                  <a:solidFill>
                    <a:srgbClr val="FEFEFE"/>
                  </a:solidFill>
                  <a:latin typeface="Josefin Sans"/>
                </a:rPr>
                <a:t>phân</a:t>
              </a:r>
              <a:r>
                <a:rPr lang="en-US" sz="3555" dirty="0">
                  <a:solidFill>
                    <a:srgbClr val="FEFEFE"/>
                  </a:solidFill>
                  <a:latin typeface="Josefin Sans"/>
                </a:rPr>
                <a:t> </a:t>
              </a:r>
              <a:r>
                <a:rPr lang="en-US" sz="3555" dirty="0" err="1">
                  <a:solidFill>
                    <a:srgbClr val="FEFEFE"/>
                  </a:solidFill>
                  <a:latin typeface="Josefin Sans"/>
                </a:rPr>
                <a:t>số</a:t>
              </a:r>
              <a:r>
                <a:rPr lang="en-US" sz="3555" dirty="0">
                  <a:solidFill>
                    <a:srgbClr val="FEFEFE"/>
                  </a:solidFill>
                  <a:latin typeface="Josefin Sans"/>
                </a:rPr>
                <a:t> </a:t>
              </a:r>
              <a:r>
                <a:rPr lang="en-US" sz="3555" dirty="0" err="1">
                  <a:solidFill>
                    <a:srgbClr val="FEFEFE"/>
                  </a:solidFill>
                  <a:latin typeface="Josefin Sans"/>
                </a:rPr>
                <a:t>đơn</a:t>
              </a:r>
              <a:r>
                <a:rPr lang="en-US" sz="3555" dirty="0">
                  <a:solidFill>
                    <a:srgbClr val="FEFEFE"/>
                  </a:solidFill>
                  <a:latin typeface="Josefin Sans"/>
                </a:rPr>
                <a:t> </a:t>
              </a:r>
              <a:r>
                <a:rPr lang="en-US" sz="3555" dirty="0" err="1">
                  <a:solidFill>
                    <a:srgbClr val="FEFEFE"/>
                  </a:solidFill>
                  <a:latin typeface="Josefin Sans"/>
                </a:rPr>
                <a:t>giản</a:t>
              </a:r>
              <a:r>
                <a:rPr lang="en-US" sz="3555" dirty="0">
                  <a:solidFill>
                    <a:srgbClr val="FEFEFE"/>
                  </a:solidFill>
                  <a:latin typeface="Josefin Sans"/>
                </a:rPr>
                <a:t>, </a:t>
              </a:r>
              <a:r>
                <a:rPr lang="en-US" sz="3555" dirty="0" err="1">
                  <a:solidFill>
                    <a:srgbClr val="FEFEFE"/>
                  </a:solidFill>
                  <a:latin typeface="Josefin Sans"/>
                </a:rPr>
                <a:t>biểu</a:t>
              </a:r>
              <a:r>
                <a:rPr lang="en-US" sz="3555" dirty="0">
                  <a:solidFill>
                    <a:srgbClr val="FEFEFE"/>
                  </a:solidFill>
                  <a:latin typeface="Josefin Sans"/>
                </a:rPr>
                <a:t> </a:t>
              </a:r>
              <a:r>
                <a:rPr lang="en-US" sz="3555" dirty="0" err="1">
                  <a:solidFill>
                    <a:srgbClr val="FEFEFE"/>
                  </a:solidFill>
                  <a:latin typeface="Josefin Sans"/>
                </a:rPr>
                <a:t>thức</a:t>
              </a:r>
              <a:r>
                <a:rPr lang="en-US" sz="3555" dirty="0">
                  <a:solidFill>
                    <a:srgbClr val="FEFEFE"/>
                  </a:solidFill>
                  <a:latin typeface="Josefin Sans"/>
                </a:rPr>
                <a:t> </a:t>
              </a:r>
              <a:r>
                <a:rPr lang="en-US" sz="3555" dirty="0" err="1">
                  <a:solidFill>
                    <a:srgbClr val="FEFEFE"/>
                  </a:solidFill>
                  <a:latin typeface="Josefin Sans"/>
                </a:rPr>
                <a:t>đại</a:t>
              </a:r>
              <a:r>
                <a:rPr lang="en-US" sz="3555" dirty="0">
                  <a:solidFill>
                    <a:srgbClr val="FEFEFE"/>
                  </a:solidFill>
                  <a:latin typeface="Josefin Sans"/>
                </a:rPr>
                <a:t> </a:t>
              </a:r>
              <a:r>
                <a:rPr lang="en-US" sz="3555" dirty="0" err="1">
                  <a:solidFill>
                    <a:srgbClr val="FEFEFE"/>
                  </a:solidFill>
                  <a:latin typeface="Josefin Sans"/>
                </a:rPr>
                <a:t>số</a:t>
              </a:r>
              <a:r>
                <a:rPr lang="en-US" sz="3555" dirty="0">
                  <a:solidFill>
                    <a:srgbClr val="FEFEFE"/>
                  </a:solidFill>
                  <a:latin typeface="Josefin Sans"/>
                </a:rPr>
                <a:t> </a:t>
              </a:r>
              <a:r>
                <a:rPr lang="en-US" sz="3555" dirty="0" err="1">
                  <a:solidFill>
                    <a:srgbClr val="FEFEFE"/>
                  </a:solidFill>
                  <a:latin typeface="Josefin Sans"/>
                </a:rPr>
                <a:t>đơn</a:t>
              </a:r>
              <a:r>
                <a:rPr lang="en-US" sz="3555" dirty="0">
                  <a:solidFill>
                    <a:srgbClr val="FEFEFE"/>
                  </a:solidFill>
                  <a:latin typeface="Josefin Sans"/>
                </a:rPr>
                <a:t> </a:t>
              </a:r>
              <a:r>
                <a:rPr lang="en-US" sz="3555" dirty="0" err="1">
                  <a:solidFill>
                    <a:srgbClr val="FEFEFE"/>
                  </a:solidFill>
                  <a:latin typeface="Josefin Sans"/>
                </a:rPr>
                <a:t>giản</a:t>
              </a:r>
              <a:r>
                <a:rPr lang="en-US" sz="3555" dirty="0">
                  <a:solidFill>
                    <a:srgbClr val="FEFEFE"/>
                  </a:solidFill>
                  <a:latin typeface="Josefin Sans"/>
                </a:rPr>
                <a:t>, </a:t>
              </a:r>
              <a:r>
                <a:rPr lang="en-US" sz="3555" dirty="0" err="1">
                  <a:solidFill>
                    <a:srgbClr val="FEFEFE"/>
                  </a:solidFill>
                  <a:latin typeface="Josefin Sans"/>
                </a:rPr>
                <a:t>tổ</a:t>
              </a:r>
              <a:r>
                <a:rPr lang="en-US" sz="3555" dirty="0">
                  <a:solidFill>
                    <a:srgbClr val="FEFEFE"/>
                  </a:solidFill>
                  <a:latin typeface="Josefin Sans"/>
                </a:rPr>
                <a:t> </a:t>
              </a:r>
              <a:r>
                <a:rPr lang="en-US" sz="3555" dirty="0" err="1">
                  <a:solidFill>
                    <a:srgbClr val="FEFEFE"/>
                  </a:solidFill>
                  <a:latin typeface="Josefin Sans"/>
                </a:rPr>
                <a:t>hợp</a:t>
              </a:r>
              <a:r>
                <a:rPr lang="en-US" sz="3555" dirty="0">
                  <a:solidFill>
                    <a:srgbClr val="FEFEFE"/>
                  </a:solidFill>
                  <a:latin typeface="Josefin Sans"/>
                </a:rPr>
                <a:t> </a:t>
              </a:r>
              <a:r>
                <a:rPr lang="en-US" sz="3555" dirty="0" err="1">
                  <a:solidFill>
                    <a:srgbClr val="FEFEFE"/>
                  </a:solidFill>
                  <a:latin typeface="Josefin Sans"/>
                </a:rPr>
                <a:t>tuyến</a:t>
              </a:r>
              <a:r>
                <a:rPr lang="en-US" sz="3555" dirty="0">
                  <a:solidFill>
                    <a:srgbClr val="FEFEFE"/>
                  </a:solidFill>
                  <a:latin typeface="Josefin Sans"/>
                </a:rPr>
                <a:t> </a:t>
              </a:r>
              <a:r>
                <a:rPr lang="en-US" sz="3555" dirty="0" err="1">
                  <a:solidFill>
                    <a:srgbClr val="FEFEFE"/>
                  </a:solidFill>
                  <a:latin typeface="Josefin Sans"/>
                </a:rPr>
                <a:t>tính</a:t>
              </a:r>
              <a:r>
                <a:rPr lang="en-US" sz="3555" dirty="0">
                  <a:solidFill>
                    <a:srgbClr val="FEFEFE"/>
                  </a:solidFill>
                  <a:latin typeface="Josefin Sans"/>
                </a:rPr>
                <a:t> </a:t>
              </a:r>
              <a:r>
                <a:rPr lang="en-US" sz="3555" dirty="0" err="1">
                  <a:solidFill>
                    <a:srgbClr val="FEFEFE"/>
                  </a:solidFill>
                  <a:latin typeface="Josefin Sans"/>
                </a:rPr>
                <a:t>của</a:t>
              </a:r>
              <a:r>
                <a:rPr lang="en-US" sz="3555" dirty="0">
                  <a:solidFill>
                    <a:srgbClr val="FEFEFE"/>
                  </a:solidFill>
                  <a:latin typeface="Josefin Sans"/>
                </a:rPr>
                <a:t> </a:t>
              </a:r>
              <a:r>
                <a:rPr lang="en-US" sz="3555" dirty="0" err="1">
                  <a:solidFill>
                    <a:srgbClr val="FEFEFE"/>
                  </a:solidFill>
                  <a:latin typeface="Josefin Sans"/>
                </a:rPr>
                <a:t>các</a:t>
              </a:r>
              <a:r>
                <a:rPr lang="en-US" sz="3555" dirty="0">
                  <a:solidFill>
                    <a:srgbClr val="FEFEFE"/>
                  </a:solidFill>
                  <a:latin typeface="Josefin Sans"/>
                </a:rPr>
                <a:t> </a:t>
              </a:r>
              <a:r>
                <a:rPr lang="en-US" sz="3555" dirty="0" err="1">
                  <a:solidFill>
                    <a:srgbClr val="FEFEFE"/>
                  </a:solidFill>
                  <a:latin typeface="Josefin Sans"/>
                </a:rPr>
                <a:t>hằng</a:t>
              </a:r>
              <a:r>
                <a:rPr lang="en-US" sz="3555" dirty="0">
                  <a:solidFill>
                    <a:srgbClr val="FEFEFE"/>
                  </a:solidFill>
                  <a:latin typeface="Josefin Sans"/>
                </a:rPr>
                <a:t> </a:t>
              </a:r>
              <a:r>
                <a:rPr lang="en-US" sz="3555" dirty="0" err="1">
                  <a:solidFill>
                    <a:srgbClr val="FEFEFE"/>
                  </a:solidFill>
                  <a:latin typeface="Josefin Sans"/>
                </a:rPr>
                <a:t>số</a:t>
              </a:r>
              <a:r>
                <a:rPr lang="en-US" sz="3555" dirty="0">
                  <a:solidFill>
                    <a:srgbClr val="FEFEFE"/>
                  </a:solidFill>
                  <a:latin typeface="Josefin Sans"/>
                </a:rPr>
                <a:t> </a:t>
              </a:r>
              <a:r>
                <a:rPr lang="en-US" sz="3555" dirty="0" err="1">
                  <a:solidFill>
                    <a:srgbClr val="FEFEFE"/>
                  </a:solidFill>
                  <a:latin typeface="Josefin Sans"/>
                </a:rPr>
                <a:t>đã</a:t>
              </a:r>
              <a:r>
                <a:rPr lang="en-US" sz="3555" dirty="0">
                  <a:solidFill>
                    <a:srgbClr val="FEFEFE"/>
                  </a:solidFill>
                  <a:latin typeface="Josefin Sans"/>
                </a:rPr>
                <a:t> </a:t>
              </a:r>
              <a:r>
                <a:rPr lang="en-US" sz="3555" dirty="0" err="1">
                  <a:solidFill>
                    <a:srgbClr val="FEFEFE"/>
                  </a:solidFill>
                  <a:latin typeface="Josefin Sans"/>
                </a:rPr>
                <a:t>cho</a:t>
              </a:r>
              <a:r>
                <a:rPr lang="en-US" sz="3555" dirty="0">
                  <a:solidFill>
                    <a:srgbClr val="FEFEFE"/>
                  </a:solidFill>
                  <a:latin typeface="Josefin Sans"/>
                </a:rPr>
                <a:t> </a:t>
              </a:r>
              <a:r>
                <a:rPr lang="en-US" sz="3555" dirty="0" err="1">
                  <a:solidFill>
                    <a:srgbClr val="FEFEFE"/>
                  </a:solidFill>
                  <a:latin typeface="Josefin Sans"/>
                </a:rPr>
                <a:t>và</a:t>
              </a:r>
              <a:r>
                <a:rPr lang="en-US" sz="3555" dirty="0">
                  <a:solidFill>
                    <a:srgbClr val="FEFEFE"/>
                  </a:solidFill>
                  <a:latin typeface="Josefin Sans"/>
                </a:rPr>
                <a:t> </a:t>
              </a:r>
              <a:r>
                <a:rPr lang="en-US" sz="3555" dirty="0" err="1">
                  <a:solidFill>
                    <a:srgbClr val="FEFEFE"/>
                  </a:solidFill>
                  <a:latin typeface="Josefin Sans"/>
                </a:rPr>
                <a:t>các</a:t>
              </a:r>
              <a:r>
                <a:rPr lang="en-US" sz="3555" dirty="0">
                  <a:solidFill>
                    <a:srgbClr val="FEFEFE"/>
                  </a:solidFill>
                  <a:latin typeface="Josefin Sans"/>
                </a:rPr>
                <a:t> </a:t>
              </a:r>
              <a:r>
                <a:rPr lang="en-US" sz="3555" dirty="0" err="1">
                  <a:solidFill>
                    <a:srgbClr val="FEFEFE"/>
                  </a:solidFill>
                  <a:latin typeface="Josefin Sans"/>
                </a:rPr>
                <a:t>phép</a:t>
              </a:r>
              <a:r>
                <a:rPr lang="en-US" sz="3555" dirty="0">
                  <a:solidFill>
                    <a:srgbClr val="FEFEFE"/>
                  </a:solidFill>
                  <a:latin typeface="Josefin Sans"/>
                </a:rPr>
                <a:t> </a:t>
              </a:r>
              <a:r>
                <a:rPr lang="en-US" sz="3555" dirty="0" err="1">
                  <a:solidFill>
                    <a:srgbClr val="FEFEFE"/>
                  </a:solidFill>
                  <a:latin typeface="Josefin Sans"/>
                </a:rPr>
                <a:t>biến</a:t>
              </a:r>
              <a:r>
                <a:rPr lang="en-US" sz="3555" dirty="0">
                  <a:solidFill>
                    <a:srgbClr val="FEFEFE"/>
                  </a:solidFill>
                  <a:latin typeface="Josefin Sans"/>
                </a:rPr>
                <a:t> </a:t>
              </a:r>
              <a:r>
                <a:rPr lang="en-US" sz="3555" dirty="0" err="1">
                  <a:solidFill>
                    <a:srgbClr val="FEFEFE"/>
                  </a:solidFill>
                  <a:latin typeface="Josefin Sans"/>
                </a:rPr>
                <a:t>đổi</a:t>
              </a:r>
              <a:r>
                <a:rPr lang="en-US" sz="3555" dirty="0">
                  <a:solidFill>
                    <a:srgbClr val="FEFEFE"/>
                  </a:solidFill>
                  <a:latin typeface="Josefin Sans"/>
                </a:rPr>
                <a:t> </a:t>
              </a:r>
              <a:r>
                <a:rPr lang="en-US" sz="3555" dirty="0" err="1">
                  <a:solidFill>
                    <a:srgbClr val="FEFEFE"/>
                  </a:solidFill>
                  <a:latin typeface="Josefin Sans"/>
                </a:rPr>
                <a:t>hàm</a:t>
              </a:r>
              <a:r>
                <a:rPr lang="en-US" sz="3555" dirty="0">
                  <a:solidFill>
                    <a:srgbClr val="FEFEFE"/>
                  </a:solidFill>
                  <a:latin typeface="Josefin Sans"/>
                </a:rPr>
                <a:t> </a:t>
              </a:r>
              <a:r>
                <a:rPr lang="en-US" sz="3555" dirty="0" err="1">
                  <a:solidFill>
                    <a:srgbClr val="FEFEFE"/>
                  </a:solidFill>
                  <a:latin typeface="Josefin Sans"/>
                </a:rPr>
                <a:t>cơ</a:t>
              </a:r>
              <a:r>
                <a:rPr lang="en-US" sz="3555" dirty="0">
                  <a:solidFill>
                    <a:srgbClr val="FEFEFE"/>
                  </a:solidFill>
                  <a:latin typeface="Josefin Sans"/>
                </a:rPr>
                <a:t> </a:t>
              </a:r>
              <a:r>
                <a:rPr lang="en-US" sz="3555" dirty="0" err="1">
                  <a:solidFill>
                    <a:srgbClr val="FEFEFE"/>
                  </a:solidFill>
                  <a:latin typeface="Josefin Sans"/>
                </a:rPr>
                <a:t>bản</a:t>
              </a:r>
              <a:r>
                <a:rPr lang="en-US" sz="3555" dirty="0">
                  <a:solidFill>
                    <a:srgbClr val="FEFEFE"/>
                  </a:solidFill>
                  <a:latin typeface="Josefin Sans"/>
                </a:rPr>
                <a:t> </a:t>
              </a:r>
              <a:r>
                <a:rPr lang="en-US" sz="3555" dirty="0" err="1">
                  <a:solidFill>
                    <a:srgbClr val="FEFEFE"/>
                  </a:solidFill>
                  <a:latin typeface="Josefin Sans"/>
                </a:rPr>
                <a:t>nhất</a:t>
              </a:r>
              <a:r>
                <a:rPr lang="en-US" sz="3555" dirty="0">
                  <a:solidFill>
                    <a:srgbClr val="FEFEFE"/>
                  </a:solidFill>
                  <a:latin typeface="Josefin Sans"/>
                </a:rPr>
                <a:t> </a:t>
              </a:r>
              <a:r>
                <a:rPr lang="en-US" sz="3555" dirty="0" err="1">
                  <a:solidFill>
                    <a:srgbClr val="FEFEFE"/>
                  </a:solidFill>
                  <a:latin typeface="Josefin Sans"/>
                </a:rPr>
                <a:t>định</a:t>
              </a:r>
              <a:endParaRPr lang="en-US" sz="3555" dirty="0">
                <a:solidFill>
                  <a:srgbClr val="FEFEFE"/>
                </a:solidFill>
                <a:latin typeface="Josefin Sans"/>
              </a:endParaRPr>
            </a:p>
            <a:p>
              <a:pPr marL="767560" lvl="1" indent="-383780" algn="just">
                <a:lnSpc>
                  <a:spcPts val="4977"/>
                </a:lnSpc>
                <a:buFont typeface="Arial"/>
                <a:buChar char="•"/>
              </a:pPr>
              <a:r>
                <a:rPr lang="en-US" sz="3555" dirty="0">
                  <a:solidFill>
                    <a:srgbClr val="FEFEFE"/>
                  </a:solidFill>
                  <a:latin typeface="Josefin Sans"/>
                </a:rPr>
                <a:t>VD: </a:t>
              </a:r>
              <a:r>
                <a:rPr lang="en-US" sz="3555" dirty="0" err="1">
                  <a:solidFill>
                    <a:srgbClr val="FEFEFE"/>
                  </a:solidFill>
                  <a:latin typeface="Josefin Sans"/>
                </a:rPr>
                <a:t>sym.nsimplify</a:t>
              </a:r>
              <a:r>
                <a:rPr lang="en-US" sz="3555" dirty="0">
                  <a:solidFill>
                    <a:srgbClr val="FEFEFE"/>
                  </a:solidFill>
                  <a:latin typeface="Josefin Sans"/>
                </a:rPr>
                <a:t>(0.333333)</a:t>
              </a:r>
            </a:p>
            <a:p>
              <a:pPr marL="767560" lvl="1" indent="-383780" algn="just">
                <a:lnSpc>
                  <a:spcPts val="4977"/>
                </a:lnSpc>
                <a:buFont typeface="Arial"/>
                <a:buChar char="•"/>
              </a:pPr>
              <a:r>
                <a:rPr lang="en-US" sz="3555" dirty="0" err="1">
                  <a:solidFill>
                    <a:srgbClr val="FEFEFE"/>
                  </a:solidFill>
                  <a:latin typeface="Josefin Sans"/>
                </a:rPr>
                <a:t>kết</a:t>
              </a:r>
              <a:r>
                <a:rPr lang="en-US" sz="3555" dirty="0">
                  <a:solidFill>
                    <a:srgbClr val="FEFEFE"/>
                  </a:solidFill>
                  <a:latin typeface="Josefin Sans"/>
                </a:rPr>
                <a:t> </a:t>
              </a:r>
              <a:r>
                <a:rPr lang="en-US" sz="3555" dirty="0" err="1">
                  <a:solidFill>
                    <a:srgbClr val="FEFEFE"/>
                  </a:solidFill>
                  <a:latin typeface="Josefin Sans"/>
                </a:rPr>
                <a:t>quả</a:t>
              </a:r>
              <a:r>
                <a:rPr lang="en-US" sz="3555" dirty="0">
                  <a:solidFill>
                    <a:srgbClr val="FEFEFE"/>
                  </a:solidFill>
                  <a:latin typeface="Josefin Sans"/>
                </a:rPr>
                <a:t> = 333333/1000000</a:t>
              </a:r>
            </a:p>
            <a:p>
              <a:pPr marL="767560" lvl="1" indent="-383780" algn="just">
                <a:lnSpc>
                  <a:spcPts val="4977"/>
                </a:lnSpc>
                <a:buFont typeface="Arial"/>
                <a:buChar char="•"/>
              </a:pPr>
              <a:r>
                <a:rPr lang="en-US" sz="3555" dirty="0" err="1">
                  <a:solidFill>
                    <a:srgbClr val="FEFEFE"/>
                  </a:solidFill>
                  <a:latin typeface="Josefin Sans"/>
                </a:rPr>
                <a:t>sym.nsimplify</a:t>
              </a:r>
              <a:r>
                <a:rPr lang="en-US" sz="3555" dirty="0">
                  <a:solidFill>
                    <a:srgbClr val="FEFEFE"/>
                  </a:solidFill>
                  <a:latin typeface="Josefin Sans"/>
                </a:rPr>
                <a:t>(0.333333,tolerance=1e-2)</a:t>
              </a:r>
            </a:p>
            <a:p>
              <a:pPr marL="767560" lvl="1" indent="-383780" algn="just">
                <a:lnSpc>
                  <a:spcPts val="4977"/>
                </a:lnSpc>
                <a:buFont typeface="Arial"/>
                <a:buChar char="•"/>
              </a:pPr>
              <a:r>
                <a:rPr lang="en-US" sz="3555" dirty="0" err="1">
                  <a:solidFill>
                    <a:srgbClr val="FEFEFE"/>
                  </a:solidFill>
                  <a:latin typeface="Josefin Sans"/>
                </a:rPr>
                <a:t>kết</a:t>
              </a:r>
              <a:r>
                <a:rPr lang="en-US" sz="3555" dirty="0">
                  <a:solidFill>
                    <a:srgbClr val="FEFEFE"/>
                  </a:solidFill>
                  <a:latin typeface="Josefin Sans"/>
                </a:rPr>
                <a:t> </a:t>
              </a:r>
              <a:r>
                <a:rPr lang="en-US" sz="3555" dirty="0" err="1">
                  <a:solidFill>
                    <a:srgbClr val="FEFEFE"/>
                  </a:solidFill>
                  <a:latin typeface="Josefin Sans"/>
                </a:rPr>
                <a:t>quả</a:t>
              </a:r>
              <a:r>
                <a:rPr lang="en-US" sz="3555" dirty="0">
                  <a:solidFill>
                    <a:srgbClr val="FEFEFE"/>
                  </a:solidFill>
                  <a:latin typeface="Josefin Sans"/>
                </a:rPr>
                <a:t> = 1/3</a:t>
              </a:r>
            </a:p>
          </p:txBody>
        </p:sp>
        <p:sp>
          <p:nvSpPr>
            <p:cNvPr id="5" name="TextBox 5"/>
            <p:cNvSpPr txBox="1"/>
            <p:nvPr/>
          </p:nvSpPr>
          <p:spPr>
            <a:xfrm>
              <a:off x="277410" y="-98886"/>
              <a:ext cx="18988953" cy="1018768"/>
            </a:xfrm>
            <a:prstGeom prst="rect">
              <a:avLst/>
            </a:prstGeom>
          </p:spPr>
          <p:txBody>
            <a:bodyPr lIns="0" tIns="0" rIns="0" bIns="0" rtlCol="0" anchor="t">
              <a:spAutoFit/>
            </a:bodyPr>
            <a:lstStyle/>
            <a:p>
              <a:pPr>
                <a:lnSpc>
                  <a:spcPts val="6413"/>
                </a:lnSpc>
              </a:pPr>
              <a:r>
                <a:rPr lang="en-US" sz="4581">
                  <a:solidFill>
                    <a:srgbClr val="F7B4A7"/>
                  </a:solidFill>
                  <a:latin typeface="Josefin Sans Bold"/>
                </a:rPr>
                <a:t>Tính năng tính toán cơ bản</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956029" y="1165126"/>
            <a:ext cx="14449772" cy="7956749"/>
            <a:chOff x="0" y="0"/>
            <a:chExt cx="19266363" cy="10608998"/>
          </a:xfrm>
        </p:grpSpPr>
        <p:sp>
          <p:nvSpPr>
            <p:cNvPr id="4" name="TextBox 4"/>
            <p:cNvSpPr txBox="1"/>
            <p:nvPr/>
          </p:nvSpPr>
          <p:spPr>
            <a:xfrm>
              <a:off x="0" y="2232128"/>
              <a:ext cx="18988953" cy="8340507"/>
            </a:xfrm>
            <a:prstGeom prst="rect">
              <a:avLst/>
            </a:prstGeom>
          </p:spPr>
          <p:txBody>
            <a:bodyPr lIns="0" tIns="0" rIns="0" bIns="0" rtlCol="0" anchor="t">
              <a:spAutoFit/>
            </a:bodyPr>
            <a:lstStyle/>
            <a:p>
              <a:pPr marL="767560" lvl="1" indent="-383780" algn="just">
                <a:lnSpc>
                  <a:spcPts val="4977"/>
                </a:lnSpc>
                <a:buFont typeface="Arial"/>
                <a:buChar char="•"/>
              </a:pPr>
              <a:r>
                <a:rPr lang="en-US" sz="3555">
                  <a:solidFill>
                    <a:srgbClr val="FEFEFE"/>
                  </a:solidFill>
                  <a:latin typeface="Josefin Sans"/>
                </a:rPr>
                <a:t>SymPy có thể giải các phương trình đại số, theo một và nhiều biến bằng cách sử dụng phương thức solveset() hoặc solve()</a:t>
              </a:r>
            </a:p>
            <a:p>
              <a:pPr marL="767560" lvl="1" indent="-383780" algn="just">
                <a:lnSpc>
                  <a:spcPts val="4977"/>
                </a:lnSpc>
                <a:buFont typeface="Arial"/>
                <a:buChar char="•"/>
              </a:pPr>
              <a:r>
                <a:rPr lang="en-US" sz="3555">
                  <a:solidFill>
                    <a:srgbClr val="FEFEFE"/>
                  </a:solidFill>
                  <a:latin typeface="Josefin Sans"/>
                </a:rPr>
                <a:t>VD: sym.solve(x**2-1, x)</a:t>
              </a:r>
            </a:p>
            <a:p>
              <a:pPr marL="767560" lvl="1" indent="-383780" algn="just">
                <a:lnSpc>
                  <a:spcPts val="4977"/>
                </a:lnSpc>
                <a:buFont typeface="Arial"/>
                <a:buChar char="•"/>
              </a:pPr>
              <a:r>
                <a:rPr lang="en-US" sz="3555">
                  <a:solidFill>
                    <a:srgbClr val="FEFEFE"/>
                  </a:solidFill>
                  <a:latin typeface="Josefin Sans"/>
                </a:rPr>
                <a:t>VD2 : Giải pt sym.solve((x - 5)*(y - 6))</a:t>
              </a:r>
            </a:p>
            <a:p>
              <a:pPr marL="767560" lvl="1" indent="-383780" algn="just">
                <a:lnSpc>
                  <a:spcPts val="4977"/>
                </a:lnSpc>
                <a:buFont typeface="Arial"/>
                <a:buChar char="•"/>
              </a:pPr>
              <a:r>
                <a:rPr lang="en-US" sz="3555">
                  <a:solidFill>
                    <a:srgbClr val="FEFEFE"/>
                  </a:solidFill>
                  <a:latin typeface="Josefin Sans"/>
                </a:rPr>
                <a:t>Sympy có thể giải một phần lớn các phương trình đa thức và cũng có khả năng giải nhiều phương trình liên quan đến nhiều biến đưa ra một bộ dữ liệu làm đối số thứ hai.</a:t>
              </a:r>
            </a:p>
            <a:p>
              <a:pPr algn="just">
                <a:lnSpc>
                  <a:spcPts val="4977"/>
                </a:lnSpc>
              </a:pPr>
              <a:r>
                <a:rPr lang="en-US" sz="3555">
                  <a:solidFill>
                    <a:srgbClr val="FEFEFE"/>
                  </a:solidFill>
                  <a:latin typeface="Josefin Sans"/>
                </a:rPr>
                <a:t>VD: solution = sym.solve((x + 5 * y - 2, -3 * x + 6 * y - 15), (x, y))</a:t>
              </a:r>
            </a:p>
            <a:p>
              <a:pPr algn="just">
                <a:lnSpc>
                  <a:spcPts val="4977"/>
                </a:lnSpc>
              </a:pPr>
              <a:r>
                <a:rPr lang="en-US" sz="3555">
                  <a:solidFill>
                    <a:srgbClr val="FEFEFE"/>
                  </a:solidFill>
                  <a:latin typeface="Josefin Sans"/>
                </a:rPr>
                <a:t>      solution[x], solution[y]</a:t>
              </a:r>
            </a:p>
            <a:p>
              <a:pPr algn="just">
                <a:lnSpc>
                  <a:spcPts val="4977"/>
                </a:lnSpc>
              </a:pPr>
              <a:endParaRPr lang="en-US" sz="3555">
                <a:solidFill>
                  <a:srgbClr val="FEFEFE"/>
                </a:solidFill>
                <a:latin typeface="Josefin Sans"/>
              </a:endParaRPr>
            </a:p>
          </p:txBody>
        </p:sp>
        <p:sp>
          <p:nvSpPr>
            <p:cNvPr id="5" name="TextBox 5"/>
            <p:cNvSpPr txBox="1"/>
            <p:nvPr/>
          </p:nvSpPr>
          <p:spPr>
            <a:xfrm>
              <a:off x="277410" y="-98886"/>
              <a:ext cx="18988953" cy="1018768"/>
            </a:xfrm>
            <a:prstGeom prst="rect">
              <a:avLst/>
            </a:prstGeom>
          </p:spPr>
          <p:txBody>
            <a:bodyPr lIns="0" tIns="0" rIns="0" bIns="0" rtlCol="0" anchor="t">
              <a:spAutoFit/>
            </a:bodyPr>
            <a:lstStyle/>
            <a:p>
              <a:pPr>
                <a:lnSpc>
                  <a:spcPts val="6413"/>
                </a:lnSpc>
              </a:pPr>
              <a:r>
                <a:rPr lang="en-US" sz="4581">
                  <a:solidFill>
                    <a:srgbClr val="F7B4A7"/>
                  </a:solidFill>
                  <a:latin typeface="Josefin Sans Bold"/>
                </a:rPr>
                <a:t>Tính năng giải phương trình</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215729" y="1321810"/>
            <a:ext cx="14449772" cy="7643380"/>
            <a:chOff x="0" y="0"/>
            <a:chExt cx="19266363" cy="10191174"/>
          </a:xfrm>
        </p:grpSpPr>
        <p:sp>
          <p:nvSpPr>
            <p:cNvPr id="4" name="TextBox 4"/>
            <p:cNvSpPr txBox="1"/>
            <p:nvPr/>
          </p:nvSpPr>
          <p:spPr>
            <a:xfrm>
              <a:off x="0" y="2289404"/>
              <a:ext cx="18988953" cy="7865407"/>
            </a:xfrm>
            <a:prstGeom prst="rect">
              <a:avLst/>
            </a:prstGeom>
          </p:spPr>
          <p:txBody>
            <a:bodyPr lIns="0" tIns="0" rIns="0" bIns="0" rtlCol="0" anchor="t">
              <a:spAutoFit/>
            </a:bodyPr>
            <a:lstStyle/>
            <a:p>
              <a:pPr marL="897097" lvl="1" indent="-448548" algn="just">
                <a:lnSpc>
                  <a:spcPts val="5817"/>
                </a:lnSpc>
                <a:buFont typeface="Arial"/>
                <a:buChar char="•"/>
              </a:pPr>
              <a:r>
                <a:rPr lang="en-US" sz="4155">
                  <a:solidFill>
                    <a:srgbClr val="FEFEFE"/>
                  </a:solidFill>
                  <a:latin typeface="Josefin Sans"/>
                </a:rPr>
                <a:t>SymPy cho phép tính toán các phép biến đổi và tích chập rời rạc của các chuỗi hữu hạn. Chúng bao gồm:</a:t>
              </a:r>
            </a:p>
            <a:p>
              <a:pPr algn="just">
                <a:lnSpc>
                  <a:spcPts val="5817"/>
                </a:lnSpc>
              </a:pPr>
              <a:endParaRPr lang="en-US" sz="4155">
                <a:solidFill>
                  <a:srgbClr val="FEFEFE"/>
                </a:solidFill>
                <a:latin typeface="Josefin Sans"/>
              </a:endParaRPr>
            </a:p>
            <a:p>
              <a:pPr marL="897097" lvl="1" indent="-448548" algn="just">
                <a:lnSpc>
                  <a:spcPts val="5817"/>
                </a:lnSpc>
                <a:buFont typeface="Arial"/>
                <a:buChar char="•"/>
              </a:pPr>
              <a:r>
                <a:rPr lang="en-US" sz="4155">
                  <a:solidFill>
                    <a:srgbClr val="FEFEFE"/>
                  </a:solidFill>
                  <a:latin typeface="Josefin Sans"/>
                </a:rPr>
                <a:t>Các phép biến đổi - fft, ifft, ntt, intt, fwht, ifwht,</a:t>
              </a:r>
            </a:p>
            <a:p>
              <a:pPr algn="just">
                <a:lnSpc>
                  <a:spcPts val="5817"/>
                </a:lnSpc>
              </a:pPr>
              <a:endParaRPr lang="en-US" sz="4155">
                <a:solidFill>
                  <a:srgbClr val="FEFEFE"/>
                </a:solidFill>
                <a:latin typeface="Josefin Sans"/>
              </a:endParaRPr>
            </a:p>
            <a:p>
              <a:pPr marL="897097" lvl="1" indent="-448548" algn="just">
                <a:lnSpc>
                  <a:spcPts val="5817"/>
                </a:lnSpc>
                <a:buFont typeface="Arial"/>
                <a:buChar char="•"/>
              </a:pPr>
              <a:r>
                <a:rPr lang="en-US" sz="4155">
                  <a:solidFill>
                    <a:srgbClr val="FEFEFE"/>
                  </a:solidFill>
                  <a:latin typeface="Josefin Sans"/>
                </a:rPr>
                <a:t>Tích chập: convolution, convolution_fft, convolution_ntt,</a:t>
              </a:r>
            </a:p>
            <a:p>
              <a:pPr marL="940276" lvl="1" indent="-470138" algn="just">
                <a:lnSpc>
                  <a:spcPts val="6097"/>
                </a:lnSpc>
                <a:buFont typeface="Arial"/>
                <a:buChar char="•"/>
              </a:pPr>
              <a:r>
                <a:rPr lang="en-US" sz="4355">
                  <a:solidFill>
                    <a:srgbClr val="FEFEFE"/>
                  </a:solidFill>
                  <a:latin typeface="Josefin Sans"/>
                </a:rPr>
                <a:t>convolution_fwht, convolution_subset, covering_product, intersecting_product</a:t>
              </a:r>
            </a:p>
          </p:txBody>
        </p:sp>
        <p:sp>
          <p:nvSpPr>
            <p:cNvPr id="5" name="TextBox 5"/>
            <p:cNvSpPr txBox="1"/>
            <p:nvPr/>
          </p:nvSpPr>
          <p:spPr>
            <a:xfrm>
              <a:off x="277410" y="-108411"/>
              <a:ext cx="18988953" cy="1095094"/>
            </a:xfrm>
            <a:prstGeom prst="rect">
              <a:avLst/>
            </a:prstGeom>
          </p:spPr>
          <p:txBody>
            <a:bodyPr lIns="0" tIns="0" rIns="0" bIns="0" rtlCol="0" anchor="t">
              <a:spAutoFit/>
            </a:bodyPr>
            <a:lstStyle/>
            <a:p>
              <a:pPr>
                <a:lnSpc>
                  <a:spcPts val="6833"/>
                </a:lnSpc>
              </a:pPr>
              <a:r>
                <a:rPr lang="en-US" sz="4881">
                  <a:solidFill>
                    <a:srgbClr val="F7B4A7"/>
                  </a:solidFill>
                  <a:latin typeface="Josefin Sans Bold"/>
                </a:rPr>
                <a:t>Tính toán trong toán học rời rạc</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215729" y="1642748"/>
            <a:ext cx="14449772" cy="7001504"/>
            <a:chOff x="0" y="0"/>
            <a:chExt cx="19266363" cy="9335339"/>
          </a:xfrm>
        </p:grpSpPr>
        <p:sp>
          <p:nvSpPr>
            <p:cNvPr id="4" name="TextBox 4"/>
            <p:cNvSpPr txBox="1"/>
            <p:nvPr/>
          </p:nvSpPr>
          <p:spPr>
            <a:xfrm>
              <a:off x="0" y="2270354"/>
              <a:ext cx="18988953" cy="7028622"/>
            </a:xfrm>
            <a:prstGeom prst="rect">
              <a:avLst/>
            </a:prstGeom>
          </p:spPr>
          <p:txBody>
            <a:bodyPr lIns="0" tIns="0" rIns="0" bIns="0" rtlCol="0" anchor="t">
              <a:spAutoFit/>
            </a:bodyPr>
            <a:lstStyle/>
            <a:p>
              <a:pPr marL="1005044" lvl="1" indent="-502522" algn="just">
                <a:lnSpc>
                  <a:spcPts val="6517"/>
                </a:lnSpc>
                <a:buFont typeface="Arial"/>
                <a:buChar char="•"/>
              </a:pPr>
              <a:r>
                <a:rPr lang="en-US" sz="4655">
                  <a:solidFill>
                    <a:srgbClr val="FEFEFE"/>
                  </a:solidFill>
                  <a:latin typeface="Josefin Sans"/>
                </a:rPr>
                <a:t>Phép biến đổi Fourier nhanh:</a:t>
              </a:r>
            </a:p>
            <a:p>
              <a:pPr algn="just">
                <a:lnSpc>
                  <a:spcPts val="6517"/>
                </a:lnSpc>
              </a:pPr>
              <a:r>
                <a:rPr lang="en-US" sz="4655">
                  <a:solidFill>
                    <a:srgbClr val="F7B4A7"/>
                  </a:solidFill>
                  <a:latin typeface="Josefin Sans"/>
                </a:rPr>
                <a:t>sympy.discrete.transforms.</a:t>
              </a:r>
              <a:r>
                <a:rPr lang="en-US" sz="4655">
                  <a:solidFill>
                    <a:srgbClr val="F7B4A7"/>
                  </a:solidFill>
                  <a:latin typeface="Josefin Sans Bold"/>
                </a:rPr>
                <a:t>fft(seq, dps=None)</a:t>
              </a:r>
            </a:p>
            <a:p>
              <a:pPr algn="just">
                <a:lnSpc>
                  <a:spcPts val="5817"/>
                </a:lnSpc>
              </a:pPr>
              <a:r>
                <a:rPr lang="en-US" sz="4155">
                  <a:solidFill>
                    <a:srgbClr val="FEFEFE"/>
                  </a:solidFill>
                  <a:latin typeface="Josefin Sans Bold"/>
                </a:rPr>
                <a:t>Trong đó seq là chuỗi cần biến đổi, dsp là số nguyên biểu diễn độ chính xác</a:t>
              </a:r>
            </a:p>
            <a:p>
              <a:pPr marL="897097" lvl="1" indent="-448548" algn="just">
                <a:lnSpc>
                  <a:spcPts val="5817"/>
                </a:lnSpc>
                <a:buFont typeface="Arial"/>
                <a:buChar char="•"/>
              </a:pPr>
              <a:r>
                <a:rPr lang="en-US" sz="4155">
                  <a:solidFill>
                    <a:srgbClr val="FEFEFE"/>
                  </a:solidFill>
                  <a:latin typeface="Josefin Sans Bold"/>
                </a:rPr>
                <a:t>Phép biến đổi Fourier nhanh ngược:</a:t>
              </a:r>
            </a:p>
            <a:p>
              <a:pPr algn="just">
                <a:lnSpc>
                  <a:spcPts val="5817"/>
                </a:lnSpc>
              </a:pPr>
              <a:r>
                <a:rPr lang="en-US" sz="4155">
                  <a:solidFill>
                    <a:srgbClr val="F7B4A7"/>
                  </a:solidFill>
                  <a:latin typeface="Josefin Sans Bold"/>
                </a:rPr>
                <a:t>sympy.discrete.transforms.ifft(seq, dps=None)</a:t>
              </a:r>
            </a:p>
            <a:p>
              <a:pPr algn="just">
                <a:lnSpc>
                  <a:spcPts val="5817"/>
                </a:lnSpc>
              </a:pPr>
              <a:endParaRPr lang="en-US" sz="4155">
                <a:solidFill>
                  <a:srgbClr val="F7B4A7"/>
                </a:solidFill>
                <a:latin typeface="Josefin Sans Bold"/>
              </a:endParaRPr>
            </a:p>
          </p:txBody>
        </p:sp>
        <p:sp>
          <p:nvSpPr>
            <p:cNvPr id="5" name="TextBox 5"/>
            <p:cNvSpPr txBox="1"/>
            <p:nvPr/>
          </p:nvSpPr>
          <p:spPr>
            <a:xfrm>
              <a:off x="277410" y="-108411"/>
              <a:ext cx="18988953" cy="1095094"/>
            </a:xfrm>
            <a:prstGeom prst="rect">
              <a:avLst/>
            </a:prstGeom>
          </p:spPr>
          <p:txBody>
            <a:bodyPr lIns="0" tIns="0" rIns="0" bIns="0" rtlCol="0" anchor="t">
              <a:spAutoFit/>
            </a:bodyPr>
            <a:lstStyle/>
            <a:p>
              <a:pPr>
                <a:lnSpc>
                  <a:spcPts val="6833"/>
                </a:lnSpc>
              </a:pPr>
              <a:r>
                <a:rPr lang="en-US" sz="4881">
                  <a:solidFill>
                    <a:srgbClr val="F7B4A7"/>
                  </a:solidFill>
                  <a:latin typeface="Josefin Sans Bold"/>
                </a:rPr>
                <a:t>Tính toán trong toán học rời rạc</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215729" y="1642748"/>
            <a:ext cx="14449772" cy="7001504"/>
            <a:chOff x="0" y="0"/>
            <a:chExt cx="19266363" cy="9335339"/>
          </a:xfrm>
        </p:grpSpPr>
        <p:sp>
          <p:nvSpPr>
            <p:cNvPr id="4" name="TextBox 4"/>
            <p:cNvSpPr txBox="1"/>
            <p:nvPr/>
          </p:nvSpPr>
          <p:spPr>
            <a:xfrm>
              <a:off x="0" y="2270354"/>
              <a:ext cx="18988953" cy="7028622"/>
            </a:xfrm>
            <a:prstGeom prst="rect">
              <a:avLst/>
            </a:prstGeom>
          </p:spPr>
          <p:txBody>
            <a:bodyPr lIns="0" tIns="0" rIns="0" bIns="0" rtlCol="0" anchor="t">
              <a:spAutoFit/>
            </a:bodyPr>
            <a:lstStyle/>
            <a:p>
              <a:pPr marL="1005044" lvl="1" indent="-502522" algn="just">
                <a:lnSpc>
                  <a:spcPts val="6517"/>
                </a:lnSpc>
                <a:buFont typeface="Arial"/>
                <a:buChar char="•"/>
              </a:pPr>
              <a:r>
                <a:rPr lang="en-US" sz="4655">
                  <a:solidFill>
                    <a:srgbClr val="FEFEFE"/>
                  </a:solidFill>
                  <a:latin typeface="Josefin Sans"/>
                </a:rPr>
                <a:t>Phép biến đổi Fourier rời rạc:</a:t>
              </a:r>
            </a:p>
            <a:p>
              <a:pPr algn="just">
                <a:lnSpc>
                  <a:spcPts val="6517"/>
                </a:lnSpc>
              </a:pPr>
              <a:r>
                <a:rPr lang="en-US" sz="4655">
                  <a:solidFill>
                    <a:srgbClr val="F7B4A7"/>
                  </a:solidFill>
                  <a:latin typeface="Josefin Sans"/>
                </a:rPr>
                <a:t>sympy.discrete.transforms.ntt(seq, prime)</a:t>
              </a:r>
            </a:p>
            <a:p>
              <a:pPr algn="just">
                <a:lnSpc>
                  <a:spcPts val="5817"/>
                </a:lnSpc>
              </a:pPr>
              <a:r>
                <a:rPr lang="en-US" sz="4155">
                  <a:solidFill>
                    <a:srgbClr val="FEFEFE"/>
                  </a:solidFill>
                  <a:latin typeface="Josefin Sans Bold"/>
                </a:rPr>
                <a:t>Trong đó seq là chuỗi cần biến đổi, prim﻿e là số nguyên biểu diễn độ chính xác</a:t>
              </a:r>
            </a:p>
            <a:p>
              <a:pPr marL="897097" lvl="1" indent="-448548" algn="just">
                <a:lnSpc>
                  <a:spcPts val="5817"/>
                </a:lnSpc>
                <a:buFont typeface="Arial"/>
                <a:buChar char="•"/>
              </a:pPr>
              <a:r>
                <a:rPr lang="en-US" sz="4155">
                  <a:solidFill>
                    <a:srgbClr val="FEFEFE"/>
                  </a:solidFill>
                  <a:latin typeface="Josefin Sans Bold"/>
                </a:rPr>
                <a:t>Phép biến đổi Fourier rời rạc ngược:</a:t>
              </a:r>
            </a:p>
            <a:p>
              <a:pPr algn="just">
                <a:lnSpc>
                  <a:spcPts val="5817"/>
                </a:lnSpc>
              </a:pPr>
              <a:r>
                <a:rPr lang="en-US" sz="4155">
                  <a:solidFill>
                    <a:srgbClr val="F7B4A7"/>
                  </a:solidFill>
                  <a:latin typeface="Josefin Sans Bold"/>
                </a:rPr>
                <a:t>sympy.discrete.transforms.intt(seq, prime)</a:t>
              </a:r>
            </a:p>
            <a:p>
              <a:pPr algn="just">
                <a:lnSpc>
                  <a:spcPts val="5817"/>
                </a:lnSpc>
              </a:pPr>
              <a:endParaRPr lang="en-US" sz="4155">
                <a:solidFill>
                  <a:srgbClr val="F7B4A7"/>
                </a:solidFill>
                <a:latin typeface="Josefin Sans Bold"/>
              </a:endParaRPr>
            </a:p>
          </p:txBody>
        </p:sp>
        <p:sp>
          <p:nvSpPr>
            <p:cNvPr id="5" name="TextBox 5"/>
            <p:cNvSpPr txBox="1"/>
            <p:nvPr/>
          </p:nvSpPr>
          <p:spPr>
            <a:xfrm>
              <a:off x="277410" y="-108411"/>
              <a:ext cx="18988953" cy="1095094"/>
            </a:xfrm>
            <a:prstGeom prst="rect">
              <a:avLst/>
            </a:prstGeom>
          </p:spPr>
          <p:txBody>
            <a:bodyPr lIns="0" tIns="0" rIns="0" bIns="0" rtlCol="0" anchor="t">
              <a:spAutoFit/>
            </a:bodyPr>
            <a:lstStyle/>
            <a:p>
              <a:pPr>
                <a:lnSpc>
                  <a:spcPts val="6833"/>
                </a:lnSpc>
              </a:pPr>
              <a:r>
                <a:rPr lang="en-US" sz="4881">
                  <a:solidFill>
                    <a:srgbClr val="F7B4A7"/>
                  </a:solidFill>
                  <a:latin typeface="Josefin Sans Bold"/>
                </a:rPr>
                <a:t>Tính toán trong toán học rời rạc</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90500"/>
            <a:ext cx="5638800" cy="9571851"/>
          </a:xfrm>
          <a:prstGeom prst="rect">
            <a:avLst/>
          </a:prstGeom>
        </p:spPr>
        <p:txBody>
          <a:bodyPr wrap="square">
            <a:spAutoFit/>
          </a:bodyPr>
          <a:lstStyle/>
          <a:p>
            <a:r>
              <a:rPr lang="en-US" sz="2200" dirty="0"/>
              <a:t>import </a:t>
            </a:r>
            <a:r>
              <a:rPr lang="en-US" sz="2200" dirty="0" err="1"/>
              <a:t>sympy</a:t>
            </a:r>
            <a:r>
              <a:rPr lang="en-US" sz="2200" dirty="0"/>
              <a:t> as </a:t>
            </a:r>
            <a:r>
              <a:rPr lang="en-US" sz="2200" dirty="0" err="1"/>
              <a:t>sym</a:t>
            </a:r>
            <a:endParaRPr lang="en-US" sz="2200" dirty="0"/>
          </a:p>
          <a:p>
            <a:r>
              <a:rPr lang="en-US" sz="2200" dirty="0"/>
              <a:t>import </a:t>
            </a:r>
            <a:r>
              <a:rPr lang="en-US" sz="2200" dirty="0" err="1"/>
              <a:t>numpy</a:t>
            </a:r>
            <a:r>
              <a:rPr lang="en-US" sz="2200" dirty="0"/>
              <a:t> as np</a:t>
            </a:r>
          </a:p>
          <a:p>
            <a:r>
              <a:rPr lang="en-US" sz="2200" dirty="0"/>
              <a:t>import </a:t>
            </a:r>
            <a:r>
              <a:rPr lang="en-US" sz="2200" dirty="0" err="1"/>
              <a:t>matplotlib.pyplot</a:t>
            </a:r>
            <a:r>
              <a:rPr lang="en-US" sz="2200" dirty="0"/>
              <a:t> as </a:t>
            </a:r>
            <a:r>
              <a:rPr lang="en-US" sz="2200" dirty="0" err="1"/>
              <a:t>plt</a:t>
            </a:r>
            <a:endParaRPr lang="en-US" sz="2200" dirty="0"/>
          </a:p>
          <a:p>
            <a:r>
              <a:rPr lang="en-US" sz="2200" dirty="0"/>
              <a:t>from </a:t>
            </a:r>
            <a:r>
              <a:rPr lang="en-US" sz="2200" dirty="0" err="1"/>
              <a:t>sympy.discrete.transforms</a:t>
            </a:r>
            <a:r>
              <a:rPr lang="en-US" sz="2200" dirty="0"/>
              <a:t> import </a:t>
            </a:r>
            <a:r>
              <a:rPr lang="en-US" sz="2200" dirty="0" err="1"/>
              <a:t>fft</a:t>
            </a:r>
            <a:endParaRPr lang="en-US" sz="2200" dirty="0"/>
          </a:p>
          <a:p>
            <a:r>
              <a:rPr lang="en-US" sz="2200" dirty="0"/>
              <a:t>from </a:t>
            </a:r>
            <a:r>
              <a:rPr lang="en-US" sz="2200" dirty="0" err="1"/>
              <a:t>sympy.discrete.transforms</a:t>
            </a:r>
            <a:r>
              <a:rPr lang="en-US" sz="2200" dirty="0"/>
              <a:t> import </a:t>
            </a:r>
            <a:r>
              <a:rPr lang="en-US" sz="2200" dirty="0" err="1"/>
              <a:t>ifft</a:t>
            </a:r>
            <a:endParaRPr lang="en-US" sz="2200" dirty="0"/>
          </a:p>
          <a:p>
            <a:r>
              <a:rPr lang="en-US" sz="2200" dirty="0"/>
              <a:t>Fs = 100                       # sampling rate</a:t>
            </a:r>
          </a:p>
          <a:p>
            <a:r>
              <a:rPr lang="en-US" sz="2200" dirty="0" err="1"/>
              <a:t>Ts</a:t>
            </a:r>
            <a:r>
              <a:rPr lang="en-US" sz="2200" dirty="0"/>
              <a:t> = 1.0/Fs                      # sampling interval</a:t>
            </a:r>
          </a:p>
          <a:p>
            <a:r>
              <a:rPr lang="en-US" sz="2200" dirty="0"/>
              <a:t>t = </a:t>
            </a:r>
            <a:r>
              <a:rPr lang="en-US" sz="2200" dirty="0" err="1"/>
              <a:t>np.arange</a:t>
            </a:r>
            <a:r>
              <a:rPr lang="en-US" sz="2200" dirty="0"/>
              <a:t>(0,1,Ts)            # time vector</a:t>
            </a:r>
          </a:p>
          <a:p>
            <a:r>
              <a:rPr lang="en-US" sz="2200" dirty="0" err="1"/>
              <a:t>ff</a:t>
            </a:r>
            <a:r>
              <a:rPr lang="en-US" sz="2200" dirty="0"/>
              <a:t> = 5                           # frequency of the signal</a:t>
            </a:r>
          </a:p>
          <a:p>
            <a:r>
              <a:rPr lang="en-US" sz="2200" dirty="0"/>
              <a:t>#y = </a:t>
            </a:r>
            <a:r>
              <a:rPr lang="en-US" sz="2200" dirty="0" err="1"/>
              <a:t>np.random.randn</a:t>
            </a:r>
            <a:r>
              <a:rPr lang="en-US" sz="2200" dirty="0"/>
              <a:t>(Fs)</a:t>
            </a:r>
          </a:p>
          <a:p>
            <a:r>
              <a:rPr lang="en-US" sz="2200" dirty="0"/>
              <a:t>y = </a:t>
            </a:r>
            <a:r>
              <a:rPr lang="en-US" sz="2200" dirty="0" err="1"/>
              <a:t>np.sin</a:t>
            </a:r>
            <a:r>
              <a:rPr lang="en-US" sz="2200" dirty="0"/>
              <a:t>(2 * </a:t>
            </a:r>
            <a:r>
              <a:rPr lang="en-US" sz="2200" dirty="0" err="1"/>
              <a:t>np.pi</a:t>
            </a:r>
            <a:r>
              <a:rPr lang="en-US" sz="2200" dirty="0"/>
              <a:t> * </a:t>
            </a:r>
            <a:r>
              <a:rPr lang="en-US" sz="2200" dirty="0" err="1"/>
              <a:t>ff</a:t>
            </a:r>
            <a:r>
              <a:rPr lang="en-US" sz="2200" dirty="0"/>
              <a:t> * t)</a:t>
            </a:r>
          </a:p>
          <a:p>
            <a:r>
              <a:rPr lang="en-US" sz="2200" dirty="0" err="1"/>
              <a:t>plt.subplot</a:t>
            </a:r>
            <a:r>
              <a:rPr lang="en-US" sz="2200" dirty="0"/>
              <a:t>(3,1,1)</a:t>
            </a:r>
          </a:p>
          <a:p>
            <a:r>
              <a:rPr lang="en-US" sz="2200" dirty="0" err="1"/>
              <a:t>plt.plot</a:t>
            </a:r>
            <a:r>
              <a:rPr lang="en-US" sz="2200" dirty="0"/>
              <a:t>(</a:t>
            </a:r>
            <a:r>
              <a:rPr lang="en-US" sz="2200" dirty="0" err="1"/>
              <a:t>t,y,'k</a:t>
            </a:r>
            <a:r>
              <a:rPr lang="en-US" sz="2200" dirty="0"/>
              <a:t>-')</a:t>
            </a:r>
          </a:p>
          <a:p>
            <a:r>
              <a:rPr lang="en-US" sz="2200" dirty="0" err="1"/>
              <a:t>plt.xlabel</a:t>
            </a:r>
            <a:r>
              <a:rPr lang="en-US" sz="2200" dirty="0"/>
              <a:t>('time')</a:t>
            </a:r>
          </a:p>
          <a:p>
            <a:r>
              <a:rPr lang="en-US" sz="2200" dirty="0" err="1"/>
              <a:t>plt.ylabel</a:t>
            </a:r>
            <a:r>
              <a:rPr lang="en-US" sz="2200" dirty="0"/>
              <a:t>('amplitude')</a:t>
            </a:r>
          </a:p>
          <a:p>
            <a:endParaRPr lang="en-US" sz="2200" dirty="0"/>
          </a:p>
          <a:p>
            <a:r>
              <a:rPr lang="en-US" sz="2200" dirty="0" err="1"/>
              <a:t>plt.subplot</a:t>
            </a:r>
            <a:r>
              <a:rPr lang="en-US" sz="2200" dirty="0"/>
              <a:t>(3,1,2)</a:t>
            </a:r>
          </a:p>
          <a:p>
            <a:r>
              <a:rPr lang="en-US" sz="2200" dirty="0"/>
              <a:t>Y = </a:t>
            </a:r>
            <a:r>
              <a:rPr lang="en-US" sz="2200" dirty="0" err="1"/>
              <a:t>fft</a:t>
            </a:r>
            <a:r>
              <a:rPr lang="en-US" sz="2200" dirty="0"/>
              <a:t>(y)# </a:t>
            </a:r>
            <a:r>
              <a:rPr lang="en-US" sz="2200" dirty="0" err="1"/>
              <a:t>fft</a:t>
            </a:r>
            <a:r>
              <a:rPr lang="en-US" sz="2200" dirty="0"/>
              <a:t> computing and normalization</a:t>
            </a:r>
          </a:p>
          <a:p>
            <a:r>
              <a:rPr lang="en-US" sz="2200" dirty="0"/>
              <a:t>y1 = []</a:t>
            </a:r>
          </a:p>
          <a:p>
            <a:r>
              <a:rPr lang="en-US" sz="2200" dirty="0"/>
              <a:t>for </a:t>
            </a:r>
            <a:r>
              <a:rPr lang="en-US" sz="2200" dirty="0" err="1"/>
              <a:t>i</a:t>
            </a:r>
            <a:r>
              <a:rPr lang="en-US" sz="2200" dirty="0"/>
              <a:t> in Y:</a:t>
            </a:r>
          </a:p>
          <a:p>
            <a:r>
              <a:rPr lang="en-US" sz="2200" dirty="0"/>
              <a:t>    </a:t>
            </a:r>
            <a:r>
              <a:rPr lang="en-US" sz="2200" dirty="0" err="1"/>
              <a:t>i</a:t>
            </a:r>
            <a:r>
              <a:rPr lang="en-US" sz="2200" dirty="0"/>
              <a:t> = complex(</a:t>
            </a:r>
            <a:r>
              <a:rPr lang="en-US" sz="2200" dirty="0" err="1"/>
              <a:t>i</a:t>
            </a:r>
            <a:r>
              <a:rPr lang="en-US" sz="2200" dirty="0"/>
              <a:t>)</a:t>
            </a:r>
          </a:p>
          <a:p>
            <a:r>
              <a:rPr lang="en-US" sz="2200" dirty="0"/>
              <a:t>    y1.append(abs(</a:t>
            </a:r>
            <a:r>
              <a:rPr lang="en-US" sz="2200" dirty="0" err="1"/>
              <a:t>i.real</a:t>
            </a:r>
            <a:r>
              <a:rPr lang="en-US" sz="2200" dirty="0"/>
              <a:t>))</a:t>
            </a:r>
          </a:p>
          <a:p>
            <a:r>
              <a:rPr lang="en-US" sz="2200" dirty="0"/>
              <a:t>print(y1)</a:t>
            </a:r>
          </a:p>
          <a:p>
            <a:r>
              <a:rPr lang="en-US" sz="2200" dirty="0"/>
              <a:t>n1 = </a:t>
            </a:r>
            <a:r>
              <a:rPr lang="en-US" sz="2200" dirty="0" err="1"/>
              <a:t>len</a:t>
            </a:r>
            <a:r>
              <a:rPr lang="en-US" sz="2200" dirty="0"/>
              <a:t>(y1)//2</a:t>
            </a:r>
          </a:p>
          <a:p>
            <a:r>
              <a:rPr lang="en-US" sz="2200" dirty="0" err="1"/>
              <a:t>plt.plot</a:t>
            </a:r>
            <a:r>
              <a:rPr lang="en-US" sz="2200" dirty="0"/>
              <a:t>(range(n1),y1[0:n1], 'r-')</a:t>
            </a:r>
          </a:p>
          <a:p>
            <a:r>
              <a:rPr lang="en-US" sz="2200" dirty="0" err="1"/>
              <a:t>plt.xlabel</a:t>
            </a:r>
            <a:r>
              <a:rPr lang="en-US" sz="2200" dirty="0"/>
              <a:t>('</a:t>
            </a:r>
            <a:r>
              <a:rPr lang="en-US" sz="2200" dirty="0" err="1"/>
              <a:t>freq</a:t>
            </a:r>
            <a:r>
              <a:rPr lang="en-US" sz="2200" dirty="0"/>
              <a:t> (Hz)')</a:t>
            </a:r>
          </a:p>
          <a:p>
            <a:r>
              <a:rPr lang="en-US" sz="2200" dirty="0" err="1"/>
              <a:t>plt.ylabel</a:t>
            </a:r>
            <a:r>
              <a:rPr lang="en-US" sz="2200" dirty="0"/>
              <a:t>('|Y(</a:t>
            </a:r>
            <a:r>
              <a:rPr lang="en-US" sz="2200" dirty="0" err="1"/>
              <a:t>freq</a:t>
            </a:r>
            <a:r>
              <a:rPr lang="en-US" sz="2200" dirty="0"/>
              <a:t>)|')</a:t>
            </a:r>
          </a:p>
          <a:p>
            <a:r>
              <a:rPr lang="en-US" sz="2200" dirty="0" err="1"/>
              <a:t>plt.show</a:t>
            </a:r>
            <a:r>
              <a:rPr lang="en-US" sz="2200" dirty="0"/>
              <a:t>()</a:t>
            </a:r>
          </a:p>
        </p:txBody>
      </p:sp>
      <p:sp>
        <p:nvSpPr>
          <p:cNvPr id="3" name="TextBox 2"/>
          <p:cNvSpPr txBox="1"/>
          <p:nvPr/>
        </p:nvSpPr>
        <p:spPr>
          <a:xfrm>
            <a:off x="8534400" y="723900"/>
            <a:ext cx="8229600" cy="6524863"/>
          </a:xfrm>
          <a:prstGeom prst="rect">
            <a:avLst/>
          </a:prstGeom>
          <a:noFill/>
        </p:spPr>
        <p:txBody>
          <a:bodyPr wrap="square" rtlCol="0">
            <a:spAutoFit/>
          </a:bodyPr>
          <a:lstStyle/>
          <a:p>
            <a:r>
              <a:rPr lang="en-US" sz="4000" dirty="0" err="1" smtClean="0"/>
              <a:t>Bài</a:t>
            </a:r>
            <a:r>
              <a:rPr lang="en-US" sz="4000" dirty="0" smtClean="0"/>
              <a:t> </a:t>
            </a:r>
            <a:r>
              <a:rPr lang="en-US" sz="4000" dirty="0" err="1" smtClean="0"/>
              <a:t>tập</a:t>
            </a:r>
            <a:r>
              <a:rPr lang="en-US" sz="4000" dirty="0" smtClean="0"/>
              <a:t>: </a:t>
            </a:r>
            <a:r>
              <a:rPr lang="en-US" sz="4000" dirty="0" err="1" smtClean="0"/>
              <a:t>Hãy</a:t>
            </a:r>
            <a:r>
              <a:rPr lang="en-US" sz="4000" dirty="0" smtClean="0"/>
              <a:t> </a:t>
            </a:r>
            <a:r>
              <a:rPr lang="en-US" sz="4000" smtClean="0"/>
              <a:t>sử </a:t>
            </a:r>
            <a:r>
              <a:rPr lang="en-US" sz="4000" dirty="0" err="1" smtClean="0"/>
              <a:t>dụng</a:t>
            </a:r>
            <a:r>
              <a:rPr lang="en-US" sz="4000" dirty="0" smtClean="0"/>
              <a:t> </a:t>
            </a:r>
            <a:r>
              <a:rPr lang="en-US" sz="4000" dirty="0" err="1" smtClean="0"/>
              <a:t>thư</a:t>
            </a:r>
            <a:r>
              <a:rPr lang="en-US" sz="4000" dirty="0" smtClean="0"/>
              <a:t> </a:t>
            </a:r>
            <a:r>
              <a:rPr lang="en-US" sz="4000" dirty="0" err="1" smtClean="0"/>
              <a:t>viện</a:t>
            </a:r>
            <a:r>
              <a:rPr lang="en-US" sz="4000" dirty="0" smtClean="0"/>
              <a:t> </a:t>
            </a:r>
            <a:r>
              <a:rPr lang="en-US" sz="4000" dirty="0" err="1" smtClean="0"/>
              <a:t>đã</a:t>
            </a:r>
            <a:r>
              <a:rPr lang="en-US" sz="4000" dirty="0" smtClean="0"/>
              <a:t> </a:t>
            </a:r>
            <a:r>
              <a:rPr lang="en-US" sz="4000" dirty="0" err="1" smtClean="0"/>
              <a:t>học</a:t>
            </a:r>
            <a:r>
              <a:rPr lang="en-US" sz="4000" dirty="0" smtClean="0"/>
              <a:t> </a:t>
            </a:r>
            <a:r>
              <a:rPr lang="en-US" sz="4000" dirty="0" err="1" smtClean="0"/>
              <a:t>để</a:t>
            </a:r>
            <a:r>
              <a:rPr lang="en-US" sz="4000" dirty="0" smtClean="0"/>
              <a:t> </a:t>
            </a:r>
            <a:r>
              <a:rPr lang="en-US" sz="4000" dirty="0" err="1" smtClean="0"/>
              <a:t>thết</a:t>
            </a:r>
            <a:r>
              <a:rPr lang="en-US" sz="4000" dirty="0" smtClean="0"/>
              <a:t> </a:t>
            </a:r>
            <a:r>
              <a:rPr lang="en-US" sz="4000" dirty="0" err="1" smtClean="0"/>
              <a:t>kế</a:t>
            </a:r>
            <a:r>
              <a:rPr lang="en-US" sz="4000" dirty="0" smtClean="0"/>
              <a:t> </a:t>
            </a:r>
            <a:r>
              <a:rPr lang="en-US" sz="4000" dirty="0" err="1" smtClean="0"/>
              <a:t>một</a:t>
            </a:r>
            <a:r>
              <a:rPr lang="en-US" sz="4000" dirty="0" smtClean="0"/>
              <a:t> </a:t>
            </a:r>
            <a:r>
              <a:rPr lang="en-US" sz="4000" dirty="0" err="1" smtClean="0"/>
              <a:t>chương</a:t>
            </a:r>
            <a:r>
              <a:rPr lang="en-US" sz="4000" dirty="0" smtClean="0"/>
              <a:t> </a:t>
            </a:r>
            <a:r>
              <a:rPr lang="en-US" sz="4000" dirty="0" err="1" smtClean="0"/>
              <a:t>trình</a:t>
            </a:r>
            <a:r>
              <a:rPr lang="en-US" sz="4000" dirty="0" smtClean="0"/>
              <a:t> </a:t>
            </a:r>
            <a:r>
              <a:rPr lang="en-US" sz="4000" dirty="0" err="1" smtClean="0"/>
              <a:t>ứng</a:t>
            </a:r>
            <a:r>
              <a:rPr lang="en-US" sz="4000" dirty="0" smtClean="0"/>
              <a:t> </a:t>
            </a:r>
            <a:r>
              <a:rPr lang="en-US" sz="4000" dirty="0" err="1" smtClean="0"/>
              <a:t>dụng</a:t>
            </a:r>
            <a:r>
              <a:rPr lang="en-US" sz="4000" dirty="0" smtClean="0"/>
              <a:t> </a:t>
            </a:r>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hỗ</a:t>
            </a:r>
            <a:r>
              <a:rPr lang="en-US" sz="4000" dirty="0" smtClean="0"/>
              <a:t> </a:t>
            </a:r>
            <a:r>
              <a:rPr lang="en-US" sz="4000" dirty="0" err="1" smtClean="0"/>
              <a:t>trợ</a:t>
            </a:r>
            <a:r>
              <a:rPr lang="en-US" sz="4000" dirty="0" smtClean="0"/>
              <a:t> </a:t>
            </a:r>
            <a:r>
              <a:rPr lang="en-US" sz="4000" dirty="0" err="1" smtClean="0"/>
              <a:t>học</a:t>
            </a:r>
            <a:r>
              <a:rPr lang="en-US" sz="4000" dirty="0" smtClean="0"/>
              <a:t> </a:t>
            </a:r>
            <a:r>
              <a:rPr lang="en-US" sz="4000" dirty="0" err="1" smtClean="0"/>
              <a:t>môn</a:t>
            </a:r>
            <a:r>
              <a:rPr lang="en-US" sz="4000" dirty="0" smtClean="0"/>
              <a:t> </a:t>
            </a:r>
            <a:r>
              <a:rPr lang="en-US" sz="4000" dirty="0" err="1" smtClean="0"/>
              <a:t>giải</a:t>
            </a:r>
            <a:r>
              <a:rPr lang="en-US" sz="4000" dirty="0" smtClean="0"/>
              <a:t> </a:t>
            </a:r>
            <a:r>
              <a:rPr lang="en-US" sz="4000" dirty="0" err="1" smtClean="0"/>
              <a:t>tích</a:t>
            </a:r>
            <a:endParaRPr lang="en-US" sz="4000" dirty="0" smtClean="0"/>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hỗ</a:t>
            </a:r>
            <a:r>
              <a:rPr lang="en-US" sz="4000" dirty="0" smtClean="0"/>
              <a:t> </a:t>
            </a:r>
            <a:r>
              <a:rPr lang="en-US" sz="4000" dirty="0" err="1" smtClean="0"/>
              <a:t>trợ</a:t>
            </a:r>
            <a:r>
              <a:rPr lang="en-US" sz="4000" dirty="0" smtClean="0"/>
              <a:t> </a:t>
            </a:r>
            <a:r>
              <a:rPr lang="en-US" sz="4000" dirty="0" err="1" smtClean="0"/>
              <a:t>học</a:t>
            </a:r>
            <a:r>
              <a:rPr lang="en-US" sz="4000" dirty="0" smtClean="0"/>
              <a:t> </a:t>
            </a:r>
            <a:r>
              <a:rPr lang="en-US" sz="4000" dirty="0" err="1" smtClean="0"/>
              <a:t>môn</a:t>
            </a:r>
            <a:r>
              <a:rPr lang="en-US" sz="4000" dirty="0" smtClean="0"/>
              <a:t> </a:t>
            </a:r>
            <a:r>
              <a:rPr lang="en-US" sz="4000" dirty="0" err="1" smtClean="0"/>
              <a:t>hình</a:t>
            </a:r>
            <a:r>
              <a:rPr lang="en-US" sz="4000" dirty="0" smtClean="0"/>
              <a:t> </a:t>
            </a:r>
            <a:r>
              <a:rPr lang="en-US" sz="4000" dirty="0" err="1" smtClean="0"/>
              <a:t>học</a:t>
            </a:r>
            <a:r>
              <a:rPr lang="en-US" sz="4000" dirty="0" smtClean="0"/>
              <a:t> </a:t>
            </a:r>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hỗ</a:t>
            </a:r>
            <a:r>
              <a:rPr lang="en-US" sz="4000" dirty="0" smtClean="0"/>
              <a:t> </a:t>
            </a:r>
            <a:r>
              <a:rPr lang="en-US" sz="4000" dirty="0" err="1" smtClean="0"/>
              <a:t>trợ</a:t>
            </a:r>
            <a:r>
              <a:rPr lang="en-US" sz="4000" dirty="0" smtClean="0"/>
              <a:t> </a:t>
            </a:r>
            <a:r>
              <a:rPr lang="en-US" sz="4000" dirty="0" err="1" smtClean="0"/>
              <a:t>học</a:t>
            </a:r>
            <a:r>
              <a:rPr lang="en-US" sz="4000" dirty="0" smtClean="0"/>
              <a:t> </a:t>
            </a:r>
            <a:r>
              <a:rPr lang="en-US" sz="4000" dirty="0" err="1" smtClean="0"/>
              <a:t>môn</a:t>
            </a:r>
            <a:r>
              <a:rPr lang="en-US" sz="4000" dirty="0" smtClean="0"/>
              <a:t> </a:t>
            </a:r>
            <a:r>
              <a:rPr lang="en-US" sz="4000" dirty="0" err="1" smtClean="0"/>
              <a:t>đại</a:t>
            </a:r>
            <a:r>
              <a:rPr lang="en-US" sz="4000" dirty="0" smtClean="0"/>
              <a:t> </a:t>
            </a:r>
            <a:r>
              <a:rPr lang="en-US" sz="4000" dirty="0" err="1" smtClean="0"/>
              <a:t>số</a:t>
            </a:r>
            <a:r>
              <a:rPr lang="en-US" sz="4000" dirty="0" smtClean="0"/>
              <a:t> </a:t>
            </a:r>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tín</a:t>
            </a:r>
            <a:r>
              <a:rPr lang="en-US" sz="4000" dirty="0" smtClean="0"/>
              <a:t> </a:t>
            </a:r>
            <a:r>
              <a:rPr lang="en-US" sz="4000" dirty="0" err="1" smtClean="0"/>
              <a:t>hiệu</a:t>
            </a:r>
            <a:r>
              <a:rPr lang="en-US" sz="4000" dirty="0" smtClean="0"/>
              <a:t> </a:t>
            </a:r>
            <a:r>
              <a:rPr lang="en-US" sz="4000" dirty="0" err="1" smtClean="0"/>
              <a:t>số</a:t>
            </a:r>
            <a:endParaRPr lang="en-US" sz="4000" dirty="0" smtClean="0"/>
          </a:p>
          <a:p>
            <a:pPr marL="342900" indent="-342900">
              <a:buAutoNum type="arabicParenR"/>
            </a:pPr>
            <a:endParaRPr lang="en-US" sz="4000" dirty="0"/>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tạo</a:t>
            </a:r>
            <a:r>
              <a:rPr lang="en-US" sz="4000" dirty="0" smtClean="0"/>
              <a:t> </a:t>
            </a:r>
            <a:r>
              <a:rPr lang="en-US" sz="4000" dirty="0" err="1" smtClean="0"/>
              <a:t>bộ</a:t>
            </a:r>
            <a:r>
              <a:rPr lang="en-US" sz="4000" dirty="0" smtClean="0"/>
              <a:t> </a:t>
            </a:r>
            <a:r>
              <a:rPr lang="en-US" sz="4000" dirty="0" err="1" smtClean="0"/>
              <a:t>lọc</a:t>
            </a:r>
            <a:r>
              <a:rPr lang="en-US" sz="4000" dirty="0" smtClean="0"/>
              <a:t> </a:t>
            </a:r>
            <a:r>
              <a:rPr lang="en-US" sz="4000" dirty="0" err="1" smtClean="0"/>
              <a:t>âm</a:t>
            </a:r>
            <a:r>
              <a:rPr lang="en-US" sz="4000" dirty="0" smtClean="0"/>
              <a:t> </a:t>
            </a:r>
            <a:r>
              <a:rPr lang="en-US" sz="4000" dirty="0" err="1" smtClean="0"/>
              <a:t>thanh</a:t>
            </a:r>
            <a:endParaRPr lang="en-US" sz="4000" dirty="0" smtClean="0"/>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tạo</a:t>
            </a:r>
            <a:r>
              <a:rPr lang="en-US" sz="4000" dirty="0" smtClean="0"/>
              <a:t> </a:t>
            </a:r>
            <a:r>
              <a:rPr lang="en-US" sz="4000" dirty="0" err="1" smtClean="0"/>
              <a:t>bộ</a:t>
            </a:r>
            <a:r>
              <a:rPr lang="en-US" sz="4000" dirty="0" smtClean="0"/>
              <a:t> </a:t>
            </a:r>
            <a:r>
              <a:rPr lang="en-US" sz="4000" dirty="0" err="1" smtClean="0"/>
              <a:t>lọc</a:t>
            </a:r>
            <a:r>
              <a:rPr lang="en-US" sz="4000" dirty="0" smtClean="0"/>
              <a:t> </a:t>
            </a:r>
            <a:r>
              <a:rPr lang="en-US" sz="4000" dirty="0" err="1" smtClean="0"/>
              <a:t>ảnh</a:t>
            </a:r>
            <a:r>
              <a:rPr lang="en-US" sz="4000" dirty="0" smtClean="0"/>
              <a:t> </a:t>
            </a:r>
            <a:r>
              <a:rPr lang="en-US" sz="4000" dirty="0" err="1" smtClean="0"/>
              <a:t>số</a:t>
            </a:r>
            <a:endParaRPr lang="en-US" sz="4000" dirty="0" smtClean="0"/>
          </a:p>
          <a:p>
            <a:pPr marL="342900" indent="-342900">
              <a:buAutoNum type="arabicParenR"/>
            </a:pPr>
            <a:r>
              <a:rPr lang="en-US" sz="4000" dirty="0" err="1" smtClean="0"/>
              <a:t>Ứng</a:t>
            </a:r>
            <a:r>
              <a:rPr lang="en-US" sz="4000" dirty="0" smtClean="0"/>
              <a:t> </a:t>
            </a:r>
            <a:r>
              <a:rPr lang="en-US" sz="4000" dirty="0" err="1" smtClean="0"/>
              <a:t>dụng</a:t>
            </a:r>
            <a:r>
              <a:rPr lang="en-US" sz="4000" dirty="0" smtClean="0"/>
              <a:t> </a:t>
            </a:r>
            <a:r>
              <a:rPr lang="en-US" sz="4000" dirty="0" err="1" smtClean="0"/>
              <a:t>tách</a:t>
            </a:r>
            <a:r>
              <a:rPr lang="en-US" sz="4000" dirty="0" smtClean="0"/>
              <a:t> </a:t>
            </a:r>
            <a:r>
              <a:rPr lang="en-US" sz="4000" dirty="0" err="1" smtClean="0"/>
              <a:t>biên</a:t>
            </a:r>
            <a:r>
              <a:rPr lang="en-US" sz="4000" dirty="0" smtClean="0"/>
              <a:t> </a:t>
            </a:r>
            <a:r>
              <a:rPr lang="en-US" sz="4000" dirty="0" err="1" smtClean="0"/>
              <a:t>ảnh</a:t>
            </a:r>
            <a:endParaRPr lang="en-US" sz="4000" dirty="0" smtClean="0"/>
          </a:p>
          <a:p>
            <a:endParaRPr lang="en-US" dirty="0"/>
          </a:p>
        </p:txBody>
      </p:sp>
    </p:spTree>
    <p:extLst>
      <p:ext uri="{BB962C8B-B14F-4D97-AF65-F5344CB8AC3E}">
        <p14:creationId xmlns:p14="http://schemas.microsoft.com/office/powerpoint/2010/main" val="357840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4601483" y="408063"/>
            <a:ext cx="13118788" cy="9483512"/>
            <a:chOff x="0" y="0"/>
            <a:chExt cx="17491718" cy="12644683"/>
          </a:xfrm>
        </p:grpSpPr>
        <p:sp>
          <p:nvSpPr>
            <p:cNvPr id="3" name="TextBox 3"/>
            <p:cNvSpPr txBox="1"/>
            <p:nvPr/>
          </p:nvSpPr>
          <p:spPr>
            <a:xfrm>
              <a:off x="735407" y="0"/>
              <a:ext cx="10265705" cy="1533246"/>
            </a:xfrm>
            <a:prstGeom prst="rect">
              <a:avLst/>
            </a:prstGeom>
          </p:spPr>
          <p:txBody>
            <a:bodyPr lIns="0" tIns="0" rIns="0" bIns="0" rtlCol="0" anchor="t">
              <a:spAutoFit/>
            </a:bodyPr>
            <a:lstStyle/>
            <a:p>
              <a:pPr>
                <a:lnSpc>
                  <a:spcPts val="9127"/>
                </a:lnSpc>
              </a:pPr>
              <a:r>
                <a:rPr lang="en-US" sz="7605">
                  <a:solidFill>
                    <a:srgbClr val="F7B4A7"/>
                  </a:solidFill>
                  <a:latin typeface="Josefin Sans Bold"/>
                </a:rPr>
                <a:t>Tổng quan</a:t>
              </a:r>
            </a:p>
          </p:txBody>
        </p:sp>
        <p:sp>
          <p:nvSpPr>
            <p:cNvPr id="4" name="TextBox 4"/>
            <p:cNvSpPr txBox="1"/>
            <p:nvPr/>
          </p:nvSpPr>
          <p:spPr>
            <a:xfrm>
              <a:off x="0" y="5489250"/>
              <a:ext cx="17491718" cy="6750655"/>
            </a:xfrm>
            <a:prstGeom prst="rect">
              <a:avLst/>
            </a:prstGeom>
          </p:spPr>
          <p:txBody>
            <a:bodyPr lIns="0" tIns="0" rIns="0" bIns="0" rtlCol="0" anchor="t">
              <a:spAutoFit/>
            </a:bodyPr>
            <a:lstStyle/>
            <a:p>
              <a:pPr marL="778163" lvl="1" indent="-389081" algn="just">
                <a:lnSpc>
                  <a:spcPts val="5045"/>
                </a:lnSpc>
                <a:buFont typeface="Arial"/>
                <a:buChar char="•"/>
              </a:pPr>
              <a:r>
                <a:rPr lang="en-US" sz="3604">
                  <a:solidFill>
                    <a:srgbClr val="FEFEFE"/>
                  </a:solidFill>
                  <a:latin typeface="Josefin Sans"/>
                </a:rPr>
                <a:t>SymPy là một thư viện Python để tính toán biểu tượng.</a:t>
              </a:r>
            </a:p>
            <a:p>
              <a:pPr marL="778163" lvl="1" indent="-389081" algn="just">
                <a:lnSpc>
                  <a:spcPts val="5045"/>
                </a:lnSpc>
                <a:buFont typeface="Arial"/>
                <a:buChar char="•"/>
              </a:pPr>
              <a:r>
                <a:rPr lang="en-US" sz="3604">
                  <a:solidFill>
                    <a:srgbClr val="FEFEFE"/>
                  </a:solidFill>
                  <a:latin typeface="Josefin Sans"/>
                </a:rPr>
                <a:t> Thư viện là một hệ thống đại số máy tính đầy đủ tính năng, nó giữ một cơ sở mã đơn giản để thúc đẩy khả năng mở rộng và dễ hiểu. </a:t>
              </a:r>
            </a:p>
            <a:p>
              <a:pPr marL="778163" lvl="1" indent="-389081" algn="just">
                <a:lnSpc>
                  <a:spcPts val="5045"/>
                </a:lnSpc>
                <a:buFont typeface="Arial"/>
                <a:buChar char="•"/>
              </a:pPr>
              <a:r>
                <a:rPr lang="en-US" sz="3604">
                  <a:solidFill>
                    <a:srgbClr val="FEFEFE"/>
                  </a:solidFill>
                  <a:latin typeface="Josefin Sans"/>
                </a:rPr>
                <a:t>SymPy được viết hoàn toàn bằng Python và không phụ thuộc vào bất kỳ thư viện bổ sung nào.</a:t>
              </a:r>
            </a:p>
            <a:p>
              <a:pPr marL="778163" lvl="1" indent="-389081" algn="just">
                <a:lnSpc>
                  <a:spcPts val="5045"/>
                </a:lnSpc>
                <a:buFont typeface="Arial"/>
                <a:buChar char="•"/>
              </a:pPr>
              <a:r>
                <a:rPr lang="en-US" sz="3604">
                  <a:solidFill>
                    <a:srgbClr val="FEFEFE"/>
                  </a:solidFill>
                  <a:latin typeface="Josefin Sans"/>
                </a:rPr>
                <a:t>có sẵn cả dưới dạng ứng dụng trên máy tính để bàn và trên web dưới dạng SymPy</a:t>
              </a:r>
            </a:p>
          </p:txBody>
        </p:sp>
      </p:grpSp>
      <p:sp>
        <p:nvSpPr>
          <p:cNvPr id="5" name="Freeform 5"/>
          <p:cNvSpPr/>
          <p:nvPr/>
        </p:nvSpPr>
        <p:spPr>
          <a:xfrm>
            <a:off x="829730" y="1203856"/>
            <a:ext cx="2122007" cy="2805538"/>
          </a:xfrm>
          <a:custGeom>
            <a:avLst/>
            <a:gdLst/>
            <a:ahLst/>
            <a:cxnLst/>
            <a:rect l="l" t="t" r="r" b="b"/>
            <a:pathLst>
              <a:path w="2122007" h="2805538">
                <a:moveTo>
                  <a:pt x="0" y="0"/>
                </a:moveTo>
                <a:lnTo>
                  <a:pt x="2122007" y="0"/>
                </a:lnTo>
                <a:lnTo>
                  <a:pt x="2122007" y="2805538"/>
                </a:lnTo>
                <a:lnTo>
                  <a:pt x="0" y="2805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309758" y="2475095"/>
            <a:ext cx="2320977" cy="3068599"/>
          </a:xfrm>
          <a:custGeom>
            <a:avLst/>
            <a:gdLst/>
            <a:ahLst/>
            <a:cxnLst/>
            <a:rect l="l" t="t" r="r" b="b"/>
            <a:pathLst>
              <a:path w="2320977" h="3068599">
                <a:moveTo>
                  <a:pt x="0" y="0"/>
                </a:moveTo>
                <a:lnTo>
                  <a:pt x="2320977" y="0"/>
                </a:lnTo>
                <a:lnTo>
                  <a:pt x="2320977" y="3068599"/>
                </a:lnTo>
                <a:lnTo>
                  <a:pt x="0" y="306859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2189042" y="3214319"/>
            <a:ext cx="2412442" cy="3189526"/>
          </a:xfrm>
          <a:custGeom>
            <a:avLst/>
            <a:gdLst/>
            <a:ahLst/>
            <a:cxnLst/>
            <a:rect l="l" t="t" r="r" b="b"/>
            <a:pathLst>
              <a:path w="2412442" h="3189526">
                <a:moveTo>
                  <a:pt x="0" y="0"/>
                </a:moveTo>
                <a:lnTo>
                  <a:pt x="2412441" y="0"/>
                </a:lnTo>
                <a:lnTo>
                  <a:pt x="2412441" y="3189527"/>
                </a:lnTo>
                <a:lnTo>
                  <a:pt x="0" y="31895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187452" y="1394747"/>
            <a:ext cx="7079577" cy="2650249"/>
            <a:chOff x="0" y="0"/>
            <a:chExt cx="9439436" cy="3533666"/>
          </a:xfrm>
        </p:grpSpPr>
        <p:sp>
          <p:nvSpPr>
            <p:cNvPr id="3" name="TextBox 3"/>
            <p:cNvSpPr txBox="1"/>
            <p:nvPr/>
          </p:nvSpPr>
          <p:spPr>
            <a:xfrm>
              <a:off x="0" y="-19050"/>
              <a:ext cx="9439436" cy="2609561"/>
            </a:xfrm>
            <a:prstGeom prst="rect">
              <a:avLst/>
            </a:prstGeom>
          </p:spPr>
          <p:txBody>
            <a:bodyPr lIns="0" tIns="0" rIns="0" bIns="0" rtlCol="0" anchor="t">
              <a:spAutoFit/>
            </a:bodyPr>
            <a:lstStyle/>
            <a:p>
              <a:pPr>
                <a:lnSpc>
                  <a:spcPts val="7680"/>
                </a:lnSpc>
              </a:pPr>
              <a:r>
                <a:rPr lang="en-US" sz="6400">
                  <a:solidFill>
                    <a:srgbClr val="FEFEFE"/>
                  </a:solidFill>
                  <a:latin typeface="Josefin Sans Bold"/>
                </a:rPr>
                <a:t>Các tính năng của sympy</a:t>
              </a:r>
            </a:p>
          </p:txBody>
        </p:sp>
        <p:sp>
          <p:nvSpPr>
            <p:cNvPr id="4" name="TextBox 4"/>
            <p:cNvSpPr txBox="1"/>
            <p:nvPr/>
          </p:nvSpPr>
          <p:spPr>
            <a:xfrm>
              <a:off x="0" y="2901151"/>
              <a:ext cx="7324815" cy="664265"/>
            </a:xfrm>
            <a:prstGeom prst="rect">
              <a:avLst/>
            </a:prstGeom>
          </p:spPr>
          <p:txBody>
            <a:bodyPr lIns="0" tIns="0" rIns="0" bIns="0" rtlCol="0" anchor="t">
              <a:spAutoFit/>
            </a:bodyPr>
            <a:lstStyle/>
            <a:p>
              <a:pPr>
                <a:lnSpc>
                  <a:spcPts val="4262"/>
                </a:lnSpc>
              </a:pPr>
              <a:endParaRPr/>
            </a:p>
          </p:txBody>
        </p:sp>
      </p:grpSp>
      <p:sp>
        <p:nvSpPr>
          <p:cNvPr id="5" name="TextBox 5"/>
          <p:cNvSpPr txBox="1"/>
          <p:nvPr/>
        </p:nvSpPr>
        <p:spPr>
          <a:xfrm>
            <a:off x="8267029" y="1302672"/>
            <a:ext cx="9540338" cy="1393663"/>
          </a:xfrm>
          <a:prstGeom prst="rect">
            <a:avLst/>
          </a:prstGeom>
        </p:spPr>
        <p:txBody>
          <a:bodyPr lIns="0" tIns="0" rIns="0" bIns="0" rtlCol="0" anchor="t">
            <a:spAutoFit/>
          </a:bodyPr>
          <a:lstStyle/>
          <a:p>
            <a:pPr>
              <a:lnSpc>
                <a:spcPts val="5599"/>
              </a:lnSpc>
            </a:pPr>
            <a:r>
              <a:rPr lang="en-US" sz="3999">
                <a:solidFill>
                  <a:srgbClr val="FEFEFE"/>
                </a:solidFill>
                <a:latin typeface="Josefin Sans Bold"/>
              </a:rPr>
              <a:t>các tính năng từ số học biểu tượng cơ bản </a:t>
            </a:r>
          </a:p>
        </p:txBody>
      </p:sp>
      <p:sp>
        <p:nvSpPr>
          <p:cNvPr id="6" name="TextBox 6"/>
          <p:cNvSpPr txBox="1"/>
          <p:nvPr/>
        </p:nvSpPr>
        <p:spPr>
          <a:xfrm>
            <a:off x="8376468" y="3381816"/>
            <a:ext cx="9321461" cy="688894"/>
          </a:xfrm>
          <a:prstGeom prst="rect">
            <a:avLst/>
          </a:prstGeom>
        </p:spPr>
        <p:txBody>
          <a:bodyPr lIns="0" tIns="0" rIns="0" bIns="0" rtlCol="0" anchor="t">
            <a:spAutoFit/>
          </a:bodyPr>
          <a:lstStyle/>
          <a:p>
            <a:pPr>
              <a:lnSpc>
                <a:spcPts val="5599"/>
              </a:lnSpc>
            </a:pPr>
            <a:r>
              <a:rPr lang="en-US" sz="3999">
                <a:solidFill>
                  <a:srgbClr val="FEFEFE"/>
                </a:solidFill>
                <a:latin typeface="Josefin Sans Bold"/>
              </a:rPr>
              <a:t>Tính năng tính toán đại số cơ bản</a:t>
            </a:r>
          </a:p>
        </p:txBody>
      </p:sp>
      <p:sp>
        <p:nvSpPr>
          <p:cNvPr id="7" name="TextBox 7"/>
          <p:cNvSpPr txBox="1"/>
          <p:nvPr/>
        </p:nvSpPr>
        <p:spPr>
          <a:xfrm>
            <a:off x="8267029" y="4975818"/>
            <a:ext cx="9540338" cy="688894"/>
          </a:xfrm>
          <a:prstGeom prst="rect">
            <a:avLst/>
          </a:prstGeom>
        </p:spPr>
        <p:txBody>
          <a:bodyPr lIns="0" tIns="0" rIns="0" bIns="0" rtlCol="0" anchor="t">
            <a:spAutoFit/>
          </a:bodyPr>
          <a:lstStyle/>
          <a:p>
            <a:pPr>
              <a:lnSpc>
                <a:spcPts val="5599"/>
              </a:lnSpc>
            </a:pPr>
            <a:r>
              <a:rPr lang="en-US" sz="3999">
                <a:solidFill>
                  <a:srgbClr val="FEFEFE"/>
                </a:solidFill>
                <a:latin typeface="Josefin Sans Bold"/>
              </a:rPr>
              <a:t>Tính toán trong toán học rời rạc</a:t>
            </a:r>
          </a:p>
        </p:txBody>
      </p:sp>
      <p:sp>
        <p:nvSpPr>
          <p:cNvPr id="8" name="TextBox 8"/>
          <p:cNvSpPr txBox="1"/>
          <p:nvPr/>
        </p:nvSpPr>
        <p:spPr>
          <a:xfrm>
            <a:off x="8267029" y="6569820"/>
            <a:ext cx="9540338" cy="688894"/>
          </a:xfrm>
          <a:prstGeom prst="rect">
            <a:avLst/>
          </a:prstGeom>
        </p:spPr>
        <p:txBody>
          <a:bodyPr lIns="0" tIns="0" rIns="0" bIns="0" rtlCol="0" anchor="t">
            <a:spAutoFit/>
          </a:bodyPr>
          <a:lstStyle/>
          <a:p>
            <a:pPr>
              <a:lnSpc>
                <a:spcPts val="5599"/>
              </a:lnSpc>
            </a:pPr>
            <a:r>
              <a:rPr lang="en-US" sz="3999">
                <a:solidFill>
                  <a:srgbClr val="FEFEFE"/>
                </a:solidFill>
                <a:latin typeface="Josefin Sans Bold"/>
              </a:rPr>
              <a:t>Giải các phương trình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3489749" cy="2861594"/>
          </a:xfrm>
          <a:custGeom>
            <a:avLst/>
            <a:gdLst/>
            <a:ahLst/>
            <a:cxnLst/>
            <a:rect l="l" t="t" r="r" b="b"/>
            <a:pathLst>
              <a:path w="3489749" h="2861594">
                <a:moveTo>
                  <a:pt x="0" y="0"/>
                </a:moveTo>
                <a:lnTo>
                  <a:pt x="3489749" y="0"/>
                </a:lnTo>
                <a:lnTo>
                  <a:pt x="3489749" y="2861594"/>
                </a:lnTo>
                <a:lnTo>
                  <a:pt x="0" y="28615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65973" y="3890294"/>
            <a:ext cx="3852476" cy="3852476"/>
          </a:xfrm>
          <a:custGeom>
            <a:avLst/>
            <a:gdLst/>
            <a:ahLst/>
            <a:cxnLst/>
            <a:rect l="l" t="t" r="r" b="b"/>
            <a:pathLst>
              <a:path w="3852476" h="3852476">
                <a:moveTo>
                  <a:pt x="0" y="0"/>
                </a:moveTo>
                <a:lnTo>
                  <a:pt x="3852476" y="0"/>
                </a:lnTo>
                <a:lnTo>
                  <a:pt x="3852476" y="3852476"/>
                </a:lnTo>
                <a:lnTo>
                  <a:pt x="0" y="3852476"/>
                </a:lnTo>
                <a:lnTo>
                  <a:pt x="0" y="0"/>
                </a:lnTo>
                <a:close/>
              </a:path>
            </a:pathLst>
          </a:custGeom>
          <a:blipFill>
            <a:blip r:embed="rId4"/>
            <a:stretch>
              <a:fillRect/>
            </a:stretch>
          </a:blipFill>
        </p:spPr>
      </p:sp>
      <p:grpSp>
        <p:nvGrpSpPr>
          <p:cNvPr id="4" name="Group 4"/>
          <p:cNvGrpSpPr/>
          <p:nvPr/>
        </p:nvGrpSpPr>
        <p:grpSpPr>
          <a:xfrm>
            <a:off x="4518449" y="1214701"/>
            <a:ext cx="13556294" cy="7857599"/>
            <a:chOff x="0" y="0"/>
            <a:chExt cx="18075059" cy="10476798"/>
          </a:xfrm>
        </p:grpSpPr>
        <p:sp>
          <p:nvSpPr>
            <p:cNvPr id="5" name="TextBox 5"/>
            <p:cNvSpPr txBox="1"/>
            <p:nvPr/>
          </p:nvSpPr>
          <p:spPr>
            <a:xfrm>
              <a:off x="0" y="2693545"/>
              <a:ext cx="17814803" cy="7743733"/>
            </a:xfrm>
            <a:prstGeom prst="rect">
              <a:avLst/>
            </a:prstGeom>
          </p:spPr>
          <p:txBody>
            <a:bodyPr lIns="0" tIns="0" rIns="0" bIns="0" rtlCol="0" anchor="t">
              <a:spAutoFit/>
            </a:bodyPr>
            <a:lstStyle/>
            <a:p>
              <a:pPr marL="890103" lvl="1" indent="-445051" algn="just">
                <a:lnSpc>
                  <a:spcPts val="5771"/>
                </a:lnSpc>
                <a:buFont typeface="Arial"/>
                <a:buChar char="•"/>
              </a:pPr>
              <a:r>
                <a:rPr lang="en-US" sz="4122">
                  <a:solidFill>
                    <a:srgbClr val="FEFEFE"/>
                  </a:solidFill>
                  <a:latin typeface="Josefin Sans"/>
                </a:rPr>
                <a:t>Miễn phí: Được cấp phép theo BSD</a:t>
              </a:r>
            </a:p>
            <a:p>
              <a:pPr marL="890103" lvl="1" indent="-445051" algn="just">
                <a:lnSpc>
                  <a:spcPts val="5771"/>
                </a:lnSpc>
                <a:buFont typeface="Arial"/>
                <a:buChar char="•"/>
              </a:pPr>
              <a:r>
                <a:rPr lang="en-US" sz="4122">
                  <a:solidFill>
                    <a:srgbClr val="FEFEFE"/>
                  </a:solidFill>
                  <a:latin typeface="Josefin Sans"/>
                </a:rPr>
                <a:t>SymPy được viết hoàn toàn bằng Python</a:t>
              </a:r>
            </a:p>
            <a:p>
              <a:pPr marL="890103" lvl="1" indent="-445051" algn="just">
                <a:lnSpc>
                  <a:spcPts val="5771"/>
                </a:lnSpc>
                <a:buFont typeface="Arial"/>
                <a:buChar char="•"/>
              </a:pPr>
              <a:r>
                <a:rPr lang="en-US" sz="4122">
                  <a:solidFill>
                    <a:srgbClr val="FEFEFE"/>
                  </a:solidFill>
                  <a:latin typeface="Josefin Sans"/>
                </a:rPr>
                <a:t>Nhẹ: SymPy chỉ phụ thuộc vào mpmath, một thư viện Python thuần túy cho số học dấu phẩy động tùy ý, giúp dễ sử dụng.</a:t>
              </a:r>
            </a:p>
            <a:p>
              <a:pPr marL="890103" lvl="1" indent="-445051" algn="just">
                <a:lnSpc>
                  <a:spcPts val="5771"/>
                </a:lnSpc>
                <a:buFont typeface="Arial"/>
                <a:buChar char="•"/>
              </a:pPr>
              <a:r>
                <a:rPr lang="en-US" sz="4122">
                  <a:solidFill>
                    <a:srgbClr val="FEFEFE"/>
                  </a:solidFill>
                  <a:latin typeface="Josefin Sans"/>
                </a:rPr>
                <a:t>Ngoài việc sử dụng như một công cụ tương tác, SymPy có thể được nhúng vào các ứng dụng khác và được mở rộng với các chức năng tùy chỉnh.</a:t>
              </a:r>
            </a:p>
          </p:txBody>
        </p:sp>
        <p:sp>
          <p:nvSpPr>
            <p:cNvPr id="6" name="TextBox 6"/>
            <p:cNvSpPr txBox="1"/>
            <p:nvPr/>
          </p:nvSpPr>
          <p:spPr>
            <a:xfrm>
              <a:off x="260256" y="-137302"/>
              <a:ext cx="17814803" cy="1407601"/>
            </a:xfrm>
            <a:prstGeom prst="rect">
              <a:avLst/>
            </a:prstGeom>
          </p:spPr>
          <p:txBody>
            <a:bodyPr lIns="0" tIns="0" rIns="0" bIns="0" rtlCol="0" anchor="t">
              <a:spAutoFit/>
            </a:bodyPr>
            <a:lstStyle/>
            <a:p>
              <a:pPr>
                <a:lnSpc>
                  <a:spcPts val="8858"/>
                </a:lnSpc>
              </a:pPr>
              <a:r>
                <a:rPr lang="en-US" sz="6327">
                  <a:solidFill>
                    <a:srgbClr val="94DDDE"/>
                  </a:solidFill>
                  <a:latin typeface="Josefin Sans Bold"/>
                </a:rPr>
                <a:t>Đặc điểm của sympy</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677498" y="2131861"/>
            <a:ext cx="14762612" cy="6092846"/>
            <a:chOff x="0" y="0"/>
            <a:chExt cx="19683482" cy="8123795"/>
          </a:xfrm>
        </p:grpSpPr>
        <p:sp>
          <p:nvSpPr>
            <p:cNvPr id="3" name="TextBox 3"/>
            <p:cNvSpPr txBox="1"/>
            <p:nvPr/>
          </p:nvSpPr>
          <p:spPr>
            <a:xfrm>
              <a:off x="0" y="988058"/>
              <a:ext cx="19683482" cy="1715737"/>
            </a:xfrm>
            <a:prstGeom prst="rect">
              <a:avLst/>
            </a:prstGeom>
          </p:spPr>
          <p:txBody>
            <a:bodyPr lIns="0" tIns="0" rIns="0" bIns="0" rtlCol="0" anchor="t">
              <a:spAutoFit/>
            </a:bodyPr>
            <a:lstStyle/>
            <a:p>
              <a:pPr>
                <a:lnSpc>
                  <a:spcPts val="10104"/>
                </a:lnSpc>
              </a:pPr>
              <a:r>
                <a:rPr lang="en-US" sz="8420">
                  <a:solidFill>
                    <a:srgbClr val="FEFEFE"/>
                  </a:solidFill>
                  <a:latin typeface="Josefin Sans Bold"/>
                </a:rPr>
                <a:t>Cài đặt</a:t>
              </a:r>
            </a:p>
          </p:txBody>
        </p:sp>
        <p:sp>
          <p:nvSpPr>
            <p:cNvPr id="4" name="TextBox 4"/>
            <p:cNvSpPr txBox="1"/>
            <p:nvPr/>
          </p:nvSpPr>
          <p:spPr>
            <a:xfrm>
              <a:off x="0" y="4474916"/>
              <a:ext cx="18858688" cy="4122041"/>
            </a:xfrm>
            <a:prstGeom prst="rect">
              <a:avLst/>
            </a:prstGeom>
          </p:spPr>
          <p:txBody>
            <a:bodyPr lIns="0" tIns="0" rIns="0" bIns="0" rtlCol="0" anchor="t">
              <a:spAutoFit/>
            </a:bodyPr>
            <a:lstStyle/>
            <a:p>
              <a:pPr marL="971953" lvl="1" indent="-485977">
                <a:lnSpc>
                  <a:spcPts val="7743"/>
                </a:lnSpc>
                <a:buFont typeface="Arial"/>
                <a:buChar char="•"/>
              </a:pPr>
              <a:r>
                <a:rPr lang="en-US" sz="4501">
                  <a:solidFill>
                    <a:srgbClr val="FEFEFE"/>
                  </a:solidFill>
                  <a:latin typeface="Josefin Sans"/>
                </a:rPr>
                <a:t>Hỗ trợ trong các phiên bản Python 3.8, 3.9, 3.10</a:t>
              </a:r>
            </a:p>
            <a:p>
              <a:pPr marL="971953" lvl="1" indent="-485977">
                <a:lnSpc>
                  <a:spcPts val="7743"/>
                </a:lnSpc>
                <a:buFont typeface="Arial"/>
                <a:buChar char="•"/>
              </a:pPr>
              <a:r>
                <a:rPr lang="en-US" sz="4501">
                  <a:solidFill>
                    <a:srgbClr val="FEFEFE"/>
                  </a:solidFill>
                  <a:latin typeface="Josefin Sans"/>
                </a:rPr>
                <a:t>Lệnh cài đăt: </a:t>
              </a:r>
              <a:r>
                <a:rPr lang="en-US" sz="4501">
                  <a:solidFill>
                    <a:srgbClr val="EF0606"/>
                  </a:solidFill>
                  <a:latin typeface="Josefin Sans"/>
                </a:rPr>
                <a:t>pip install sympy</a:t>
              </a:r>
            </a:p>
            <a:p>
              <a:pPr>
                <a:lnSpc>
                  <a:spcPts val="10323"/>
                </a:lnSpc>
              </a:pPr>
              <a:endParaRPr lang="en-US" sz="4501">
                <a:solidFill>
                  <a:srgbClr val="EF0606"/>
                </a:solidFill>
                <a:latin typeface="Josefin Sans"/>
              </a:endParaRPr>
            </a:p>
          </p:txBody>
        </p:sp>
      </p:grpSp>
      <p:sp>
        <p:nvSpPr>
          <p:cNvPr id="5" name="Freeform 5"/>
          <p:cNvSpPr/>
          <p:nvPr/>
        </p:nvSpPr>
        <p:spPr>
          <a:xfrm>
            <a:off x="15287710" y="512359"/>
            <a:ext cx="2739847" cy="2739847"/>
          </a:xfrm>
          <a:custGeom>
            <a:avLst/>
            <a:gdLst/>
            <a:ahLst/>
            <a:cxnLst/>
            <a:rect l="l" t="t" r="r" b="b"/>
            <a:pathLst>
              <a:path w="2739847" h="2739847">
                <a:moveTo>
                  <a:pt x="0" y="0"/>
                </a:moveTo>
                <a:lnTo>
                  <a:pt x="2739847" y="0"/>
                </a:lnTo>
                <a:lnTo>
                  <a:pt x="2739847" y="2739848"/>
                </a:lnTo>
                <a:lnTo>
                  <a:pt x="0" y="2739848"/>
                </a:lnTo>
                <a:lnTo>
                  <a:pt x="0" y="0"/>
                </a:lnTo>
                <a:close/>
              </a:path>
            </a:pathLst>
          </a:custGeom>
          <a:blipFill>
            <a:blip r:embed="rId2"/>
            <a:stretch>
              <a:fillRect/>
            </a:stretch>
          </a:blipFill>
        </p:spPr>
      </p:sp>
      <p:sp>
        <p:nvSpPr>
          <p:cNvPr id="6" name="Freeform 6"/>
          <p:cNvSpPr/>
          <p:nvPr/>
        </p:nvSpPr>
        <p:spPr>
          <a:xfrm>
            <a:off x="13489151" y="1028700"/>
            <a:ext cx="3597118" cy="3597118"/>
          </a:xfrm>
          <a:custGeom>
            <a:avLst/>
            <a:gdLst/>
            <a:ahLst/>
            <a:cxnLst/>
            <a:rect l="l" t="t" r="r" b="b"/>
            <a:pathLst>
              <a:path w="3597118" h="3597118">
                <a:moveTo>
                  <a:pt x="0" y="0"/>
                </a:moveTo>
                <a:lnTo>
                  <a:pt x="3597118" y="0"/>
                </a:lnTo>
                <a:lnTo>
                  <a:pt x="3597118" y="3597118"/>
                </a:lnTo>
                <a:lnTo>
                  <a:pt x="0" y="3597118"/>
                </a:lnTo>
                <a:lnTo>
                  <a:pt x="0" y="0"/>
                </a:lnTo>
                <a:close/>
              </a:path>
            </a:pathLst>
          </a:custGeom>
          <a:blipFill>
            <a:blip r:embed="rId2"/>
            <a:stretch>
              <a:fillRect/>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523063" y="458894"/>
            <a:ext cx="14226239" cy="8289684"/>
            <a:chOff x="0" y="0"/>
            <a:chExt cx="18968319" cy="11052912"/>
          </a:xfrm>
        </p:grpSpPr>
        <p:sp>
          <p:nvSpPr>
            <p:cNvPr id="4" name="TextBox 4"/>
            <p:cNvSpPr txBox="1"/>
            <p:nvPr/>
          </p:nvSpPr>
          <p:spPr>
            <a:xfrm>
              <a:off x="0" y="1967819"/>
              <a:ext cx="18695201" cy="9049292"/>
            </a:xfrm>
            <a:prstGeom prst="rect">
              <a:avLst/>
            </a:prstGeom>
          </p:spPr>
          <p:txBody>
            <a:bodyPr lIns="0" tIns="0" rIns="0" bIns="0" rtlCol="0" anchor="t">
              <a:spAutoFit/>
            </a:bodyPr>
            <a:lstStyle/>
            <a:p>
              <a:pPr marL="755686" lvl="1" indent="-377843">
                <a:lnSpc>
                  <a:spcPts val="7315"/>
                </a:lnSpc>
                <a:buFont typeface="Arial"/>
                <a:buChar char="•"/>
              </a:pPr>
              <a:r>
                <a:rPr lang="en-US" sz="3500" dirty="0" err="1">
                  <a:solidFill>
                    <a:srgbClr val="FEFEFE"/>
                  </a:solidFill>
                  <a:latin typeface="Josefin Sans"/>
                </a:rPr>
                <a:t>Tạo</a:t>
              </a:r>
              <a:r>
                <a:rPr lang="en-US" sz="3500" dirty="0">
                  <a:solidFill>
                    <a:srgbClr val="FEFEFE"/>
                  </a:solidFill>
                  <a:latin typeface="Josefin Sans"/>
                </a:rPr>
                <a:t> </a:t>
              </a:r>
              <a:r>
                <a:rPr lang="en-US" sz="3500" dirty="0" err="1">
                  <a:solidFill>
                    <a:srgbClr val="FEFEFE"/>
                  </a:solidFill>
                  <a:latin typeface="Josefin Sans"/>
                </a:rPr>
                <a:t>biểu</a:t>
              </a:r>
              <a:r>
                <a:rPr lang="en-US" sz="3500" dirty="0">
                  <a:solidFill>
                    <a:srgbClr val="FEFEFE"/>
                  </a:solidFill>
                  <a:latin typeface="Josefin Sans"/>
                </a:rPr>
                <a:t> </a:t>
              </a:r>
              <a:r>
                <a:rPr lang="en-US" sz="3500" dirty="0" err="1">
                  <a:solidFill>
                    <a:srgbClr val="FEFEFE"/>
                  </a:solidFill>
                  <a:latin typeface="Josefin Sans"/>
                </a:rPr>
                <a:t>tượng</a:t>
              </a:r>
              <a:r>
                <a:rPr lang="en-US" sz="3500" dirty="0">
                  <a:solidFill>
                    <a:srgbClr val="FEFEFE"/>
                  </a:solidFill>
                  <a:latin typeface="Josefin Sans"/>
                </a:rPr>
                <a:t>:   </a:t>
              </a:r>
              <a:r>
                <a:rPr lang="en-US" sz="3500" dirty="0" err="1">
                  <a:solidFill>
                    <a:srgbClr val="FEFEFE"/>
                  </a:solidFill>
                  <a:latin typeface="Josefin Sans"/>
                </a:rPr>
                <a:t>Các</a:t>
              </a:r>
              <a:r>
                <a:rPr lang="en-US" sz="3500" dirty="0">
                  <a:solidFill>
                    <a:srgbClr val="FEFEFE"/>
                  </a:solidFill>
                  <a:latin typeface="Josefin Sans"/>
                </a:rPr>
                <a:t> </a:t>
              </a:r>
              <a:r>
                <a:rPr lang="en-US" sz="3500" dirty="0" err="1">
                  <a:solidFill>
                    <a:srgbClr val="FEFEFE"/>
                  </a:solidFill>
                  <a:latin typeface="Josefin Sans"/>
                </a:rPr>
                <a:t>ký</a:t>
              </a:r>
              <a:r>
                <a:rPr lang="en-US" sz="3500" dirty="0">
                  <a:solidFill>
                    <a:srgbClr val="FEFEFE"/>
                  </a:solidFill>
                  <a:latin typeface="Josefin Sans"/>
                </a:rPr>
                <a:t> </a:t>
              </a:r>
              <a:r>
                <a:rPr lang="en-US" sz="3500" dirty="0" err="1">
                  <a:solidFill>
                    <a:srgbClr val="FEFEFE"/>
                  </a:solidFill>
                  <a:latin typeface="Josefin Sans"/>
                </a:rPr>
                <a:t>hiệu</a:t>
              </a:r>
              <a:r>
                <a:rPr lang="en-US" sz="3500" dirty="0">
                  <a:solidFill>
                    <a:srgbClr val="FEFEFE"/>
                  </a:solidFill>
                  <a:latin typeface="Josefin Sans"/>
                </a:rPr>
                <a:t> </a:t>
              </a:r>
              <a:r>
                <a:rPr lang="en-US" sz="3500" dirty="0" err="1">
                  <a:solidFill>
                    <a:srgbClr val="FEFEFE"/>
                  </a:solidFill>
                  <a:latin typeface="Josefin Sans"/>
                </a:rPr>
                <a:t>dạng</a:t>
              </a:r>
              <a:r>
                <a:rPr lang="en-US" sz="3500" dirty="0">
                  <a:solidFill>
                    <a:srgbClr val="FEFEFE"/>
                  </a:solidFill>
                  <a:latin typeface="Josefin Sans"/>
                </a:rPr>
                <a:t> </a:t>
              </a:r>
              <a:r>
                <a:rPr lang="en-US" sz="3500" dirty="0" err="1">
                  <a:solidFill>
                    <a:srgbClr val="FEFEFE"/>
                  </a:solidFill>
                  <a:latin typeface="Josefin Sans"/>
                </a:rPr>
                <a:t>biểu</a:t>
              </a:r>
              <a:r>
                <a:rPr lang="en-US" sz="3500" dirty="0">
                  <a:solidFill>
                    <a:srgbClr val="FEFEFE"/>
                  </a:solidFill>
                  <a:latin typeface="Josefin Sans"/>
                </a:rPr>
                <a:t> </a:t>
              </a:r>
              <a:r>
                <a:rPr lang="en-US" sz="3500" dirty="0" err="1">
                  <a:solidFill>
                    <a:srgbClr val="FEFEFE"/>
                  </a:solidFill>
                  <a:latin typeface="Josefin Sans"/>
                </a:rPr>
                <a:t>tượng</a:t>
              </a:r>
              <a:r>
                <a:rPr lang="en-US" sz="3500" dirty="0">
                  <a:solidFill>
                    <a:srgbClr val="FEFEFE"/>
                  </a:solidFill>
                  <a:latin typeface="Josefin Sans"/>
                </a:rPr>
                <a:t> </a:t>
              </a:r>
              <a:r>
                <a:rPr lang="en-US" sz="3500" dirty="0" err="1">
                  <a:solidFill>
                    <a:srgbClr val="FEFEFE"/>
                  </a:solidFill>
                  <a:latin typeface="Josefin Sans"/>
                </a:rPr>
                <a:t>nhằm</a:t>
              </a:r>
              <a:r>
                <a:rPr lang="en-US" sz="3500" dirty="0">
                  <a:solidFill>
                    <a:srgbClr val="FEFEFE"/>
                  </a:solidFill>
                  <a:latin typeface="Josefin Sans"/>
                </a:rPr>
                <a:t> </a:t>
              </a:r>
              <a:r>
                <a:rPr lang="en-US" sz="3500" dirty="0" err="1">
                  <a:solidFill>
                    <a:srgbClr val="FEFEFE"/>
                  </a:solidFill>
                  <a:latin typeface="Josefin Sans"/>
                </a:rPr>
                <a:t>mô</a:t>
              </a:r>
              <a:r>
                <a:rPr lang="en-US" sz="3500" dirty="0">
                  <a:solidFill>
                    <a:srgbClr val="FEFEFE"/>
                  </a:solidFill>
                  <a:latin typeface="Josefin Sans"/>
                </a:rPr>
                <a:t> </a:t>
              </a:r>
              <a:r>
                <a:rPr lang="en-US" sz="3500" dirty="0" err="1">
                  <a:solidFill>
                    <a:srgbClr val="FEFEFE"/>
                  </a:solidFill>
                  <a:latin typeface="Josefin Sans"/>
                </a:rPr>
                <a:t>phỏng</a:t>
              </a:r>
              <a:r>
                <a:rPr lang="en-US" sz="3500" dirty="0">
                  <a:solidFill>
                    <a:srgbClr val="FEFEFE"/>
                  </a:solidFill>
                  <a:latin typeface="Josefin Sans"/>
                </a:rPr>
                <a:t> </a:t>
              </a:r>
              <a:r>
                <a:rPr lang="en-US" sz="3500" dirty="0" err="1">
                  <a:solidFill>
                    <a:srgbClr val="FEFEFE"/>
                  </a:solidFill>
                  <a:latin typeface="Josefin Sans"/>
                </a:rPr>
                <a:t>các</a:t>
              </a:r>
              <a:r>
                <a:rPr lang="en-US" sz="3500" dirty="0">
                  <a:solidFill>
                    <a:srgbClr val="FEFEFE"/>
                  </a:solidFill>
                  <a:latin typeface="Josefin Sans"/>
                </a:rPr>
                <a:t> </a:t>
              </a:r>
              <a:r>
                <a:rPr lang="en-US" sz="3500" dirty="0" err="1">
                  <a:solidFill>
                    <a:srgbClr val="FEFEFE"/>
                  </a:solidFill>
                  <a:latin typeface="Josefin Sans"/>
                </a:rPr>
                <a:t>ký</a:t>
              </a:r>
              <a:r>
                <a:rPr lang="en-US" sz="3500" dirty="0">
                  <a:solidFill>
                    <a:srgbClr val="FEFEFE"/>
                  </a:solidFill>
                  <a:latin typeface="Josefin Sans"/>
                </a:rPr>
                <a:t> </a:t>
              </a:r>
              <a:r>
                <a:rPr lang="en-US" sz="3500" dirty="0" err="1">
                  <a:solidFill>
                    <a:srgbClr val="FEFEFE"/>
                  </a:solidFill>
                  <a:latin typeface="Josefin Sans"/>
                </a:rPr>
                <a:t>hiệu</a:t>
              </a:r>
              <a:r>
                <a:rPr lang="en-US" sz="3500" dirty="0">
                  <a:solidFill>
                    <a:srgbClr val="FEFEFE"/>
                  </a:solidFill>
                  <a:latin typeface="Josefin Sans"/>
                </a:rPr>
                <a:t> </a:t>
              </a:r>
              <a:r>
                <a:rPr lang="en-US" sz="3500" dirty="0" err="1">
                  <a:solidFill>
                    <a:srgbClr val="FEFEFE"/>
                  </a:solidFill>
                  <a:latin typeface="Josefin Sans"/>
                </a:rPr>
                <a:t>toán</a:t>
              </a:r>
              <a:r>
                <a:rPr lang="en-US" sz="3500" dirty="0">
                  <a:solidFill>
                    <a:srgbClr val="FEFEFE"/>
                  </a:solidFill>
                  <a:latin typeface="Josefin Sans"/>
                </a:rPr>
                <a:t> </a:t>
              </a:r>
              <a:r>
                <a:rPr lang="en-US" sz="3500" dirty="0" err="1">
                  <a:solidFill>
                    <a:srgbClr val="FEFEFE"/>
                  </a:solidFill>
                  <a:latin typeface="Josefin Sans"/>
                </a:rPr>
                <a:t>học</a:t>
              </a:r>
              <a:r>
                <a:rPr lang="en-US" sz="3500" dirty="0">
                  <a:solidFill>
                    <a:srgbClr val="FEFEFE"/>
                  </a:solidFill>
                  <a:latin typeface="Josefin Sans"/>
                </a:rPr>
                <a:t> </a:t>
              </a:r>
              <a:r>
                <a:rPr lang="en-US" sz="3500" dirty="0" err="1">
                  <a:solidFill>
                    <a:srgbClr val="FEFEFE"/>
                  </a:solidFill>
                  <a:latin typeface="Josefin Sans"/>
                </a:rPr>
                <a:t>đại</a:t>
              </a:r>
              <a:r>
                <a:rPr lang="en-US" sz="3500" dirty="0">
                  <a:solidFill>
                    <a:srgbClr val="FEFEFE"/>
                  </a:solidFill>
                  <a:latin typeface="Josefin Sans"/>
                </a:rPr>
                <a:t> </a:t>
              </a:r>
              <a:r>
                <a:rPr lang="en-US" sz="3500" dirty="0" err="1">
                  <a:solidFill>
                    <a:srgbClr val="FEFEFE"/>
                  </a:solidFill>
                  <a:latin typeface="Josefin Sans"/>
                </a:rPr>
                <a:t>diện</a:t>
              </a:r>
              <a:r>
                <a:rPr lang="en-US" sz="3500" dirty="0">
                  <a:solidFill>
                    <a:srgbClr val="FEFEFE"/>
                  </a:solidFill>
                  <a:latin typeface="Josefin Sans"/>
                </a:rPr>
                <a:t> </a:t>
              </a:r>
              <a:r>
                <a:rPr lang="en-US" sz="3500" dirty="0" err="1">
                  <a:solidFill>
                    <a:srgbClr val="FEFEFE"/>
                  </a:solidFill>
                  <a:latin typeface="Josefin Sans"/>
                </a:rPr>
                <a:t>cho</a:t>
              </a:r>
              <a:r>
                <a:rPr lang="en-US" sz="3500" dirty="0">
                  <a:solidFill>
                    <a:srgbClr val="FEFEFE"/>
                  </a:solidFill>
                  <a:latin typeface="Josefin Sans"/>
                </a:rPr>
                <a:t> </a:t>
              </a:r>
              <a:r>
                <a:rPr lang="en-US" sz="3500" dirty="0" err="1">
                  <a:solidFill>
                    <a:srgbClr val="FEFEFE"/>
                  </a:solidFill>
                  <a:latin typeface="Josefin Sans"/>
                </a:rPr>
                <a:t>các</a:t>
              </a:r>
              <a:r>
                <a:rPr lang="en-US" sz="3500" dirty="0">
                  <a:solidFill>
                    <a:srgbClr val="FEFEFE"/>
                  </a:solidFill>
                  <a:latin typeface="Josefin Sans"/>
                </a:rPr>
                <a:t> </a:t>
              </a:r>
              <a:r>
                <a:rPr lang="en-US" sz="3500" dirty="0" err="1">
                  <a:solidFill>
                    <a:srgbClr val="FEFEFE"/>
                  </a:solidFill>
                  <a:latin typeface="Josefin Sans"/>
                </a:rPr>
                <a:t>giá</a:t>
              </a:r>
              <a:r>
                <a:rPr lang="en-US" sz="3500" dirty="0">
                  <a:solidFill>
                    <a:srgbClr val="FEFEFE"/>
                  </a:solidFill>
                  <a:latin typeface="Josefin Sans"/>
                </a:rPr>
                <a:t> </a:t>
              </a:r>
              <a:r>
                <a:rPr lang="en-US" sz="3500" dirty="0" err="1">
                  <a:solidFill>
                    <a:srgbClr val="FEFEFE"/>
                  </a:solidFill>
                  <a:latin typeface="Josefin Sans"/>
                </a:rPr>
                <a:t>trị</a:t>
              </a:r>
              <a:r>
                <a:rPr lang="en-US" sz="3500" dirty="0">
                  <a:solidFill>
                    <a:srgbClr val="FEFEFE"/>
                  </a:solidFill>
                  <a:latin typeface="Josefin Sans"/>
                </a:rPr>
                <a:t> </a:t>
              </a:r>
              <a:r>
                <a:rPr lang="en-US" sz="3500" dirty="0" err="1">
                  <a:solidFill>
                    <a:srgbClr val="FEFEFE"/>
                  </a:solidFill>
                  <a:latin typeface="Josefin Sans"/>
                </a:rPr>
                <a:t>chưa</a:t>
              </a:r>
              <a:r>
                <a:rPr lang="en-US" sz="3500" dirty="0">
                  <a:solidFill>
                    <a:srgbClr val="FEFEFE"/>
                  </a:solidFill>
                  <a:latin typeface="Josefin Sans"/>
                </a:rPr>
                <a:t> </a:t>
              </a:r>
              <a:r>
                <a:rPr lang="en-US" sz="3500" dirty="0" err="1">
                  <a:solidFill>
                    <a:srgbClr val="FEFEFE"/>
                  </a:solidFill>
                  <a:latin typeface="Josefin Sans"/>
                </a:rPr>
                <a:t>biết</a:t>
              </a:r>
              <a:r>
                <a:rPr lang="en-US" sz="3500" dirty="0">
                  <a:solidFill>
                    <a:srgbClr val="FEFEFE"/>
                  </a:solidFill>
                  <a:latin typeface="Josefin Sans"/>
                </a:rPr>
                <a:t>.</a:t>
              </a:r>
            </a:p>
            <a:p>
              <a:pPr>
                <a:lnSpc>
                  <a:spcPts val="4900"/>
                </a:lnSpc>
              </a:pPr>
              <a:r>
                <a:rPr lang="en-US" sz="3500" dirty="0">
                  <a:solidFill>
                    <a:srgbClr val="FEFEFE"/>
                  </a:solidFill>
                  <a:latin typeface="Josefin Sans"/>
                </a:rPr>
                <a:t>                      import </a:t>
              </a:r>
              <a:r>
                <a:rPr lang="en-US" sz="3500" dirty="0" err="1">
                  <a:solidFill>
                    <a:srgbClr val="FEFEFE"/>
                  </a:solidFill>
                  <a:latin typeface="Josefin Sans"/>
                </a:rPr>
                <a:t>sympy</a:t>
              </a:r>
              <a:r>
                <a:rPr lang="en-US" sz="3500" dirty="0">
                  <a:solidFill>
                    <a:srgbClr val="FEFEFE"/>
                  </a:solidFill>
                  <a:latin typeface="Josefin Sans"/>
                </a:rPr>
                <a:t> as </a:t>
              </a:r>
              <a:r>
                <a:rPr lang="en-US" sz="3500" dirty="0" err="1">
                  <a:solidFill>
                    <a:srgbClr val="FEFEFE"/>
                  </a:solidFill>
                  <a:latin typeface="Josefin Sans"/>
                </a:rPr>
                <a:t>sym</a:t>
              </a:r>
              <a:r>
                <a:rPr lang="en-US" sz="3500" dirty="0">
                  <a:solidFill>
                    <a:srgbClr val="FEFEFE"/>
                  </a:solidFill>
                  <a:latin typeface="Josefin Sans"/>
                </a:rPr>
                <a:t> </a:t>
              </a:r>
            </a:p>
            <a:p>
              <a:pPr>
                <a:lnSpc>
                  <a:spcPts val="4900"/>
                </a:lnSpc>
              </a:pPr>
              <a:r>
                <a:rPr lang="en-US" sz="3500" dirty="0">
                  <a:solidFill>
                    <a:srgbClr val="FEFEFE"/>
                  </a:solidFill>
                  <a:latin typeface="Josefin Sans"/>
                </a:rPr>
                <a:t>                      x = </a:t>
              </a:r>
              <a:r>
                <a:rPr lang="en-US" sz="3500" dirty="0" err="1">
                  <a:solidFill>
                    <a:srgbClr val="FEFEFE"/>
                  </a:solidFill>
                  <a:latin typeface="Josefin Sans"/>
                </a:rPr>
                <a:t>sym.Symbol</a:t>
              </a:r>
              <a:r>
                <a:rPr lang="en-US" sz="3500" dirty="0">
                  <a:solidFill>
                    <a:srgbClr val="FEFEFE"/>
                  </a:solidFill>
                  <a:latin typeface="Josefin Sans"/>
                </a:rPr>
                <a:t>('x')</a:t>
              </a:r>
            </a:p>
            <a:p>
              <a:pPr marL="755686" lvl="1" indent="-377843">
                <a:lnSpc>
                  <a:spcPts val="4900"/>
                </a:lnSpc>
                <a:buFont typeface="Arial"/>
                <a:buChar char="•"/>
              </a:pPr>
              <a:r>
                <a:rPr lang="en-US" sz="3500" dirty="0" err="1">
                  <a:solidFill>
                    <a:srgbClr val="FEFEFE"/>
                  </a:solidFill>
                  <a:latin typeface="Josefin Sans"/>
                </a:rPr>
                <a:t>Tính</a:t>
              </a:r>
              <a:r>
                <a:rPr lang="en-US" sz="3500" dirty="0">
                  <a:solidFill>
                    <a:srgbClr val="FEFEFE"/>
                  </a:solidFill>
                  <a:latin typeface="Josefin Sans"/>
                </a:rPr>
                <a:t> </a:t>
              </a:r>
              <a:r>
                <a:rPr lang="en-US" sz="3500" dirty="0" err="1">
                  <a:solidFill>
                    <a:srgbClr val="FEFEFE"/>
                  </a:solidFill>
                  <a:latin typeface="Josefin Sans"/>
                </a:rPr>
                <a:t>đạo</a:t>
              </a:r>
              <a:r>
                <a:rPr lang="en-US" sz="3500" dirty="0">
                  <a:solidFill>
                    <a:srgbClr val="FEFEFE"/>
                  </a:solidFill>
                  <a:latin typeface="Josefin Sans"/>
                </a:rPr>
                <a:t> </a:t>
              </a:r>
              <a:r>
                <a:rPr lang="en-US" sz="3500" dirty="0" err="1">
                  <a:solidFill>
                    <a:srgbClr val="FEFEFE"/>
                  </a:solidFill>
                  <a:latin typeface="Josefin Sans"/>
                </a:rPr>
                <a:t>hàm</a:t>
              </a:r>
              <a:r>
                <a:rPr lang="en-US" sz="3500" dirty="0">
                  <a:solidFill>
                    <a:srgbClr val="FEFEFE"/>
                  </a:solidFill>
                  <a:latin typeface="Josefin Sans"/>
                </a:rPr>
                <a:t>: </a:t>
              </a:r>
              <a:r>
                <a:rPr lang="en-US" sz="3500" dirty="0" err="1">
                  <a:solidFill>
                    <a:srgbClr val="FEFEFE"/>
                  </a:solidFill>
                  <a:latin typeface="Josefin Sans"/>
                </a:rPr>
                <a:t>sử</a:t>
              </a:r>
              <a:r>
                <a:rPr lang="en-US" sz="3500" dirty="0">
                  <a:solidFill>
                    <a:srgbClr val="FEFEFE"/>
                  </a:solidFill>
                  <a:latin typeface="Josefin Sans"/>
                </a:rPr>
                <a:t> </a:t>
              </a:r>
              <a:r>
                <a:rPr lang="en-US" sz="3500" dirty="0" err="1">
                  <a:solidFill>
                    <a:srgbClr val="FEFEFE"/>
                  </a:solidFill>
                  <a:latin typeface="Josefin Sans"/>
                </a:rPr>
                <a:t>dụng</a:t>
              </a:r>
              <a:r>
                <a:rPr lang="en-US" sz="3500" dirty="0">
                  <a:solidFill>
                    <a:srgbClr val="FEFEFE"/>
                  </a:solidFill>
                  <a:latin typeface="Josefin Sans"/>
                </a:rPr>
                <a:t> </a:t>
              </a:r>
              <a:r>
                <a:rPr lang="en-US" sz="3500" dirty="0" err="1">
                  <a:solidFill>
                    <a:srgbClr val="FEFEFE"/>
                  </a:solidFill>
                  <a:latin typeface="Josefin Sans"/>
                </a:rPr>
                <a:t>phương</a:t>
              </a:r>
              <a:r>
                <a:rPr lang="en-US" sz="3500" dirty="0">
                  <a:solidFill>
                    <a:srgbClr val="FEFEFE"/>
                  </a:solidFill>
                  <a:latin typeface="Josefin Sans"/>
                </a:rPr>
                <a:t> </a:t>
              </a:r>
              <a:r>
                <a:rPr lang="en-US" sz="3500" dirty="0" err="1">
                  <a:solidFill>
                    <a:srgbClr val="FEFEFE"/>
                  </a:solidFill>
                  <a:latin typeface="Josefin Sans"/>
                </a:rPr>
                <a:t>thức</a:t>
              </a:r>
              <a:r>
                <a:rPr lang="en-US" sz="3500" dirty="0">
                  <a:solidFill>
                    <a:srgbClr val="FEFEFE"/>
                  </a:solidFill>
                  <a:latin typeface="Josefin Sans"/>
                </a:rPr>
                <a:t> ‘diff(</a:t>
              </a:r>
              <a:r>
                <a:rPr lang="en-US" sz="3500" dirty="0" err="1">
                  <a:solidFill>
                    <a:srgbClr val="FEFEFE"/>
                  </a:solidFill>
                  <a:latin typeface="Josefin Sans"/>
                </a:rPr>
                <a:t>biểu</a:t>
              </a:r>
              <a:r>
                <a:rPr lang="en-US" sz="3500" dirty="0">
                  <a:solidFill>
                    <a:srgbClr val="FEFEFE"/>
                  </a:solidFill>
                  <a:latin typeface="Josefin Sans"/>
                </a:rPr>
                <a:t> </a:t>
              </a:r>
              <a:r>
                <a:rPr lang="en-US" sz="3500" dirty="0" err="1">
                  <a:solidFill>
                    <a:srgbClr val="FEFEFE"/>
                  </a:solidFill>
                  <a:latin typeface="Josefin Sans"/>
                </a:rPr>
                <a:t>thức</a:t>
              </a:r>
              <a:r>
                <a:rPr lang="en-US" sz="3500" dirty="0">
                  <a:solidFill>
                    <a:srgbClr val="FEFEFE"/>
                  </a:solidFill>
                  <a:latin typeface="Josefin Sans"/>
                </a:rPr>
                <a:t>, </a:t>
              </a:r>
              <a:r>
                <a:rPr lang="en-US" sz="3500" dirty="0" err="1">
                  <a:solidFill>
                    <a:srgbClr val="FEFEFE"/>
                  </a:solidFill>
                  <a:latin typeface="Josefin Sans"/>
                </a:rPr>
                <a:t>biến</a:t>
              </a:r>
              <a:r>
                <a:rPr lang="en-US" sz="3500" dirty="0">
                  <a:solidFill>
                    <a:srgbClr val="FEFEFE"/>
                  </a:solidFill>
                  <a:latin typeface="Josefin Sans"/>
                </a:rPr>
                <a:t>)‘:</a:t>
              </a:r>
            </a:p>
            <a:p>
              <a:pPr>
                <a:lnSpc>
                  <a:spcPts val="4900"/>
                </a:lnSpc>
              </a:pPr>
              <a:r>
                <a:rPr lang="en-US" sz="3500" dirty="0">
                  <a:solidFill>
                    <a:srgbClr val="FEFEFE"/>
                  </a:solidFill>
                  <a:latin typeface="Josefin Sans"/>
                </a:rPr>
                <a:t>                       import </a:t>
              </a:r>
              <a:r>
                <a:rPr lang="en-US" sz="3500" dirty="0" err="1">
                  <a:solidFill>
                    <a:srgbClr val="FEFEFE"/>
                  </a:solidFill>
                  <a:latin typeface="Josefin Sans"/>
                </a:rPr>
                <a:t>sympy</a:t>
              </a:r>
              <a:r>
                <a:rPr lang="en-US" sz="3500" dirty="0">
                  <a:solidFill>
                    <a:srgbClr val="FEFEFE"/>
                  </a:solidFill>
                  <a:latin typeface="Josefin Sans"/>
                </a:rPr>
                <a:t> as </a:t>
              </a:r>
              <a:r>
                <a:rPr lang="en-US" sz="3500" dirty="0" err="1">
                  <a:solidFill>
                    <a:srgbClr val="FEFEFE"/>
                  </a:solidFill>
                  <a:latin typeface="Josefin Sans"/>
                </a:rPr>
                <a:t>sym</a:t>
              </a:r>
              <a:endParaRPr lang="en-US" sz="3500" dirty="0">
                <a:solidFill>
                  <a:srgbClr val="FEFEFE"/>
                </a:solidFill>
                <a:latin typeface="Josefin Sans"/>
              </a:endParaRPr>
            </a:p>
            <a:p>
              <a:pPr>
                <a:lnSpc>
                  <a:spcPts val="4900"/>
                </a:lnSpc>
              </a:pPr>
              <a:r>
                <a:rPr lang="en-US" sz="3500" dirty="0">
                  <a:solidFill>
                    <a:srgbClr val="FEFEFE"/>
                  </a:solidFill>
                  <a:latin typeface="Josefin Sans"/>
                </a:rPr>
                <a:t>                       x = </a:t>
              </a:r>
              <a:r>
                <a:rPr lang="en-US" sz="3500" dirty="0" err="1">
                  <a:solidFill>
                    <a:srgbClr val="FEFEFE"/>
                  </a:solidFill>
                  <a:latin typeface="Josefin Sans"/>
                </a:rPr>
                <a:t>sym.Symbol</a:t>
              </a:r>
              <a:r>
                <a:rPr lang="en-US" sz="3500" dirty="0">
                  <a:solidFill>
                    <a:srgbClr val="FEFEFE"/>
                  </a:solidFill>
                  <a:latin typeface="Josefin Sans"/>
                </a:rPr>
                <a:t>('x')</a:t>
              </a:r>
            </a:p>
            <a:p>
              <a:pPr>
                <a:lnSpc>
                  <a:spcPts val="4900"/>
                </a:lnSpc>
              </a:pPr>
              <a:r>
                <a:rPr lang="en-US" sz="3500" dirty="0">
                  <a:solidFill>
                    <a:srgbClr val="FEFEFE"/>
                  </a:solidFill>
                  <a:latin typeface="Josefin Sans"/>
                </a:rPr>
                <a:t>                       </a:t>
              </a:r>
              <a:r>
                <a:rPr lang="en-US" sz="3500" dirty="0" err="1">
                  <a:solidFill>
                    <a:srgbClr val="FEFEFE"/>
                  </a:solidFill>
                  <a:latin typeface="Josefin Sans"/>
                </a:rPr>
                <a:t>bt</a:t>
              </a:r>
              <a:r>
                <a:rPr lang="en-US" sz="3500" dirty="0">
                  <a:solidFill>
                    <a:srgbClr val="FEFEFE"/>
                  </a:solidFill>
                  <a:latin typeface="Josefin Sans"/>
                </a:rPr>
                <a:t> = x**2 #x </a:t>
              </a:r>
              <a:r>
                <a:rPr lang="en-US" sz="3500" dirty="0" err="1">
                  <a:solidFill>
                    <a:srgbClr val="FEFEFE"/>
                  </a:solidFill>
                  <a:latin typeface="Josefin Sans"/>
                </a:rPr>
                <a:t>mũ</a:t>
              </a:r>
              <a:r>
                <a:rPr lang="en-US" sz="3500" dirty="0">
                  <a:solidFill>
                    <a:srgbClr val="FEFEFE"/>
                  </a:solidFill>
                  <a:latin typeface="Josefin Sans"/>
                </a:rPr>
                <a:t> 2 </a:t>
              </a:r>
            </a:p>
            <a:p>
              <a:pPr>
                <a:lnSpc>
                  <a:spcPts val="4900"/>
                </a:lnSpc>
              </a:pPr>
              <a:r>
                <a:rPr lang="en-US" sz="3500" dirty="0">
                  <a:solidFill>
                    <a:srgbClr val="FEFEFE"/>
                  </a:solidFill>
                  <a:latin typeface="Josefin Sans"/>
                </a:rPr>
                <a:t>                      </a:t>
              </a:r>
              <a:r>
                <a:rPr lang="en-US" sz="3500" dirty="0" err="1">
                  <a:solidFill>
                    <a:srgbClr val="FEFEFE"/>
                  </a:solidFill>
                  <a:latin typeface="Josefin Sans"/>
                </a:rPr>
                <a:t>dao_ham</a:t>
              </a:r>
              <a:r>
                <a:rPr lang="en-US" sz="3500" dirty="0">
                  <a:solidFill>
                    <a:srgbClr val="FEFEFE"/>
                  </a:solidFill>
                  <a:latin typeface="Josefin Sans"/>
                </a:rPr>
                <a:t> = </a:t>
              </a:r>
              <a:r>
                <a:rPr lang="en-US" sz="3500" dirty="0" err="1">
                  <a:solidFill>
                    <a:srgbClr val="FEFEFE"/>
                  </a:solidFill>
                  <a:latin typeface="Josefin Sans"/>
                </a:rPr>
                <a:t>sym.diff</a:t>
              </a:r>
              <a:r>
                <a:rPr lang="en-US" sz="3500" dirty="0">
                  <a:solidFill>
                    <a:srgbClr val="FEFEFE"/>
                  </a:solidFill>
                  <a:latin typeface="Josefin Sans"/>
                </a:rPr>
                <a:t>(</a:t>
              </a:r>
              <a:r>
                <a:rPr lang="en-US" sz="3500" dirty="0" err="1">
                  <a:solidFill>
                    <a:srgbClr val="FEFEFE"/>
                  </a:solidFill>
                  <a:latin typeface="Josefin Sans"/>
                </a:rPr>
                <a:t>bt</a:t>
              </a:r>
              <a:r>
                <a:rPr lang="en-US" sz="3500" dirty="0">
                  <a:solidFill>
                    <a:srgbClr val="FEFEFE"/>
                  </a:solidFill>
                  <a:latin typeface="Josefin Sans"/>
                </a:rPr>
                <a:t>, x)</a:t>
              </a:r>
            </a:p>
            <a:p>
              <a:pPr marL="755686" lvl="1" indent="-377843">
                <a:lnSpc>
                  <a:spcPts val="4900"/>
                </a:lnSpc>
                <a:buFont typeface="Arial"/>
                <a:buChar char="•"/>
              </a:pPr>
              <a:r>
                <a:rPr lang="en-US" sz="3500" dirty="0" err="1">
                  <a:solidFill>
                    <a:srgbClr val="FEFEFE"/>
                  </a:solidFill>
                  <a:latin typeface="Josefin Sans"/>
                </a:rPr>
                <a:t>Tính</a:t>
              </a:r>
              <a:r>
                <a:rPr lang="en-US" sz="3500" dirty="0">
                  <a:solidFill>
                    <a:srgbClr val="FEFEFE"/>
                  </a:solidFill>
                  <a:latin typeface="Josefin Sans"/>
                </a:rPr>
                <a:t> </a:t>
              </a:r>
              <a:r>
                <a:rPr lang="en-US" sz="3500" dirty="0" err="1">
                  <a:solidFill>
                    <a:srgbClr val="FEFEFE"/>
                  </a:solidFill>
                  <a:latin typeface="Josefin Sans"/>
                </a:rPr>
                <a:t>đạo</a:t>
              </a:r>
              <a:r>
                <a:rPr lang="en-US" sz="3500" dirty="0">
                  <a:solidFill>
                    <a:srgbClr val="FEFEFE"/>
                  </a:solidFill>
                  <a:latin typeface="Josefin Sans"/>
                </a:rPr>
                <a:t> </a:t>
              </a:r>
              <a:r>
                <a:rPr lang="en-US" sz="3500" dirty="0" err="1">
                  <a:solidFill>
                    <a:srgbClr val="FEFEFE"/>
                  </a:solidFill>
                  <a:latin typeface="Josefin Sans"/>
                </a:rPr>
                <a:t>hàm</a:t>
              </a:r>
              <a:r>
                <a:rPr lang="en-US" sz="3500" dirty="0">
                  <a:solidFill>
                    <a:srgbClr val="FEFEFE"/>
                  </a:solidFill>
                  <a:latin typeface="Josefin Sans"/>
                </a:rPr>
                <a:t> </a:t>
              </a:r>
              <a:r>
                <a:rPr lang="en-US" sz="3500" dirty="0" err="1">
                  <a:solidFill>
                    <a:srgbClr val="FEFEFE"/>
                  </a:solidFill>
                  <a:latin typeface="Josefin Sans"/>
                </a:rPr>
                <a:t>bậc</a:t>
              </a:r>
              <a:r>
                <a:rPr lang="en-US" sz="3500" dirty="0">
                  <a:solidFill>
                    <a:srgbClr val="FEFEFE"/>
                  </a:solidFill>
                  <a:latin typeface="Josefin Sans"/>
                </a:rPr>
                <a:t> n: </a:t>
              </a:r>
              <a:r>
                <a:rPr lang="en-US" sz="3500" dirty="0" err="1">
                  <a:solidFill>
                    <a:srgbClr val="FEFEFE"/>
                  </a:solidFill>
                  <a:latin typeface="Josefin Sans"/>
                </a:rPr>
                <a:t>sử</a:t>
              </a:r>
              <a:r>
                <a:rPr lang="en-US" sz="3500" dirty="0">
                  <a:solidFill>
                    <a:srgbClr val="FEFEFE"/>
                  </a:solidFill>
                  <a:latin typeface="Josefin Sans"/>
                </a:rPr>
                <a:t> </a:t>
              </a:r>
              <a:r>
                <a:rPr lang="en-US" sz="3500" dirty="0" err="1">
                  <a:solidFill>
                    <a:srgbClr val="FEFEFE"/>
                  </a:solidFill>
                  <a:latin typeface="Josefin Sans"/>
                </a:rPr>
                <a:t>dụng</a:t>
              </a:r>
              <a:r>
                <a:rPr lang="en-US" sz="3500" dirty="0">
                  <a:solidFill>
                    <a:srgbClr val="FEFEFE"/>
                  </a:solidFill>
                  <a:latin typeface="Josefin Sans"/>
                </a:rPr>
                <a:t> </a:t>
              </a:r>
              <a:r>
                <a:rPr lang="en-US" sz="3500" dirty="0" err="1">
                  <a:solidFill>
                    <a:srgbClr val="FEFEFE"/>
                  </a:solidFill>
                  <a:latin typeface="Josefin Sans"/>
                </a:rPr>
                <a:t>phương</a:t>
              </a:r>
              <a:r>
                <a:rPr lang="en-US" sz="3500" dirty="0">
                  <a:solidFill>
                    <a:srgbClr val="FEFEFE"/>
                  </a:solidFill>
                  <a:latin typeface="Josefin Sans"/>
                </a:rPr>
                <a:t> </a:t>
              </a:r>
              <a:r>
                <a:rPr lang="en-US" sz="3500" dirty="0" err="1">
                  <a:solidFill>
                    <a:srgbClr val="FEFEFE"/>
                  </a:solidFill>
                  <a:latin typeface="Josefin Sans"/>
                </a:rPr>
                <a:t>thức</a:t>
              </a:r>
              <a:r>
                <a:rPr lang="en-US" sz="3500" dirty="0">
                  <a:solidFill>
                    <a:srgbClr val="FEFEFE"/>
                  </a:solidFill>
                  <a:latin typeface="Josefin Sans"/>
                </a:rPr>
                <a:t> ‘diff(</a:t>
              </a:r>
              <a:r>
                <a:rPr lang="en-US" sz="3500" dirty="0" err="1">
                  <a:solidFill>
                    <a:srgbClr val="FEFEFE"/>
                  </a:solidFill>
                  <a:latin typeface="Josefin Sans"/>
                </a:rPr>
                <a:t>biểu</a:t>
              </a:r>
              <a:r>
                <a:rPr lang="en-US" sz="3500" dirty="0">
                  <a:solidFill>
                    <a:srgbClr val="FEFEFE"/>
                  </a:solidFill>
                  <a:latin typeface="Josefin Sans"/>
                </a:rPr>
                <a:t> </a:t>
              </a:r>
              <a:r>
                <a:rPr lang="en-US" sz="3500" dirty="0" err="1">
                  <a:solidFill>
                    <a:srgbClr val="FEFEFE"/>
                  </a:solidFill>
                  <a:latin typeface="Josefin Sans"/>
                </a:rPr>
                <a:t>thức</a:t>
              </a:r>
              <a:r>
                <a:rPr lang="en-US" sz="3500" dirty="0">
                  <a:solidFill>
                    <a:srgbClr val="FEFEFE"/>
                  </a:solidFill>
                  <a:latin typeface="Josefin Sans"/>
                </a:rPr>
                <a:t>, </a:t>
              </a:r>
              <a:r>
                <a:rPr lang="en-US" sz="3500" dirty="0" err="1">
                  <a:solidFill>
                    <a:srgbClr val="FEFEFE"/>
                  </a:solidFill>
                  <a:latin typeface="Josefin Sans"/>
                </a:rPr>
                <a:t>biến,n</a:t>
              </a:r>
              <a:r>
                <a:rPr lang="en-US" sz="3500" dirty="0">
                  <a:solidFill>
                    <a:srgbClr val="FEFEFE"/>
                  </a:solidFill>
                  <a:latin typeface="Josefin Sans"/>
                </a:rPr>
                <a:t>)</a:t>
              </a:r>
            </a:p>
          </p:txBody>
        </p:sp>
        <p:sp>
          <p:nvSpPr>
            <p:cNvPr id="5" name="TextBox 5"/>
            <p:cNvSpPr txBox="1"/>
            <p:nvPr/>
          </p:nvSpPr>
          <p:spPr>
            <a:xfrm>
              <a:off x="273118" y="-98830"/>
              <a:ext cx="18695201" cy="1004482"/>
            </a:xfrm>
            <a:prstGeom prst="rect">
              <a:avLst/>
            </a:prstGeom>
          </p:spPr>
          <p:txBody>
            <a:bodyPr lIns="0" tIns="0" rIns="0" bIns="0" rtlCol="0" anchor="t">
              <a:spAutoFit/>
            </a:bodyPr>
            <a:lstStyle/>
            <a:p>
              <a:pPr>
                <a:lnSpc>
                  <a:spcPts val="6314"/>
                </a:lnSpc>
              </a:pPr>
              <a:r>
                <a:rPr lang="en-US" sz="4510">
                  <a:solidFill>
                    <a:srgbClr val="F7B4A7"/>
                  </a:solidFill>
                  <a:latin typeface="Josefin Sans Bold"/>
                </a:rPr>
                <a:t>Tính năng tính toán từ các biểu tượng</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523063" y="616110"/>
            <a:ext cx="14226239" cy="7975251"/>
            <a:chOff x="0" y="0"/>
            <a:chExt cx="18968319" cy="10633668"/>
          </a:xfrm>
        </p:grpSpPr>
        <p:sp>
          <p:nvSpPr>
            <p:cNvPr id="4" name="TextBox 4"/>
            <p:cNvSpPr txBox="1"/>
            <p:nvPr/>
          </p:nvSpPr>
          <p:spPr>
            <a:xfrm>
              <a:off x="0" y="1967819"/>
              <a:ext cx="18695201" cy="8630048"/>
            </a:xfrm>
            <a:prstGeom prst="rect">
              <a:avLst/>
            </a:prstGeom>
          </p:spPr>
          <p:txBody>
            <a:bodyPr lIns="0" tIns="0" rIns="0" bIns="0" rtlCol="0" anchor="t">
              <a:spAutoFit/>
            </a:bodyPr>
            <a:lstStyle/>
            <a:p>
              <a:pPr marL="755686" lvl="1" indent="-377843">
                <a:lnSpc>
                  <a:spcPts val="7315"/>
                </a:lnSpc>
                <a:buFont typeface="Arial"/>
                <a:buChar char="•"/>
              </a:pPr>
              <a:r>
                <a:rPr lang="en-US" sz="3500" dirty="0">
                  <a:solidFill>
                    <a:srgbClr val="FEFEFE"/>
                  </a:solidFill>
                  <a:latin typeface="Josefin Sans"/>
                </a:rPr>
                <a:t>‘</a:t>
              </a:r>
              <a:r>
                <a:rPr lang="en-US" sz="3500" dirty="0" err="1">
                  <a:solidFill>
                    <a:srgbClr val="FEFEFE"/>
                  </a:solidFill>
                  <a:latin typeface="Josefin Sans"/>
                </a:rPr>
                <a:t>Tính</a:t>
              </a:r>
              <a:r>
                <a:rPr lang="en-US" sz="3500" dirty="0">
                  <a:solidFill>
                    <a:srgbClr val="FEFEFE"/>
                  </a:solidFill>
                  <a:latin typeface="Josefin Sans"/>
                </a:rPr>
                <a:t> </a:t>
              </a:r>
              <a:r>
                <a:rPr lang="en-US" sz="3500" dirty="0" err="1">
                  <a:solidFill>
                    <a:srgbClr val="FEFEFE"/>
                  </a:solidFill>
                  <a:latin typeface="Josefin Sans"/>
                </a:rPr>
                <a:t>tích</a:t>
              </a:r>
              <a:r>
                <a:rPr lang="en-US" sz="3500" dirty="0">
                  <a:solidFill>
                    <a:srgbClr val="FEFEFE"/>
                  </a:solidFill>
                  <a:latin typeface="Josefin Sans"/>
                </a:rPr>
                <a:t> </a:t>
              </a:r>
              <a:r>
                <a:rPr lang="en-US" sz="3500" dirty="0" err="1">
                  <a:solidFill>
                    <a:srgbClr val="FEFEFE"/>
                  </a:solidFill>
                  <a:latin typeface="Josefin Sans"/>
                </a:rPr>
                <a:t>phân</a:t>
              </a:r>
              <a:r>
                <a:rPr lang="en-US" sz="3500" dirty="0">
                  <a:solidFill>
                    <a:srgbClr val="FEFEFE"/>
                  </a:solidFill>
                  <a:latin typeface="Josefin Sans"/>
                </a:rPr>
                <a:t>: </a:t>
              </a:r>
              <a:r>
                <a:rPr lang="en-US" sz="3500" dirty="0" err="1">
                  <a:solidFill>
                    <a:srgbClr val="FEFEFE"/>
                  </a:solidFill>
                  <a:latin typeface="Josefin Sans"/>
                </a:rPr>
                <a:t>sử</a:t>
              </a:r>
              <a:r>
                <a:rPr lang="en-US" sz="3500" dirty="0">
                  <a:solidFill>
                    <a:srgbClr val="FEFEFE"/>
                  </a:solidFill>
                  <a:latin typeface="Josefin Sans"/>
                </a:rPr>
                <a:t> </a:t>
              </a:r>
              <a:r>
                <a:rPr lang="en-US" sz="3500" dirty="0" err="1">
                  <a:solidFill>
                    <a:srgbClr val="FEFEFE"/>
                  </a:solidFill>
                  <a:latin typeface="Josefin Sans"/>
                </a:rPr>
                <a:t>dụng</a:t>
              </a:r>
              <a:r>
                <a:rPr lang="en-US" sz="3500" dirty="0">
                  <a:solidFill>
                    <a:srgbClr val="FEFEFE"/>
                  </a:solidFill>
                  <a:latin typeface="Josefin Sans"/>
                </a:rPr>
                <a:t> </a:t>
              </a:r>
              <a:r>
                <a:rPr lang="en-US" sz="3500" dirty="0" err="1">
                  <a:solidFill>
                    <a:srgbClr val="FEFEFE"/>
                  </a:solidFill>
                  <a:latin typeface="Josefin Sans"/>
                </a:rPr>
                <a:t>phương</a:t>
              </a:r>
              <a:r>
                <a:rPr lang="en-US" sz="3500" dirty="0">
                  <a:solidFill>
                    <a:srgbClr val="FEFEFE"/>
                  </a:solidFill>
                  <a:latin typeface="Josefin Sans"/>
                </a:rPr>
                <a:t> </a:t>
              </a:r>
              <a:r>
                <a:rPr lang="en-US" sz="3500" dirty="0" err="1">
                  <a:solidFill>
                    <a:srgbClr val="FEFEFE"/>
                  </a:solidFill>
                  <a:latin typeface="Josefin Sans"/>
                </a:rPr>
                <a:t>thức</a:t>
              </a:r>
              <a:r>
                <a:rPr lang="en-US" sz="3500" dirty="0">
                  <a:solidFill>
                    <a:srgbClr val="FEFEFE"/>
                  </a:solidFill>
                  <a:latin typeface="Josefin Sans"/>
                </a:rPr>
                <a:t> integrate() </a:t>
              </a:r>
              <a:r>
                <a:rPr lang="en-US" sz="3500" dirty="0" err="1">
                  <a:solidFill>
                    <a:srgbClr val="FEFEFE"/>
                  </a:solidFill>
                  <a:latin typeface="Josefin Sans"/>
                </a:rPr>
                <a:t>để</a:t>
              </a:r>
              <a:r>
                <a:rPr lang="en-US" sz="3500" dirty="0">
                  <a:solidFill>
                    <a:srgbClr val="FEFEFE"/>
                  </a:solidFill>
                  <a:latin typeface="Josefin Sans"/>
                </a:rPr>
                <a:t> </a:t>
              </a:r>
              <a:r>
                <a:rPr lang="en-US" sz="3500" dirty="0" err="1">
                  <a:solidFill>
                    <a:srgbClr val="FEFEFE"/>
                  </a:solidFill>
                  <a:latin typeface="Josefin Sans"/>
                </a:rPr>
                <a:t>tính</a:t>
              </a:r>
              <a:r>
                <a:rPr lang="en-US" sz="3500" dirty="0">
                  <a:solidFill>
                    <a:srgbClr val="FEFEFE"/>
                  </a:solidFill>
                  <a:latin typeface="Josefin Sans"/>
                </a:rPr>
                <a:t> </a:t>
              </a:r>
              <a:r>
                <a:rPr lang="en-US" sz="3500" dirty="0" err="1">
                  <a:solidFill>
                    <a:srgbClr val="FEFEFE"/>
                  </a:solidFill>
                  <a:latin typeface="Josefin Sans"/>
                </a:rPr>
                <a:t>tích</a:t>
              </a:r>
              <a:r>
                <a:rPr lang="en-US" sz="3500" dirty="0">
                  <a:solidFill>
                    <a:srgbClr val="FEFEFE"/>
                  </a:solidFill>
                  <a:latin typeface="Josefin Sans"/>
                </a:rPr>
                <a:t> </a:t>
              </a:r>
              <a:r>
                <a:rPr lang="en-US" sz="3500" dirty="0" err="1">
                  <a:solidFill>
                    <a:srgbClr val="FEFEFE"/>
                  </a:solidFill>
                  <a:latin typeface="Josefin Sans"/>
                </a:rPr>
                <a:t>phân</a:t>
              </a:r>
              <a:r>
                <a:rPr lang="en-US" sz="3500" dirty="0">
                  <a:solidFill>
                    <a:srgbClr val="FEFEFE"/>
                  </a:solidFill>
                  <a:latin typeface="Josefin Sans"/>
                </a:rPr>
                <a:t> </a:t>
              </a:r>
              <a:r>
                <a:rPr lang="en-US" sz="3500" dirty="0" err="1">
                  <a:solidFill>
                    <a:srgbClr val="FEFEFE"/>
                  </a:solidFill>
                  <a:latin typeface="Josefin Sans"/>
                </a:rPr>
                <a:t>bất</a:t>
              </a:r>
              <a:r>
                <a:rPr lang="en-US" sz="3500" dirty="0">
                  <a:solidFill>
                    <a:srgbClr val="FEFEFE"/>
                  </a:solidFill>
                  <a:latin typeface="Josefin Sans"/>
                </a:rPr>
                <a:t> </a:t>
              </a:r>
              <a:r>
                <a:rPr lang="en-US" sz="3500" dirty="0" err="1">
                  <a:solidFill>
                    <a:srgbClr val="FEFEFE"/>
                  </a:solidFill>
                  <a:latin typeface="Josefin Sans"/>
                </a:rPr>
                <a:t>định</a:t>
              </a:r>
              <a:r>
                <a:rPr lang="en-US" sz="3500" dirty="0">
                  <a:solidFill>
                    <a:srgbClr val="FEFEFE"/>
                  </a:solidFill>
                  <a:latin typeface="Josefin Sans"/>
                </a:rPr>
                <a:t> </a:t>
              </a:r>
              <a:r>
                <a:rPr lang="en-US" sz="3500" dirty="0" err="1">
                  <a:solidFill>
                    <a:srgbClr val="FEFEFE"/>
                  </a:solidFill>
                  <a:latin typeface="Josefin Sans"/>
                </a:rPr>
                <a:t>và</a:t>
              </a:r>
              <a:r>
                <a:rPr lang="en-US" sz="3500" dirty="0">
                  <a:solidFill>
                    <a:srgbClr val="FEFEFE"/>
                  </a:solidFill>
                  <a:latin typeface="Josefin Sans"/>
                </a:rPr>
                <a:t> </a:t>
              </a:r>
              <a:r>
                <a:rPr lang="en-US" sz="3500" dirty="0" err="1">
                  <a:solidFill>
                    <a:srgbClr val="FEFEFE"/>
                  </a:solidFill>
                  <a:latin typeface="Josefin Sans"/>
                </a:rPr>
                <a:t>tích</a:t>
              </a:r>
              <a:r>
                <a:rPr lang="en-US" sz="3500" dirty="0">
                  <a:solidFill>
                    <a:srgbClr val="FEFEFE"/>
                  </a:solidFill>
                  <a:latin typeface="Josefin Sans"/>
                </a:rPr>
                <a:t> </a:t>
              </a:r>
              <a:r>
                <a:rPr lang="en-US" sz="3500" dirty="0" err="1">
                  <a:solidFill>
                    <a:srgbClr val="FEFEFE"/>
                  </a:solidFill>
                  <a:latin typeface="Josefin Sans"/>
                </a:rPr>
                <a:t>phân</a:t>
              </a:r>
              <a:r>
                <a:rPr lang="en-US" sz="3500" dirty="0">
                  <a:solidFill>
                    <a:srgbClr val="FEFEFE"/>
                  </a:solidFill>
                  <a:latin typeface="Josefin Sans"/>
                </a:rPr>
                <a:t> </a:t>
              </a:r>
              <a:r>
                <a:rPr lang="en-US" sz="3500" dirty="0" err="1">
                  <a:solidFill>
                    <a:srgbClr val="FEFEFE"/>
                  </a:solidFill>
                  <a:latin typeface="Josefin Sans"/>
                </a:rPr>
                <a:t>xác</a:t>
              </a:r>
              <a:r>
                <a:rPr lang="en-US" sz="3500" dirty="0">
                  <a:solidFill>
                    <a:srgbClr val="FEFEFE"/>
                  </a:solidFill>
                  <a:latin typeface="Josefin Sans"/>
                </a:rPr>
                <a:t> </a:t>
              </a:r>
              <a:r>
                <a:rPr lang="en-US" sz="3500" dirty="0" err="1">
                  <a:solidFill>
                    <a:srgbClr val="FEFEFE"/>
                  </a:solidFill>
                  <a:latin typeface="Josefin Sans"/>
                </a:rPr>
                <a:t>định</a:t>
              </a:r>
              <a:r>
                <a:rPr lang="en-US" sz="3500" dirty="0">
                  <a:solidFill>
                    <a:srgbClr val="FEFEFE"/>
                  </a:solidFill>
                  <a:latin typeface="Josefin Sans"/>
                </a:rPr>
                <a:t> </a:t>
              </a:r>
              <a:r>
                <a:rPr lang="en-US" sz="3500" dirty="0" err="1">
                  <a:solidFill>
                    <a:srgbClr val="FEFEFE"/>
                  </a:solidFill>
                  <a:latin typeface="Josefin Sans"/>
                </a:rPr>
                <a:t>của</a:t>
              </a:r>
              <a:r>
                <a:rPr lang="en-US" sz="3500" dirty="0">
                  <a:solidFill>
                    <a:srgbClr val="FEFEFE"/>
                  </a:solidFill>
                  <a:latin typeface="Josefin Sans"/>
                </a:rPr>
                <a:t> </a:t>
              </a:r>
              <a:r>
                <a:rPr lang="en-US" sz="3500" dirty="0" err="1">
                  <a:solidFill>
                    <a:srgbClr val="FEFEFE"/>
                  </a:solidFill>
                  <a:latin typeface="Josefin Sans"/>
                </a:rPr>
                <a:t>các</a:t>
              </a:r>
              <a:r>
                <a:rPr lang="en-US" sz="3500" dirty="0">
                  <a:solidFill>
                    <a:srgbClr val="FEFEFE"/>
                  </a:solidFill>
                  <a:latin typeface="Josefin Sans"/>
                </a:rPr>
                <a:t> </a:t>
              </a:r>
              <a:r>
                <a:rPr lang="en-US" sz="3500" dirty="0" err="1">
                  <a:solidFill>
                    <a:srgbClr val="FEFEFE"/>
                  </a:solidFill>
                  <a:latin typeface="Josefin Sans"/>
                </a:rPr>
                <a:t>hàm</a:t>
              </a:r>
              <a:r>
                <a:rPr lang="en-US" sz="3500" dirty="0">
                  <a:solidFill>
                    <a:srgbClr val="FEFEFE"/>
                  </a:solidFill>
                  <a:latin typeface="Josefin Sans"/>
                </a:rPr>
                <a:t> </a:t>
              </a:r>
              <a:r>
                <a:rPr lang="en-US" sz="3500" dirty="0" err="1">
                  <a:solidFill>
                    <a:srgbClr val="FEFEFE"/>
                  </a:solidFill>
                  <a:latin typeface="Josefin Sans"/>
                </a:rPr>
                <a:t>số</a:t>
              </a:r>
              <a:r>
                <a:rPr lang="en-US" sz="3500" dirty="0">
                  <a:solidFill>
                    <a:srgbClr val="FEFEFE"/>
                  </a:solidFill>
                  <a:latin typeface="Josefin Sans"/>
                </a:rPr>
                <a:t> </a:t>
              </a:r>
              <a:r>
                <a:rPr lang="en-US" sz="3500" dirty="0" err="1">
                  <a:solidFill>
                    <a:srgbClr val="FEFEFE"/>
                  </a:solidFill>
                  <a:latin typeface="Josefin Sans"/>
                </a:rPr>
                <a:t>cơ</a:t>
              </a:r>
              <a:r>
                <a:rPr lang="en-US" sz="3500" dirty="0">
                  <a:solidFill>
                    <a:srgbClr val="FEFEFE"/>
                  </a:solidFill>
                  <a:latin typeface="Josefin Sans"/>
                </a:rPr>
                <a:t> </a:t>
              </a:r>
              <a:r>
                <a:rPr lang="en-US" sz="3500" dirty="0" err="1">
                  <a:solidFill>
                    <a:srgbClr val="FEFEFE"/>
                  </a:solidFill>
                  <a:latin typeface="Josefin Sans"/>
                </a:rPr>
                <a:t>bản</a:t>
              </a:r>
              <a:r>
                <a:rPr lang="en-US" sz="3500" dirty="0">
                  <a:solidFill>
                    <a:srgbClr val="FEFEFE"/>
                  </a:solidFill>
                  <a:latin typeface="Josefin Sans"/>
                </a:rPr>
                <a:t> </a:t>
              </a:r>
              <a:r>
                <a:rPr lang="en-US" sz="3500" dirty="0" err="1">
                  <a:solidFill>
                    <a:srgbClr val="FEFEFE"/>
                  </a:solidFill>
                  <a:latin typeface="Josefin Sans"/>
                </a:rPr>
                <a:t>và</a:t>
              </a:r>
              <a:r>
                <a:rPr lang="en-US" sz="3500" dirty="0">
                  <a:solidFill>
                    <a:srgbClr val="FEFEFE"/>
                  </a:solidFill>
                  <a:latin typeface="Josefin Sans"/>
                </a:rPr>
                <a:t> </a:t>
              </a:r>
              <a:r>
                <a:rPr lang="en-US" sz="3500" dirty="0" err="1">
                  <a:solidFill>
                    <a:srgbClr val="FEFEFE"/>
                  </a:solidFill>
                  <a:latin typeface="Josefin Sans"/>
                </a:rPr>
                <a:t>đặc</a:t>
              </a:r>
              <a:r>
                <a:rPr lang="en-US" sz="3500" dirty="0">
                  <a:solidFill>
                    <a:srgbClr val="FEFEFE"/>
                  </a:solidFill>
                  <a:latin typeface="Josefin Sans"/>
                </a:rPr>
                <a:t> </a:t>
              </a:r>
              <a:r>
                <a:rPr lang="en-US" sz="3500" dirty="0" err="1">
                  <a:solidFill>
                    <a:srgbClr val="FEFEFE"/>
                  </a:solidFill>
                  <a:latin typeface="Josefin Sans"/>
                </a:rPr>
                <a:t>biệt</a:t>
              </a:r>
              <a:r>
                <a:rPr lang="en-US" sz="3500" dirty="0">
                  <a:solidFill>
                    <a:srgbClr val="FEFEFE"/>
                  </a:solidFill>
                  <a:latin typeface="Josefin Sans"/>
                </a:rPr>
                <a:t>.</a:t>
              </a:r>
            </a:p>
            <a:p>
              <a:pPr>
                <a:lnSpc>
                  <a:spcPts val="4900"/>
                </a:lnSpc>
              </a:pPr>
              <a:r>
                <a:rPr lang="en-US" sz="3500" dirty="0">
                  <a:solidFill>
                    <a:srgbClr val="FEFEFE"/>
                  </a:solidFill>
                  <a:latin typeface="Josefin Sans"/>
                </a:rPr>
                <a:t>                      import </a:t>
              </a:r>
              <a:r>
                <a:rPr lang="en-US" sz="3500" dirty="0" err="1">
                  <a:solidFill>
                    <a:srgbClr val="FEFEFE"/>
                  </a:solidFill>
                  <a:latin typeface="Josefin Sans"/>
                </a:rPr>
                <a:t>sympy</a:t>
              </a:r>
              <a:r>
                <a:rPr lang="en-US" sz="3500" dirty="0">
                  <a:solidFill>
                    <a:srgbClr val="FEFEFE"/>
                  </a:solidFill>
                  <a:latin typeface="Josefin Sans"/>
                </a:rPr>
                <a:t> as </a:t>
              </a:r>
              <a:r>
                <a:rPr lang="en-US" sz="3500" dirty="0" err="1">
                  <a:solidFill>
                    <a:srgbClr val="FEFEFE"/>
                  </a:solidFill>
                  <a:latin typeface="Josefin Sans"/>
                </a:rPr>
                <a:t>sym</a:t>
              </a:r>
              <a:r>
                <a:rPr lang="en-US" sz="3500" dirty="0">
                  <a:solidFill>
                    <a:srgbClr val="FEFEFE"/>
                  </a:solidFill>
                  <a:latin typeface="Josefin Sans"/>
                </a:rPr>
                <a:t> </a:t>
              </a:r>
            </a:p>
            <a:p>
              <a:pPr>
                <a:lnSpc>
                  <a:spcPts val="4900"/>
                </a:lnSpc>
              </a:pPr>
              <a:r>
                <a:rPr lang="en-US" sz="3500" dirty="0">
                  <a:solidFill>
                    <a:srgbClr val="FEFEFE"/>
                  </a:solidFill>
                  <a:latin typeface="Josefin Sans"/>
                </a:rPr>
                <a:t>                      x = </a:t>
              </a:r>
              <a:r>
                <a:rPr lang="en-US" sz="3500" dirty="0" err="1">
                  <a:solidFill>
                    <a:srgbClr val="FEFEFE"/>
                  </a:solidFill>
                  <a:latin typeface="Josefin Sans"/>
                </a:rPr>
                <a:t>sym.Symbol</a:t>
              </a:r>
              <a:r>
                <a:rPr lang="en-US" sz="3500" dirty="0">
                  <a:solidFill>
                    <a:srgbClr val="FEFEFE"/>
                  </a:solidFill>
                  <a:latin typeface="Josefin Sans"/>
                </a:rPr>
                <a:t>('x') </a:t>
              </a:r>
            </a:p>
            <a:p>
              <a:pPr>
                <a:lnSpc>
                  <a:spcPts val="4900"/>
                </a:lnSpc>
              </a:pPr>
              <a:r>
                <a:rPr lang="en-US" sz="3500" dirty="0">
                  <a:solidFill>
                    <a:srgbClr val="FEFEFE"/>
                  </a:solidFill>
                  <a:latin typeface="Josefin Sans"/>
                </a:rPr>
                <a:t>                      </a:t>
              </a:r>
              <a:r>
                <a:rPr lang="en-US" sz="3500" dirty="0" err="1">
                  <a:solidFill>
                    <a:srgbClr val="FEFEFE"/>
                  </a:solidFill>
                  <a:latin typeface="Josefin Sans"/>
                </a:rPr>
                <a:t>tich_phan</a:t>
              </a:r>
              <a:r>
                <a:rPr lang="en-US" sz="3500" dirty="0">
                  <a:solidFill>
                    <a:srgbClr val="FEFEFE"/>
                  </a:solidFill>
                  <a:latin typeface="Josefin Sans"/>
                </a:rPr>
                <a:t> = </a:t>
              </a:r>
              <a:r>
                <a:rPr lang="en-US" sz="3500" dirty="0" err="1">
                  <a:solidFill>
                    <a:srgbClr val="FEFEFE"/>
                  </a:solidFill>
                  <a:latin typeface="Josefin Sans"/>
                </a:rPr>
                <a:t>sym.integrate</a:t>
              </a:r>
              <a:r>
                <a:rPr lang="en-US" sz="3500" dirty="0">
                  <a:solidFill>
                    <a:srgbClr val="FEFEFE"/>
                  </a:solidFill>
                  <a:latin typeface="Josefin Sans"/>
                </a:rPr>
                <a:t>(</a:t>
              </a:r>
              <a:r>
                <a:rPr lang="en-US" sz="3500" dirty="0" err="1">
                  <a:solidFill>
                    <a:srgbClr val="FEFEFE"/>
                  </a:solidFill>
                  <a:latin typeface="Josefin Sans"/>
                </a:rPr>
                <a:t>sym.sin</a:t>
              </a:r>
              <a:r>
                <a:rPr lang="en-US" sz="3500" dirty="0">
                  <a:solidFill>
                    <a:srgbClr val="FEFEFE"/>
                  </a:solidFill>
                  <a:latin typeface="Josefin Sans"/>
                </a:rPr>
                <a:t>(x), x)</a:t>
              </a:r>
            </a:p>
            <a:p>
              <a:pPr marL="755686" lvl="1" indent="-377843">
                <a:lnSpc>
                  <a:spcPts val="4900"/>
                </a:lnSpc>
                <a:buFont typeface="Arial"/>
                <a:buChar char="•"/>
              </a:pPr>
              <a:r>
                <a:rPr lang="en-US" sz="3500" dirty="0" err="1">
                  <a:solidFill>
                    <a:srgbClr val="FEFEFE"/>
                  </a:solidFill>
                  <a:latin typeface="Josefin Sans"/>
                </a:rPr>
                <a:t>Tính</a:t>
              </a:r>
              <a:r>
                <a:rPr lang="en-US" sz="3500" dirty="0">
                  <a:solidFill>
                    <a:srgbClr val="FEFEFE"/>
                  </a:solidFill>
                  <a:latin typeface="Josefin Sans"/>
                </a:rPr>
                <a:t> </a:t>
              </a:r>
              <a:r>
                <a:rPr lang="en-US" sz="3500" dirty="0" err="1">
                  <a:solidFill>
                    <a:srgbClr val="FEFEFE"/>
                  </a:solidFill>
                  <a:latin typeface="Josefin Sans"/>
                </a:rPr>
                <a:t>tích</a:t>
              </a:r>
              <a:r>
                <a:rPr lang="en-US" sz="3500" dirty="0">
                  <a:solidFill>
                    <a:srgbClr val="FEFEFE"/>
                  </a:solidFill>
                  <a:latin typeface="Josefin Sans"/>
                </a:rPr>
                <a:t> </a:t>
              </a:r>
              <a:r>
                <a:rPr lang="en-US" sz="3500" dirty="0" err="1">
                  <a:solidFill>
                    <a:srgbClr val="FEFEFE"/>
                  </a:solidFill>
                  <a:latin typeface="Josefin Sans"/>
                </a:rPr>
                <a:t>phân</a:t>
              </a:r>
              <a:r>
                <a:rPr lang="en-US" sz="3500" dirty="0">
                  <a:solidFill>
                    <a:srgbClr val="FEFEFE"/>
                  </a:solidFill>
                  <a:latin typeface="Josefin Sans"/>
                </a:rPr>
                <a:t> </a:t>
              </a:r>
              <a:r>
                <a:rPr lang="en-US" sz="3500" dirty="0" err="1">
                  <a:solidFill>
                    <a:srgbClr val="FEFEFE"/>
                  </a:solidFill>
                  <a:latin typeface="Josefin Sans"/>
                </a:rPr>
                <a:t>xác</a:t>
              </a:r>
              <a:r>
                <a:rPr lang="en-US" sz="3500" dirty="0">
                  <a:solidFill>
                    <a:srgbClr val="FEFEFE"/>
                  </a:solidFill>
                  <a:latin typeface="Josefin Sans"/>
                </a:rPr>
                <a:t> </a:t>
              </a:r>
              <a:r>
                <a:rPr lang="en-US" sz="3500" dirty="0" err="1">
                  <a:solidFill>
                    <a:srgbClr val="FEFEFE"/>
                  </a:solidFill>
                  <a:latin typeface="Josefin Sans"/>
                </a:rPr>
                <a:t>định</a:t>
              </a:r>
              <a:r>
                <a:rPr lang="en-US" sz="3500" dirty="0">
                  <a:solidFill>
                    <a:srgbClr val="FEFEFE"/>
                  </a:solidFill>
                  <a:latin typeface="Josefin Sans"/>
                </a:rPr>
                <a:t>:  </a:t>
              </a:r>
              <a:r>
                <a:rPr lang="en-US" sz="3500" dirty="0" err="1">
                  <a:solidFill>
                    <a:srgbClr val="FEFEFE"/>
                  </a:solidFill>
                  <a:latin typeface="Josefin Sans"/>
                </a:rPr>
                <a:t>sym.integrate</a:t>
              </a:r>
              <a:r>
                <a:rPr lang="en-US" sz="3500" dirty="0">
                  <a:solidFill>
                    <a:srgbClr val="FEFEFE"/>
                  </a:solidFill>
                  <a:latin typeface="Josefin Sans"/>
                </a:rPr>
                <a:t>(</a:t>
              </a:r>
              <a:r>
                <a:rPr lang="en-US" sz="3500" dirty="0" err="1">
                  <a:solidFill>
                    <a:srgbClr val="FEFEFE"/>
                  </a:solidFill>
                  <a:latin typeface="Josefin Sans"/>
                </a:rPr>
                <a:t>hàm</a:t>
              </a:r>
              <a:r>
                <a:rPr lang="en-US" sz="3500" dirty="0">
                  <a:solidFill>
                    <a:srgbClr val="FEFEFE"/>
                  </a:solidFill>
                  <a:latin typeface="Josefin Sans"/>
                </a:rPr>
                <a:t> </a:t>
              </a:r>
              <a:r>
                <a:rPr lang="en-US" sz="3500" dirty="0" err="1">
                  <a:solidFill>
                    <a:srgbClr val="FEFEFE"/>
                  </a:solidFill>
                  <a:latin typeface="Josefin Sans"/>
                </a:rPr>
                <a:t>số</a:t>
              </a:r>
              <a:r>
                <a:rPr lang="en-US" sz="3500" dirty="0">
                  <a:solidFill>
                    <a:srgbClr val="FEFEFE"/>
                  </a:solidFill>
                  <a:latin typeface="Josefin Sans"/>
                </a:rPr>
                <a:t>, (</a:t>
              </a:r>
              <a:r>
                <a:rPr lang="en-US" sz="3500" dirty="0" err="1">
                  <a:solidFill>
                    <a:srgbClr val="FEFEFE"/>
                  </a:solidFill>
                  <a:latin typeface="Josefin Sans"/>
                </a:rPr>
                <a:t>biến</a:t>
              </a:r>
              <a:r>
                <a:rPr lang="en-US" sz="3500" dirty="0">
                  <a:solidFill>
                    <a:srgbClr val="FEFEFE"/>
                  </a:solidFill>
                  <a:latin typeface="Josefin Sans"/>
                </a:rPr>
                <a:t>, </a:t>
              </a:r>
              <a:r>
                <a:rPr lang="en-US" sz="3500" dirty="0" err="1">
                  <a:solidFill>
                    <a:srgbClr val="FEFEFE"/>
                  </a:solidFill>
                  <a:latin typeface="Josefin Sans"/>
                </a:rPr>
                <a:t>cận</a:t>
              </a:r>
              <a:r>
                <a:rPr lang="en-US" sz="3500" dirty="0">
                  <a:solidFill>
                    <a:srgbClr val="FEFEFE"/>
                  </a:solidFill>
                  <a:latin typeface="Josefin Sans"/>
                </a:rPr>
                <a:t> </a:t>
              </a:r>
              <a:r>
                <a:rPr lang="en-US" sz="3500" dirty="0" err="1">
                  <a:solidFill>
                    <a:srgbClr val="FEFEFE"/>
                  </a:solidFill>
                  <a:latin typeface="Josefin Sans"/>
                </a:rPr>
                <a:t>dưới</a:t>
              </a:r>
              <a:r>
                <a:rPr lang="en-US" sz="3500" dirty="0">
                  <a:solidFill>
                    <a:srgbClr val="FEFEFE"/>
                  </a:solidFill>
                  <a:latin typeface="Josefin Sans"/>
                </a:rPr>
                <a:t>, </a:t>
              </a:r>
              <a:r>
                <a:rPr lang="en-US" sz="3500" dirty="0" err="1">
                  <a:solidFill>
                    <a:srgbClr val="FEFEFE"/>
                  </a:solidFill>
                  <a:latin typeface="Josefin Sans"/>
                </a:rPr>
                <a:t>cận</a:t>
              </a:r>
              <a:r>
                <a:rPr lang="en-US" sz="3500" dirty="0">
                  <a:solidFill>
                    <a:srgbClr val="FEFEFE"/>
                  </a:solidFill>
                  <a:latin typeface="Josefin Sans"/>
                </a:rPr>
                <a:t> </a:t>
              </a:r>
              <a:r>
                <a:rPr lang="en-US" sz="3500" dirty="0" err="1">
                  <a:solidFill>
                    <a:srgbClr val="FEFEFE"/>
                  </a:solidFill>
                  <a:latin typeface="Josefin Sans"/>
                </a:rPr>
                <a:t>trên</a:t>
              </a:r>
              <a:r>
                <a:rPr lang="en-US" sz="3500" dirty="0">
                  <a:solidFill>
                    <a:srgbClr val="FEFEFE"/>
                  </a:solidFill>
                  <a:latin typeface="Josefin Sans"/>
                </a:rPr>
                <a:t>))</a:t>
              </a:r>
            </a:p>
            <a:p>
              <a:pPr>
                <a:lnSpc>
                  <a:spcPts val="4900"/>
                </a:lnSpc>
              </a:pPr>
              <a:endParaRPr lang="en-US" sz="3500" dirty="0">
                <a:solidFill>
                  <a:srgbClr val="FEFEFE"/>
                </a:solidFill>
                <a:latin typeface="Josefin Sans"/>
              </a:endParaRPr>
            </a:p>
          </p:txBody>
        </p:sp>
        <p:sp>
          <p:nvSpPr>
            <p:cNvPr id="5" name="TextBox 5"/>
            <p:cNvSpPr txBox="1"/>
            <p:nvPr/>
          </p:nvSpPr>
          <p:spPr>
            <a:xfrm>
              <a:off x="273118" y="-98830"/>
              <a:ext cx="18695201" cy="1004482"/>
            </a:xfrm>
            <a:prstGeom prst="rect">
              <a:avLst/>
            </a:prstGeom>
          </p:spPr>
          <p:txBody>
            <a:bodyPr lIns="0" tIns="0" rIns="0" bIns="0" rtlCol="0" anchor="t">
              <a:spAutoFit/>
            </a:bodyPr>
            <a:lstStyle/>
            <a:p>
              <a:pPr>
                <a:lnSpc>
                  <a:spcPts val="6314"/>
                </a:lnSpc>
              </a:pPr>
              <a:r>
                <a:rPr lang="en-US" sz="4510">
                  <a:solidFill>
                    <a:srgbClr val="F7B4A7"/>
                  </a:solidFill>
                  <a:latin typeface="Josefin Sans Bold"/>
                </a:rPr>
                <a:t>Tính năng tính toán từ các biểu tượng</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523063" y="1765251"/>
            <a:ext cx="14226239" cy="5676969"/>
            <a:chOff x="0" y="0"/>
            <a:chExt cx="18968319" cy="7569292"/>
          </a:xfrm>
        </p:grpSpPr>
        <p:sp>
          <p:nvSpPr>
            <p:cNvPr id="4" name="TextBox 4"/>
            <p:cNvSpPr txBox="1"/>
            <p:nvPr/>
          </p:nvSpPr>
          <p:spPr>
            <a:xfrm>
              <a:off x="0" y="1843994"/>
              <a:ext cx="18695201" cy="5689498"/>
            </a:xfrm>
            <a:prstGeom prst="rect">
              <a:avLst/>
            </a:prstGeom>
          </p:spPr>
          <p:txBody>
            <a:bodyPr lIns="0" tIns="0" rIns="0" bIns="0" rtlCol="0" anchor="t">
              <a:spAutoFit/>
            </a:bodyPr>
            <a:lstStyle/>
            <a:p>
              <a:pPr marL="1057939" lvl="1" indent="-528969">
                <a:lnSpc>
                  <a:spcPts val="10241"/>
                </a:lnSpc>
                <a:buFont typeface="Arial"/>
                <a:buChar char="•"/>
              </a:pPr>
              <a:r>
                <a:rPr lang="en-US" sz="4900">
                  <a:solidFill>
                    <a:srgbClr val="FEFEFE"/>
                  </a:solidFill>
                  <a:latin typeface="Josefin Sans"/>
                </a:rPr>
                <a:t>‘Tính giới hạn: limit(function, variable, point)</a:t>
              </a:r>
            </a:p>
            <a:p>
              <a:pPr>
                <a:lnSpc>
                  <a:spcPts val="6860"/>
                </a:lnSpc>
              </a:pPr>
              <a:r>
                <a:rPr lang="en-US" sz="4900">
                  <a:solidFill>
                    <a:srgbClr val="FEFEFE"/>
                  </a:solidFill>
                  <a:latin typeface="Josefin Sans"/>
                </a:rPr>
                <a:t>                     VD: tính </a:t>
              </a:r>
            </a:p>
            <a:p>
              <a:pPr>
                <a:lnSpc>
                  <a:spcPts val="6860"/>
                </a:lnSpc>
              </a:pPr>
              <a:r>
                <a:rPr lang="en-US" sz="4900">
                  <a:solidFill>
                    <a:srgbClr val="FEFEFE"/>
                  </a:solidFill>
                  <a:latin typeface="Josefin Sans"/>
                </a:rPr>
                <a:t>                      </a:t>
              </a:r>
              <a:r>
                <a:rPr lang="en-US" sz="4900">
                  <a:solidFill>
                    <a:srgbClr val="FEFEFE"/>
                  </a:solidFill>
                  <a:latin typeface="Josefin Sans Medium"/>
                </a:rPr>
                <a:t>sym.limit(sym.sin(x) / x, x, 0)</a:t>
              </a:r>
            </a:p>
            <a:p>
              <a:pPr>
                <a:lnSpc>
                  <a:spcPts val="4900"/>
                </a:lnSpc>
              </a:pPr>
              <a:endParaRPr lang="en-US" sz="4900">
                <a:solidFill>
                  <a:srgbClr val="FEFEFE"/>
                </a:solidFill>
                <a:latin typeface="Josefin Sans Medium"/>
              </a:endParaRPr>
            </a:p>
            <a:p>
              <a:pPr>
                <a:lnSpc>
                  <a:spcPts val="4900"/>
                </a:lnSpc>
              </a:pPr>
              <a:endParaRPr lang="en-US" sz="4900">
                <a:solidFill>
                  <a:srgbClr val="FEFEFE"/>
                </a:solidFill>
                <a:latin typeface="Josefin Sans Medium"/>
              </a:endParaRPr>
            </a:p>
          </p:txBody>
        </p:sp>
        <p:sp>
          <p:nvSpPr>
            <p:cNvPr id="5" name="TextBox 5"/>
            <p:cNvSpPr txBox="1"/>
            <p:nvPr/>
          </p:nvSpPr>
          <p:spPr>
            <a:xfrm>
              <a:off x="273118" y="-98830"/>
              <a:ext cx="18695201" cy="1004482"/>
            </a:xfrm>
            <a:prstGeom prst="rect">
              <a:avLst/>
            </a:prstGeom>
          </p:spPr>
          <p:txBody>
            <a:bodyPr lIns="0" tIns="0" rIns="0" bIns="0" rtlCol="0" anchor="t">
              <a:spAutoFit/>
            </a:bodyPr>
            <a:lstStyle/>
            <a:p>
              <a:pPr>
                <a:lnSpc>
                  <a:spcPts val="6314"/>
                </a:lnSpc>
              </a:pPr>
              <a:r>
                <a:rPr lang="en-US" sz="4510">
                  <a:solidFill>
                    <a:srgbClr val="F7B4A7"/>
                  </a:solidFill>
                  <a:latin typeface="Josefin Sans Bold"/>
                </a:rPr>
                <a:t>Tính năng tính toán từ các biểu tượng</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
        <p:nvSpPr>
          <p:cNvPr id="7" name="Freeform 7"/>
          <p:cNvSpPr/>
          <p:nvPr/>
        </p:nvSpPr>
        <p:spPr>
          <a:xfrm>
            <a:off x="10378255" y="4193484"/>
            <a:ext cx="4327851" cy="950016"/>
          </a:xfrm>
          <a:custGeom>
            <a:avLst/>
            <a:gdLst/>
            <a:ahLst/>
            <a:cxnLst/>
            <a:rect l="l" t="t" r="r" b="b"/>
            <a:pathLst>
              <a:path w="4327851" h="950016">
                <a:moveTo>
                  <a:pt x="0" y="0"/>
                </a:moveTo>
                <a:lnTo>
                  <a:pt x="4327852" y="0"/>
                </a:lnTo>
                <a:lnTo>
                  <a:pt x="4327852" y="950016"/>
                </a:lnTo>
                <a:lnTo>
                  <a:pt x="0" y="950016"/>
                </a:lnTo>
                <a:lnTo>
                  <a:pt x="0" y="0"/>
                </a:lnTo>
                <a:close/>
              </a:path>
            </a:pathLst>
          </a:custGeom>
          <a:blipFill>
            <a:blip r:embed="rId5"/>
            <a:stretch>
              <a:fillRect/>
            </a:stretch>
          </a:blipFill>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92578" y="509440"/>
            <a:ext cx="2823151" cy="2314984"/>
          </a:xfrm>
          <a:custGeom>
            <a:avLst/>
            <a:gdLst/>
            <a:ahLst/>
            <a:cxnLst/>
            <a:rect l="l" t="t" r="r" b="b"/>
            <a:pathLst>
              <a:path w="2823151" h="2314984">
                <a:moveTo>
                  <a:pt x="0" y="0"/>
                </a:moveTo>
                <a:lnTo>
                  <a:pt x="2823151" y="0"/>
                </a:lnTo>
                <a:lnTo>
                  <a:pt x="2823151" y="2314985"/>
                </a:lnTo>
                <a:lnTo>
                  <a:pt x="0" y="2314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450104" y="395498"/>
            <a:ext cx="14226239" cy="8124637"/>
            <a:chOff x="0" y="0"/>
            <a:chExt cx="18968319" cy="10832849"/>
          </a:xfrm>
        </p:grpSpPr>
        <p:sp>
          <p:nvSpPr>
            <p:cNvPr id="4" name="TextBox 4"/>
            <p:cNvSpPr txBox="1"/>
            <p:nvPr/>
          </p:nvSpPr>
          <p:spPr>
            <a:xfrm>
              <a:off x="0" y="2072594"/>
              <a:ext cx="18695201" cy="8724455"/>
            </a:xfrm>
            <a:prstGeom prst="rect">
              <a:avLst/>
            </a:prstGeom>
          </p:spPr>
          <p:txBody>
            <a:bodyPr lIns="0" tIns="0" rIns="0" bIns="0" rtlCol="0" anchor="t">
              <a:spAutoFit/>
            </a:bodyPr>
            <a:lstStyle/>
            <a:p>
              <a:pPr marL="1057939" lvl="1" indent="-528969">
                <a:lnSpc>
                  <a:spcPts val="7840"/>
                </a:lnSpc>
                <a:buFont typeface="Arial"/>
                <a:buChar char="•"/>
              </a:pPr>
              <a:r>
                <a:rPr lang="en-US" sz="4900">
                  <a:solidFill>
                    <a:srgbClr val="FEFEFE"/>
                  </a:solidFill>
                  <a:latin typeface="Josefin Sans Medium"/>
                </a:rPr>
                <a:t>Khai triển biểu thức: sym.expand (biểu thức)</a:t>
              </a:r>
            </a:p>
            <a:p>
              <a:pPr>
                <a:lnSpc>
                  <a:spcPts val="7840"/>
                </a:lnSpc>
              </a:pPr>
              <a:r>
                <a:rPr lang="en-US" sz="4900">
                  <a:solidFill>
                    <a:srgbClr val="FEFEFE"/>
                  </a:solidFill>
                  <a:latin typeface="Josefin Sans Medium"/>
                </a:rPr>
                <a:t>VD: x = sym.Symbol('x')</a:t>
              </a:r>
            </a:p>
            <a:p>
              <a:pPr>
                <a:lnSpc>
                  <a:spcPts val="7840"/>
                </a:lnSpc>
              </a:pPr>
              <a:r>
                <a:rPr lang="en-US" sz="4900">
                  <a:solidFill>
                    <a:srgbClr val="FEFEFE"/>
                  </a:solidFill>
                  <a:latin typeface="Josefin Sans Medium"/>
                </a:rPr>
                <a:t>      y = sym.Symbol('y')   </a:t>
              </a:r>
            </a:p>
            <a:p>
              <a:pPr>
                <a:lnSpc>
                  <a:spcPts val="7840"/>
                </a:lnSpc>
              </a:pPr>
              <a:r>
                <a:rPr lang="en-US" sz="4900">
                  <a:solidFill>
                    <a:srgbClr val="FEFEFE"/>
                  </a:solidFill>
                  <a:latin typeface="Josefin Sans Medium"/>
                </a:rPr>
                <a:t>      print(sym.expand((x + y) ** 2))</a:t>
              </a:r>
            </a:p>
            <a:p>
              <a:pPr marL="1057939" lvl="1" indent="-528969">
                <a:lnSpc>
                  <a:spcPts val="7840"/>
                </a:lnSpc>
                <a:buFont typeface="Arial"/>
                <a:buChar char="•"/>
              </a:pPr>
              <a:r>
                <a:rPr lang="en-US" sz="4900">
                  <a:solidFill>
                    <a:srgbClr val="FEFEFE"/>
                  </a:solidFill>
                  <a:latin typeface="Josefin Sans Medium"/>
                </a:rPr>
                <a:t>Rút gọn biểu thức: sym.simplify (biểu thức)</a:t>
              </a:r>
            </a:p>
            <a:p>
              <a:pPr>
                <a:lnSpc>
                  <a:spcPts val="7840"/>
                </a:lnSpc>
              </a:pPr>
              <a:r>
                <a:rPr lang="en-US" sz="4900">
                  <a:solidFill>
                    <a:srgbClr val="FEFEFE"/>
                  </a:solidFill>
                  <a:latin typeface="Josefin Sans Medium"/>
                </a:rPr>
                <a:t>VD: sym.simplify((x + x * y) / x)</a:t>
              </a:r>
            </a:p>
            <a:p>
              <a:pPr>
                <a:lnSpc>
                  <a:spcPts val="4900"/>
                </a:lnSpc>
              </a:pPr>
              <a:endParaRPr lang="en-US" sz="4900">
                <a:solidFill>
                  <a:srgbClr val="FEFEFE"/>
                </a:solidFill>
                <a:latin typeface="Josefin Sans Medium"/>
              </a:endParaRPr>
            </a:p>
          </p:txBody>
        </p:sp>
        <p:sp>
          <p:nvSpPr>
            <p:cNvPr id="5" name="TextBox 5"/>
            <p:cNvSpPr txBox="1"/>
            <p:nvPr/>
          </p:nvSpPr>
          <p:spPr>
            <a:xfrm>
              <a:off x="273118" y="-98830"/>
              <a:ext cx="18695201" cy="1004482"/>
            </a:xfrm>
            <a:prstGeom prst="rect">
              <a:avLst/>
            </a:prstGeom>
          </p:spPr>
          <p:txBody>
            <a:bodyPr lIns="0" tIns="0" rIns="0" bIns="0" rtlCol="0" anchor="t">
              <a:spAutoFit/>
            </a:bodyPr>
            <a:lstStyle/>
            <a:p>
              <a:pPr>
                <a:lnSpc>
                  <a:spcPts val="6314"/>
                </a:lnSpc>
              </a:pPr>
              <a:r>
                <a:rPr lang="en-US" sz="4510">
                  <a:solidFill>
                    <a:srgbClr val="F7B4A7"/>
                  </a:solidFill>
                  <a:latin typeface="Josefin Sans Bold"/>
                </a:rPr>
                <a:t>Tính năng tính toán từ các biểu tượng</a:t>
              </a:r>
            </a:p>
          </p:txBody>
        </p:sp>
      </p:grpSp>
      <p:sp>
        <p:nvSpPr>
          <p:cNvPr id="6" name="Freeform 6"/>
          <p:cNvSpPr/>
          <p:nvPr/>
        </p:nvSpPr>
        <p:spPr>
          <a:xfrm>
            <a:off x="652278" y="2839750"/>
            <a:ext cx="2303750" cy="2303750"/>
          </a:xfrm>
          <a:custGeom>
            <a:avLst/>
            <a:gdLst/>
            <a:ahLst/>
            <a:cxnLst/>
            <a:rect l="l" t="t" r="r" b="b"/>
            <a:pathLst>
              <a:path w="2303750" h="2303750">
                <a:moveTo>
                  <a:pt x="0" y="0"/>
                </a:moveTo>
                <a:lnTo>
                  <a:pt x="2303751" y="0"/>
                </a:lnTo>
                <a:lnTo>
                  <a:pt x="2303751" y="2303750"/>
                </a:lnTo>
                <a:lnTo>
                  <a:pt x="0" y="2303750"/>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1217</Words>
  <Application>Microsoft Office PowerPoint</Application>
  <PresentationFormat>Custom</PresentationFormat>
  <Paragraphs>122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Josefin Sans Bold</vt:lpstr>
      <vt:lpstr>Calibri</vt:lpstr>
      <vt:lpstr>Josefin Sans</vt:lpstr>
      <vt:lpstr>Arial</vt:lpstr>
      <vt:lpstr>Josefin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Thư viện sympy</dc:title>
  <cp:lastModifiedBy>Phạm Thị Quỳnh Trang</cp:lastModifiedBy>
  <cp:revision>3</cp:revision>
  <dcterms:created xsi:type="dcterms:W3CDTF">2006-08-16T00:00:00Z</dcterms:created>
  <dcterms:modified xsi:type="dcterms:W3CDTF">2023-10-03T03:51:08Z</dcterms:modified>
  <dc:identifier>DAFwEUABMGE</dc:identifier>
</cp:coreProperties>
</file>