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1" r:id="rId22"/>
  </p:sldIdLst>
  <p:sldSz cx="18288000" cy="10287000"/>
  <p:notesSz cx="6858000" cy="9144000"/>
  <p:embeddedFontLst>
    <p:embeddedFont>
      <p:font typeface="Montserrat Bold" panose="020B0604020202020204" charset="0"/>
      <p:regular r:id="rId23"/>
    </p:embeddedFont>
    <p:embeddedFont>
      <p:font typeface="Montserrat Semi-Bold" panose="020B0604020202020204" charset="0"/>
      <p:regular r:id="rId24"/>
    </p:embeddedFont>
    <p:embeddedFont>
      <p:font typeface="Calibri" panose="020F0502020204030204" pitchFamily="34" charset="0"/>
      <p:regular r:id="rId25"/>
      <p:bold r:id="rId26"/>
      <p:italic r:id="rId27"/>
      <p:boldItalic r:id="rId28"/>
    </p:embeddedFont>
    <p:embeddedFont>
      <p:font typeface="Open Sans" panose="020B0604020202020204" charset="0"/>
      <p:regular r:id="rId29"/>
    </p:embeddedFont>
    <p:embeddedFont>
      <p:font typeface="League Spartan" panose="020B0604020202020204" charset="0"/>
      <p:regular r:id="rId30"/>
    </p:embeddedFont>
    <p:embeddedFont>
      <p:font typeface="True Typewriter"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456"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15894" y="1832029"/>
            <a:ext cx="7706695" cy="6622941"/>
            <a:chOff x="0" y="0"/>
            <a:chExt cx="812800" cy="698500"/>
          </a:xfrm>
        </p:grpSpPr>
        <p:sp>
          <p:nvSpPr>
            <p:cNvPr id="3" name="Freeform 3"/>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D7377"/>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356698" y="2387829"/>
            <a:ext cx="6534491" cy="5511342"/>
            <a:chOff x="0" y="0"/>
            <a:chExt cx="1721018" cy="1451547"/>
          </a:xfrm>
        </p:grpSpPr>
        <p:sp>
          <p:nvSpPr>
            <p:cNvPr id="6" name="Freeform 6"/>
            <p:cNvSpPr/>
            <p:nvPr/>
          </p:nvSpPr>
          <p:spPr>
            <a:xfrm>
              <a:off x="0" y="0"/>
              <a:ext cx="1721018" cy="1451547"/>
            </a:xfrm>
            <a:custGeom>
              <a:avLst/>
              <a:gdLst/>
              <a:ahLst/>
              <a:cxnLst/>
              <a:rect l="l" t="t" r="r" b="b"/>
              <a:pathLst>
                <a:path w="1721018" h="1451547">
                  <a:moveTo>
                    <a:pt x="0" y="0"/>
                  </a:moveTo>
                  <a:lnTo>
                    <a:pt x="1721018" y="0"/>
                  </a:lnTo>
                  <a:lnTo>
                    <a:pt x="1721018" y="1451547"/>
                  </a:lnTo>
                  <a:lnTo>
                    <a:pt x="0" y="1451547"/>
                  </a:lnTo>
                  <a:close/>
                </a:path>
              </a:pathLst>
            </a:custGeom>
            <a:solidFill>
              <a:srgbClr val="0D7377"/>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038975" y="9447772"/>
            <a:ext cx="4393457" cy="839228"/>
            <a:chOff x="0" y="0"/>
            <a:chExt cx="1157124" cy="221031"/>
          </a:xfrm>
        </p:grpSpPr>
        <p:sp>
          <p:nvSpPr>
            <p:cNvPr id="9" name="Freeform 9"/>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0D7377"/>
            </a:solidFill>
          </p:spPr>
        </p:sp>
        <p:sp>
          <p:nvSpPr>
            <p:cNvPr id="10" name="TextBox 1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1718414" y="0"/>
            <a:ext cx="4393457" cy="839228"/>
            <a:chOff x="0" y="0"/>
            <a:chExt cx="1157124" cy="221031"/>
          </a:xfrm>
        </p:grpSpPr>
        <p:sp>
          <p:nvSpPr>
            <p:cNvPr id="12" name="Freeform 12"/>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0D7377"/>
            </a:solidFill>
          </p:spPr>
        </p:sp>
        <p:sp>
          <p:nvSpPr>
            <p:cNvPr id="13" name="TextBox 1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2478202" y="9258300"/>
            <a:ext cx="2664422" cy="1218172"/>
            <a:chOff x="0" y="0"/>
            <a:chExt cx="483446" cy="221031"/>
          </a:xfrm>
        </p:grpSpPr>
        <p:sp>
          <p:nvSpPr>
            <p:cNvPr id="15" name="Freeform 15"/>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6" name="TextBox 16"/>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5235591" y="-189472"/>
            <a:ext cx="2664422" cy="1218172"/>
            <a:chOff x="0" y="0"/>
            <a:chExt cx="483446" cy="221031"/>
          </a:xfrm>
        </p:grpSpPr>
        <p:sp>
          <p:nvSpPr>
            <p:cNvPr id="18" name="Freeform 18"/>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9" name="TextBox 19"/>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4088612" y="9258300"/>
            <a:ext cx="2664422" cy="1218172"/>
            <a:chOff x="0" y="0"/>
            <a:chExt cx="483446" cy="221031"/>
          </a:xfrm>
        </p:grpSpPr>
        <p:sp>
          <p:nvSpPr>
            <p:cNvPr id="21" name="Freeform 21"/>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0D7377"/>
            </a:solidFill>
          </p:spPr>
        </p:sp>
        <p:sp>
          <p:nvSpPr>
            <p:cNvPr id="22" name="TextBox 22"/>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6846001" y="-189472"/>
            <a:ext cx="2664422" cy="1218172"/>
            <a:chOff x="0" y="0"/>
            <a:chExt cx="483446" cy="221031"/>
          </a:xfrm>
        </p:grpSpPr>
        <p:sp>
          <p:nvSpPr>
            <p:cNvPr id="24" name="Freeform 24"/>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0D7377"/>
            </a:solidFill>
          </p:spPr>
        </p:sp>
        <p:sp>
          <p:nvSpPr>
            <p:cNvPr id="25" name="TextBox 25"/>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8214615" y="2220949"/>
            <a:ext cx="6709253" cy="5845101"/>
            <a:chOff x="0" y="0"/>
            <a:chExt cx="6350000" cy="5532120"/>
          </a:xfrm>
        </p:grpSpPr>
        <p:sp>
          <p:nvSpPr>
            <p:cNvPr id="27" name="Freeform 27"/>
            <p:cNvSpPr/>
            <p:nvPr/>
          </p:nvSpPr>
          <p:spPr>
            <a:xfrm>
              <a:off x="0" y="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FFFFFF"/>
            </a:solidFill>
          </p:spPr>
        </p:sp>
      </p:grpSp>
      <p:grpSp>
        <p:nvGrpSpPr>
          <p:cNvPr id="28" name="Group 28"/>
          <p:cNvGrpSpPr>
            <a:grpSpLocks noChangeAspect="1"/>
          </p:cNvGrpSpPr>
          <p:nvPr/>
        </p:nvGrpSpPr>
        <p:grpSpPr>
          <a:xfrm>
            <a:off x="8961061" y="2903586"/>
            <a:ext cx="5216363" cy="4517135"/>
            <a:chOff x="0" y="0"/>
            <a:chExt cx="4282440" cy="3708400"/>
          </a:xfrm>
        </p:grpSpPr>
        <p:sp>
          <p:nvSpPr>
            <p:cNvPr id="29" name="Freeform 29"/>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26973" r="-26973"/>
              </a:stretch>
            </a:blipFill>
          </p:spPr>
        </p:sp>
      </p:grpSp>
      <p:sp>
        <p:nvSpPr>
          <p:cNvPr id="30" name="AutoShape 30"/>
          <p:cNvSpPr/>
          <p:nvPr/>
        </p:nvSpPr>
        <p:spPr>
          <a:xfrm rot="-3705113">
            <a:off x="14301451" y="6522576"/>
            <a:ext cx="3317663" cy="0"/>
          </a:xfrm>
          <a:prstGeom prst="line">
            <a:avLst/>
          </a:prstGeom>
          <a:ln w="85725" cap="flat">
            <a:solidFill>
              <a:srgbClr val="FFFFFF"/>
            </a:solidFill>
            <a:prstDash val="solid"/>
            <a:headEnd type="none" w="sm" len="sm"/>
            <a:tailEnd type="none" w="sm" len="sm"/>
          </a:ln>
        </p:spPr>
      </p:sp>
      <p:sp>
        <p:nvSpPr>
          <p:cNvPr id="31" name="AutoShape 31"/>
          <p:cNvSpPr/>
          <p:nvPr/>
        </p:nvSpPr>
        <p:spPr>
          <a:xfrm rot="-7186693">
            <a:off x="14263267" y="3658214"/>
            <a:ext cx="3317663" cy="0"/>
          </a:xfrm>
          <a:prstGeom prst="line">
            <a:avLst/>
          </a:prstGeom>
          <a:ln w="85725" cap="flat">
            <a:solidFill>
              <a:srgbClr val="FFFFFF"/>
            </a:solidFill>
            <a:prstDash val="solid"/>
            <a:headEnd type="none" w="sm" len="sm"/>
            <a:tailEnd type="none" w="sm" len="sm"/>
          </a:ln>
        </p:spPr>
      </p:sp>
      <p:sp>
        <p:nvSpPr>
          <p:cNvPr id="32" name="Freeform 32"/>
          <p:cNvSpPr/>
          <p:nvPr/>
        </p:nvSpPr>
        <p:spPr>
          <a:xfrm>
            <a:off x="-55297" y="65766"/>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3"/>
            <a:stretch>
              <a:fillRect/>
            </a:stretch>
          </a:blipFill>
        </p:spPr>
      </p:sp>
      <p:sp>
        <p:nvSpPr>
          <p:cNvPr id="33" name="TextBox 33"/>
          <p:cNvSpPr txBox="1"/>
          <p:nvPr/>
        </p:nvSpPr>
        <p:spPr>
          <a:xfrm>
            <a:off x="60276" y="616733"/>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
        <p:nvSpPr>
          <p:cNvPr id="34" name="TextBox 34"/>
          <p:cNvSpPr txBox="1"/>
          <p:nvPr/>
        </p:nvSpPr>
        <p:spPr>
          <a:xfrm>
            <a:off x="489013" y="2837531"/>
            <a:ext cx="7516052" cy="3003442"/>
          </a:xfrm>
          <a:prstGeom prst="rect">
            <a:avLst/>
          </a:prstGeom>
        </p:spPr>
        <p:txBody>
          <a:bodyPr lIns="0" tIns="0" rIns="0" bIns="0" rtlCol="0" anchor="t">
            <a:spAutoFit/>
          </a:bodyPr>
          <a:lstStyle/>
          <a:p>
            <a:pPr>
              <a:lnSpc>
                <a:spcPts val="11000"/>
              </a:lnSpc>
            </a:pPr>
            <a:r>
              <a:rPr lang="en-US" sz="11000">
                <a:solidFill>
                  <a:srgbClr val="0D7377"/>
                </a:solidFill>
                <a:latin typeface="True Typewriter"/>
              </a:rPr>
              <a:t>THƯ VIỆN TENSORFLOW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322469" y="1238843"/>
            <a:ext cx="13936831" cy="2927102"/>
          </a:xfrm>
          <a:prstGeom prst="rect">
            <a:avLst/>
          </a:prstGeom>
        </p:spPr>
        <p:txBody>
          <a:bodyPr lIns="0" tIns="0" rIns="0" bIns="0" rtlCol="0" anchor="t">
            <a:spAutoFit/>
          </a:bodyPr>
          <a:lstStyle/>
          <a:p>
            <a:pPr>
              <a:lnSpc>
                <a:spcPts val="5598"/>
              </a:lnSpc>
            </a:pPr>
            <a:r>
              <a:rPr lang="en-US" sz="5598">
                <a:solidFill>
                  <a:srgbClr val="FFFFFF"/>
                </a:solidFill>
                <a:latin typeface="League Spartan"/>
              </a:rPr>
              <a:t> Ưu điểm của TensorFlow</a:t>
            </a:r>
          </a:p>
          <a:p>
            <a:pPr>
              <a:lnSpc>
                <a:spcPts val="5598"/>
              </a:lnSpc>
            </a:pPr>
            <a:endParaRPr lang="en-US" sz="5598">
              <a:solidFill>
                <a:srgbClr val="FFFFFF"/>
              </a:solidFill>
              <a:latin typeface="League Spartan"/>
            </a:endParaRPr>
          </a:p>
          <a:p>
            <a:pPr>
              <a:lnSpc>
                <a:spcPts val="5898"/>
              </a:lnSpc>
            </a:pPr>
            <a:endParaRPr lang="en-US" sz="5598">
              <a:solidFill>
                <a:srgbClr val="FFFFFF"/>
              </a:solidFill>
              <a:latin typeface="League Spartan"/>
            </a:endParaRPr>
          </a:p>
          <a:p>
            <a:pPr>
              <a:lnSpc>
                <a:spcPts val="5898"/>
              </a:lnSpc>
            </a:pPr>
            <a:endParaRPr lang="en-US" sz="5598">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438757" y="2435597"/>
            <a:ext cx="14461257" cy="7851403"/>
          </a:xfrm>
          <a:prstGeom prst="rect">
            <a:avLst/>
          </a:prstGeom>
        </p:spPr>
        <p:txBody>
          <a:bodyPr lIns="0" tIns="0" rIns="0" bIns="0" rtlCol="0" anchor="t">
            <a:spAutoFit/>
          </a:bodyPr>
          <a:lstStyle/>
          <a:p>
            <a:pPr marL="699668" lvl="1" indent="-349834" algn="just">
              <a:lnSpc>
                <a:spcPts val="5152"/>
              </a:lnSpc>
              <a:buFont typeface="Arial"/>
              <a:buChar char="•"/>
            </a:pPr>
            <a:r>
              <a:rPr lang="en-US" sz="3240">
                <a:solidFill>
                  <a:srgbClr val="FFFFFF"/>
                </a:solidFill>
                <a:latin typeface="Montserrat Bold"/>
              </a:rPr>
              <a:t> </a:t>
            </a:r>
            <a:r>
              <a:rPr lang="en-US" sz="3240">
                <a:solidFill>
                  <a:srgbClr val="FF914D"/>
                </a:solidFill>
                <a:latin typeface="Montserrat Bold"/>
              </a:rPr>
              <a:t>Hỗ trợ nhiều nền tảng</a:t>
            </a:r>
            <a:r>
              <a:rPr lang="en-US" sz="3240">
                <a:solidFill>
                  <a:srgbClr val="FFFFFF"/>
                </a:solidFill>
                <a:latin typeface="Montserrat Bold"/>
              </a:rPr>
              <a:t>: TensorFlow có thể chạy trên nhiều nền tảng khác nhau, bao gồm máy tính để bàn, máy tính xách tay, thiết bị di động và đám mây.</a:t>
            </a:r>
          </a:p>
          <a:p>
            <a:pPr marL="699668" lvl="1" indent="-349834" algn="just">
              <a:lnSpc>
                <a:spcPts val="5152"/>
              </a:lnSpc>
              <a:buFont typeface="Arial"/>
              <a:buChar char="•"/>
            </a:pPr>
            <a:r>
              <a:rPr lang="en-US" sz="3240">
                <a:solidFill>
                  <a:srgbClr val="FF914D"/>
                </a:solidFill>
                <a:latin typeface="Montserrat Bold"/>
              </a:rPr>
              <a:t>Hiệu suất cao:</a:t>
            </a:r>
            <a:r>
              <a:rPr lang="en-US" sz="3240">
                <a:solidFill>
                  <a:srgbClr val="FFFFFF"/>
                </a:solidFill>
                <a:latin typeface="Montserrat Bold"/>
              </a:rPr>
              <a:t> TensorFlow được tối ưu hóa để xử lý các phép tính lớn và phức tạp trong các mô hình học máy. Nó có thể sử dụng nhiều CPU và GPU để tăng tốc độ tính toán.</a:t>
            </a:r>
          </a:p>
          <a:p>
            <a:pPr marL="699668" lvl="1" indent="-349834" algn="just">
              <a:lnSpc>
                <a:spcPts val="5152"/>
              </a:lnSpc>
              <a:buFont typeface="Arial"/>
              <a:buChar char="•"/>
            </a:pPr>
            <a:r>
              <a:rPr lang="en-US" sz="3240">
                <a:solidFill>
                  <a:srgbClr val="FF914D"/>
                </a:solidFill>
                <a:latin typeface="Montserrat Bold"/>
              </a:rPr>
              <a:t>Được sử dụng rộng rãi:</a:t>
            </a:r>
            <a:r>
              <a:rPr lang="en-US" sz="3240">
                <a:solidFill>
                  <a:srgbClr val="FFFFFF"/>
                </a:solidFill>
                <a:latin typeface="Montserrat Bold"/>
              </a:rPr>
              <a:t> TensorFlow là một trong những thư viện học máy phổ biến nhất được sử dụng bởi cộng đồng học máy. Nó được sử dụng trong nhiều ứng dụng thực tế, bao gồm xử lý ngôn ngữ tự nhiên, thị giác máy tính, nhận dạng giọng nói và phân loại ảnh.</a:t>
            </a:r>
          </a:p>
          <a:p>
            <a:pPr algn="just">
              <a:lnSpc>
                <a:spcPts val="6265"/>
              </a:lnSpc>
            </a:pPr>
            <a:endParaRPr lang="en-US" sz="324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322469" y="1238843"/>
            <a:ext cx="13936831" cy="2927102"/>
          </a:xfrm>
          <a:prstGeom prst="rect">
            <a:avLst/>
          </a:prstGeom>
        </p:spPr>
        <p:txBody>
          <a:bodyPr lIns="0" tIns="0" rIns="0" bIns="0" rtlCol="0" anchor="t">
            <a:spAutoFit/>
          </a:bodyPr>
          <a:lstStyle/>
          <a:p>
            <a:pPr>
              <a:lnSpc>
                <a:spcPts val="5598"/>
              </a:lnSpc>
            </a:pPr>
            <a:r>
              <a:rPr lang="en-US" sz="5598">
                <a:solidFill>
                  <a:srgbClr val="FFFFFF"/>
                </a:solidFill>
                <a:latin typeface="League Spartan"/>
              </a:rPr>
              <a:t> Ưu điểm của TensorFlow</a:t>
            </a:r>
          </a:p>
          <a:p>
            <a:pPr>
              <a:lnSpc>
                <a:spcPts val="5598"/>
              </a:lnSpc>
            </a:pPr>
            <a:endParaRPr lang="en-US" sz="5598">
              <a:solidFill>
                <a:srgbClr val="FFFFFF"/>
              </a:solidFill>
              <a:latin typeface="League Spartan"/>
            </a:endParaRPr>
          </a:p>
          <a:p>
            <a:pPr>
              <a:lnSpc>
                <a:spcPts val="5898"/>
              </a:lnSpc>
            </a:pPr>
            <a:endParaRPr lang="en-US" sz="5598">
              <a:solidFill>
                <a:srgbClr val="FFFFFF"/>
              </a:solidFill>
              <a:latin typeface="League Spartan"/>
            </a:endParaRPr>
          </a:p>
          <a:p>
            <a:pPr>
              <a:lnSpc>
                <a:spcPts val="5898"/>
              </a:lnSpc>
            </a:pPr>
            <a:endParaRPr lang="en-US" sz="5598">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438757" y="2426072"/>
            <a:ext cx="14461257" cy="6902798"/>
          </a:xfrm>
          <a:prstGeom prst="rect">
            <a:avLst/>
          </a:prstGeom>
        </p:spPr>
        <p:txBody>
          <a:bodyPr lIns="0" tIns="0" rIns="0" bIns="0" rtlCol="0" anchor="t">
            <a:spAutoFit/>
          </a:bodyPr>
          <a:lstStyle/>
          <a:p>
            <a:pPr marL="742847" lvl="1" indent="-371424" algn="just">
              <a:lnSpc>
                <a:spcPts val="5470"/>
              </a:lnSpc>
              <a:buFont typeface="Arial"/>
              <a:buChar char="•"/>
            </a:pPr>
            <a:r>
              <a:rPr lang="en-US" sz="3440">
                <a:solidFill>
                  <a:srgbClr val="FFFFFF"/>
                </a:solidFill>
                <a:latin typeface="Montserrat Bold"/>
              </a:rPr>
              <a:t> </a:t>
            </a:r>
            <a:r>
              <a:rPr lang="en-US" sz="3440">
                <a:solidFill>
                  <a:srgbClr val="FF914D"/>
                </a:solidFill>
                <a:latin typeface="Montserrat Bold"/>
              </a:rPr>
              <a:t>Hỗ trợ mạnh mẽ cho các mô hình học sâu</a:t>
            </a:r>
            <a:r>
              <a:rPr lang="en-US" sz="3440">
                <a:solidFill>
                  <a:srgbClr val="FFFFFF"/>
                </a:solidFill>
                <a:latin typeface="Montserrat Bold"/>
              </a:rPr>
              <a:t>: TensorFlow cung cấp các công cụ và tài liệu hỗ trợ để xây dựng và huấn luyện các mô hình học sâu phức tạp như mạng nơ-ron tích chập (CNN) và mạng nơ-ron hồi quy (RNN).</a:t>
            </a:r>
          </a:p>
          <a:p>
            <a:pPr marL="742847" lvl="1" indent="-371424" algn="just">
              <a:lnSpc>
                <a:spcPts val="5470"/>
              </a:lnSpc>
              <a:buFont typeface="Arial"/>
              <a:buChar char="•"/>
            </a:pPr>
            <a:r>
              <a:rPr lang="en-US" sz="3440">
                <a:solidFill>
                  <a:srgbClr val="FF914D"/>
                </a:solidFill>
                <a:latin typeface="Montserrat Bold"/>
              </a:rPr>
              <a:t>API linh hoạt:</a:t>
            </a:r>
            <a:r>
              <a:rPr lang="en-US" sz="3440">
                <a:solidFill>
                  <a:srgbClr val="FFFFFF"/>
                </a:solidFill>
                <a:latin typeface="Montserrat Bold"/>
              </a:rPr>
              <a:t> TensorFlow cung cấp API cho nhiều ngôn ngữ lập trình khác nhau, bao gồm Python, C++, Java và Go. Điều này cho phép người dùng triển khai các mô hình học máy trên nhiều nền tảng khác nhau và tích hợp với các ứng dụng khác.</a:t>
            </a:r>
          </a:p>
          <a:p>
            <a:pPr algn="just">
              <a:lnSpc>
                <a:spcPts val="6265"/>
              </a:lnSpc>
            </a:pPr>
            <a:endParaRPr lang="en-US" sz="344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11754" y="1210268"/>
            <a:ext cx="14739383" cy="3445236"/>
          </a:xfrm>
          <a:prstGeom prst="rect">
            <a:avLst/>
          </a:prstGeom>
        </p:spPr>
        <p:txBody>
          <a:bodyPr lIns="0" tIns="0" rIns="0" bIns="0" rtlCol="0" anchor="t">
            <a:spAutoFit/>
          </a:bodyPr>
          <a:lstStyle/>
          <a:p>
            <a:pPr>
              <a:lnSpc>
                <a:spcPts val="4398"/>
              </a:lnSpc>
            </a:pPr>
            <a:r>
              <a:rPr lang="en-US" sz="4398">
                <a:solidFill>
                  <a:srgbClr val="FFFFFF"/>
                </a:solidFill>
                <a:latin typeface="League Spartan"/>
              </a:rPr>
              <a:t>Các thuật toán nổi bật được hỗ trợ bởi TensorFlow</a:t>
            </a:r>
          </a:p>
          <a:p>
            <a:pPr>
              <a:lnSpc>
                <a:spcPts val="5198"/>
              </a:lnSpc>
            </a:pPr>
            <a:endParaRPr lang="en-US" sz="4398">
              <a:solidFill>
                <a:srgbClr val="FFFFFF"/>
              </a:solidFill>
              <a:latin typeface="League Spartan"/>
            </a:endParaRPr>
          </a:p>
          <a:p>
            <a:pPr>
              <a:lnSpc>
                <a:spcPts val="5598"/>
              </a:lnSpc>
            </a:pPr>
            <a:endParaRPr lang="en-US" sz="4398">
              <a:solidFill>
                <a:srgbClr val="FFFFFF"/>
              </a:solidFill>
              <a:latin typeface="League Spartan"/>
            </a:endParaRPr>
          </a:p>
          <a:p>
            <a:pPr>
              <a:lnSpc>
                <a:spcPts val="5898"/>
              </a:lnSpc>
            </a:pPr>
            <a:endParaRPr lang="en-US" sz="4398">
              <a:solidFill>
                <a:srgbClr val="FFFFFF"/>
              </a:solidFill>
              <a:latin typeface="League Spartan"/>
            </a:endParaRPr>
          </a:p>
          <a:p>
            <a:pPr>
              <a:lnSpc>
                <a:spcPts val="5898"/>
              </a:lnSpc>
            </a:pPr>
            <a:endParaRPr lang="en-US" sz="4398">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438757" y="2407022"/>
            <a:ext cx="14461257" cy="7683955"/>
          </a:xfrm>
          <a:prstGeom prst="rect">
            <a:avLst/>
          </a:prstGeom>
        </p:spPr>
        <p:txBody>
          <a:bodyPr lIns="0" tIns="0" rIns="0" bIns="0" rtlCol="0" anchor="t">
            <a:spAutoFit/>
          </a:bodyPr>
          <a:lstStyle/>
          <a:p>
            <a:pPr marL="829205" lvl="1" indent="-414602">
              <a:lnSpc>
                <a:spcPts val="6106"/>
              </a:lnSpc>
              <a:buFont typeface="Arial"/>
              <a:buChar char="•"/>
            </a:pPr>
            <a:r>
              <a:rPr lang="en-US" sz="3840">
                <a:solidFill>
                  <a:srgbClr val="FFFFFF"/>
                </a:solidFill>
                <a:latin typeface="Montserrat Bold"/>
              </a:rPr>
              <a:t> Hồi quy tuyến tính: tf.estimator.LinearRegressor</a:t>
            </a:r>
          </a:p>
          <a:p>
            <a:pPr marL="829205" lvl="1" indent="-414602">
              <a:lnSpc>
                <a:spcPts val="6106"/>
              </a:lnSpc>
              <a:buFont typeface="Arial"/>
              <a:buChar char="•"/>
            </a:pPr>
            <a:r>
              <a:rPr lang="en-US" sz="3840">
                <a:solidFill>
                  <a:srgbClr val="FFFFFF"/>
                </a:solidFill>
                <a:latin typeface="Montserrat Bold"/>
              </a:rPr>
              <a:t>Phân loại: tf.estimator.LinearClassifier</a:t>
            </a:r>
          </a:p>
          <a:p>
            <a:pPr marL="829205" lvl="1" indent="-414602">
              <a:lnSpc>
                <a:spcPts val="6106"/>
              </a:lnSpc>
              <a:buFont typeface="Arial"/>
              <a:buChar char="•"/>
            </a:pPr>
            <a:r>
              <a:rPr lang="en-US" sz="3840">
                <a:solidFill>
                  <a:srgbClr val="FFFFFF"/>
                </a:solidFill>
                <a:latin typeface="Montserrat Bold"/>
              </a:rPr>
              <a:t>Phân loại học sâu: tf.estimator.DNNClassifier</a:t>
            </a:r>
          </a:p>
          <a:p>
            <a:pPr marL="829205" lvl="1" indent="-414602">
              <a:lnSpc>
                <a:spcPts val="6106"/>
              </a:lnSpc>
              <a:buFont typeface="Arial"/>
              <a:buChar char="•"/>
            </a:pPr>
            <a:r>
              <a:rPr lang="en-US" sz="3840">
                <a:solidFill>
                  <a:srgbClr val="FFFFFF"/>
                </a:solidFill>
                <a:latin typeface="Montserrat Bold"/>
              </a:rPr>
              <a:t>Deep learning wipe and deep: tf.estimator.DNNLinearCombinedClassifier</a:t>
            </a:r>
          </a:p>
          <a:p>
            <a:pPr marL="829205" lvl="1" indent="-414602">
              <a:lnSpc>
                <a:spcPts val="6106"/>
              </a:lnSpc>
              <a:buFont typeface="Arial"/>
              <a:buChar char="•"/>
            </a:pPr>
            <a:r>
              <a:rPr lang="en-US" sz="3840">
                <a:solidFill>
                  <a:srgbClr val="FFFFFF"/>
                </a:solidFill>
                <a:latin typeface="Montserrat Bold"/>
              </a:rPr>
              <a:t>Booster tree regression: tf.estimator.BoostedTreesRegressor</a:t>
            </a:r>
          </a:p>
          <a:p>
            <a:pPr marL="829205" lvl="1" indent="-414602" algn="l">
              <a:lnSpc>
                <a:spcPts val="6106"/>
              </a:lnSpc>
              <a:buFont typeface="Arial"/>
              <a:buChar char="•"/>
            </a:pPr>
            <a:r>
              <a:rPr lang="en-US" sz="3840">
                <a:solidFill>
                  <a:srgbClr val="FFFFFF"/>
                </a:solidFill>
                <a:latin typeface="Montserrat Bold"/>
              </a:rPr>
              <a:t>Boosted tree classification: tf.estimator.BoostedTreesClassifier</a:t>
            </a:r>
          </a:p>
          <a:p>
            <a:pPr algn="just">
              <a:lnSpc>
                <a:spcPts val="6265"/>
              </a:lnSpc>
            </a:pPr>
            <a:endParaRPr lang="en-US" sz="384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11754" y="1210268"/>
            <a:ext cx="14739383" cy="3445236"/>
          </a:xfrm>
          <a:prstGeom prst="rect">
            <a:avLst/>
          </a:prstGeom>
        </p:spPr>
        <p:txBody>
          <a:bodyPr lIns="0" tIns="0" rIns="0" bIns="0" rtlCol="0" anchor="t">
            <a:spAutoFit/>
          </a:bodyPr>
          <a:lstStyle/>
          <a:p>
            <a:pPr>
              <a:lnSpc>
                <a:spcPts val="4398"/>
              </a:lnSpc>
            </a:pPr>
            <a:r>
              <a:rPr lang="en-US" sz="4398">
                <a:solidFill>
                  <a:srgbClr val="FFFFFF"/>
                </a:solidFill>
                <a:latin typeface="League Spartan"/>
              </a:rPr>
              <a:t>Bài toán  Hồi quy tuyến tính (Linear Regression )</a:t>
            </a:r>
          </a:p>
          <a:p>
            <a:pPr>
              <a:lnSpc>
                <a:spcPts val="5198"/>
              </a:lnSpc>
            </a:pPr>
            <a:endParaRPr lang="en-US" sz="4398">
              <a:solidFill>
                <a:srgbClr val="FFFFFF"/>
              </a:solidFill>
              <a:latin typeface="League Spartan"/>
            </a:endParaRPr>
          </a:p>
          <a:p>
            <a:pPr>
              <a:lnSpc>
                <a:spcPts val="5598"/>
              </a:lnSpc>
            </a:pPr>
            <a:endParaRPr lang="en-US" sz="4398">
              <a:solidFill>
                <a:srgbClr val="FFFFFF"/>
              </a:solidFill>
              <a:latin typeface="League Spartan"/>
            </a:endParaRPr>
          </a:p>
          <a:p>
            <a:pPr>
              <a:lnSpc>
                <a:spcPts val="5898"/>
              </a:lnSpc>
            </a:pPr>
            <a:endParaRPr lang="en-US" sz="4398">
              <a:solidFill>
                <a:srgbClr val="FFFFFF"/>
              </a:solidFill>
              <a:latin typeface="League Spartan"/>
            </a:endParaRPr>
          </a:p>
          <a:p>
            <a:pPr>
              <a:lnSpc>
                <a:spcPts val="5898"/>
              </a:lnSpc>
            </a:pPr>
            <a:endParaRPr lang="en-US" sz="4398">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438757" y="2407022"/>
            <a:ext cx="14461257" cy="7194277"/>
          </a:xfrm>
          <a:prstGeom prst="rect">
            <a:avLst/>
          </a:prstGeom>
        </p:spPr>
        <p:txBody>
          <a:bodyPr lIns="0" tIns="0" rIns="0" bIns="0" rtlCol="0" anchor="t">
            <a:spAutoFit/>
          </a:bodyPr>
          <a:lstStyle/>
          <a:p>
            <a:pPr marL="829205" lvl="1" indent="-414602">
              <a:lnSpc>
                <a:spcPts val="6106"/>
              </a:lnSpc>
              <a:buFont typeface="Arial"/>
              <a:buChar char="•"/>
            </a:pPr>
            <a:r>
              <a:rPr lang="en-US" sz="3840" dirty="0" err="1">
                <a:solidFill>
                  <a:srgbClr val="FFFFFF"/>
                </a:solidFill>
                <a:latin typeface="Montserrat Bold"/>
              </a:rPr>
              <a:t>Trong</a:t>
            </a:r>
            <a:r>
              <a:rPr lang="en-US" sz="3840" dirty="0">
                <a:solidFill>
                  <a:srgbClr val="FFFFFF"/>
                </a:solidFill>
                <a:latin typeface="Montserrat Bold"/>
              </a:rPr>
              <a:t> </a:t>
            </a:r>
            <a:r>
              <a:rPr lang="en-US" sz="3840" dirty="0" err="1">
                <a:solidFill>
                  <a:srgbClr val="FFFFFF"/>
                </a:solidFill>
                <a:latin typeface="Montserrat Bold"/>
              </a:rPr>
              <a:t>thống</a:t>
            </a:r>
            <a:r>
              <a:rPr lang="en-US" sz="3840" dirty="0">
                <a:solidFill>
                  <a:srgbClr val="FFFFFF"/>
                </a:solidFill>
                <a:latin typeface="Montserrat Bold"/>
              </a:rPr>
              <a:t> </a:t>
            </a:r>
            <a:r>
              <a:rPr lang="en-US" sz="3840" dirty="0" err="1">
                <a:solidFill>
                  <a:srgbClr val="FFFFFF"/>
                </a:solidFill>
                <a:latin typeface="Montserrat Bold"/>
              </a:rPr>
              <a:t>kê</a:t>
            </a:r>
            <a:r>
              <a:rPr lang="en-US" sz="3840" dirty="0">
                <a:solidFill>
                  <a:srgbClr val="FFFFFF"/>
                </a:solidFill>
                <a:latin typeface="Montserrat Bold"/>
              </a:rPr>
              <a:t>, </a:t>
            </a:r>
            <a:r>
              <a:rPr lang="en-US" sz="3840" dirty="0" err="1">
                <a:solidFill>
                  <a:srgbClr val="FFFFFF"/>
                </a:solidFill>
                <a:latin typeface="Montserrat Bold"/>
              </a:rPr>
              <a:t>hồi</a:t>
            </a:r>
            <a:r>
              <a:rPr lang="en-US" sz="3840" dirty="0">
                <a:solidFill>
                  <a:srgbClr val="FFFFFF"/>
                </a:solidFill>
                <a:latin typeface="Montserrat Bold"/>
              </a:rPr>
              <a:t> </a:t>
            </a:r>
            <a:r>
              <a:rPr lang="en-US" sz="3840" dirty="0" err="1">
                <a:solidFill>
                  <a:srgbClr val="FFFFFF"/>
                </a:solidFill>
                <a:latin typeface="Montserrat Bold"/>
              </a:rPr>
              <a:t>quy</a:t>
            </a:r>
            <a:r>
              <a:rPr lang="en-US" sz="3840" dirty="0">
                <a:solidFill>
                  <a:srgbClr val="FFFFFF"/>
                </a:solidFill>
                <a:latin typeface="Montserrat Bold"/>
              </a:rPr>
              <a:t> </a:t>
            </a:r>
            <a:r>
              <a:rPr lang="en-US" sz="3840" dirty="0" err="1">
                <a:solidFill>
                  <a:srgbClr val="FFFFFF"/>
                </a:solidFill>
                <a:latin typeface="Montserrat Bold"/>
              </a:rPr>
              <a:t>tuyến</a:t>
            </a:r>
            <a:r>
              <a:rPr lang="en-US" sz="3840" dirty="0">
                <a:solidFill>
                  <a:srgbClr val="FFFFFF"/>
                </a:solidFill>
                <a:latin typeface="Montserrat Bold"/>
              </a:rPr>
              <a:t> </a:t>
            </a:r>
            <a:r>
              <a:rPr lang="en-US" sz="3840" dirty="0" err="1">
                <a:solidFill>
                  <a:srgbClr val="FFFFFF"/>
                </a:solidFill>
                <a:latin typeface="Montserrat Bold"/>
              </a:rPr>
              <a:t>tính</a:t>
            </a:r>
            <a:r>
              <a:rPr lang="en-US" sz="3840" dirty="0">
                <a:solidFill>
                  <a:srgbClr val="FFFFFF"/>
                </a:solidFill>
                <a:latin typeface="Montserrat Bold"/>
              </a:rPr>
              <a:t> </a:t>
            </a:r>
            <a:r>
              <a:rPr lang="en-US" sz="3840" dirty="0" err="1">
                <a:solidFill>
                  <a:srgbClr val="FFFFFF"/>
                </a:solidFill>
                <a:latin typeface="Montserrat Bold"/>
              </a:rPr>
              <a:t>là</a:t>
            </a:r>
            <a:r>
              <a:rPr lang="en-US" sz="3840" dirty="0">
                <a:solidFill>
                  <a:srgbClr val="FFFFFF"/>
                </a:solidFill>
                <a:latin typeface="Montserrat Bold"/>
              </a:rPr>
              <a:t> </a:t>
            </a:r>
            <a:r>
              <a:rPr lang="en-US" sz="3840" dirty="0" err="1">
                <a:solidFill>
                  <a:srgbClr val="FFFFFF"/>
                </a:solidFill>
                <a:latin typeface="Montserrat Bold"/>
              </a:rPr>
              <a:t>một</a:t>
            </a:r>
            <a:r>
              <a:rPr lang="en-US" sz="3840" dirty="0">
                <a:solidFill>
                  <a:srgbClr val="FFFFFF"/>
                </a:solidFill>
                <a:latin typeface="Montserrat Bold"/>
              </a:rPr>
              <a:t> </a:t>
            </a:r>
            <a:r>
              <a:rPr lang="en-US" sz="3840" dirty="0" err="1">
                <a:solidFill>
                  <a:srgbClr val="FFFFFF"/>
                </a:solidFill>
                <a:latin typeface="Montserrat Bold"/>
              </a:rPr>
              <a:t>phương</a:t>
            </a:r>
            <a:r>
              <a:rPr lang="en-US" sz="3840" dirty="0">
                <a:solidFill>
                  <a:srgbClr val="FFFFFF"/>
                </a:solidFill>
                <a:latin typeface="Montserrat Bold"/>
              </a:rPr>
              <a:t> </a:t>
            </a:r>
            <a:r>
              <a:rPr lang="en-US" sz="3840" dirty="0" err="1">
                <a:solidFill>
                  <a:srgbClr val="FFFFFF"/>
                </a:solidFill>
                <a:latin typeface="Montserrat Bold"/>
              </a:rPr>
              <a:t>pháp</a:t>
            </a:r>
            <a:r>
              <a:rPr lang="en-US" sz="3840" dirty="0">
                <a:solidFill>
                  <a:srgbClr val="FFFFFF"/>
                </a:solidFill>
                <a:latin typeface="Montserrat Bold"/>
              </a:rPr>
              <a:t> </a:t>
            </a:r>
            <a:r>
              <a:rPr lang="en-US" sz="3840" dirty="0" err="1">
                <a:solidFill>
                  <a:srgbClr val="FFFFFF"/>
                </a:solidFill>
                <a:latin typeface="Montserrat Bold"/>
              </a:rPr>
              <a:t>dùng</a:t>
            </a:r>
            <a:r>
              <a:rPr lang="en-US" sz="3840" dirty="0">
                <a:solidFill>
                  <a:srgbClr val="FFFFFF"/>
                </a:solidFill>
                <a:latin typeface="Montserrat Bold"/>
              </a:rPr>
              <a:t> </a:t>
            </a:r>
            <a:r>
              <a:rPr lang="en-US" sz="3840" dirty="0" err="1">
                <a:solidFill>
                  <a:srgbClr val="FFFFFF"/>
                </a:solidFill>
                <a:latin typeface="Montserrat Bold"/>
              </a:rPr>
              <a:t>để</a:t>
            </a:r>
            <a:r>
              <a:rPr lang="en-US" sz="3840" dirty="0">
                <a:solidFill>
                  <a:srgbClr val="FFFFFF"/>
                </a:solidFill>
                <a:latin typeface="Montserrat Bold"/>
              </a:rPr>
              <a:t> </a:t>
            </a:r>
            <a:r>
              <a:rPr lang="en-US" sz="3840" dirty="0" err="1">
                <a:solidFill>
                  <a:srgbClr val="FFFFFF"/>
                </a:solidFill>
                <a:latin typeface="Montserrat Bold"/>
              </a:rPr>
              <a:t>mô</a:t>
            </a:r>
            <a:r>
              <a:rPr lang="en-US" sz="3840" dirty="0">
                <a:solidFill>
                  <a:srgbClr val="FFFFFF"/>
                </a:solidFill>
                <a:latin typeface="Montserrat Bold"/>
              </a:rPr>
              <a:t> </a:t>
            </a:r>
            <a:r>
              <a:rPr lang="en-US" sz="3840" dirty="0" err="1">
                <a:solidFill>
                  <a:srgbClr val="FFFFFF"/>
                </a:solidFill>
                <a:latin typeface="Montserrat Bold"/>
              </a:rPr>
              <a:t>hình</a:t>
            </a:r>
            <a:r>
              <a:rPr lang="en-US" sz="3840" dirty="0">
                <a:solidFill>
                  <a:srgbClr val="FFFFFF"/>
                </a:solidFill>
                <a:latin typeface="Montserrat Bold"/>
              </a:rPr>
              <a:t> </a:t>
            </a:r>
            <a:r>
              <a:rPr lang="en-US" sz="3840" dirty="0" err="1">
                <a:solidFill>
                  <a:srgbClr val="FFFFFF"/>
                </a:solidFill>
                <a:latin typeface="Montserrat Bold"/>
              </a:rPr>
              <a:t>hóa</a:t>
            </a:r>
            <a:r>
              <a:rPr lang="en-US" sz="3840" dirty="0">
                <a:solidFill>
                  <a:srgbClr val="FFFFFF"/>
                </a:solidFill>
                <a:latin typeface="Montserrat Bold"/>
              </a:rPr>
              <a:t> </a:t>
            </a:r>
            <a:r>
              <a:rPr lang="en-US" sz="3840" dirty="0" err="1">
                <a:solidFill>
                  <a:srgbClr val="FFFFFF"/>
                </a:solidFill>
                <a:latin typeface="Montserrat Bold"/>
              </a:rPr>
              <a:t>mối</a:t>
            </a:r>
            <a:r>
              <a:rPr lang="en-US" sz="3840" dirty="0">
                <a:solidFill>
                  <a:srgbClr val="FFFFFF"/>
                </a:solidFill>
                <a:latin typeface="Montserrat Bold"/>
              </a:rPr>
              <a:t> </a:t>
            </a:r>
            <a:r>
              <a:rPr lang="en-US" sz="3840" dirty="0" err="1">
                <a:solidFill>
                  <a:srgbClr val="FFFFFF"/>
                </a:solidFill>
                <a:latin typeface="Montserrat Bold"/>
              </a:rPr>
              <a:t>quan</a:t>
            </a:r>
            <a:r>
              <a:rPr lang="en-US" sz="3840" dirty="0">
                <a:solidFill>
                  <a:srgbClr val="FFFFFF"/>
                </a:solidFill>
                <a:latin typeface="Montserrat Bold"/>
              </a:rPr>
              <a:t> </a:t>
            </a:r>
            <a:r>
              <a:rPr lang="en-US" sz="3840" dirty="0" err="1">
                <a:solidFill>
                  <a:srgbClr val="FFFFFF"/>
                </a:solidFill>
                <a:latin typeface="Montserrat Bold"/>
              </a:rPr>
              <a:t>hệ</a:t>
            </a:r>
            <a:r>
              <a:rPr lang="en-US" sz="3840" dirty="0">
                <a:solidFill>
                  <a:srgbClr val="FFFFFF"/>
                </a:solidFill>
                <a:latin typeface="Montserrat Bold"/>
              </a:rPr>
              <a:t> </a:t>
            </a:r>
            <a:r>
              <a:rPr lang="en-US" sz="3840" dirty="0" err="1">
                <a:solidFill>
                  <a:srgbClr val="FFFFFF"/>
                </a:solidFill>
                <a:latin typeface="Montserrat Bold"/>
              </a:rPr>
              <a:t>giữa</a:t>
            </a:r>
            <a:r>
              <a:rPr lang="en-US" sz="3840" dirty="0">
                <a:solidFill>
                  <a:srgbClr val="FFFFFF"/>
                </a:solidFill>
                <a:latin typeface="Montserrat Bold"/>
              </a:rPr>
              <a:t> </a:t>
            </a:r>
            <a:r>
              <a:rPr lang="en-US" sz="3840" dirty="0" err="1">
                <a:solidFill>
                  <a:srgbClr val="FFFFFF"/>
                </a:solidFill>
                <a:latin typeface="Montserrat Bold"/>
              </a:rPr>
              <a:t>một</a:t>
            </a:r>
            <a:r>
              <a:rPr lang="en-US" sz="3840" dirty="0">
                <a:solidFill>
                  <a:srgbClr val="FFFFFF"/>
                </a:solidFill>
                <a:latin typeface="Montserrat Bold"/>
              </a:rPr>
              <a:t> </a:t>
            </a:r>
            <a:r>
              <a:rPr lang="en-US" sz="3840" dirty="0" err="1">
                <a:solidFill>
                  <a:srgbClr val="FFFFFF"/>
                </a:solidFill>
                <a:latin typeface="Montserrat Bold"/>
              </a:rPr>
              <a:t>đại</a:t>
            </a:r>
            <a:r>
              <a:rPr lang="en-US" sz="3840" dirty="0">
                <a:solidFill>
                  <a:srgbClr val="FFFFFF"/>
                </a:solidFill>
                <a:latin typeface="Montserrat Bold"/>
              </a:rPr>
              <a:t> </a:t>
            </a:r>
            <a:r>
              <a:rPr lang="en-US" sz="3840" dirty="0" err="1">
                <a:solidFill>
                  <a:srgbClr val="FFFFFF"/>
                </a:solidFill>
                <a:latin typeface="Montserrat Bold"/>
              </a:rPr>
              <a:t>lượng</a:t>
            </a:r>
            <a:r>
              <a:rPr lang="en-US" sz="3840" dirty="0">
                <a:solidFill>
                  <a:srgbClr val="FFFFFF"/>
                </a:solidFill>
                <a:latin typeface="Montserrat Bold"/>
              </a:rPr>
              <a:t> </a:t>
            </a:r>
            <a:r>
              <a:rPr lang="en-US" sz="3840" dirty="0" err="1">
                <a:solidFill>
                  <a:srgbClr val="FFFFFF"/>
                </a:solidFill>
                <a:latin typeface="Montserrat Bold"/>
              </a:rPr>
              <a:t>vô</a:t>
            </a:r>
            <a:r>
              <a:rPr lang="en-US" sz="3840" dirty="0">
                <a:solidFill>
                  <a:srgbClr val="FFFFFF"/>
                </a:solidFill>
                <a:latin typeface="Montserrat Bold"/>
              </a:rPr>
              <a:t> </a:t>
            </a:r>
            <a:r>
              <a:rPr lang="en-US" sz="3840" dirty="0" err="1">
                <a:solidFill>
                  <a:srgbClr val="FFFFFF"/>
                </a:solidFill>
                <a:latin typeface="Montserrat Bold"/>
              </a:rPr>
              <a:t>hướng</a:t>
            </a:r>
            <a:r>
              <a:rPr lang="en-US" sz="3840" dirty="0">
                <a:solidFill>
                  <a:srgbClr val="FFFFFF"/>
                </a:solidFill>
                <a:latin typeface="Montserrat Bold"/>
              </a:rPr>
              <a:t> </a:t>
            </a:r>
            <a:r>
              <a:rPr lang="en-US" sz="3840" dirty="0" err="1">
                <a:solidFill>
                  <a:srgbClr val="FFFFFF"/>
                </a:solidFill>
                <a:latin typeface="Montserrat Bold"/>
              </a:rPr>
              <a:t>với</a:t>
            </a:r>
            <a:r>
              <a:rPr lang="en-US" sz="3840" dirty="0">
                <a:solidFill>
                  <a:srgbClr val="FFFFFF"/>
                </a:solidFill>
                <a:latin typeface="Montserrat Bold"/>
              </a:rPr>
              <a:t> </a:t>
            </a:r>
            <a:r>
              <a:rPr lang="en-US" sz="3840" dirty="0" err="1">
                <a:solidFill>
                  <a:srgbClr val="FFFFFF"/>
                </a:solidFill>
                <a:latin typeface="Montserrat Bold"/>
              </a:rPr>
              <a:t>một</a:t>
            </a:r>
            <a:r>
              <a:rPr lang="en-US" sz="3840" dirty="0">
                <a:solidFill>
                  <a:srgbClr val="FFFFFF"/>
                </a:solidFill>
                <a:latin typeface="Montserrat Bold"/>
              </a:rPr>
              <a:t> </a:t>
            </a:r>
            <a:r>
              <a:rPr lang="en-US" sz="3840" dirty="0" err="1">
                <a:solidFill>
                  <a:srgbClr val="FFFFFF"/>
                </a:solidFill>
                <a:latin typeface="Montserrat Bold"/>
              </a:rPr>
              <a:t>hoặc</a:t>
            </a:r>
            <a:r>
              <a:rPr lang="en-US" sz="3840" dirty="0">
                <a:solidFill>
                  <a:srgbClr val="FFFFFF"/>
                </a:solidFill>
                <a:latin typeface="Montserrat Bold"/>
              </a:rPr>
              <a:t> </a:t>
            </a:r>
            <a:r>
              <a:rPr lang="en-US" sz="3840" dirty="0" err="1">
                <a:solidFill>
                  <a:srgbClr val="FFFFFF"/>
                </a:solidFill>
                <a:latin typeface="Montserrat Bold"/>
              </a:rPr>
              <a:t>nhiều</a:t>
            </a:r>
            <a:r>
              <a:rPr lang="en-US" sz="3840" dirty="0">
                <a:solidFill>
                  <a:srgbClr val="FFFFFF"/>
                </a:solidFill>
                <a:latin typeface="Montserrat Bold"/>
              </a:rPr>
              <a:t> </a:t>
            </a:r>
            <a:r>
              <a:rPr lang="en-US" sz="3840" dirty="0" err="1">
                <a:solidFill>
                  <a:srgbClr val="FFFFFF"/>
                </a:solidFill>
                <a:latin typeface="Montserrat Bold"/>
              </a:rPr>
              <a:t>biến</a:t>
            </a:r>
            <a:r>
              <a:rPr lang="en-US" sz="3840" dirty="0">
                <a:solidFill>
                  <a:srgbClr val="FFFFFF"/>
                </a:solidFill>
                <a:latin typeface="Montserrat Bold"/>
              </a:rPr>
              <a:t> </a:t>
            </a:r>
            <a:r>
              <a:rPr lang="en-US" sz="3840" dirty="0" err="1">
                <a:solidFill>
                  <a:srgbClr val="FFFFFF"/>
                </a:solidFill>
                <a:latin typeface="Montserrat Bold"/>
              </a:rPr>
              <a:t>độc</a:t>
            </a:r>
            <a:r>
              <a:rPr lang="en-US" sz="3840" dirty="0">
                <a:solidFill>
                  <a:srgbClr val="FFFFFF"/>
                </a:solidFill>
                <a:latin typeface="Montserrat Bold"/>
              </a:rPr>
              <a:t> </a:t>
            </a:r>
            <a:r>
              <a:rPr lang="en-US" sz="3840" dirty="0" err="1">
                <a:solidFill>
                  <a:srgbClr val="FFFFFF"/>
                </a:solidFill>
                <a:latin typeface="Montserrat Bold"/>
              </a:rPr>
              <a:t>lập</a:t>
            </a:r>
            <a:r>
              <a:rPr lang="en-US" sz="3840" dirty="0">
                <a:solidFill>
                  <a:srgbClr val="FFFFFF"/>
                </a:solidFill>
                <a:latin typeface="Montserrat Bold"/>
              </a:rPr>
              <a:t>.</a:t>
            </a:r>
          </a:p>
          <a:p>
            <a:pPr marL="850794" lvl="1" indent="-425397" algn="just">
              <a:lnSpc>
                <a:spcPts val="6265"/>
              </a:lnSpc>
              <a:buFont typeface="Arial"/>
              <a:buChar char="•"/>
            </a:pPr>
            <a:r>
              <a:rPr lang="en-US" sz="3940" dirty="0" err="1">
                <a:solidFill>
                  <a:srgbClr val="FFFFFF"/>
                </a:solidFill>
                <a:latin typeface="Montserrat Bold"/>
              </a:rPr>
              <a:t>Hồi</a:t>
            </a:r>
            <a:r>
              <a:rPr lang="en-US" sz="3940" dirty="0">
                <a:solidFill>
                  <a:srgbClr val="FFFFFF"/>
                </a:solidFill>
                <a:latin typeface="Montserrat Bold"/>
              </a:rPr>
              <a:t> </a:t>
            </a:r>
            <a:r>
              <a:rPr lang="en-US" sz="3940" dirty="0" err="1">
                <a:solidFill>
                  <a:srgbClr val="FFFFFF"/>
                </a:solidFill>
                <a:latin typeface="Montserrat Bold"/>
              </a:rPr>
              <a:t>Quy</a:t>
            </a:r>
            <a:r>
              <a:rPr lang="en-US" sz="3940" dirty="0">
                <a:solidFill>
                  <a:srgbClr val="FFFFFF"/>
                </a:solidFill>
                <a:latin typeface="Montserrat Bold"/>
              </a:rPr>
              <a:t> </a:t>
            </a:r>
            <a:r>
              <a:rPr lang="en-US" sz="3940" dirty="0" err="1">
                <a:solidFill>
                  <a:srgbClr val="FFFFFF"/>
                </a:solidFill>
                <a:latin typeface="Montserrat Bold"/>
              </a:rPr>
              <a:t>Tuyến</a:t>
            </a:r>
            <a:r>
              <a:rPr lang="en-US" sz="3940" dirty="0">
                <a:solidFill>
                  <a:srgbClr val="FFFFFF"/>
                </a:solidFill>
                <a:latin typeface="Montserrat Bold"/>
              </a:rPr>
              <a:t> </a:t>
            </a:r>
            <a:r>
              <a:rPr lang="en-US" sz="3940" dirty="0" err="1">
                <a:solidFill>
                  <a:srgbClr val="FFFFFF"/>
                </a:solidFill>
                <a:latin typeface="Montserrat Bold"/>
              </a:rPr>
              <a:t>Tính</a:t>
            </a:r>
            <a:r>
              <a:rPr lang="en-US" sz="3940" dirty="0">
                <a:solidFill>
                  <a:srgbClr val="FFFFFF"/>
                </a:solidFill>
                <a:latin typeface="Montserrat Bold"/>
              </a:rPr>
              <a:t> </a:t>
            </a:r>
            <a:r>
              <a:rPr lang="en-US" sz="3940" dirty="0" err="1">
                <a:solidFill>
                  <a:srgbClr val="FFFFFF"/>
                </a:solidFill>
                <a:latin typeface="Montserrat Bold"/>
              </a:rPr>
              <a:t>là</a:t>
            </a:r>
            <a:r>
              <a:rPr lang="en-US" sz="3940" dirty="0">
                <a:solidFill>
                  <a:srgbClr val="FFFFFF"/>
                </a:solidFill>
                <a:latin typeface="Montserrat Bold"/>
              </a:rPr>
              <a:t> </a:t>
            </a:r>
            <a:r>
              <a:rPr lang="en-US" sz="3940" dirty="0" err="1">
                <a:solidFill>
                  <a:srgbClr val="FFFFFF"/>
                </a:solidFill>
                <a:latin typeface="Montserrat Bold"/>
              </a:rPr>
              <a:t>một</a:t>
            </a:r>
            <a:r>
              <a:rPr lang="en-US" sz="3940" dirty="0">
                <a:solidFill>
                  <a:srgbClr val="FFFFFF"/>
                </a:solidFill>
                <a:latin typeface="Montserrat Bold"/>
              </a:rPr>
              <a:t> </a:t>
            </a:r>
            <a:r>
              <a:rPr lang="en-US" sz="3940" dirty="0" err="1">
                <a:solidFill>
                  <a:srgbClr val="FFFFFF"/>
                </a:solidFill>
                <a:latin typeface="Montserrat Bold"/>
              </a:rPr>
              <a:t>trong</a:t>
            </a:r>
            <a:r>
              <a:rPr lang="en-US" sz="3940" dirty="0">
                <a:solidFill>
                  <a:srgbClr val="FFFFFF"/>
                </a:solidFill>
                <a:latin typeface="Montserrat Bold"/>
              </a:rPr>
              <a:t> </a:t>
            </a:r>
            <a:r>
              <a:rPr lang="en-US" sz="3940" dirty="0" err="1">
                <a:solidFill>
                  <a:srgbClr val="FFFFFF"/>
                </a:solidFill>
                <a:latin typeface="Montserrat Bold"/>
              </a:rPr>
              <a:t>những</a:t>
            </a:r>
            <a:r>
              <a:rPr lang="en-US" sz="3940" dirty="0">
                <a:solidFill>
                  <a:srgbClr val="FFFFFF"/>
                </a:solidFill>
                <a:latin typeface="Montserrat Bold"/>
              </a:rPr>
              <a:t> </a:t>
            </a:r>
            <a:r>
              <a:rPr lang="en-US" sz="3940" dirty="0" err="1">
                <a:solidFill>
                  <a:srgbClr val="FFFFFF"/>
                </a:solidFill>
                <a:latin typeface="Montserrat Bold"/>
              </a:rPr>
              <a:t>thuật</a:t>
            </a:r>
            <a:r>
              <a:rPr lang="en-US" sz="3940" dirty="0">
                <a:solidFill>
                  <a:srgbClr val="FFFFFF"/>
                </a:solidFill>
                <a:latin typeface="Montserrat Bold"/>
              </a:rPr>
              <a:t> </a:t>
            </a:r>
            <a:r>
              <a:rPr lang="en-US" sz="3940" dirty="0" err="1">
                <a:solidFill>
                  <a:srgbClr val="FFFFFF"/>
                </a:solidFill>
                <a:latin typeface="Montserrat Bold"/>
              </a:rPr>
              <a:t>toán</a:t>
            </a:r>
            <a:r>
              <a:rPr lang="en-US" sz="3940" dirty="0">
                <a:solidFill>
                  <a:srgbClr val="FFFFFF"/>
                </a:solidFill>
                <a:latin typeface="Montserrat Bold"/>
              </a:rPr>
              <a:t> </a:t>
            </a:r>
            <a:r>
              <a:rPr lang="en-US" sz="3940" dirty="0" err="1">
                <a:solidFill>
                  <a:srgbClr val="FFFFFF"/>
                </a:solidFill>
                <a:latin typeface="Montserrat Bold"/>
              </a:rPr>
              <a:t>học</a:t>
            </a:r>
            <a:r>
              <a:rPr lang="en-US" sz="3940" dirty="0">
                <a:solidFill>
                  <a:srgbClr val="FFFFFF"/>
                </a:solidFill>
                <a:latin typeface="Montserrat Bold"/>
              </a:rPr>
              <a:t> </a:t>
            </a:r>
            <a:r>
              <a:rPr lang="en-US" sz="3940" dirty="0" err="1">
                <a:solidFill>
                  <a:srgbClr val="FFFFFF"/>
                </a:solidFill>
                <a:latin typeface="Montserrat Bold"/>
              </a:rPr>
              <a:t>có</a:t>
            </a:r>
            <a:r>
              <a:rPr lang="en-US" sz="3940" dirty="0">
                <a:solidFill>
                  <a:srgbClr val="FFFFFF"/>
                </a:solidFill>
                <a:latin typeface="Montserrat Bold"/>
              </a:rPr>
              <a:t> </a:t>
            </a:r>
            <a:r>
              <a:rPr lang="en-US" sz="3940" dirty="0" err="1">
                <a:solidFill>
                  <a:srgbClr val="FFFFFF"/>
                </a:solidFill>
                <a:latin typeface="Montserrat Bold"/>
              </a:rPr>
              <a:t>giám</a:t>
            </a:r>
            <a:r>
              <a:rPr lang="en-US" sz="3940" dirty="0">
                <a:solidFill>
                  <a:srgbClr val="FFFFFF"/>
                </a:solidFill>
                <a:latin typeface="Montserrat Bold"/>
              </a:rPr>
              <a:t> </a:t>
            </a:r>
            <a:r>
              <a:rPr lang="en-US" sz="3940" dirty="0" err="1">
                <a:solidFill>
                  <a:srgbClr val="FFFFFF"/>
                </a:solidFill>
                <a:latin typeface="Montserrat Bold"/>
              </a:rPr>
              <a:t>sát</a:t>
            </a:r>
            <a:r>
              <a:rPr lang="en-US" sz="3940" dirty="0">
                <a:solidFill>
                  <a:srgbClr val="FFFFFF"/>
                </a:solidFill>
                <a:latin typeface="Montserrat Bold"/>
              </a:rPr>
              <a:t> </a:t>
            </a:r>
            <a:r>
              <a:rPr lang="en-US" sz="3940" dirty="0" err="1">
                <a:solidFill>
                  <a:srgbClr val="FFFFFF"/>
                </a:solidFill>
                <a:latin typeface="Montserrat Bold"/>
              </a:rPr>
              <a:t>cơ</a:t>
            </a:r>
            <a:r>
              <a:rPr lang="en-US" sz="3940" dirty="0">
                <a:solidFill>
                  <a:srgbClr val="FFFFFF"/>
                </a:solidFill>
                <a:latin typeface="Montserrat Bold"/>
              </a:rPr>
              <a:t> </a:t>
            </a:r>
            <a:r>
              <a:rPr lang="en-US" sz="3940" dirty="0" err="1">
                <a:solidFill>
                  <a:srgbClr val="FFFFFF"/>
                </a:solidFill>
                <a:latin typeface="Montserrat Bold"/>
              </a:rPr>
              <a:t>bản</a:t>
            </a:r>
            <a:r>
              <a:rPr lang="en-US" sz="3940" dirty="0">
                <a:solidFill>
                  <a:srgbClr val="FFFFFF"/>
                </a:solidFill>
                <a:latin typeface="Montserrat Bold"/>
              </a:rPr>
              <a:t> </a:t>
            </a:r>
            <a:r>
              <a:rPr lang="en-US" sz="3940" dirty="0" err="1">
                <a:solidFill>
                  <a:srgbClr val="FFFFFF"/>
                </a:solidFill>
                <a:latin typeface="Montserrat Bold"/>
              </a:rPr>
              <a:t>của</a:t>
            </a:r>
            <a:r>
              <a:rPr lang="en-US" sz="3940" dirty="0">
                <a:solidFill>
                  <a:srgbClr val="FFFFFF"/>
                </a:solidFill>
                <a:latin typeface="Montserrat Bold"/>
              </a:rPr>
              <a:t> Machine </a:t>
            </a:r>
            <a:r>
              <a:rPr lang="en-US" sz="3940" dirty="0" smtClean="0">
                <a:solidFill>
                  <a:srgbClr val="FFFFFF"/>
                </a:solidFill>
                <a:latin typeface="Montserrat Bold"/>
              </a:rPr>
              <a:t>Learning</a:t>
            </a:r>
          </a:p>
          <a:p>
            <a:pPr marL="850794" lvl="1" indent="-425397" algn="just">
              <a:lnSpc>
                <a:spcPts val="6265"/>
              </a:lnSpc>
              <a:buFont typeface="Arial"/>
              <a:buChar char="•"/>
            </a:pPr>
            <a:r>
              <a:rPr lang="vi-VN" sz="3940" dirty="0">
                <a:solidFill>
                  <a:srgbClr val="FFFFFF"/>
                </a:solidFill>
                <a:latin typeface="Montserrat Bold"/>
              </a:rPr>
              <a:t> "Hồi quy tuyến tính" là một phương pháp để dự đoán biến phụ thuộc (Y) dựa trên giá trị của biến độc lập (X)</a:t>
            </a:r>
            <a:endParaRPr lang="en-US" sz="3940" dirty="0" smtClean="0">
              <a:solidFill>
                <a:srgbClr val="FFFFFF"/>
              </a:solidFill>
              <a:latin typeface="Montserrat Bold"/>
            </a:endParaRPr>
          </a:p>
          <a:p>
            <a:pPr marL="850794" lvl="1" indent="-425397" algn="just">
              <a:lnSpc>
                <a:spcPts val="6265"/>
              </a:lnSpc>
              <a:buFont typeface="Arial"/>
              <a:buChar char="•"/>
            </a:pPr>
            <a:endParaRPr lang="en-US" sz="3940" dirty="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
        <p:nvSpPr>
          <p:cNvPr id="27" name="Rectangle 1"/>
          <p:cNvSpPr>
            <a:spLocks noChangeArrowheads="1"/>
          </p:cNvSpPr>
          <p:nvPr/>
        </p:nvSpPr>
        <p:spPr bwMode="auto">
          <a:xfrm>
            <a:off x="0" y="0"/>
            <a:ext cx="18288000" cy="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1B1B1B"/>
                </a:solidFill>
                <a:effectLst/>
                <a:latin typeface="Open Sans" panose="020B0604020202020204" charset="0"/>
              </a:rPr>
              <a:t> "Hồi quy tuyến tính" là một phương pháp để dự đoán biến phụ thuộc </a:t>
            </a:r>
            <a:r>
              <a:rPr kumimoji="0" lang="en-US" altLang="en-US" sz="1200" b="0" i="0" u="none" strike="noStrike" cap="none" normalizeH="0" baseline="0" smtClean="0">
                <a:ln>
                  <a:noFill/>
                </a:ln>
                <a:solidFill>
                  <a:srgbClr val="1B1B1B"/>
                </a:solidFill>
                <a:effectLst/>
                <a:latin typeface="SFMono-Regular"/>
              </a:rPr>
              <a:t>(Y)</a:t>
            </a:r>
            <a:r>
              <a:rPr kumimoji="0" lang="en-US" altLang="en-US" sz="1300" b="0" i="0" u="none" strike="noStrike" cap="none" normalizeH="0" baseline="0" smtClean="0">
                <a:ln>
                  <a:noFill/>
                </a:ln>
                <a:solidFill>
                  <a:srgbClr val="1B1B1B"/>
                </a:solidFill>
                <a:effectLst/>
                <a:latin typeface="Open Sans" panose="020B0604020202020204" charset="0"/>
                <a:cs typeface="Open Sans" panose="020B0604020202020204" charset="0"/>
              </a:rPr>
              <a:t> dựa trên giá trị của biến độc lập </a:t>
            </a:r>
            <a:r>
              <a:rPr kumimoji="0" lang="en-US" altLang="en-US" sz="1200" b="0" i="0" u="none" strike="noStrike" cap="none" normalizeH="0" baseline="0" smtClean="0">
                <a:ln>
                  <a:noFill/>
                </a:ln>
                <a:solidFill>
                  <a:srgbClr val="1B1B1B"/>
                </a:solidFill>
                <a:effectLst/>
                <a:latin typeface="SFMono-Regular"/>
              </a:rPr>
              <a:t>(X)</a:t>
            </a:r>
            <a:r>
              <a:rPr kumimoji="0" lang="en-US" altLang="en-US" sz="1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11754" y="1210268"/>
            <a:ext cx="14739383" cy="3445236"/>
          </a:xfrm>
          <a:prstGeom prst="rect">
            <a:avLst/>
          </a:prstGeom>
        </p:spPr>
        <p:txBody>
          <a:bodyPr lIns="0" tIns="0" rIns="0" bIns="0" rtlCol="0" anchor="t">
            <a:spAutoFit/>
          </a:bodyPr>
          <a:lstStyle/>
          <a:p>
            <a:pPr>
              <a:lnSpc>
                <a:spcPts val="4398"/>
              </a:lnSpc>
            </a:pPr>
            <a:r>
              <a:rPr lang="en-US" sz="4398" dirty="0" err="1">
                <a:solidFill>
                  <a:srgbClr val="FFFFFF"/>
                </a:solidFill>
                <a:latin typeface="League Spartan"/>
              </a:rPr>
              <a:t>Bài</a:t>
            </a:r>
            <a:r>
              <a:rPr lang="en-US" sz="4398" dirty="0">
                <a:solidFill>
                  <a:srgbClr val="FFFFFF"/>
                </a:solidFill>
                <a:latin typeface="League Spartan"/>
              </a:rPr>
              <a:t> </a:t>
            </a:r>
            <a:r>
              <a:rPr lang="en-US" sz="4398" dirty="0" err="1">
                <a:solidFill>
                  <a:srgbClr val="FFFFFF"/>
                </a:solidFill>
                <a:latin typeface="League Spartan"/>
              </a:rPr>
              <a:t>toán</a:t>
            </a:r>
            <a:r>
              <a:rPr lang="en-US" sz="4398" dirty="0">
                <a:solidFill>
                  <a:srgbClr val="FFFFFF"/>
                </a:solidFill>
                <a:latin typeface="League Spartan"/>
              </a:rPr>
              <a:t>  </a:t>
            </a:r>
            <a:r>
              <a:rPr lang="en-US" sz="4398" dirty="0" err="1">
                <a:solidFill>
                  <a:srgbClr val="FFFFFF"/>
                </a:solidFill>
                <a:latin typeface="League Spartan"/>
              </a:rPr>
              <a:t>Hồi</a:t>
            </a:r>
            <a:r>
              <a:rPr lang="en-US" sz="4398" dirty="0">
                <a:solidFill>
                  <a:srgbClr val="FFFFFF"/>
                </a:solidFill>
                <a:latin typeface="League Spartan"/>
              </a:rPr>
              <a:t> </a:t>
            </a:r>
            <a:r>
              <a:rPr lang="en-US" sz="4398" dirty="0" err="1">
                <a:solidFill>
                  <a:srgbClr val="FFFFFF"/>
                </a:solidFill>
                <a:latin typeface="League Spartan"/>
              </a:rPr>
              <a:t>quy</a:t>
            </a:r>
            <a:r>
              <a:rPr lang="en-US" sz="4398" dirty="0">
                <a:solidFill>
                  <a:srgbClr val="FFFFFF"/>
                </a:solidFill>
                <a:latin typeface="League Spartan"/>
              </a:rPr>
              <a:t> </a:t>
            </a:r>
            <a:r>
              <a:rPr lang="en-US" sz="4398" dirty="0" err="1">
                <a:solidFill>
                  <a:srgbClr val="FFFFFF"/>
                </a:solidFill>
                <a:latin typeface="League Spartan"/>
              </a:rPr>
              <a:t>tuyến</a:t>
            </a:r>
            <a:r>
              <a:rPr lang="en-US" sz="4398" dirty="0">
                <a:solidFill>
                  <a:srgbClr val="FFFFFF"/>
                </a:solidFill>
                <a:latin typeface="League Spartan"/>
              </a:rPr>
              <a:t> </a:t>
            </a:r>
            <a:r>
              <a:rPr lang="en-US" sz="4398" dirty="0" err="1" smtClean="0">
                <a:solidFill>
                  <a:srgbClr val="FFFFFF"/>
                </a:solidFill>
                <a:latin typeface="League Spartan"/>
              </a:rPr>
              <a:t>tính</a:t>
            </a:r>
            <a:r>
              <a:rPr lang="en-US" sz="4398" dirty="0" smtClean="0">
                <a:solidFill>
                  <a:srgbClr val="FFFFFF"/>
                </a:solidFill>
                <a:latin typeface="League Spartan"/>
              </a:rPr>
              <a:t> </a:t>
            </a:r>
            <a:r>
              <a:rPr lang="en-US" sz="4398" dirty="0" err="1" smtClean="0">
                <a:solidFill>
                  <a:srgbClr val="FFFFFF"/>
                </a:solidFill>
                <a:latin typeface="League Spartan"/>
              </a:rPr>
              <a:t>đơn</a:t>
            </a:r>
            <a:r>
              <a:rPr lang="en-US" sz="4398" dirty="0" smtClean="0">
                <a:solidFill>
                  <a:srgbClr val="FFFFFF"/>
                </a:solidFill>
                <a:latin typeface="League Spartan"/>
              </a:rPr>
              <a:t> </a:t>
            </a:r>
            <a:r>
              <a:rPr lang="en-US" sz="4398" dirty="0" err="1" smtClean="0">
                <a:solidFill>
                  <a:srgbClr val="FFFFFF"/>
                </a:solidFill>
                <a:latin typeface="League Spartan"/>
              </a:rPr>
              <a:t>biến</a:t>
            </a:r>
            <a:endParaRPr lang="en-US" sz="4398" dirty="0">
              <a:solidFill>
                <a:srgbClr val="FFFFFF"/>
              </a:solidFill>
              <a:latin typeface="League Spartan"/>
            </a:endParaRPr>
          </a:p>
          <a:p>
            <a:pPr>
              <a:lnSpc>
                <a:spcPts val="5198"/>
              </a:lnSpc>
            </a:pPr>
            <a:endParaRPr lang="en-US" sz="4398" dirty="0">
              <a:solidFill>
                <a:srgbClr val="FFFFFF"/>
              </a:solidFill>
              <a:latin typeface="League Spartan"/>
            </a:endParaRPr>
          </a:p>
          <a:p>
            <a:pPr>
              <a:lnSpc>
                <a:spcPts val="55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438757" y="2407022"/>
            <a:ext cx="14461257" cy="8630568"/>
          </a:xfrm>
          <a:prstGeom prst="rect">
            <a:avLst/>
          </a:prstGeom>
        </p:spPr>
        <p:txBody>
          <a:bodyPr lIns="0" tIns="0" rIns="0" bIns="0" rtlCol="0" anchor="t">
            <a:spAutoFit/>
          </a:bodyPr>
          <a:lstStyle/>
          <a:p>
            <a:pPr marL="829205" lvl="1" indent="-414602">
              <a:lnSpc>
                <a:spcPts val="6106"/>
              </a:lnSpc>
              <a:buFont typeface="Arial"/>
              <a:buChar char="•"/>
            </a:pPr>
            <a:r>
              <a:rPr lang="en-US" sz="3840" dirty="0" err="1" smtClean="0">
                <a:solidFill>
                  <a:srgbClr val="FFFFFF"/>
                </a:solidFill>
                <a:latin typeface="Montserrat Bold"/>
              </a:rPr>
              <a:t>Mối</a:t>
            </a:r>
            <a:r>
              <a:rPr lang="en-US" sz="3840" dirty="0" smtClean="0">
                <a:solidFill>
                  <a:srgbClr val="FFFFFF"/>
                </a:solidFill>
                <a:latin typeface="Montserrat Bold"/>
              </a:rPr>
              <a:t> </a:t>
            </a:r>
            <a:r>
              <a:rPr lang="en-US" sz="3840" dirty="0" err="1" smtClean="0">
                <a:solidFill>
                  <a:srgbClr val="FFFFFF"/>
                </a:solidFill>
                <a:latin typeface="Montserrat Bold"/>
              </a:rPr>
              <a:t>quan</a:t>
            </a:r>
            <a:r>
              <a:rPr lang="en-US" sz="3840" dirty="0" smtClean="0">
                <a:solidFill>
                  <a:srgbClr val="FFFFFF"/>
                </a:solidFill>
                <a:latin typeface="Montserrat Bold"/>
              </a:rPr>
              <a:t> </a:t>
            </a:r>
            <a:r>
              <a:rPr lang="en-US" sz="3840" dirty="0" err="1" smtClean="0">
                <a:solidFill>
                  <a:srgbClr val="FFFFFF"/>
                </a:solidFill>
                <a:latin typeface="Montserrat Bold"/>
              </a:rPr>
              <a:t>hệ</a:t>
            </a:r>
            <a:r>
              <a:rPr lang="en-US" sz="3840" dirty="0" smtClean="0">
                <a:solidFill>
                  <a:srgbClr val="FFFFFF"/>
                </a:solidFill>
                <a:latin typeface="Montserrat Bold"/>
              </a:rPr>
              <a:t> </a:t>
            </a:r>
            <a:r>
              <a:rPr lang="en-US" sz="3840" dirty="0" err="1" smtClean="0">
                <a:solidFill>
                  <a:srgbClr val="FFFFFF"/>
                </a:solidFill>
                <a:latin typeface="Montserrat Bold"/>
              </a:rPr>
              <a:t>giữa</a:t>
            </a:r>
            <a:r>
              <a:rPr lang="en-US" sz="3840" dirty="0" smtClean="0">
                <a:solidFill>
                  <a:srgbClr val="FFFFFF"/>
                </a:solidFill>
                <a:latin typeface="Montserrat Bold"/>
              </a:rPr>
              <a:t> </a:t>
            </a:r>
            <a:r>
              <a:rPr lang="en-US" sz="3840" dirty="0" err="1" smtClean="0">
                <a:solidFill>
                  <a:srgbClr val="FFFFFF"/>
                </a:solidFill>
                <a:latin typeface="Montserrat Bold"/>
              </a:rPr>
              <a:t>đầu</a:t>
            </a:r>
            <a:r>
              <a:rPr lang="en-US" sz="3840" dirty="0" smtClean="0">
                <a:solidFill>
                  <a:srgbClr val="FFFFFF"/>
                </a:solidFill>
                <a:latin typeface="Montserrat Bold"/>
              </a:rPr>
              <a:t> </a:t>
            </a:r>
            <a:r>
              <a:rPr lang="en-US" sz="3840" dirty="0" err="1" smtClean="0">
                <a:solidFill>
                  <a:srgbClr val="FFFFFF"/>
                </a:solidFill>
                <a:latin typeface="Montserrat Bold"/>
              </a:rPr>
              <a:t>ra</a:t>
            </a:r>
            <a:r>
              <a:rPr lang="en-US" sz="3840" dirty="0" smtClean="0">
                <a:solidFill>
                  <a:srgbClr val="FFFFFF"/>
                </a:solidFill>
                <a:latin typeface="Montserrat Bold"/>
              </a:rPr>
              <a:t> </a:t>
            </a:r>
            <a:r>
              <a:rPr lang="en-US" sz="3840" dirty="0" err="1" smtClean="0">
                <a:solidFill>
                  <a:srgbClr val="FFFFFF"/>
                </a:solidFill>
                <a:latin typeface="Montserrat Bold"/>
              </a:rPr>
              <a:t>và</a:t>
            </a:r>
            <a:r>
              <a:rPr lang="en-US" sz="3840" dirty="0" smtClean="0">
                <a:solidFill>
                  <a:srgbClr val="FFFFFF"/>
                </a:solidFill>
                <a:latin typeface="Montserrat Bold"/>
              </a:rPr>
              <a:t> </a:t>
            </a:r>
            <a:r>
              <a:rPr lang="en-US" sz="3840" dirty="0" err="1" smtClean="0">
                <a:solidFill>
                  <a:srgbClr val="FFFFFF"/>
                </a:solidFill>
                <a:latin typeface="Montserrat Bold"/>
              </a:rPr>
              <a:t>đầu</a:t>
            </a:r>
            <a:r>
              <a:rPr lang="en-US" sz="3840" dirty="0" smtClean="0">
                <a:solidFill>
                  <a:srgbClr val="FFFFFF"/>
                </a:solidFill>
                <a:latin typeface="Montserrat Bold"/>
              </a:rPr>
              <a:t> </a:t>
            </a:r>
            <a:r>
              <a:rPr lang="en-US" sz="3840" dirty="0" err="1" smtClean="0">
                <a:solidFill>
                  <a:srgbClr val="FFFFFF"/>
                </a:solidFill>
                <a:latin typeface="Montserrat Bold"/>
              </a:rPr>
              <a:t>vào</a:t>
            </a:r>
            <a:r>
              <a:rPr lang="en-US" sz="3840" dirty="0" smtClean="0">
                <a:solidFill>
                  <a:srgbClr val="FFFFFF"/>
                </a:solidFill>
                <a:latin typeface="Montserrat Bold"/>
              </a:rPr>
              <a:t> </a:t>
            </a:r>
            <a:r>
              <a:rPr lang="en-US" sz="3840" dirty="0" err="1" smtClean="0">
                <a:solidFill>
                  <a:srgbClr val="FFFFFF"/>
                </a:solidFill>
                <a:latin typeface="Montserrat Bold"/>
              </a:rPr>
              <a:t>được</a:t>
            </a:r>
            <a:r>
              <a:rPr lang="en-US" sz="3840" dirty="0" smtClean="0">
                <a:solidFill>
                  <a:srgbClr val="FFFFFF"/>
                </a:solidFill>
                <a:latin typeface="Montserrat Bold"/>
              </a:rPr>
              <a:t> </a:t>
            </a:r>
            <a:r>
              <a:rPr lang="en-US" sz="3840" dirty="0" err="1" smtClean="0">
                <a:solidFill>
                  <a:srgbClr val="FFFFFF"/>
                </a:solidFill>
                <a:latin typeface="Montserrat Bold"/>
              </a:rPr>
              <a:t>biểu</a:t>
            </a:r>
            <a:r>
              <a:rPr lang="en-US" sz="3840" dirty="0" smtClean="0">
                <a:solidFill>
                  <a:srgbClr val="FFFFFF"/>
                </a:solidFill>
                <a:latin typeface="Montserrat Bold"/>
              </a:rPr>
              <a:t> </a:t>
            </a:r>
            <a:r>
              <a:rPr lang="en-US" sz="3840" dirty="0" err="1" smtClean="0">
                <a:solidFill>
                  <a:srgbClr val="FFFFFF"/>
                </a:solidFill>
                <a:latin typeface="Montserrat Bold"/>
              </a:rPr>
              <a:t>diễn</a:t>
            </a:r>
            <a:r>
              <a:rPr lang="en-US" sz="3840" dirty="0" smtClean="0">
                <a:solidFill>
                  <a:srgbClr val="FFFFFF"/>
                </a:solidFill>
                <a:latin typeface="Montserrat Bold"/>
              </a:rPr>
              <a:t> :</a:t>
            </a:r>
          </a:p>
          <a:p>
            <a:pPr marL="829205" lvl="1" indent="-414602">
              <a:lnSpc>
                <a:spcPts val="6106"/>
              </a:lnSpc>
              <a:buFont typeface="Arial"/>
              <a:buChar char="•"/>
            </a:pPr>
            <a:r>
              <a:rPr lang="en-US" sz="3840" dirty="0" smtClean="0">
                <a:solidFill>
                  <a:srgbClr val="FFFFFF"/>
                </a:solidFill>
                <a:latin typeface="Montserrat Bold"/>
              </a:rPr>
              <a:t>Y = h(x) = </a:t>
            </a:r>
            <a:r>
              <a:rPr lang="en-US" sz="3840" dirty="0" err="1" smtClean="0">
                <a:solidFill>
                  <a:srgbClr val="FFFFFF"/>
                </a:solidFill>
                <a:latin typeface="Montserrat Bold"/>
              </a:rPr>
              <a:t>w.x</a:t>
            </a:r>
            <a:r>
              <a:rPr lang="en-US" sz="3840" dirty="0" smtClean="0">
                <a:solidFill>
                  <a:srgbClr val="FFFFFF"/>
                </a:solidFill>
                <a:latin typeface="Montserrat Bold"/>
              </a:rPr>
              <a:t> +b</a:t>
            </a:r>
          </a:p>
          <a:p>
            <a:pPr marL="829205" lvl="1" indent="-414602">
              <a:lnSpc>
                <a:spcPts val="6106"/>
              </a:lnSpc>
              <a:buFont typeface="Arial"/>
              <a:buChar char="•"/>
            </a:pPr>
            <a:r>
              <a:rPr lang="en-US" sz="3840" dirty="0" err="1" smtClean="0">
                <a:solidFill>
                  <a:srgbClr val="FFFFFF"/>
                </a:solidFill>
                <a:latin typeface="Montserrat Bold"/>
              </a:rPr>
              <a:t>Trong</a:t>
            </a:r>
            <a:r>
              <a:rPr lang="en-US" sz="3840" dirty="0" smtClean="0">
                <a:solidFill>
                  <a:srgbClr val="FFFFFF"/>
                </a:solidFill>
                <a:latin typeface="Montserrat Bold"/>
              </a:rPr>
              <a:t> </a:t>
            </a:r>
            <a:r>
              <a:rPr lang="en-US" sz="3840" dirty="0" err="1" smtClean="0">
                <a:solidFill>
                  <a:srgbClr val="FFFFFF"/>
                </a:solidFill>
                <a:latin typeface="Montserrat Bold"/>
              </a:rPr>
              <a:t>đó</a:t>
            </a:r>
            <a:r>
              <a:rPr lang="en-US" sz="3840" dirty="0" smtClean="0">
                <a:solidFill>
                  <a:srgbClr val="FFFFFF"/>
                </a:solidFill>
                <a:latin typeface="Montserrat Bold"/>
              </a:rPr>
              <a:t>: </a:t>
            </a:r>
            <a:r>
              <a:rPr lang="vi-VN" sz="3840" dirty="0">
                <a:solidFill>
                  <a:srgbClr val="FFFFFF"/>
                </a:solidFill>
                <a:latin typeface="Montserrat Bold"/>
              </a:rPr>
              <a:t>w là một vector </a:t>
            </a:r>
            <a:r>
              <a:rPr lang="vi-VN" sz="3840" dirty="0" smtClean="0">
                <a:solidFill>
                  <a:srgbClr val="FFFFFF"/>
                </a:solidFill>
                <a:latin typeface="Montserrat Bold"/>
              </a:rPr>
              <a:t>Weights</a:t>
            </a:r>
            <a:endParaRPr lang="en-US" sz="3840" dirty="0" smtClean="0">
              <a:solidFill>
                <a:srgbClr val="FFFFFF"/>
              </a:solidFill>
              <a:latin typeface="Montserrat Bold"/>
            </a:endParaRPr>
          </a:p>
          <a:p>
            <a:pPr marL="829205" lvl="1" indent="-414602">
              <a:lnSpc>
                <a:spcPts val="6106"/>
              </a:lnSpc>
              <a:buFont typeface="Arial"/>
              <a:buChar char="•"/>
            </a:pPr>
            <a:r>
              <a:rPr lang="en-US" sz="3840" dirty="0">
                <a:solidFill>
                  <a:srgbClr val="FFFFFF"/>
                </a:solidFill>
                <a:latin typeface="Montserrat Bold"/>
              </a:rPr>
              <a:t> </a:t>
            </a:r>
            <a:r>
              <a:rPr lang="en-US" sz="3840" dirty="0" smtClean="0">
                <a:solidFill>
                  <a:srgbClr val="FFFFFF"/>
                </a:solidFill>
                <a:latin typeface="Montserrat Bold"/>
              </a:rPr>
              <a:t>                 </a:t>
            </a:r>
            <a:r>
              <a:rPr lang="vi-VN" sz="3840" dirty="0" smtClean="0">
                <a:solidFill>
                  <a:srgbClr val="FFFFFF"/>
                </a:solidFill>
                <a:latin typeface="Montserrat Bold"/>
              </a:rPr>
              <a:t> </a:t>
            </a:r>
            <a:r>
              <a:rPr lang="vi-VN" sz="3840" dirty="0">
                <a:solidFill>
                  <a:srgbClr val="FFFFFF"/>
                </a:solidFill>
                <a:latin typeface="Montserrat Bold"/>
              </a:rPr>
              <a:t>b là một scalar Bias. </a:t>
            </a:r>
            <a:r>
              <a:rPr lang="vi-VN" sz="3840" dirty="0" smtClean="0">
                <a:solidFill>
                  <a:srgbClr val="FFFFFF"/>
                </a:solidFill>
                <a:latin typeface="Montserrat Bold"/>
              </a:rPr>
              <a:t>là </a:t>
            </a:r>
            <a:r>
              <a:rPr lang="vi-VN" sz="3840" dirty="0">
                <a:solidFill>
                  <a:srgbClr val="FFFFFF"/>
                </a:solidFill>
                <a:latin typeface="Montserrat Bold"/>
              </a:rPr>
              <a:t>các parameters của một model. Để có thể tìm được w và b </a:t>
            </a:r>
            <a:r>
              <a:rPr lang="vi-VN" sz="3840" dirty="0" smtClean="0">
                <a:solidFill>
                  <a:srgbClr val="FFFFFF"/>
                </a:solidFill>
                <a:latin typeface="Montserrat Bold"/>
              </a:rPr>
              <a:t>cần </a:t>
            </a:r>
            <a:r>
              <a:rPr lang="vi-VN" sz="3840" dirty="0">
                <a:solidFill>
                  <a:srgbClr val="FFFFFF"/>
                </a:solidFill>
                <a:latin typeface="Montserrat Bold"/>
              </a:rPr>
              <a:t>ước lượng giá trị của chúng dựa vào hàm chi phí Loss</a:t>
            </a:r>
            <a:r>
              <a:rPr lang="vi-VN" sz="3840" dirty="0" smtClean="0">
                <a:solidFill>
                  <a:srgbClr val="FFFFFF"/>
                </a:solidFill>
                <a:latin typeface="Montserrat Bold"/>
              </a:rPr>
              <a:t>.</a:t>
            </a:r>
            <a:endParaRPr lang="en-US" sz="3840" dirty="0" smtClean="0">
              <a:solidFill>
                <a:srgbClr val="FFFFFF"/>
              </a:solidFill>
              <a:latin typeface="Montserrat Bold"/>
            </a:endParaRPr>
          </a:p>
          <a:p>
            <a:pPr marL="829205" lvl="1" indent="-414602">
              <a:lnSpc>
                <a:spcPts val="6106"/>
              </a:lnSpc>
              <a:buFont typeface="Arial"/>
              <a:buChar char="•"/>
            </a:pPr>
            <a:r>
              <a:rPr lang="vi-VN" sz="3940" dirty="0">
                <a:solidFill>
                  <a:srgbClr val="FFFFFF"/>
                </a:solidFill>
                <a:latin typeface="Montserrat Bold"/>
              </a:rPr>
              <a:t>Hàm chi phí </a:t>
            </a:r>
            <a:r>
              <a:rPr lang="vi-VN" sz="3940" dirty="0" smtClean="0">
                <a:solidFill>
                  <a:srgbClr val="FFFFFF"/>
                </a:solidFill>
                <a:latin typeface="Montserrat Bold"/>
              </a:rPr>
              <a:t>là </a:t>
            </a:r>
            <a:r>
              <a:rPr lang="vi-VN" sz="3940" dirty="0">
                <a:solidFill>
                  <a:srgbClr val="FFFFFF"/>
                </a:solidFill>
                <a:latin typeface="Montserrat Bold"/>
              </a:rPr>
              <a:t>hàm Mean Squared Error - Trung Bình Bình Phương Độ Lệch được tính bằng trung bình cộng của bình phương độ lệch trên mỗi điểm dữ liệu.</a:t>
            </a:r>
            <a:endParaRPr lang="en-US" sz="3940" dirty="0" smtClean="0">
              <a:solidFill>
                <a:srgbClr val="FFFFFF"/>
              </a:solidFill>
              <a:latin typeface="Montserrat Bold"/>
            </a:endParaRPr>
          </a:p>
          <a:p>
            <a:pPr marL="850794" lvl="1" indent="-425397" algn="just">
              <a:lnSpc>
                <a:spcPts val="6265"/>
              </a:lnSpc>
              <a:buFont typeface="Arial"/>
              <a:buChar char="•"/>
            </a:pPr>
            <a:endParaRPr lang="en-US" sz="3940" dirty="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Tree>
    <p:extLst>
      <p:ext uri="{BB962C8B-B14F-4D97-AF65-F5344CB8AC3E}">
        <p14:creationId xmlns:p14="http://schemas.microsoft.com/office/powerpoint/2010/main" val="2720678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11754" y="1210268"/>
            <a:ext cx="14739383" cy="3445236"/>
          </a:xfrm>
          <a:prstGeom prst="rect">
            <a:avLst/>
          </a:prstGeom>
        </p:spPr>
        <p:txBody>
          <a:bodyPr lIns="0" tIns="0" rIns="0" bIns="0" rtlCol="0" anchor="t">
            <a:spAutoFit/>
          </a:bodyPr>
          <a:lstStyle/>
          <a:p>
            <a:pPr>
              <a:lnSpc>
                <a:spcPts val="4398"/>
              </a:lnSpc>
            </a:pPr>
            <a:r>
              <a:rPr lang="en-US" sz="4398" dirty="0" err="1">
                <a:solidFill>
                  <a:srgbClr val="FFFFFF"/>
                </a:solidFill>
                <a:latin typeface="League Spartan"/>
              </a:rPr>
              <a:t>Bài</a:t>
            </a:r>
            <a:r>
              <a:rPr lang="en-US" sz="4398" dirty="0">
                <a:solidFill>
                  <a:srgbClr val="FFFFFF"/>
                </a:solidFill>
                <a:latin typeface="League Spartan"/>
              </a:rPr>
              <a:t> </a:t>
            </a:r>
            <a:r>
              <a:rPr lang="en-US" sz="4398" dirty="0" err="1">
                <a:solidFill>
                  <a:srgbClr val="FFFFFF"/>
                </a:solidFill>
                <a:latin typeface="League Spartan"/>
              </a:rPr>
              <a:t>toán</a:t>
            </a:r>
            <a:r>
              <a:rPr lang="en-US" sz="4398" dirty="0">
                <a:solidFill>
                  <a:srgbClr val="FFFFFF"/>
                </a:solidFill>
                <a:latin typeface="League Spartan"/>
              </a:rPr>
              <a:t>  </a:t>
            </a:r>
            <a:r>
              <a:rPr lang="en-US" sz="4398" dirty="0" err="1">
                <a:solidFill>
                  <a:srgbClr val="FFFFFF"/>
                </a:solidFill>
                <a:latin typeface="League Spartan"/>
              </a:rPr>
              <a:t>Hồi</a:t>
            </a:r>
            <a:r>
              <a:rPr lang="en-US" sz="4398" dirty="0">
                <a:solidFill>
                  <a:srgbClr val="FFFFFF"/>
                </a:solidFill>
                <a:latin typeface="League Spartan"/>
              </a:rPr>
              <a:t> </a:t>
            </a:r>
            <a:r>
              <a:rPr lang="en-US" sz="4398" dirty="0" err="1">
                <a:solidFill>
                  <a:srgbClr val="FFFFFF"/>
                </a:solidFill>
                <a:latin typeface="League Spartan"/>
              </a:rPr>
              <a:t>quy</a:t>
            </a:r>
            <a:r>
              <a:rPr lang="en-US" sz="4398" dirty="0">
                <a:solidFill>
                  <a:srgbClr val="FFFFFF"/>
                </a:solidFill>
                <a:latin typeface="League Spartan"/>
              </a:rPr>
              <a:t> </a:t>
            </a:r>
            <a:r>
              <a:rPr lang="en-US" sz="4398" dirty="0" err="1">
                <a:solidFill>
                  <a:srgbClr val="FFFFFF"/>
                </a:solidFill>
                <a:latin typeface="League Spartan"/>
              </a:rPr>
              <a:t>tuyến</a:t>
            </a:r>
            <a:r>
              <a:rPr lang="en-US" sz="4398" dirty="0">
                <a:solidFill>
                  <a:srgbClr val="FFFFFF"/>
                </a:solidFill>
                <a:latin typeface="League Spartan"/>
              </a:rPr>
              <a:t> </a:t>
            </a:r>
            <a:r>
              <a:rPr lang="en-US" sz="4398" dirty="0" err="1" smtClean="0">
                <a:solidFill>
                  <a:srgbClr val="FFFFFF"/>
                </a:solidFill>
                <a:latin typeface="League Spartan"/>
              </a:rPr>
              <a:t>tính</a:t>
            </a:r>
            <a:r>
              <a:rPr lang="en-US" sz="4398" dirty="0" smtClean="0">
                <a:solidFill>
                  <a:srgbClr val="FFFFFF"/>
                </a:solidFill>
                <a:latin typeface="League Spartan"/>
              </a:rPr>
              <a:t> </a:t>
            </a:r>
            <a:r>
              <a:rPr lang="en-US" sz="4398" dirty="0" err="1" smtClean="0">
                <a:solidFill>
                  <a:srgbClr val="FFFFFF"/>
                </a:solidFill>
                <a:latin typeface="League Spartan"/>
              </a:rPr>
              <a:t>đơn</a:t>
            </a:r>
            <a:r>
              <a:rPr lang="en-US" sz="4398" dirty="0" smtClean="0">
                <a:solidFill>
                  <a:srgbClr val="FFFFFF"/>
                </a:solidFill>
                <a:latin typeface="League Spartan"/>
              </a:rPr>
              <a:t> </a:t>
            </a:r>
            <a:r>
              <a:rPr lang="en-US" sz="4398" dirty="0" err="1" smtClean="0">
                <a:solidFill>
                  <a:srgbClr val="FFFFFF"/>
                </a:solidFill>
                <a:latin typeface="League Spartan"/>
              </a:rPr>
              <a:t>biến</a:t>
            </a:r>
            <a:endParaRPr lang="en-US" sz="4398" dirty="0">
              <a:solidFill>
                <a:srgbClr val="FFFFFF"/>
              </a:solidFill>
              <a:latin typeface="League Spartan"/>
            </a:endParaRPr>
          </a:p>
          <a:p>
            <a:pPr>
              <a:lnSpc>
                <a:spcPts val="5198"/>
              </a:lnSpc>
            </a:pPr>
            <a:endParaRPr lang="en-US" sz="4398" dirty="0">
              <a:solidFill>
                <a:srgbClr val="FFFFFF"/>
              </a:solidFill>
              <a:latin typeface="League Spartan"/>
            </a:endParaRPr>
          </a:p>
          <a:p>
            <a:pPr>
              <a:lnSpc>
                <a:spcPts val="55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438757" y="2407022"/>
            <a:ext cx="14461257" cy="7040389"/>
          </a:xfrm>
          <a:prstGeom prst="rect">
            <a:avLst/>
          </a:prstGeom>
        </p:spPr>
        <p:txBody>
          <a:bodyPr lIns="0" tIns="0" rIns="0" bIns="0" rtlCol="0" anchor="t">
            <a:spAutoFit/>
          </a:bodyPr>
          <a:lstStyle/>
          <a:p>
            <a:pPr marL="829205" lvl="1" indent="-414602">
              <a:lnSpc>
                <a:spcPts val="6106"/>
              </a:lnSpc>
              <a:buFont typeface="Arial"/>
              <a:buChar char="•"/>
            </a:pPr>
            <a:r>
              <a:rPr lang="vi-VN" sz="3940" dirty="0" smtClean="0">
                <a:solidFill>
                  <a:srgbClr val="FFFFFF"/>
                </a:solidFill>
                <a:latin typeface="Montserrat Bold"/>
              </a:rPr>
              <a:t>Hàm </a:t>
            </a:r>
            <a:r>
              <a:rPr lang="vi-VN" sz="3940" dirty="0">
                <a:solidFill>
                  <a:srgbClr val="FFFFFF"/>
                </a:solidFill>
                <a:latin typeface="Montserrat Bold"/>
              </a:rPr>
              <a:t>chi phí </a:t>
            </a:r>
            <a:r>
              <a:rPr lang="vi-VN" sz="3940" dirty="0" smtClean="0">
                <a:solidFill>
                  <a:srgbClr val="FFFFFF"/>
                </a:solidFill>
                <a:latin typeface="Montserrat Bold"/>
              </a:rPr>
              <a:t>là </a:t>
            </a:r>
            <a:r>
              <a:rPr lang="vi-VN" sz="3940" dirty="0">
                <a:solidFill>
                  <a:srgbClr val="FFFFFF"/>
                </a:solidFill>
                <a:latin typeface="Montserrat Bold"/>
              </a:rPr>
              <a:t>hàm Mean Squared </a:t>
            </a:r>
            <a:r>
              <a:rPr lang="vi-VN" sz="3940" dirty="0" smtClean="0">
                <a:solidFill>
                  <a:srgbClr val="FFFFFF"/>
                </a:solidFill>
                <a:latin typeface="Montserrat Bold"/>
              </a:rPr>
              <a:t>Error</a:t>
            </a:r>
            <a:r>
              <a:rPr lang="en-US" sz="3940" dirty="0" smtClean="0">
                <a:solidFill>
                  <a:srgbClr val="FFFFFF"/>
                </a:solidFill>
                <a:latin typeface="Montserrat Bold"/>
              </a:rPr>
              <a:t>:</a:t>
            </a:r>
          </a:p>
          <a:p>
            <a:pPr marL="829205" lvl="1" indent="-414602">
              <a:lnSpc>
                <a:spcPts val="6106"/>
              </a:lnSpc>
              <a:buFont typeface="Arial"/>
              <a:buChar char="•"/>
            </a:pPr>
            <a:endParaRPr lang="en-US" sz="3940" dirty="0">
              <a:solidFill>
                <a:srgbClr val="FFFFFF"/>
              </a:solidFill>
              <a:latin typeface="Montserrat Bold"/>
            </a:endParaRPr>
          </a:p>
          <a:p>
            <a:pPr marL="829205" lvl="1" indent="-414602">
              <a:lnSpc>
                <a:spcPts val="6106"/>
              </a:lnSpc>
              <a:buFont typeface="Arial"/>
              <a:buChar char="•"/>
            </a:pPr>
            <a:endParaRPr lang="en-US" sz="3940" dirty="0" smtClean="0">
              <a:solidFill>
                <a:srgbClr val="FFFFFF"/>
              </a:solidFill>
              <a:latin typeface="Montserrat Bold"/>
            </a:endParaRPr>
          </a:p>
          <a:p>
            <a:pPr marL="829205" lvl="1" indent="-414602">
              <a:lnSpc>
                <a:spcPts val="6106"/>
              </a:lnSpc>
              <a:buFont typeface="Arial"/>
              <a:buChar char="•"/>
            </a:pPr>
            <a:r>
              <a:rPr lang="en-US" sz="3940" dirty="0" err="1">
                <a:solidFill>
                  <a:srgbClr val="FFFFFF"/>
                </a:solidFill>
                <a:latin typeface="Montserrat Bold"/>
              </a:rPr>
              <a:t>với</a:t>
            </a:r>
            <a:r>
              <a:rPr lang="en-US" sz="3940" dirty="0">
                <a:solidFill>
                  <a:srgbClr val="FFFFFF"/>
                </a:solidFill>
                <a:latin typeface="Montserrat Bold"/>
              </a:rPr>
              <a:t> m </a:t>
            </a:r>
            <a:r>
              <a:rPr lang="en-US" sz="3940" dirty="0" err="1">
                <a:solidFill>
                  <a:srgbClr val="FFFFFF"/>
                </a:solidFill>
                <a:latin typeface="Montserrat Bold"/>
              </a:rPr>
              <a:t>là</a:t>
            </a:r>
            <a:r>
              <a:rPr lang="en-US" sz="3940" dirty="0">
                <a:solidFill>
                  <a:srgbClr val="FFFFFF"/>
                </a:solidFill>
                <a:latin typeface="Montserrat Bold"/>
              </a:rPr>
              <a:t> </a:t>
            </a:r>
            <a:r>
              <a:rPr lang="en-US" sz="3940" dirty="0" err="1">
                <a:solidFill>
                  <a:srgbClr val="FFFFFF"/>
                </a:solidFill>
                <a:latin typeface="Montserrat Bold"/>
              </a:rPr>
              <a:t>số</a:t>
            </a:r>
            <a:r>
              <a:rPr lang="en-US" sz="3940" dirty="0">
                <a:solidFill>
                  <a:srgbClr val="FFFFFF"/>
                </a:solidFill>
                <a:latin typeface="Montserrat Bold"/>
              </a:rPr>
              <a:t> </a:t>
            </a:r>
            <a:r>
              <a:rPr lang="en-US" sz="3940" dirty="0" err="1">
                <a:solidFill>
                  <a:srgbClr val="FFFFFF"/>
                </a:solidFill>
                <a:latin typeface="Montserrat Bold"/>
              </a:rPr>
              <a:t>điểm</a:t>
            </a:r>
            <a:r>
              <a:rPr lang="en-US" sz="3940" dirty="0">
                <a:solidFill>
                  <a:srgbClr val="FFFFFF"/>
                </a:solidFill>
                <a:latin typeface="Montserrat Bold"/>
              </a:rPr>
              <a:t> </a:t>
            </a:r>
            <a:r>
              <a:rPr lang="en-US" sz="3940" dirty="0" err="1">
                <a:solidFill>
                  <a:srgbClr val="FFFFFF"/>
                </a:solidFill>
                <a:latin typeface="Montserrat Bold"/>
              </a:rPr>
              <a:t>dữ</a:t>
            </a:r>
            <a:r>
              <a:rPr lang="en-US" sz="3940" dirty="0">
                <a:solidFill>
                  <a:srgbClr val="FFFFFF"/>
                </a:solidFill>
                <a:latin typeface="Montserrat Bold"/>
              </a:rPr>
              <a:t> </a:t>
            </a:r>
            <a:r>
              <a:rPr lang="en-US" sz="3940" dirty="0" err="1">
                <a:solidFill>
                  <a:srgbClr val="FFFFFF"/>
                </a:solidFill>
                <a:latin typeface="Montserrat Bold"/>
              </a:rPr>
              <a:t>liệu</a:t>
            </a:r>
            <a:r>
              <a:rPr lang="en-US" sz="3940" dirty="0">
                <a:solidFill>
                  <a:srgbClr val="FFFFFF"/>
                </a:solidFill>
                <a:latin typeface="Montserrat Bold"/>
              </a:rPr>
              <a:t> </a:t>
            </a:r>
            <a:r>
              <a:rPr lang="en-US" sz="3940" dirty="0" err="1">
                <a:solidFill>
                  <a:srgbClr val="FFFFFF"/>
                </a:solidFill>
                <a:latin typeface="Montserrat Bold"/>
              </a:rPr>
              <a:t>trong</a:t>
            </a:r>
            <a:r>
              <a:rPr lang="en-US" sz="3940" dirty="0">
                <a:solidFill>
                  <a:srgbClr val="FFFFFF"/>
                </a:solidFill>
                <a:latin typeface="Montserrat Bold"/>
              </a:rPr>
              <a:t> </a:t>
            </a:r>
            <a:r>
              <a:rPr lang="en-US" sz="3940" dirty="0" err="1">
                <a:solidFill>
                  <a:srgbClr val="FFFFFF"/>
                </a:solidFill>
                <a:latin typeface="Montserrat Bold"/>
              </a:rPr>
              <a:t>tập</a:t>
            </a:r>
            <a:r>
              <a:rPr lang="en-US" sz="3940" dirty="0">
                <a:solidFill>
                  <a:srgbClr val="FFFFFF"/>
                </a:solidFill>
                <a:latin typeface="Montserrat Bold"/>
              </a:rPr>
              <a:t> </a:t>
            </a:r>
            <a:r>
              <a:rPr lang="en-US" sz="3940" dirty="0" err="1">
                <a:solidFill>
                  <a:srgbClr val="FFFFFF"/>
                </a:solidFill>
                <a:latin typeface="Montserrat Bold"/>
              </a:rPr>
              <a:t>dữ</a:t>
            </a:r>
            <a:r>
              <a:rPr lang="en-US" sz="3940" dirty="0">
                <a:solidFill>
                  <a:srgbClr val="FFFFFF"/>
                </a:solidFill>
                <a:latin typeface="Montserrat Bold"/>
              </a:rPr>
              <a:t> </a:t>
            </a:r>
            <a:r>
              <a:rPr lang="en-US" sz="3940" dirty="0" err="1">
                <a:solidFill>
                  <a:srgbClr val="FFFFFF"/>
                </a:solidFill>
                <a:latin typeface="Montserrat Bold"/>
              </a:rPr>
              <a:t>liệu</a:t>
            </a:r>
            <a:r>
              <a:rPr lang="en-US" sz="3940" dirty="0">
                <a:solidFill>
                  <a:srgbClr val="FFFFFF"/>
                </a:solidFill>
                <a:latin typeface="Montserrat Bold"/>
              </a:rPr>
              <a:t> </a:t>
            </a:r>
            <a:r>
              <a:rPr lang="en-US" sz="3940" dirty="0" err="1">
                <a:solidFill>
                  <a:srgbClr val="FFFFFF"/>
                </a:solidFill>
                <a:latin typeface="Montserrat Bold"/>
              </a:rPr>
              <a:t>đã</a:t>
            </a:r>
            <a:r>
              <a:rPr lang="en-US" sz="3940" dirty="0">
                <a:solidFill>
                  <a:srgbClr val="FFFFFF"/>
                </a:solidFill>
                <a:latin typeface="Montserrat Bold"/>
              </a:rPr>
              <a:t> </a:t>
            </a:r>
            <a:r>
              <a:rPr lang="en-US" sz="3940" dirty="0" err="1" smtClean="0">
                <a:solidFill>
                  <a:srgbClr val="FFFFFF"/>
                </a:solidFill>
                <a:latin typeface="Montserrat Bold"/>
              </a:rPr>
              <a:t>cho</a:t>
            </a:r>
            <a:endParaRPr lang="en-US" sz="3940" dirty="0" smtClean="0">
              <a:solidFill>
                <a:srgbClr val="FFFFFF"/>
              </a:solidFill>
              <a:latin typeface="Montserrat Bold"/>
            </a:endParaRPr>
          </a:p>
          <a:p>
            <a:pPr marL="829205" lvl="1" indent="-414602">
              <a:lnSpc>
                <a:spcPts val="6106"/>
              </a:lnSpc>
              <a:buFont typeface="Arial"/>
              <a:buChar char="•"/>
            </a:pPr>
            <a:r>
              <a:rPr lang="en-US" sz="3940" dirty="0" smtClean="0">
                <a:solidFill>
                  <a:srgbClr val="FFFFFF"/>
                </a:solidFill>
                <a:latin typeface="Montserrat Bold"/>
              </a:rPr>
              <a:t>Y</a:t>
            </a:r>
            <a:r>
              <a:rPr lang="en-US" sz="3940" baseline="-25000" dirty="0" smtClean="0">
                <a:solidFill>
                  <a:srgbClr val="FFFFFF"/>
                </a:solidFill>
                <a:latin typeface="Montserrat Bold"/>
              </a:rPr>
              <a:t>i</a:t>
            </a:r>
            <a:r>
              <a:rPr lang="en-US" sz="3940" dirty="0" smtClean="0">
                <a:solidFill>
                  <a:srgbClr val="FFFFFF"/>
                </a:solidFill>
                <a:latin typeface="Montserrat Bold"/>
              </a:rPr>
              <a:t>  </a:t>
            </a:r>
            <a:r>
              <a:rPr lang="en-US" sz="3940" dirty="0" err="1" smtClean="0">
                <a:solidFill>
                  <a:srgbClr val="FFFFFF"/>
                </a:solidFill>
                <a:latin typeface="Montserrat Bold"/>
              </a:rPr>
              <a:t>là</a:t>
            </a:r>
            <a:r>
              <a:rPr lang="en-US" sz="3940" dirty="0" smtClean="0">
                <a:solidFill>
                  <a:srgbClr val="FFFFFF"/>
                </a:solidFill>
                <a:latin typeface="Montserrat Bold"/>
              </a:rPr>
              <a:t> </a:t>
            </a:r>
            <a:r>
              <a:rPr lang="en-US" sz="3940" dirty="0" err="1" smtClean="0">
                <a:solidFill>
                  <a:srgbClr val="FFFFFF"/>
                </a:solidFill>
                <a:latin typeface="Montserrat Bold"/>
              </a:rPr>
              <a:t>dữ</a:t>
            </a:r>
            <a:r>
              <a:rPr lang="en-US" sz="3940" dirty="0" smtClean="0">
                <a:solidFill>
                  <a:srgbClr val="FFFFFF"/>
                </a:solidFill>
                <a:latin typeface="Montserrat Bold"/>
              </a:rPr>
              <a:t> </a:t>
            </a:r>
            <a:r>
              <a:rPr lang="en-US" sz="3940" dirty="0" err="1" smtClean="0">
                <a:solidFill>
                  <a:srgbClr val="FFFFFF"/>
                </a:solidFill>
                <a:latin typeface="Montserrat Bold"/>
              </a:rPr>
              <a:t>liệu</a:t>
            </a:r>
            <a:r>
              <a:rPr lang="en-US" sz="3940" dirty="0" smtClean="0">
                <a:solidFill>
                  <a:srgbClr val="FFFFFF"/>
                </a:solidFill>
                <a:latin typeface="Montserrat Bold"/>
              </a:rPr>
              <a:t> </a:t>
            </a:r>
            <a:r>
              <a:rPr lang="en-US" sz="3940" dirty="0" err="1" smtClean="0">
                <a:solidFill>
                  <a:srgbClr val="FFFFFF"/>
                </a:solidFill>
                <a:latin typeface="Montserrat Bold"/>
              </a:rPr>
              <a:t>thực</a:t>
            </a:r>
            <a:r>
              <a:rPr lang="en-US" sz="3940" dirty="0" smtClean="0">
                <a:solidFill>
                  <a:srgbClr val="FFFFFF"/>
                </a:solidFill>
                <a:latin typeface="Montserrat Bold"/>
              </a:rPr>
              <a:t>, h(x</a:t>
            </a:r>
            <a:r>
              <a:rPr lang="en-US" sz="3940" baseline="-25000" dirty="0" smtClean="0">
                <a:solidFill>
                  <a:srgbClr val="FFFFFF"/>
                </a:solidFill>
                <a:latin typeface="Montserrat Bold"/>
              </a:rPr>
              <a:t>i</a:t>
            </a:r>
            <a:r>
              <a:rPr lang="en-US" sz="3940" dirty="0" smtClean="0">
                <a:solidFill>
                  <a:srgbClr val="FFFFFF"/>
                </a:solidFill>
                <a:latin typeface="Montserrat Bold"/>
              </a:rPr>
              <a:t>) </a:t>
            </a:r>
            <a:r>
              <a:rPr lang="en-US" sz="3940" dirty="0" err="1" smtClean="0">
                <a:solidFill>
                  <a:srgbClr val="FFFFFF"/>
                </a:solidFill>
                <a:latin typeface="Montserrat Bold"/>
              </a:rPr>
              <a:t>là</a:t>
            </a:r>
            <a:r>
              <a:rPr lang="en-US" sz="3940" dirty="0" smtClean="0">
                <a:solidFill>
                  <a:srgbClr val="FFFFFF"/>
                </a:solidFill>
                <a:latin typeface="Montserrat Bold"/>
              </a:rPr>
              <a:t> </a:t>
            </a:r>
            <a:r>
              <a:rPr lang="en-US" sz="3940" dirty="0" err="1" smtClean="0">
                <a:solidFill>
                  <a:srgbClr val="FFFFFF"/>
                </a:solidFill>
                <a:latin typeface="Montserrat Bold"/>
              </a:rPr>
              <a:t>kết</a:t>
            </a:r>
            <a:r>
              <a:rPr lang="en-US" sz="3940" dirty="0" smtClean="0">
                <a:solidFill>
                  <a:srgbClr val="FFFFFF"/>
                </a:solidFill>
                <a:latin typeface="Montserrat Bold"/>
              </a:rPr>
              <a:t>  </a:t>
            </a:r>
            <a:r>
              <a:rPr lang="en-US" sz="3940" dirty="0" err="1" smtClean="0">
                <a:solidFill>
                  <a:srgbClr val="FFFFFF"/>
                </a:solidFill>
                <a:latin typeface="Montserrat Bold"/>
              </a:rPr>
              <a:t>quả</a:t>
            </a:r>
            <a:r>
              <a:rPr lang="en-US" sz="3940" dirty="0" smtClean="0">
                <a:solidFill>
                  <a:srgbClr val="FFFFFF"/>
                </a:solidFill>
                <a:latin typeface="Montserrat Bold"/>
              </a:rPr>
              <a:t> </a:t>
            </a:r>
            <a:r>
              <a:rPr lang="en-US" sz="3940" dirty="0" err="1" smtClean="0">
                <a:solidFill>
                  <a:srgbClr val="FFFFFF"/>
                </a:solidFill>
                <a:latin typeface="Montserrat Bold"/>
              </a:rPr>
              <a:t>ước</a:t>
            </a:r>
            <a:r>
              <a:rPr lang="en-US" sz="3940" dirty="0" smtClean="0">
                <a:solidFill>
                  <a:srgbClr val="FFFFFF"/>
                </a:solidFill>
                <a:latin typeface="Montserrat Bold"/>
              </a:rPr>
              <a:t> </a:t>
            </a:r>
            <a:r>
              <a:rPr lang="en-US" sz="3940" dirty="0" err="1" smtClean="0">
                <a:solidFill>
                  <a:srgbClr val="FFFFFF"/>
                </a:solidFill>
                <a:latin typeface="Montserrat Bold"/>
              </a:rPr>
              <a:t>lượng</a:t>
            </a:r>
            <a:endParaRPr lang="en-US" sz="3940" dirty="0" smtClean="0">
              <a:solidFill>
                <a:srgbClr val="FFFFFF"/>
              </a:solidFill>
              <a:latin typeface="Montserrat Bold"/>
            </a:endParaRPr>
          </a:p>
          <a:p>
            <a:pPr marL="829205" lvl="1" indent="-414602">
              <a:lnSpc>
                <a:spcPts val="6106"/>
              </a:lnSpc>
              <a:buFont typeface="Arial"/>
              <a:buChar char="•"/>
            </a:pPr>
            <a:r>
              <a:rPr lang="vi-VN" sz="3940" dirty="0">
                <a:solidFill>
                  <a:srgbClr val="FFFFFF"/>
                </a:solidFill>
                <a:latin typeface="Montserrat Bold"/>
              </a:rPr>
              <a:t>Để tìm giá trị được tối ưu hóa của các tham số mà J là nhỏ </a:t>
            </a:r>
            <a:r>
              <a:rPr lang="vi-VN" sz="3940" dirty="0" smtClean="0">
                <a:solidFill>
                  <a:srgbClr val="FFFFFF"/>
                </a:solidFill>
                <a:latin typeface="Montserrat Bold"/>
              </a:rPr>
              <a:t>nhất</a:t>
            </a:r>
            <a:r>
              <a:rPr lang="en-US" sz="3940" dirty="0" smtClean="0">
                <a:solidFill>
                  <a:srgbClr val="FFFFFF"/>
                </a:solidFill>
                <a:latin typeface="Montserrat Bold"/>
              </a:rPr>
              <a:t> </a:t>
            </a:r>
            <a:r>
              <a:rPr lang="en-US" sz="3940" dirty="0" err="1" smtClean="0">
                <a:solidFill>
                  <a:srgbClr val="FFFFFF"/>
                </a:solidFill>
                <a:latin typeface="Montserrat Bold"/>
              </a:rPr>
              <a:t>thường</a:t>
            </a:r>
            <a:r>
              <a:rPr lang="en-US" sz="3940" dirty="0" smtClean="0">
                <a:solidFill>
                  <a:srgbClr val="FFFFFF"/>
                </a:solidFill>
                <a:latin typeface="Montserrat Bold"/>
              </a:rPr>
              <a:t> </a:t>
            </a:r>
            <a:r>
              <a:rPr lang="en-US" sz="3940" dirty="0" err="1" smtClean="0">
                <a:solidFill>
                  <a:srgbClr val="FFFFFF"/>
                </a:solidFill>
                <a:latin typeface="Montserrat Bold"/>
              </a:rPr>
              <a:t>dùng</a:t>
            </a:r>
            <a:r>
              <a:rPr lang="en-US" sz="3940" dirty="0" smtClean="0">
                <a:solidFill>
                  <a:srgbClr val="FFFFFF"/>
                </a:solidFill>
                <a:latin typeface="Montserrat Bold"/>
              </a:rPr>
              <a:t> </a:t>
            </a:r>
            <a:r>
              <a:rPr lang="vi-VN" sz="3940" dirty="0" smtClean="0">
                <a:solidFill>
                  <a:srgbClr val="FFFFFF"/>
                </a:solidFill>
                <a:latin typeface="Montserrat Bold"/>
              </a:rPr>
              <a:t>thuật </a:t>
            </a:r>
            <a:r>
              <a:rPr lang="vi-VN" sz="3940" dirty="0">
                <a:solidFill>
                  <a:srgbClr val="FFFFFF"/>
                </a:solidFill>
                <a:latin typeface="Montserrat Bold"/>
              </a:rPr>
              <a:t>toán tối ưu hóa </a:t>
            </a:r>
            <a:r>
              <a:rPr lang="vi-VN" sz="3940" dirty="0" smtClean="0">
                <a:solidFill>
                  <a:srgbClr val="FFFFFF"/>
                </a:solidFill>
                <a:latin typeface="Montserrat Bold"/>
              </a:rPr>
              <a:t>Gradient </a:t>
            </a:r>
            <a:r>
              <a:rPr lang="vi-VN" sz="3940" dirty="0">
                <a:solidFill>
                  <a:srgbClr val="FFFFFF"/>
                </a:solidFill>
                <a:latin typeface="Montserrat Bold"/>
              </a:rPr>
              <a:t>Descent.</a:t>
            </a:r>
            <a:endParaRPr lang="en-US" sz="3940" dirty="0" smtClean="0">
              <a:solidFill>
                <a:srgbClr val="FFFFFF"/>
              </a:solidFill>
              <a:latin typeface="Montserrat Bold"/>
            </a:endParaRPr>
          </a:p>
          <a:p>
            <a:pPr marL="829205" lvl="1" indent="-414602">
              <a:lnSpc>
                <a:spcPts val="6106"/>
              </a:lnSpc>
              <a:buFont typeface="Arial"/>
              <a:buChar char="•"/>
            </a:pPr>
            <a:endParaRPr lang="en-US" sz="3940" dirty="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pic>
        <p:nvPicPr>
          <p:cNvPr id="27" name="Picture 26"/>
          <p:cNvPicPr>
            <a:picLocks noChangeAspect="1"/>
          </p:cNvPicPr>
          <p:nvPr/>
        </p:nvPicPr>
        <p:blipFill>
          <a:blip r:embed="rId3"/>
          <a:stretch>
            <a:fillRect/>
          </a:stretch>
        </p:blipFill>
        <p:spPr>
          <a:xfrm>
            <a:off x="5238109" y="3360662"/>
            <a:ext cx="9011291" cy="939503"/>
          </a:xfrm>
          <a:prstGeom prst="rect">
            <a:avLst/>
          </a:prstGeom>
        </p:spPr>
      </p:pic>
    </p:spTree>
    <p:extLst>
      <p:ext uri="{BB962C8B-B14F-4D97-AF65-F5344CB8AC3E}">
        <p14:creationId xmlns:p14="http://schemas.microsoft.com/office/powerpoint/2010/main" val="2037042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11754" y="1210268"/>
            <a:ext cx="14739383" cy="3445236"/>
          </a:xfrm>
          <a:prstGeom prst="rect">
            <a:avLst/>
          </a:prstGeom>
        </p:spPr>
        <p:txBody>
          <a:bodyPr lIns="0" tIns="0" rIns="0" bIns="0" rtlCol="0" anchor="t">
            <a:spAutoFit/>
          </a:bodyPr>
          <a:lstStyle/>
          <a:p>
            <a:pPr>
              <a:lnSpc>
                <a:spcPts val="4398"/>
              </a:lnSpc>
            </a:pPr>
            <a:r>
              <a:rPr lang="en-US" sz="4398" dirty="0" err="1">
                <a:solidFill>
                  <a:srgbClr val="FFFFFF"/>
                </a:solidFill>
                <a:latin typeface="League Spartan"/>
              </a:rPr>
              <a:t>Bài</a:t>
            </a:r>
            <a:r>
              <a:rPr lang="en-US" sz="4398" dirty="0">
                <a:solidFill>
                  <a:srgbClr val="FFFFFF"/>
                </a:solidFill>
                <a:latin typeface="League Spartan"/>
              </a:rPr>
              <a:t> </a:t>
            </a:r>
            <a:r>
              <a:rPr lang="en-US" sz="4398" dirty="0" err="1">
                <a:solidFill>
                  <a:srgbClr val="FFFFFF"/>
                </a:solidFill>
                <a:latin typeface="League Spartan"/>
              </a:rPr>
              <a:t>toán</a:t>
            </a:r>
            <a:r>
              <a:rPr lang="en-US" sz="4398" dirty="0">
                <a:solidFill>
                  <a:srgbClr val="FFFFFF"/>
                </a:solidFill>
                <a:latin typeface="League Spartan"/>
              </a:rPr>
              <a:t>  </a:t>
            </a:r>
            <a:r>
              <a:rPr lang="en-US" sz="4398" dirty="0" err="1">
                <a:solidFill>
                  <a:srgbClr val="FFFFFF"/>
                </a:solidFill>
                <a:latin typeface="League Spartan"/>
              </a:rPr>
              <a:t>Hồi</a:t>
            </a:r>
            <a:r>
              <a:rPr lang="en-US" sz="4398" dirty="0">
                <a:solidFill>
                  <a:srgbClr val="FFFFFF"/>
                </a:solidFill>
                <a:latin typeface="League Spartan"/>
              </a:rPr>
              <a:t> </a:t>
            </a:r>
            <a:r>
              <a:rPr lang="en-US" sz="4398" dirty="0" err="1">
                <a:solidFill>
                  <a:srgbClr val="FFFFFF"/>
                </a:solidFill>
                <a:latin typeface="League Spartan"/>
              </a:rPr>
              <a:t>quy</a:t>
            </a:r>
            <a:r>
              <a:rPr lang="en-US" sz="4398" dirty="0">
                <a:solidFill>
                  <a:srgbClr val="FFFFFF"/>
                </a:solidFill>
                <a:latin typeface="League Spartan"/>
              </a:rPr>
              <a:t> </a:t>
            </a:r>
            <a:r>
              <a:rPr lang="en-US" sz="4398" dirty="0" err="1">
                <a:solidFill>
                  <a:srgbClr val="FFFFFF"/>
                </a:solidFill>
                <a:latin typeface="League Spartan"/>
              </a:rPr>
              <a:t>tuyến</a:t>
            </a:r>
            <a:r>
              <a:rPr lang="en-US" sz="4398" dirty="0">
                <a:solidFill>
                  <a:srgbClr val="FFFFFF"/>
                </a:solidFill>
                <a:latin typeface="League Spartan"/>
              </a:rPr>
              <a:t> </a:t>
            </a:r>
            <a:r>
              <a:rPr lang="en-US" sz="4398" dirty="0" err="1" smtClean="0">
                <a:solidFill>
                  <a:srgbClr val="FFFFFF"/>
                </a:solidFill>
                <a:latin typeface="League Spartan"/>
              </a:rPr>
              <a:t>tính</a:t>
            </a:r>
            <a:r>
              <a:rPr lang="en-US" sz="4398" dirty="0" smtClean="0">
                <a:solidFill>
                  <a:srgbClr val="FFFFFF"/>
                </a:solidFill>
                <a:latin typeface="League Spartan"/>
              </a:rPr>
              <a:t> </a:t>
            </a:r>
            <a:r>
              <a:rPr lang="en-US" sz="4398" dirty="0" err="1" smtClean="0">
                <a:solidFill>
                  <a:srgbClr val="FFFFFF"/>
                </a:solidFill>
                <a:latin typeface="League Spartan"/>
              </a:rPr>
              <a:t>đơn</a:t>
            </a:r>
            <a:r>
              <a:rPr lang="en-US" sz="4398" dirty="0" smtClean="0">
                <a:solidFill>
                  <a:srgbClr val="FFFFFF"/>
                </a:solidFill>
                <a:latin typeface="League Spartan"/>
              </a:rPr>
              <a:t> </a:t>
            </a:r>
            <a:r>
              <a:rPr lang="en-US" sz="4398" dirty="0" err="1" smtClean="0">
                <a:solidFill>
                  <a:srgbClr val="FFFFFF"/>
                </a:solidFill>
                <a:latin typeface="League Spartan"/>
              </a:rPr>
              <a:t>biến</a:t>
            </a:r>
            <a:endParaRPr lang="en-US" sz="4398" dirty="0">
              <a:solidFill>
                <a:srgbClr val="FFFFFF"/>
              </a:solidFill>
              <a:latin typeface="League Spartan"/>
            </a:endParaRPr>
          </a:p>
          <a:p>
            <a:pPr>
              <a:lnSpc>
                <a:spcPts val="5198"/>
              </a:lnSpc>
            </a:pPr>
            <a:endParaRPr lang="en-US" sz="4398" dirty="0">
              <a:solidFill>
                <a:srgbClr val="FFFFFF"/>
              </a:solidFill>
              <a:latin typeface="League Spartan"/>
            </a:endParaRPr>
          </a:p>
          <a:p>
            <a:pPr>
              <a:lnSpc>
                <a:spcPts val="55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438756" y="2789628"/>
            <a:ext cx="14461257" cy="5475858"/>
          </a:xfrm>
          <a:prstGeom prst="rect">
            <a:avLst/>
          </a:prstGeom>
        </p:spPr>
        <p:txBody>
          <a:bodyPr lIns="0" tIns="0" rIns="0" bIns="0" rtlCol="0" anchor="t">
            <a:spAutoFit/>
          </a:bodyPr>
          <a:lstStyle/>
          <a:p>
            <a:pPr marL="829205" lvl="1" indent="-414602">
              <a:lnSpc>
                <a:spcPts val="6106"/>
              </a:lnSpc>
              <a:buFont typeface="Arial"/>
              <a:buChar char="•"/>
            </a:pPr>
            <a:r>
              <a:rPr lang="en-US" sz="3940" dirty="0" smtClean="0">
                <a:solidFill>
                  <a:srgbClr val="FFFFFF"/>
                </a:solidFill>
                <a:latin typeface="Montserrat Bold"/>
              </a:rPr>
              <a:t>T</a:t>
            </a:r>
            <a:r>
              <a:rPr lang="vi-VN" sz="3940" dirty="0" smtClean="0">
                <a:solidFill>
                  <a:srgbClr val="FFFFFF"/>
                </a:solidFill>
                <a:latin typeface="Montserrat Bold"/>
              </a:rPr>
              <a:t>huật </a:t>
            </a:r>
            <a:r>
              <a:rPr lang="vi-VN" sz="3940" dirty="0">
                <a:solidFill>
                  <a:srgbClr val="FFFFFF"/>
                </a:solidFill>
                <a:latin typeface="Montserrat Bold"/>
              </a:rPr>
              <a:t>toán tối ưu hóa </a:t>
            </a:r>
            <a:r>
              <a:rPr lang="vi-VN" sz="3940" dirty="0" smtClean="0">
                <a:solidFill>
                  <a:srgbClr val="FFFFFF"/>
                </a:solidFill>
                <a:latin typeface="Montserrat Bold"/>
              </a:rPr>
              <a:t>Gradient Descent</a:t>
            </a:r>
            <a:r>
              <a:rPr lang="en-US" sz="3940" dirty="0" smtClean="0">
                <a:solidFill>
                  <a:srgbClr val="FFFFFF"/>
                </a:solidFill>
                <a:latin typeface="Montserrat Bold"/>
              </a:rPr>
              <a:t>:</a:t>
            </a:r>
          </a:p>
          <a:p>
            <a:pPr marL="829205" lvl="1" indent="-414602">
              <a:lnSpc>
                <a:spcPts val="6106"/>
              </a:lnSpc>
              <a:buFont typeface="Arial"/>
              <a:buChar char="•"/>
            </a:pPr>
            <a:r>
              <a:rPr lang="pl-PL" sz="3940" dirty="0">
                <a:solidFill>
                  <a:srgbClr val="FFFFFF"/>
                </a:solidFill>
                <a:latin typeface="Montserrat Bold"/>
              </a:rPr>
              <a:t>{</a:t>
            </a:r>
          </a:p>
          <a:p>
            <a:pPr marL="829205" lvl="1" indent="-414602">
              <a:lnSpc>
                <a:spcPts val="6106"/>
              </a:lnSpc>
              <a:buFont typeface="Arial"/>
              <a:buChar char="•"/>
            </a:pPr>
            <a:r>
              <a:rPr lang="pl-PL" sz="3940" dirty="0">
                <a:solidFill>
                  <a:srgbClr val="FFFFFF"/>
                </a:solidFill>
                <a:latin typeface="Montserrat Bold"/>
              </a:rPr>
              <a:t>    w = w - α * δJ/δw</a:t>
            </a:r>
          </a:p>
          <a:p>
            <a:pPr marL="829205" lvl="1" indent="-414602">
              <a:lnSpc>
                <a:spcPts val="6106"/>
              </a:lnSpc>
              <a:buFont typeface="Arial"/>
              <a:buChar char="•"/>
            </a:pPr>
            <a:r>
              <a:rPr lang="pl-PL" sz="3940" dirty="0">
                <a:solidFill>
                  <a:srgbClr val="FFFFFF"/>
                </a:solidFill>
                <a:latin typeface="Montserrat Bold"/>
              </a:rPr>
              <a:t>    b = b - α * δJ/δb</a:t>
            </a:r>
          </a:p>
          <a:p>
            <a:pPr marL="829205" lvl="1" indent="-414602">
              <a:lnSpc>
                <a:spcPts val="6106"/>
              </a:lnSpc>
              <a:buFont typeface="Arial"/>
              <a:buChar char="•"/>
            </a:pPr>
            <a:r>
              <a:rPr lang="pl-PL" sz="3940" dirty="0" smtClean="0">
                <a:solidFill>
                  <a:srgbClr val="FFFFFF"/>
                </a:solidFill>
                <a:latin typeface="Montserrat Bold"/>
              </a:rPr>
              <a:t>}</a:t>
            </a:r>
            <a:r>
              <a:rPr lang="en-US" sz="3940" dirty="0" smtClean="0">
                <a:solidFill>
                  <a:srgbClr val="FFFFFF"/>
                </a:solidFill>
                <a:latin typeface="Montserrat Bold"/>
              </a:rPr>
              <a:t> </a:t>
            </a:r>
            <a:r>
              <a:rPr lang="en-US" sz="3940" dirty="0" err="1" smtClean="0">
                <a:solidFill>
                  <a:srgbClr val="FFFFFF"/>
                </a:solidFill>
                <a:latin typeface="Montserrat Bold"/>
              </a:rPr>
              <a:t>lặp</a:t>
            </a:r>
            <a:r>
              <a:rPr lang="en-US" sz="3940" dirty="0" smtClean="0">
                <a:solidFill>
                  <a:srgbClr val="FFFFFF"/>
                </a:solidFill>
                <a:latin typeface="Montserrat Bold"/>
              </a:rPr>
              <a:t> </a:t>
            </a:r>
            <a:r>
              <a:rPr lang="en-US" sz="3940" dirty="0" err="1" smtClean="0">
                <a:solidFill>
                  <a:srgbClr val="FFFFFF"/>
                </a:solidFill>
                <a:latin typeface="Montserrat Bold"/>
              </a:rPr>
              <a:t>lại</a:t>
            </a:r>
            <a:r>
              <a:rPr lang="en-US" sz="3940" dirty="0" smtClean="0">
                <a:solidFill>
                  <a:srgbClr val="FFFFFF"/>
                </a:solidFill>
                <a:latin typeface="Montserrat Bold"/>
              </a:rPr>
              <a:t> </a:t>
            </a:r>
            <a:r>
              <a:rPr lang="en-US" sz="3940" dirty="0" err="1" smtClean="0">
                <a:solidFill>
                  <a:srgbClr val="FFFFFF"/>
                </a:solidFill>
                <a:latin typeface="Montserrat Bold"/>
              </a:rPr>
              <a:t>cho</a:t>
            </a:r>
            <a:r>
              <a:rPr lang="en-US" sz="3940" dirty="0" smtClean="0">
                <a:solidFill>
                  <a:srgbClr val="FFFFFF"/>
                </a:solidFill>
                <a:latin typeface="Montserrat Bold"/>
              </a:rPr>
              <a:t> </a:t>
            </a:r>
            <a:r>
              <a:rPr lang="en-US" sz="3940" dirty="0" err="1" smtClean="0">
                <a:solidFill>
                  <a:srgbClr val="FFFFFF"/>
                </a:solidFill>
                <a:latin typeface="Montserrat Bold"/>
              </a:rPr>
              <a:t>đến</a:t>
            </a:r>
            <a:r>
              <a:rPr lang="en-US" sz="3940" dirty="0" smtClean="0">
                <a:solidFill>
                  <a:srgbClr val="FFFFFF"/>
                </a:solidFill>
                <a:latin typeface="Montserrat Bold"/>
              </a:rPr>
              <a:t> </a:t>
            </a:r>
            <a:r>
              <a:rPr lang="en-US" sz="3940" dirty="0" err="1" smtClean="0">
                <a:solidFill>
                  <a:srgbClr val="FFFFFF"/>
                </a:solidFill>
                <a:latin typeface="Montserrat Bold"/>
              </a:rPr>
              <a:t>khi</a:t>
            </a:r>
            <a:r>
              <a:rPr lang="en-US" sz="3940" dirty="0" smtClean="0">
                <a:solidFill>
                  <a:srgbClr val="FFFFFF"/>
                </a:solidFill>
                <a:latin typeface="Montserrat Bold"/>
              </a:rPr>
              <a:t> </a:t>
            </a:r>
            <a:r>
              <a:rPr lang="en-US" sz="3940" dirty="0" err="1" smtClean="0">
                <a:solidFill>
                  <a:srgbClr val="FFFFFF"/>
                </a:solidFill>
                <a:latin typeface="Montserrat Bold"/>
              </a:rPr>
              <a:t>hội</a:t>
            </a:r>
            <a:r>
              <a:rPr lang="en-US" sz="3940" dirty="0" smtClean="0">
                <a:solidFill>
                  <a:srgbClr val="FFFFFF"/>
                </a:solidFill>
                <a:latin typeface="Montserrat Bold"/>
              </a:rPr>
              <a:t> </a:t>
            </a:r>
            <a:r>
              <a:rPr lang="en-US" sz="3940" dirty="0" err="1" smtClean="0">
                <a:solidFill>
                  <a:srgbClr val="FFFFFF"/>
                </a:solidFill>
                <a:latin typeface="Montserrat Bold"/>
              </a:rPr>
              <a:t>tụ</a:t>
            </a:r>
            <a:endParaRPr lang="en-US" sz="3940" dirty="0" smtClean="0">
              <a:solidFill>
                <a:srgbClr val="FFFFFF"/>
              </a:solidFill>
              <a:latin typeface="Montserrat Bold"/>
            </a:endParaRPr>
          </a:p>
          <a:p>
            <a:pPr marL="829205" lvl="1" indent="-414602">
              <a:lnSpc>
                <a:spcPts val="6106"/>
              </a:lnSpc>
              <a:buFont typeface="Arial"/>
              <a:buChar char="•"/>
            </a:pPr>
            <a:r>
              <a:rPr lang="el-GR" sz="3940" dirty="0">
                <a:solidFill>
                  <a:srgbClr val="FFFFFF"/>
                </a:solidFill>
                <a:latin typeface="Montserrat Bold"/>
              </a:rPr>
              <a:t> α </a:t>
            </a:r>
            <a:r>
              <a:rPr lang="vi-VN" sz="3940" dirty="0">
                <a:solidFill>
                  <a:srgbClr val="FFFFFF"/>
                </a:solidFill>
                <a:latin typeface="Montserrat Bold"/>
              </a:rPr>
              <a:t>là một siêu tham số được gọi là Tốc độ Học tập</a:t>
            </a:r>
            <a:r>
              <a:rPr lang="vi-VN" sz="3940" dirty="0" smtClean="0">
                <a:solidFill>
                  <a:srgbClr val="FFFFFF"/>
                </a:solidFill>
                <a:latin typeface="Montserrat Bold"/>
              </a:rPr>
              <a:t>.</a:t>
            </a:r>
            <a:endParaRPr lang="en-US" sz="3940" dirty="0" smtClean="0">
              <a:solidFill>
                <a:srgbClr val="FFFFFF"/>
              </a:solidFill>
              <a:latin typeface="Montserrat Bold"/>
            </a:endParaRPr>
          </a:p>
          <a:p>
            <a:pPr marL="829205" lvl="1" indent="-414602">
              <a:lnSpc>
                <a:spcPts val="6106"/>
              </a:lnSpc>
              <a:buFont typeface="Arial"/>
              <a:buChar char="•"/>
            </a:pPr>
            <a:endParaRPr lang="en-US" sz="3940" dirty="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Tree>
    <p:extLst>
      <p:ext uri="{BB962C8B-B14F-4D97-AF65-F5344CB8AC3E}">
        <p14:creationId xmlns:p14="http://schemas.microsoft.com/office/powerpoint/2010/main" val="887244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11754" y="1210268"/>
            <a:ext cx="14739383" cy="3445236"/>
          </a:xfrm>
          <a:prstGeom prst="rect">
            <a:avLst/>
          </a:prstGeom>
        </p:spPr>
        <p:txBody>
          <a:bodyPr lIns="0" tIns="0" rIns="0" bIns="0" rtlCol="0" anchor="t">
            <a:spAutoFit/>
          </a:bodyPr>
          <a:lstStyle/>
          <a:p>
            <a:pPr>
              <a:lnSpc>
                <a:spcPts val="4398"/>
              </a:lnSpc>
            </a:pPr>
            <a:r>
              <a:rPr lang="en-US" sz="4398" b="1" dirty="0" err="1">
                <a:solidFill>
                  <a:srgbClr val="FFFFFF"/>
                </a:solidFill>
                <a:latin typeface="Times New Roman" panose="02020603050405020304" pitchFamily="18" charset="0"/>
                <a:cs typeface="Times New Roman" panose="02020603050405020304" pitchFamily="18" charset="0"/>
              </a:rPr>
              <a:t>Bài</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a:solidFill>
                  <a:srgbClr val="FFFFFF"/>
                </a:solidFill>
                <a:latin typeface="Times New Roman" panose="02020603050405020304" pitchFamily="18" charset="0"/>
                <a:cs typeface="Times New Roman" panose="02020603050405020304" pitchFamily="18" charset="0"/>
              </a:rPr>
              <a:t>toán</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a:solidFill>
                  <a:srgbClr val="FFFFFF"/>
                </a:solidFill>
                <a:latin typeface="Times New Roman" panose="02020603050405020304" pitchFamily="18" charset="0"/>
                <a:cs typeface="Times New Roman" panose="02020603050405020304" pitchFamily="18" charset="0"/>
              </a:rPr>
              <a:t>Hồi</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a:solidFill>
                  <a:srgbClr val="FFFFFF"/>
                </a:solidFill>
                <a:latin typeface="Times New Roman" panose="02020603050405020304" pitchFamily="18" charset="0"/>
                <a:cs typeface="Times New Roman" panose="02020603050405020304" pitchFamily="18" charset="0"/>
              </a:rPr>
              <a:t>quy</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a:solidFill>
                  <a:srgbClr val="FFFFFF"/>
                </a:solidFill>
                <a:latin typeface="Times New Roman" panose="02020603050405020304" pitchFamily="18" charset="0"/>
                <a:cs typeface="Times New Roman" panose="02020603050405020304" pitchFamily="18" charset="0"/>
              </a:rPr>
              <a:t>tuyến</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smtClean="0">
                <a:solidFill>
                  <a:srgbClr val="FFFFFF"/>
                </a:solidFill>
                <a:latin typeface="Times New Roman" panose="02020603050405020304" pitchFamily="18" charset="0"/>
                <a:cs typeface="Times New Roman" panose="02020603050405020304" pitchFamily="18" charset="0"/>
              </a:rPr>
              <a:t>tính</a:t>
            </a:r>
            <a:r>
              <a:rPr lang="en-US" sz="4398" b="1" dirty="0" smtClean="0">
                <a:solidFill>
                  <a:srgbClr val="FFFFFF"/>
                </a:solidFill>
                <a:latin typeface="Times New Roman" panose="02020603050405020304" pitchFamily="18" charset="0"/>
                <a:cs typeface="Times New Roman" panose="02020603050405020304" pitchFamily="18" charset="0"/>
              </a:rPr>
              <a:t> </a:t>
            </a:r>
            <a:r>
              <a:rPr lang="en-US" sz="4398" b="1" dirty="0" err="1" smtClean="0">
                <a:solidFill>
                  <a:srgbClr val="FFFFFF"/>
                </a:solidFill>
                <a:latin typeface="Times New Roman" panose="02020603050405020304" pitchFamily="18" charset="0"/>
                <a:cs typeface="Times New Roman" panose="02020603050405020304" pitchFamily="18" charset="0"/>
              </a:rPr>
              <a:t>đơn</a:t>
            </a:r>
            <a:r>
              <a:rPr lang="en-US" sz="4398" b="1" dirty="0" smtClean="0">
                <a:solidFill>
                  <a:srgbClr val="FFFFFF"/>
                </a:solidFill>
                <a:latin typeface="Times New Roman" panose="02020603050405020304" pitchFamily="18" charset="0"/>
                <a:cs typeface="Times New Roman" panose="02020603050405020304" pitchFamily="18" charset="0"/>
              </a:rPr>
              <a:t> </a:t>
            </a:r>
            <a:r>
              <a:rPr lang="en-US" sz="4398" b="1" dirty="0" err="1" smtClean="0">
                <a:solidFill>
                  <a:srgbClr val="FFFFFF"/>
                </a:solidFill>
                <a:latin typeface="Times New Roman" panose="02020603050405020304" pitchFamily="18" charset="0"/>
                <a:cs typeface="Times New Roman" panose="02020603050405020304" pitchFamily="18" charset="0"/>
              </a:rPr>
              <a:t>biến</a:t>
            </a:r>
            <a:endParaRPr lang="en-US" sz="4398" b="1" dirty="0">
              <a:solidFill>
                <a:srgbClr val="FFFFFF"/>
              </a:solidFill>
              <a:latin typeface="Times New Roman" panose="02020603050405020304" pitchFamily="18" charset="0"/>
              <a:cs typeface="Times New Roman" panose="02020603050405020304" pitchFamily="18" charset="0"/>
            </a:endParaRPr>
          </a:p>
          <a:p>
            <a:pPr>
              <a:lnSpc>
                <a:spcPts val="5198"/>
              </a:lnSpc>
            </a:pPr>
            <a:endParaRPr lang="en-US" sz="4398" dirty="0">
              <a:solidFill>
                <a:srgbClr val="FFFFFF"/>
              </a:solidFill>
              <a:latin typeface="League Spartan"/>
            </a:endParaRPr>
          </a:p>
          <a:p>
            <a:pPr>
              <a:lnSpc>
                <a:spcPts val="55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438756" y="2789628"/>
            <a:ext cx="14461257" cy="3129062"/>
          </a:xfrm>
          <a:prstGeom prst="rect">
            <a:avLst/>
          </a:prstGeom>
        </p:spPr>
        <p:txBody>
          <a:bodyPr lIns="0" tIns="0" rIns="0" bIns="0" rtlCol="0" anchor="t">
            <a:spAutoFit/>
          </a:bodyPr>
          <a:lstStyle/>
          <a:p>
            <a:pPr marL="829205" lvl="1" indent="-414602">
              <a:lnSpc>
                <a:spcPts val="6106"/>
              </a:lnSpc>
              <a:buFont typeface="Arial"/>
              <a:buChar char="•"/>
            </a:pPr>
            <a:r>
              <a:rPr lang="en-US" sz="3940" dirty="0" err="1" smtClean="0">
                <a:solidFill>
                  <a:srgbClr val="FFFFFF"/>
                </a:solidFill>
                <a:latin typeface="Montserrat Bold"/>
              </a:rPr>
              <a:t>Ví</a:t>
            </a:r>
            <a:r>
              <a:rPr lang="en-US" sz="3940" dirty="0" smtClean="0">
                <a:solidFill>
                  <a:srgbClr val="FFFFFF"/>
                </a:solidFill>
                <a:latin typeface="Montserrat Bold"/>
              </a:rPr>
              <a:t> </a:t>
            </a:r>
            <a:r>
              <a:rPr lang="en-US" sz="3940" dirty="0" err="1" smtClean="0">
                <a:solidFill>
                  <a:srgbClr val="FFFFFF"/>
                </a:solidFill>
                <a:latin typeface="Montserrat Bold"/>
              </a:rPr>
              <a:t>dụ</a:t>
            </a:r>
            <a:r>
              <a:rPr lang="en-US" sz="3940" dirty="0" smtClean="0">
                <a:solidFill>
                  <a:srgbClr val="FFFFFF"/>
                </a:solidFill>
                <a:latin typeface="Montserrat Bold"/>
              </a:rPr>
              <a:t> </a:t>
            </a:r>
            <a:r>
              <a:rPr lang="en-US" sz="3940" dirty="0" err="1" smtClean="0">
                <a:solidFill>
                  <a:srgbClr val="FFFFFF"/>
                </a:solidFill>
                <a:latin typeface="Montserrat Bold"/>
              </a:rPr>
              <a:t>về</a:t>
            </a:r>
            <a:r>
              <a:rPr lang="en-US" sz="3940" dirty="0" smtClean="0">
                <a:solidFill>
                  <a:srgbClr val="FFFFFF"/>
                </a:solidFill>
                <a:latin typeface="Montserrat Bold"/>
              </a:rPr>
              <a:t> </a:t>
            </a:r>
            <a:r>
              <a:rPr lang="en-US" sz="3940" dirty="0" err="1" smtClean="0">
                <a:solidFill>
                  <a:srgbClr val="FFFFFF"/>
                </a:solidFill>
                <a:latin typeface="Montserrat Bold"/>
              </a:rPr>
              <a:t>hồi</a:t>
            </a:r>
            <a:r>
              <a:rPr lang="en-US" sz="3940" dirty="0" smtClean="0">
                <a:solidFill>
                  <a:srgbClr val="FFFFFF"/>
                </a:solidFill>
                <a:latin typeface="Montserrat Bold"/>
              </a:rPr>
              <a:t> </a:t>
            </a:r>
            <a:r>
              <a:rPr lang="en-US" sz="3940" dirty="0" err="1" smtClean="0">
                <a:solidFill>
                  <a:srgbClr val="FFFFFF"/>
                </a:solidFill>
                <a:latin typeface="Montserrat Bold"/>
              </a:rPr>
              <a:t>quy</a:t>
            </a:r>
            <a:r>
              <a:rPr lang="en-US" sz="3940" dirty="0" smtClean="0">
                <a:solidFill>
                  <a:srgbClr val="FFFFFF"/>
                </a:solidFill>
                <a:latin typeface="Montserrat Bold"/>
              </a:rPr>
              <a:t> </a:t>
            </a:r>
            <a:r>
              <a:rPr lang="en-US" sz="3940" dirty="0" err="1" smtClean="0">
                <a:solidFill>
                  <a:srgbClr val="FFFFFF"/>
                </a:solidFill>
                <a:latin typeface="Montserrat Bold"/>
              </a:rPr>
              <a:t>tuyến</a:t>
            </a:r>
            <a:r>
              <a:rPr lang="en-US" sz="3940" dirty="0" smtClean="0">
                <a:solidFill>
                  <a:srgbClr val="FFFFFF"/>
                </a:solidFill>
                <a:latin typeface="Montserrat Bold"/>
              </a:rPr>
              <a:t> </a:t>
            </a:r>
            <a:r>
              <a:rPr lang="en-US" sz="3940" dirty="0" err="1" smtClean="0">
                <a:solidFill>
                  <a:srgbClr val="FFFFFF"/>
                </a:solidFill>
                <a:latin typeface="Montserrat Bold"/>
              </a:rPr>
              <a:t>tính</a:t>
            </a:r>
            <a:r>
              <a:rPr lang="en-US" sz="3940" dirty="0" smtClean="0">
                <a:solidFill>
                  <a:srgbClr val="FFFFFF"/>
                </a:solidFill>
                <a:latin typeface="Montserrat Bold"/>
              </a:rPr>
              <a:t> </a:t>
            </a:r>
            <a:r>
              <a:rPr lang="en-US" sz="3940" dirty="0" err="1" smtClean="0">
                <a:solidFill>
                  <a:srgbClr val="FFFFFF"/>
                </a:solidFill>
                <a:latin typeface="Montserrat Bold"/>
              </a:rPr>
              <a:t>đơn</a:t>
            </a:r>
            <a:r>
              <a:rPr lang="en-US" sz="3940" dirty="0" smtClean="0">
                <a:solidFill>
                  <a:srgbClr val="FFFFFF"/>
                </a:solidFill>
                <a:latin typeface="Montserrat Bold"/>
              </a:rPr>
              <a:t> </a:t>
            </a:r>
            <a:r>
              <a:rPr lang="en-US" sz="3940" dirty="0" err="1" smtClean="0">
                <a:solidFill>
                  <a:srgbClr val="FFFFFF"/>
                </a:solidFill>
                <a:latin typeface="Montserrat Bold"/>
              </a:rPr>
              <a:t>biến</a:t>
            </a:r>
            <a:r>
              <a:rPr lang="en-US" sz="3940" dirty="0" smtClean="0">
                <a:solidFill>
                  <a:srgbClr val="FFFFFF"/>
                </a:solidFill>
                <a:latin typeface="Montserrat Bold"/>
              </a:rPr>
              <a:t>: </a:t>
            </a:r>
          </a:p>
          <a:p>
            <a:pPr marL="829205" lvl="1" indent="-414602">
              <a:lnSpc>
                <a:spcPts val="6106"/>
              </a:lnSpc>
              <a:buFont typeface="Arial"/>
              <a:buChar char="•"/>
            </a:pPr>
            <a:r>
              <a:rPr lang="en-US" sz="3940" dirty="0" smtClean="0">
                <a:solidFill>
                  <a:srgbClr val="FFFFFF"/>
                </a:solidFill>
                <a:latin typeface="Montserrat Bold"/>
              </a:rPr>
              <a:t>File du_doan.py</a:t>
            </a:r>
          </a:p>
          <a:p>
            <a:pPr marL="829205" lvl="1" indent="-414602">
              <a:lnSpc>
                <a:spcPts val="6106"/>
              </a:lnSpc>
              <a:buFont typeface="Arial"/>
              <a:buChar char="•"/>
            </a:pPr>
            <a:endParaRPr lang="en-US" sz="3940" dirty="0" smtClean="0">
              <a:solidFill>
                <a:srgbClr val="FFFFFF"/>
              </a:solidFill>
              <a:latin typeface="Montserrat Bold"/>
            </a:endParaRPr>
          </a:p>
          <a:p>
            <a:pPr marL="829205" lvl="1" indent="-414602">
              <a:lnSpc>
                <a:spcPts val="6106"/>
              </a:lnSpc>
              <a:buFont typeface="Arial"/>
              <a:buChar char="•"/>
            </a:pPr>
            <a:endParaRPr lang="en-US" sz="3940" dirty="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Tree>
    <p:extLst>
      <p:ext uri="{BB962C8B-B14F-4D97-AF65-F5344CB8AC3E}">
        <p14:creationId xmlns:p14="http://schemas.microsoft.com/office/powerpoint/2010/main" val="2767575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11754" y="1210268"/>
            <a:ext cx="14739383" cy="3445236"/>
          </a:xfrm>
          <a:prstGeom prst="rect">
            <a:avLst/>
          </a:prstGeom>
        </p:spPr>
        <p:txBody>
          <a:bodyPr lIns="0" tIns="0" rIns="0" bIns="0" rtlCol="0" anchor="t">
            <a:spAutoFit/>
          </a:bodyPr>
          <a:lstStyle/>
          <a:p>
            <a:pPr>
              <a:lnSpc>
                <a:spcPts val="4398"/>
              </a:lnSpc>
            </a:pPr>
            <a:r>
              <a:rPr lang="en-US" sz="4398" b="1" dirty="0" err="1">
                <a:solidFill>
                  <a:srgbClr val="FFFFFF"/>
                </a:solidFill>
                <a:latin typeface="Times New Roman" panose="02020603050405020304" pitchFamily="18" charset="0"/>
                <a:cs typeface="Times New Roman" panose="02020603050405020304" pitchFamily="18" charset="0"/>
              </a:rPr>
              <a:t>Bài</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a:solidFill>
                  <a:srgbClr val="FFFFFF"/>
                </a:solidFill>
                <a:latin typeface="Times New Roman" panose="02020603050405020304" pitchFamily="18" charset="0"/>
                <a:cs typeface="Times New Roman" panose="02020603050405020304" pitchFamily="18" charset="0"/>
              </a:rPr>
              <a:t>toán</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a:solidFill>
                  <a:srgbClr val="FFFFFF"/>
                </a:solidFill>
                <a:latin typeface="Times New Roman" panose="02020603050405020304" pitchFamily="18" charset="0"/>
                <a:cs typeface="Times New Roman" panose="02020603050405020304" pitchFamily="18" charset="0"/>
              </a:rPr>
              <a:t>Hồi</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a:solidFill>
                  <a:srgbClr val="FFFFFF"/>
                </a:solidFill>
                <a:latin typeface="Times New Roman" panose="02020603050405020304" pitchFamily="18" charset="0"/>
                <a:cs typeface="Times New Roman" panose="02020603050405020304" pitchFamily="18" charset="0"/>
              </a:rPr>
              <a:t>quy</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a:solidFill>
                  <a:srgbClr val="FFFFFF"/>
                </a:solidFill>
                <a:latin typeface="Times New Roman" panose="02020603050405020304" pitchFamily="18" charset="0"/>
                <a:cs typeface="Times New Roman" panose="02020603050405020304" pitchFamily="18" charset="0"/>
              </a:rPr>
              <a:t>tuyến</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smtClean="0">
                <a:solidFill>
                  <a:srgbClr val="FFFFFF"/>
                </a:solidFill>
                <a:latin typeface="Times New Roman" panose="02020603050405020304" pitchFamily="18" charset="0"/>
                <a:cs typeface="Times New Roman" panose="02020603050405020304" pitchFamily="18" charset="0"/>
              </a:rPr>
              <a:t>tính</a:t>
            </a:r>
            <a:r>
              <a:rPr lang="en-US" sz="4398" b="1" dirty="0" smtClean="0">
                <a:solidFill>
                  <a:srgbClr val="FFFFFF"/>
                </a:solidFill>
                <a:latin typeface="Times New Roman" panose="02020603050405020304" pitchFamily="18" charset="0"/>
                <a:cs typeface="Times New Roman" panose="02020603050405020304" pitchFamily="18" charset="0"/>
              </a:rPr>
              <a:t> </a:t>
            </a:r>
            <a:r>
              <a:rPr lang="en-US" sz="4398" b="1" dirty="0" err="1" smtClean="0">
                <a:solidFill>
                  <a:srgbClr val="FFFFFF"/>
                </a:solidFill>
                <a:latin typeface="Times New Roman" panose="02020603050405020304" pitchFamily="18" charset="0"/>
                <a:cs typeface="Times New Roman" panose="02020603050405020304" pitchFamily="18" charset="0"/>
              </a:rPr>
              <a:t>đa</a:t>
            </a:r>
            <a:r>
              <a:rPr lang="en-US" sz="4398" b="1" dirty="0" smtClean="0">
                <a:solidFill>
                  <a:srgbClr val="FFFFFF"/>
                </a:solidFill>
                <a:latin typeface="Times New Roman" panose="02020603050405020304" pitchFamily="18" charset="0"/>
                <a:cs typeface="Times New Roman" panose="02020603050405020304" pitchFamily="18" charset="0"/>
              </a:rPr>
              <a:t> </a:t>
            </a:r>
            <a:r>
              <a:rPr lang="en-US" sz="4398" b="1" dirty="0" err="1" smtClean="0">
                <a:solidFill>
                  <a:srgbClr val="FFFFFF"/>
                </a:solidFill>
                <a:latin typeface="Times New Roman" panose="02020603050405020304" pitchFamily="18" charset="0"/>
                <a:cs typeface="Times New Roman" panose="02020603050405020304" pitchFamily="18" charset="0"/>
              </a:rPr>
              <a:t>biến</a:t>
            </a:r>
            <a:endParaRPr lang="en-US" sz="4398" b="1" dirty="0">
              <a:solidFill>
                <a:srgbClr val="FFFFFF"/>
              </a:solidFill>
              <a:latin typeface="Times New Roman" panose="02020603050405020304" pitchFamily="18" charset="0"/>
              <a:cs typeface="Times New Roman" panose="02020603050405020304" pitchFamily="18" charset="0"/>
            </a:endParaRPr>
          </a:p>
          <a:p>
            <a:pPr>
              <a:lnSpc>
                <a:spcPts val="5198"/>
              </a:lnSpc>
            </a:pPr>
            <a:endParaRPr lang="en-US" sz="4398" dirty="0">
              <a:solidFill>
                <a:srgbClr val="FFFFFF"/>
              </a:solidFill>
              <a:latin typeface="League Spartan"/>
            </a:endParaRPr>
          </a:p>
          <a:p>
            <a:pPr>
              <a:lnSpc>
                <a:spcPts val="55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438756" y="2789628"/>
            <a:ext cx="14461257" cy="6258123"/>
          </a:xfrm>
          <a:prstGeom prst="rect">
            <a:avLst/>
          </a:prstGeom>
        </p:spPr>
        <p:txBody>
          <a:bodyPr lIns="0" tIns="0" rIns="0" bIns="0" rtlCol="0" anchor="t">
            <a:spAutoFit/>
          </a:bodyPr>
          <a:lstStyle/>
          <a:p>
            <a:pPr marL="829205" lvl="1" indent="-414602">
              <a:lnSpc>
                <a:spcPts val="6106"/>
              </a:lnSpc>
              <a:buFont typeface="Arial"/>
              <a:buChar char="•"/>
            </a:pPr>
            <a:r>
              <a:rPr lang="vi-VN" sz="3600" dirty="0" smtClean="0">
                <a:solidFill>
                  <a:srgbClr val="FFFFFF"/>
                </a:solidFill>
                <a:latin typeface="Montserrat Bold"/>
              </a:rPr>
              <a:t>Hồi </a:t>
            </a:r>
            <a:r>
              <a:rPr lang="vi-VN" sz="3600" dirty="0">
                <a:solidFill>
                  <a:srgbClr val="FFFFFF"/>
                </a:solidFill>
                <a:latin typeface="Montserrat Bold"/>
              </a:rPr>
              <a:t>qui tuyến tính đa biến là hồi qui tuyến tính với nhiều hơn một biến đầu vào. </a:t>
            </a:r>
            <a:endParaRPr lang="en-US" sz="3600" dirty="0" smtClean="0">
              <a:solidFill>
                <a:srgbClr val="FFFFFF"/>
              </a:solidFill>
              <a:latin typeface="Montserrat Bold"/>
            </a:endParaRPr>
          </a:p>
          <a:p>
            <a:pPr marL="829205" lvl="1" indent="-414602">
              <a:lnSpc>
                <a:spcPts val="6106"/>
              </a:lnSpc>
              <a:buFont typeface="Arial"/>
              <a:buChar char="•"/>
            </a:pPr>
            <a:r>
              <a:rPr lang="vi-VN" sz="3600" dirty="0" smtClean="0">
                <a:solidFill>
                  <a:srgbClr val="FFFFFF"/>
                </a:solidFill>
                <a:latin typeface="Montserrat Bold"/>
              </a:rPr>
              <a:t>Hồi </a:t>
            </a:r>
            <a:r>
              <a:rPr lang="vi-VN" sz="3600" dirty="0">
                <a:solidFill>
                  <a:srgbClr val="FFFFFF"/>
                </a:solidFill>
                <a:latin typeface="Montserrat Bold"/>
              </a:rPr>
              <a:t>qui tuyến tính đa biến phổ biến hơn so với đơn biến vì trên thực tế rất hiếm các tác vụ dự báo chỉ gồm một biến đầu vào. </a:t>
            </a:r>
            <a:endParaRPr lang="en-US" sz="3600" dirty="0" smtClean="0">
              <a:solidFill>
                <a:srgbClr val="FFFFFF"/>
              </a:solidFill>
              <a:latin typeface="Montserrat Bold"/>
            </a:endParaRPr>
          </a:p>
          <a:p>
            <a:pPr marL="829205" lvl="1" indent="-414602">
              <a:lnSpc>
                <a:spcPts val="6106"/>
              </a:lnSpc>
              <a:buFont typeface="Arial"/>
              <a:buChar char="•"/>
            </a:pPr>
            <a:r>
              <a:rPr lang="vi-VN" sz="3600" dirty="0" smtClean="0">
                <a:solidFill>
                  <a:srgbClr val="FFFFFF"/>
                </a:solidFill>
                <a:latin typeface="Montserrat Bold"/>
              </a:rPr>
              <a:t>Phương </a:t>
            </a:r>
            <a:r>
              <a:rPr lang="vi-VN" sz="3600" dirty="0">
                <a:solidFill>
                  <a:srgbClr val="FFFFFF"/>
                </a:solidFill>
                <a:latin typeface="Montserrat Bold"/>
              </a:rPr>
              <a:t>trình hồi qui của nó có dạng</a:t>
            </a:r>
            <a:r>
              <a:rPr lang="vi-VN" sz="3600" dirty="0" smtClean="0">
                <a:solidFill>
                  <a:srgbClr val="FFFFFF"/>
                </a:solidFill>
                <a:latin typeface="Montserrat Bold"/>
              </a:rPr>
              <a:t>:</a:t>
            </a:r>
            <a:endParaRPr lang="en-US" sz="3600" dirty="0" smtClean="0">
              <a:solidFill>
                <a:srgbClr val="FFFFFF"/>
              </a:solidFill>
              <a:latin typeface="Montserrat Bold"/>
            </a:endParaRPr>
          </a:p>
          <a:p>
            <a:pPr marL="829205" lvl="1" indent="-414602">
              <a:lnSpc>
                <a:spcPts val="6106"/>
              </a:lnSpc>
              <a:buFont typeface="Arial"/>
              <a:buChar char="•"/>
            </a:pPr>
            <a:endParaRPr lang="en-US" sz="3600" dirty="0" smtClean="0">
              <a:solidFill>
                <a:srgbClr val="FFFFFF"/>
              </a:solidFill>
              <a:latin typeface="Montserrat Bold"/>
            </a:endParaRPr>
          </a:p>
          <a:p>
            <a:pPr marL="829205" lvl="1" indent="-414602">
              <a:lnSpc>
                <a:spcPts val="6106"/>
              </a:lnSpc>
              <a:buFont typeface="Arial"/>
              <a:buChar char="•"/>
            </a:pPr>
            <a:endParaRPr lang="en-US" sz="3940" dirty="0" smtClean="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pic>
        <p:nvPicPr>
          <p:cNvPr id="27" name="Picture 26"/>
          <p:cNvPicPr>
            <a:picLocks noChangeAspect="1"/>
          </p:cNvPicPr>
          <p:nvPr/>
        </p:nvPicPr>
        <p:blipFill>
          <a:blip r:embed="rId3"/>
          <a:stretch>
            <a:fillRect/>
          </a:stretch>
        </p:blipFill>
        <p:spPr>
          <a:xfrm>
            <a:off x="4874745" y="7605975"/>
            <a:ext cx="9695261" cy="753415"/>
          </a:xfrm>
          <a:prstGeom prst="rect">
            <a:avLst/>
          </a:prstGeom>
        </p:spPr>
      </p:pic>
    </p:spTree>
    <p:extLst>
      <p:ext uri="{BB962C8B-B14F-4D97-AF65-F5344CB8AC3E}">
        <p14:creationId xmlns:p14="http://schemas.microsoft.com/office/powerpoint/2010/main" val="4293217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11754" y="1210268"/>
            <a:ext cx="14739383" cy="3445236"/>
          </a:xfrm>
          <a:prstGeom prst="rect">
            <a:avLst/>
          </a:prstGeom>
        </p:spPr>
        <p:txBody>
          <a:bodyPr lIns="0" tIns="0" rIns="0" bIns="0" rtlCol="0" anchor="t">
            <a:spAutoFit/>
          </a:bodyPr>
          <a:lstStyle/>
          <a:p>
            <a:pPr>
              <a:lnSpc>
                <a:spcPts val="4398"/>
              </a:lnSpc>
            </a:pPr>
            <a:r>
              <a:rPr lang="en-US" sz="4398" b="1" dirty="0" err="1">
                <a:solidFill>
                  <a:srgbClr val="FFFFFF"/>
                </a:solidFill>
                <a:latin typeface="Times New Roman" panose="02020603050405020304" pitchFamily="18" charset="0"/>
                <a:cs typeface="Times New Roman" panose="02020603050405020304" pitchFamily="18" charset="0"/>
              </a:rPr>
              <a:t>Bài</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a:solidFill>
                  <a:srgbClr val="FFFFFF"/>
                </a:solidFill>
                <a:latin typeface="Times New Roman" panose="02020603050405020304" pitchFamily="18" charset="0"/>
                <a:cs typeface="Times New Roman" panose="02020603050405020304" pitchFamily="18" charset="0"/>
              </a:rPr>
              <a:t>toán</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a:solidFill>
                  <a:srgbClr val="FFFFFF"/>
                </a:solidFill>
                <a:latin typeface="Times New Roman" panose="02020603050405020304" pitchFamily="18" charset="0"/>
                <a:cs typeface="Times New Roman" panose="02020603050405020304" pitchFamily="18" charset="0"/>
              </a:rPr>
              <a:t>Hồi</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a:solidFill>
                  <a:srgbClr val="FFFFFF"/>
                </a:solidFill>
                <a:latin typeface="Times New Roman" panose="02020603050405020304" pitchFamily="18" charset="0"/>
                <a:cs typeface="Times New Roman" panose="02020603050405020304" pitchFamily="18" charset="0"/>
              </a:rPr>
              <a:t>quy</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a:solidFill>
                  <a:srgbClr val="FFFFFF"/>
                </a:solidFill>
                <a:latin typeface="Times New Roman" panose="02020603050405020304" pitchFamily="18" charset="0"/>
                <a:cs typeface="Times New Roman" panose="02020603050405020304" pitchFamily="18" charset="0"/>
              </a:rPr>
              <a:t>tuyến</a:t>
            </a:r>
            <a:r>
              <a:rPr lang="en-US" sz="4398" b="1" dirty="0">
                <a:solidFill>
                  <a:srgbClr val="FFFFFF"/>
                </a:solidFill>
                <a:latin typeface="Times New Roman" panose="02020603050405020304" pitchFamily="18" charset="0"/>
                <a:cs typeface="Times New Roman" panose="02020603050405020304" pitchFamily="18" charset="0"/>
              </a:rPr>
              <a:t> </a:t>
            </a:r>
            <a:r>
              <a:rPr lang="en-US" sz="4398" b="1" dirty="0" err="1" smtClean="0">
                <a:solidFill>
                  <a:srgbClr val="FFFFFF"/>
                </a:solidFill>
                <a:latin typeface="Times New Roman" panose="02020603050405020304" pitchFamily="18" charset="0"/>
                <a:cs typeface="Times New Roman" panose="02020603050405020304" pitchFamily="18" charset="0"/>
              </a:rPr>
              <a:t>tính</a:t>
            </a:r>
            <a:r>
              <a:rPr lang="en-US" sz="4398" b="1" dirty="0" smtClean="0">
                <a:solidFill>
                  <a:srgbClr val="FFFFFF"/>
                </a:solidFill>
                <a:latin typeface="Times New Roman" panose="02020603050405020304" pitchFamily="18" charset="0"/>
                <a:cs typeface="Times New Roman" panose="02020603050405020304" pitchFamily="18" charset="0"/>
              </a:rPr>
              <a:t> </a:t>
            </a:r>
            <a:r>
              <a:rPr lang="en-US" sz="4398" b="1" dirty="0" err="1" smtClean="0">
                <a:solidFill>
                  <a:srgbClr val="FFFFFF"/>
                </a:solidFill>
                <a:latin typeface="Times New Roman" panose="02020603050405020304" pitchFamily="18" charset="0"/>
                <a:cs typeface="Times New Roman" panose="02020603050405020304" pitchFamily="18" charset="0"/>
              </a:rPr>
              <a:t>đa</a:t>
            </a:r>
            <a:r>
              <a:rPr lang="en-US" sz="4398" b="1" dirty="0" smtClean="0">
                <a:solidFill>
                  <a:srgbClr val="FFFFFF"/>
                </a:solidFill>
                <a:latin typeface="Times New Roman" panose="02020603050405020304" pitchFamily="18" charset="0"/>
                <a:cs typeface="Times New Roman" panose="02020603050405020304" pitchFamily="18" charset="0"/>
              </a:rPr>
              <a:t> </a:t>
            </a:r>
            <a:r>
              <a:rPr lang="en-US" sz="4398" b="1" dirty="0" err="1" smtClean="0">
                <a:solidFill>
                  <a:srgbClr val="FFFFFF"/>
                </a:solidFill>
                <a:latin typeface="Times New Roman" panose="02020603050405020304" pitchFamily="18" charset="0"/>
                <a:cs typeface="Times New Roman" panose="02020603050405020304" pitchFamily="18" charset="0"/>
              </a:rPr>
              <a:t>biến</a:t>
            </a:r>
            <a:endParaRPr lang="en-US" sz="4398" b="1" dirty="0">
              <a:solidFill>
                <a:srgbClr val="FFFFFF"/>
              </a:solidFill>
              <a:latin typeface="Times New Roman" panose="02020603050405020304" pitchFamily="18" charset="0"/>
              <a:cs typeface="Times New Roman" panose="02020603050405020304" pitchFamily="18" charset="0"/>
            </a:endParaRPr>
          </a:p>
          <a:p>
            <a:pPr>
              <a:lnSpc>
                <a:spcPts val="5198"/>
              </a:lnSpc>
            </a:pPr>
            <a:endParaRPr lang="en-US" sz="4398" dirty="0">
              <a:solidFill>
                <a:srgbClr val="FFFFFF"/>
              </a:solidFill>
              <a:latin typeface="League Spartan"/>
            </a:endParaRPr>
          </a:p>
          <a:p>
            <a:pPr>
              <a:lnSpc>
                <a:spcPts val="55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438756" y="2789628"/>
            <a:ext cx="14461257" cy="1564531"/>
          </a:xfrm>
          <a:prstGeom prst="rect">
            <a:avLst/>
          </a:prstGeom>
        </p:spPr>
        <p:txBody>
          <a:bodyPr lIns="0" tIns="0" rIns="0" bIns="0" rtlCol="0" anchor="t">
            <a:spAutoFit/>
          </a:bodyPr>
          <a:lstStyle/>
          <a:p>
            <a:pPr marL="829205" lvl="1" indent="-414602">
              <a:lnSpc>
                <a:spcPts val="6106"/>
              </a:lnSpc>
              <a:buFont typeface="Arial"/>
              <a:buChar char="•"/>
            </a:pPr>
            <a:endParaRPr lang="en-US" sz="3600" dirty="0" smtClean="0">
              <a:solidFill>
                <a:srgbClr val="FFFFFF"/>
              </a:solidFill>
              <a:latin typeface="Montserrat Bold"/>
            </a:endParaRPr>
          </a:p>
          <a:p>
            <a:pPr marL="829205" lvl="1" indent="-414602">
              <a:lnSpc>
                <a:spcPts val="6106"/>
              </a:lnSpc>
              <a:buFont typeface="Arial"/>
              <a:buChar char="•"/>
            </a:pPr>
            <a:endParaRPr lang="en-US" sz="3940" dirty="0" smtClean="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pic>
        <p:nvPicPr>
          <p:cNvPr id="28" name="Picture 27"/>
          <p:cNvPicPr>
            <a:picLocks noChangeAspect="1"/>
          </p:cNvPicPr>
          <p:nvPr/>
        </p:nvPicPr>
        <p:blipFill>
          <a:blip r:embed="rId3"/>
          <a:stretch>
            <a:fillRect/>
          </a:stretch>
        </p:blipFill>
        <p:spPr>
          <a:xfrm>
            <a:off x="5817097" y="2720269"/>
            <a:ext cx="8368033" cy="2630498"/>
          </a:xfrm>
          <a:prstGeom prst="rect">
            <a:avLst/>
          </a:prstGeom>
        </p:spPr>
      </p:pic>
    </p:spTree>
    <p:extLst>
      <p:ext uri="{BB962C8B-B14F-4D97-AF65-F5344CB8AC3E}">
        <p14:creationId xmlns:p14="http://schemas.microsoft.com/office/powerpoint/2010/main" val="2101202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23950" y="1832029"/>
            <a:ext cx="7706695" cy="6622941"/>
            <a:chOff x="0" y="0"/>
            <a:chExt cx="812800" cy="698500"/>
          </a:xfrm>
        </p:grpSpPr>
        <p:sp>
          <p:nvSpPr>
            <p:cNvPr id="3" name="Freeform 3"/>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D7377"/>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37928" y="2387829"/>
            <a:ext cx="6534491" cy="5511342"/>
            <a:chOff x="0" y="0"/>
            <a:chExt cx="1721018" cy="1451547"/>
          </a:xfrm>
        </p:grpSpPr>
        <p:sp>
          <p:nvSpPr>
            <p:cNvPr id="6" name="Freeform 6"/>
            <p:cNvSpPr/>
            <p:nvPr/>
          </p:nvSpPr>
          <p:spPr>
            <a:xfrm>
              <a:off x="0" y="0"/>
              <a:ext cx="1721018" cy="1451547"/>
            </a:xfrm>
            <a:custGeom>
              <a:avLst/>
              <a:gdLst/>
              <a:ahLst/>
              <a:cxnLst/>
              <a:rect l="l" t="t" r="r" b="b"/>
              <a:pathLst>
                <a:path w="1721018" h="1451547">
                  <a:moveTo>
                    <a:pt x="0" y="0"/>
                  </a:moveTo>
                  <a:lnTo>
                    <a:pt x="1721018" y="0"/>
                  </a:lnTo>
                  <a:lnTo>
                    <a:pt x="1721018" y="1451547"/>
                  </a:lnTo>
                  <a:lnTo>
                    <a:pt x="0" y="1451547"/>
                  </a:lnTo>
                  <a:close/>
                </a:path>
              </a:pathLst>
            </a:custGeom>
            <a:solidFill>
              <a:srgbClr val="0D7377"/>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038153" y="0"/>
            <a:ext cx="4393457" cy="839228"/>
            <a:chOff x="0" y="0"/>
            <a:chExt cx="1157124" cy="221031"/>
          </a:xfrm>
        </p:grpSpPr>
        <p:sp>
          <p:nvSpPr>
            <p:cNvPr id="9" name="Freeform 9"/>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0D7377"/>
            </a:solidFill>
          </p:spPr>
        </p:sp>
        <p:sp>
          <p:nvSpPr>
            <p:cNvPr id="10" name="TextBox 1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1727014" y="9447772"/>
            <a:ext cx="4393457" cy="839228"/>
            <a:chOff x="0" y="0"/>
            <a:chExt cx="1157124" cy="221031"/>
          </a:xfrm>
        </p:grpSpPr>
        <p:sp>
          <p:nvSpPr>
            <p:cNvPr id="12" name="Freeform 12"/>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0D7377"/>
            </a:solidFill>
          </p:spPr>
        </p:sp>
        <p:sp>
          <p:nvSpPr>
            <p:cNvPr id="13" name="TextBox 1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2479025" y="-189472"/>
            <a:ext cx="2664422" cy="1218172"/>
            <a:chOff x="0" y="0"/>
            <a:chExt cx="483446" cy="221031"/>
          </a:xfrm>
        </p:grpSpPr>
        <p:sp>
          <p:nvSpPr>
            <p:cNvPr id="15" name="Freeform 15"/>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6" name="TextBox 16"/>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5244191" y="9258300"/>
            <a:ext cx="2664422" cy="1218172"/>
            <a:chOff x="0" y="0"/>
            <a:chExt cx="483446" cy="221031"/>
          </a:xfrm>
        </p:grpSpPr>
        <p:sp>
          <p:nvSpPr>
            <p:cNvPr id="18" name="Freeform 18"/>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9" name="TextBox 19"/>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4089434" y="-189472"/>
            <a:ext cx="2664422" cy="1218172"/>
            <a:chOff x="0" y="0"/>
            <a:chExt cx="483446" cy="221031"/>
          </a:xfrm>
        </p:grpSpPr>
        <p:sp>
          <p:nvSpPr>
            <p:cNvPr id="21" name="Freeform 21"/>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0D7377"/>
            </a:solidFill>
          </p:spPr>
        </p:sp>
        <p:sp>
          <p:nvSpPr>
            <p:cNvPr id="22" name="TextBox 22"/>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6854601" y="9258300"/>
            <a:ext cx="2664422" cy="1218172"/>
            <a:chOff x="0" y="0"/>
            <a:chExt cx="483446" cy="221031"/>
          </a:xfrm>
        </p:grpSpPr>
        <p:sp>
          <p:nvSpPr>
            <p:cNvPr id="24" name="Freeform 24"/>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0D7377"/>
            </a:solidFill>
          </p:spPr>
        </p:sp>
        <p:sp>
          <p:nvSpPr>
            <p:cNvPr id="25" name="TextBox 25"/>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622671" y="2220949"/>
            <a:ext cx="6709253" cy="5845101"/>
            <a:chOff x="0" y="0"/>
            <a:chExt cx="6350000" cy="5532120"/>
          </a:xfrm>
        </p:grpSpPr>
        <p:sp>
          <p:nvSpPr>
            <p:cNvPr id="27" name="Freeform 27"/>
            <p:cNvSpPr/>
            <p:nvPr/>
          </p:nvSpPr>
          <p:spPr>
            <a:xfrm>
              <a:off x="0" y="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FFFFFF"/>
            </a:solidFill>
          </p:spPr>
        </p:sp>
      </p:grpSp>
      <p:sp>
        <p:nvSpPr>
          <p:cNvPr id="28" name="AutoShape 28"/>
          <p:cNvSpPr/>
          <p:nvPr/>
        </p:nvSpPr>
        <p:spPr>
          <a:xfrm rot="-7193308">
            <a:off x="-497852" y="6516002"/>
            <a:ext cx="3317663" cy="0"/>
          </a:xfrm>
          <a:prstGeom prst="line">
            <a:avLst/>
          </a:prstGeom>
          <a:ln w="85725" cap="flat">
            <a:solidFill>
              <a:srgbClr val="FFFFFF"/>
            </a:solidFill>
            <a:prstDash val="solid"/>
            <a:headEnd type="none" w="sm" len="sm"/>
            <a:tailEnd type="none" w="sm" len="sm"/>
          </a:ln>
        </p:spPr>
      </p:sp>
      <p:sp>
        <p:nvSpPr>
          <p:cNvPr id="29" name="AutoShape 29"/>
          <p:cNvSpPr/>
          <p:nvPr/>
        </p:nvSpPr>
        <p:spPr>
          <a:xfrm rot="-3598859">
            <a:off x="-501078" y="3680979"/>
            <a:ext cx="3317663" cy="0"/>
          </a:xfrm>
          <a:prstGeom prst="line">
            <a:avLst/>
          </a:prstGeom>
          <a:ln w="85725" cap="flat">
            <a:solidFill>
              <a:srgbClr val="FFFFFF"/>
            </a:solidFill>
            <a:prstDash val="solid"/>
            <a:headEnd type="none" w="sm" len="sm"/>
            <a:tailEnd type="none" w="sm" len="sm"/>
          </a:ln>
        </p:spPr>
      </p:sp>
      <p:sp>
        <p:nvSpPr>
          <p:cNvPr id="30" name="Freeform 30"/>
          <p:cNvSpPr/>
          <p:nvPr/>
        </p:nvSpPr>
        <p:spPr>
          <a:xfrm>
            <a:off x="9534752" y="1896621"/>
            <a:ext cx="422417" cy="430552"/>
          </a:xfrm>
          <a:custGeom>
            <a:avLst/>
            <a:gdLst/>
            <a:ahLst/>
            <a:cxnLst/>
            <a:rect l="l" t="t" r="r" b="b"/>
            <a:pathLst>
              <a:path w="422417" h="430552">
                <a:moveTo>
                  <a:pt x="0" y="0"/>
                </a:moveTo>
                <a:lnTo>
                  <a:pt x="422417" y="0"/>
                </a:lnTo>
                <a:lnTo>
                  <a:pt x="422417" y="430552"/>
                </a:lnTo>
                <a:lnTo>
                  <a:pt x="0" y="43055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1" name="Freeform 31"/>
          <p:cNvSpPr/>
          <p:nvPr/>
        </p:nvSpPr>
        <p:spPr>
          <a:xfrm>
            <a:off x="9643624" y="3047865"/>
            <a:ext cx="422417" cy="430552"/>
          </a:xfrm>
          <a:custGeom>
            <a:avLst/>
            <a:gdLst/>
            <a:ahLst/>
            <a:cxnLst/>
            <a:rect l="l" t="t" r="r" b="b"/>
            <a:pathLst>
              <a:path w="422417" h="430552">
                <a:moveTo>
                  <a:pt x="0" y="0"/>
                </a:moveTo>
                <a:lnTo>
                  <a:pt x="422417" y="0"/>
                </a:lnTo>
                <a:lnTo>
                  <a:pt x="422417" y="430552"/>
                </a:lnTo>
                <a:lnTo>
                  <a:pt x="0" y="43055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2" name="Freeform 32"/>
          <p:cNvSpPr/>
          <p:nvPr/>
        </p:nvSpPr>
        <p:spPr>
          <a:xfrm>
            <a:off x="9643624" y="4208052"/>
            <a:ext cx="422417" cy="430552"/>
          </a:xfrm>
          <a:custGeom>
            <a:avLst/>
            <a:gdLst/>
            <a:ahLst/>
            <a:cxnLst/>
            <a:rect l="l" t="t" r="r" b="b"/>
            <a:pathLst>
              <a:path w="422417" h="430552">
                <a:moveTo>
                  <a:pt x="0" y="0"/>
                </a:moveTo>
                <a:lnTo>
                  <a:pt x="422417" y="0"/>
                </a:lnTo>
                <a:lnTo>
                  <a:pt x="422417" y="430552"/>
                </a:lnTo>
                <a:lnTo>
                  <a:pt x="0" y="43055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3" name="Freeform 33"/>
          <p:cNvSpPr/>
          <p:nvPr/>
        </p:nvSpPr>
        <p:spPr>
          <a:xfrm>
            <a:off x="9745961" y="5391079"/>
            <a:ext cx="422417" cy="430552"/>
          </a:xfrm>
          <a:custGeom>
            <a:avLst/>
            <a:gdLst/>
            <a:ahLst/>
            <a:cxnLst/>
            <a:rect l="l" t="t" r="r" b="b"/>
            <a:pathLst>
              <a:path w="422417" h="430552">
                <a:moveTo>
                  <a:pt x="0" y="0"/>
                </a:moveTo>
                <a:lnTo>
                  <a:pt x="422417" y="0"/>
                </a:lnTo>
                <a:lnTo>
                  <a:pt x="422417" y="430551"/>
                </a:lnTo>
                <a:lnTo>
                  <a:pt x="0" y="43055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4" name="TextBox 34"/>
          <p:cNvSpPr txBox="1"/>
          <p:nvPr/>
        </p:nvSpPr>
        <p:spPr>
          <a:xfrm>
            <a:off x="2024759" y="4718077"/>
            <a:ext cx="6148566" cy="1069921"/>
          </a:xfrm>
          <a:prstGeom prst="rect">
            <a:avLst/>
          </a:prstGeom>
        </p:spPr>
        <p:txBody>
          <a:bodyPr lIns="0" tIns="0" rIns="0" bIns="0" rtlCol="0" anchor="t">
            <a:spAutoFit/>
          </a:bodyPr>
          <a:lstStyle/>
          <a:p>
            <a:pPr algn="ctr">
              <a:lnSpc>
                <a:spcPts val="8000"/>
              </a:lnSpc>
            </a:pPr>
            <a:r>
              <a:rPr lang="en-US" sz="8000">
                <a:solidFill>
                  <a:srgbClr val="FFFFFF"/>
                </a:solidFill>
                <a:latin typeface="League Spartan"/>
              </a:rPr>
              <a:t>NỘI DUNG</a:t>
            </a:r>
          </a:p>
        </p:txBody>
      </p:sp>
      <p:sp>
        <p:nvSpPr>
          <p:cNvPr id="35" name="TextBox 35"/>
          <p:cNvSpPr txBox="1"/>
          <p:nvPr/>
        </p:nvSpPr>
        <p:spPr>
          <a:xfrm>
            <a:off x="10273153" y="1888415"/>
            <a:ext cx="3230696" cy="438758"/>
          </a:xfrm>
          <a:prstGeom prst="rect">
            <a:avLst/>
          </a:prstGeom>
        </p:spPr>
        <p:txBody>
          <a:bodyPr lIns="0" tIns="0" rIns="0" bIns="0" rtlCol="0" anchor="t">
            <a:spAutoFit/>
          </a:bodyPr>
          <a:lstStyle/>
          <a:p>
            <a:pPr>
              <a:lnSpc>
                <a:spcPts val="3640"/>
              </a:lnSpc>
            </a:pPr>
            <a:r>
              <a:rPr lang="en-US" sz="2600">
                <a:solidFill>
                  <a:srgbClr val="0D7377"/>
                </a:solidFill>
                <a:latin typeface="League Spartan"/>
              </a:rPr>
              <a:t>Khái niệm</a:t>
            </a:r>
          </a:p>
        </p:txBody>
      </p:sp>
      <p:sp>
        <p:nvSpPr>
          <p:cNvPr id="36" name="TextBox 36"/>
          <p:cNvSpPr txBox="1"/>
          <p:nvPr/>
        </p:nvSpPr>
        <p:spPr>
          <a:xfrm>
            <a:off x="10599934" y="6583630"/>
            <a:ext cx="4316067" cy="438758"/>
          </a:xfrm>
          <a:prstGeom prst="rect">
            <a:avLst/>
          </a:prstGeom>
        </p:spPr>
        <p:txBody>
          <a:bodyPr lIns="0" tIns="0" rIns="0" bIns="0" rtlCol="0" anchor="t">
            <a:spAutoFit/>
          </a:bodyPr>
          <a:lstStyle/>
          <a:p>
            <a:pPr>
              <a:lnSpc>
                <a:spcPts val="3640"/>
              </a:lnSpc>
            </a:pPr>
            <a:r>
              <a:rPr lang="en-US" sz="2600">
                <a:solidFill>
                  <a:srgbClr val="0D7377"/>
                </a:solidFill>
                <a:latin typeface="League Spartan"/>
              </a:rPr>
              <a:t>Một số hàm thường dùng</a:t>
            </a:r>
          </a:p>
        </p:txBody>
      </p:sp>
      <p:sp>
        <p:nvSpPr>
          <p:cNvPr id="37" name="TextBox 37"/>
          <p:cNvSpPr txBox="1"/>
          <p:nvPr/>
        </p:nvSpPr>
        <p:spPr>
          <a:xfrm>
            <a:off x="10423028" y="3019950"/>
            <a:ext cx="5952093" cy="438758"/>
          </a:xfrm>
          <a:prstGeom prst="rect">
            <a:avLst/>
          </a:prstGeom>
        </p:spPr>
        <p:txBody>
          <a:bodyPr lIns="0" tIns="0" rIns="0" bIns="0" rtlCol="0" anchor="t">
            <a:spAutoFit/>
          </a:bodyPr>
          <a:lstStyle/>
          <a:p>
            <a:pPr>
              <a:lnSpc>
                <a:spcPts val="3640"/>
              </a:lnSpc>
            </a:pPr>
            <a:r>
              <a:rPr lang="en-US" sz="2600">
                <a:solidFill>
                  <a:srgbClr val="0D7377"/>
                </a:solidFill>
                <a:latin typeface="League Spartan"/>
              </a:rPr>
              <a:t>Nguyên lý hoạt động</a:t>
            </a:r>
          </a:p>
        </p:txBody>
      </p:sp>
      <p:sp>
        <p:nvSpPr>
          <p:cNvPr id="38" name="TextBox 38"/>
          <p:cNvSpPr txBox="1"/>
          <p:nvPr/>
        </p:nvSpPr>
        <p:spPr>
          <a:xfrm>
            <a:off x="10423028" y="4220708"/>
            <a:ext cx="4142687" cy="438758"/>
          </a:xfrm>
          <a:prstGeom prst="rect">
            <a:avLst/>
          </a:prstGeom>
        </p:spPr>
        <p:txBody>
          <a:bodyPr lIns="0" tIns="0" rIns="0" bIns="0" rtlCol="0" anchor="t">
            <a:spAutoFit/>
          </a:bodyPr>
          <a:lstStyle/>
          <a:p>
            <a:pPr>
              <a:lnSpc>
                <a:spcPts val="3640"/>
              </a:lnSpc>
            </a:pPr>
            <a:r>
              <a:rPr lang="en-US" sz="2600">
                <a:solidFill>
                  <a:srgbClr val="0D7377"/>
                </a:solidFill>
                <a:latin typeface="League Spartan"/>
              </a:rPr>
              <a:t>Các thuộc tính cơ bản</a:t>
            </a:r>
          </a:p>
        </p:txBody>
      </p:sp>
      <p:sp>
        <p:nvSpPr>
          <p:cNvPr id="39" name="Freeform 39"/>
          <p:cNvSpPr/>
          <p:nvPr/>
        </p:nvSpPr>
        <p:spPr>
          <a:xfrm>
            <a:off x="13715058" y="206445"/>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4"/>
            <a:stretch>
              <a:fillRect/>
            </a:stretch>
          </a:blipFill>
        </p:spPr>
      </p:sp>
      <p:sp>
        <p:nvSpPr>
          <p:cNvPr id="40" name="TextBox 40"/>
          <p:cNvSpPr txBox="1"/>
          <p:nvPr/>
        </p:nvSpPr>
        <p:spPr>
          <a:xfrm>
            <a:off x="13830631" y="757412"/>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
        <p:nvSpPr>
          <p:cNvPr id="41" name="TextBox 41"/>
          <p:cNvSpPr txBox="1"/>
          <p:nvPr/>
        </p:nvSpPr>
        <p:spPr>
          <a:xfrm>
            <a:off x="10423028" y="5382873"/>
            <a:ext cx="4142687" cy="438758"/>
          </a:xfrm>
          <a:prstGeom prst="rect">
            <a:avLst/>
          </a:prstGeom>
        </p:spPr>
        <p:txBody>
          <a:bodyPr lIns="0" tIns="0" rIns="0" bIns="0" rtlCol="0" anchor="t">
            <a:spAutoFit/>
          </a:bodyPr>
          <a:lstStyle/>
          <a:p>
            <a:pPr>
              <a:lnSpc>
                <a:spcPts val="3640"/>
              </a:lnSpc>
            </a:pPr>
            <a:r>
              <a:rPr lang="en-US" sz="2600">
                <a:solidFill>
                  <a:srgbClr val="0D7377"/>
                </a:solidFill>
                <a:latin typeface="League Spartan"/>
              </a:rPr>
              <a:t>Các thuộc tính cơ bản</a:t>
            </a:r>
          </a:p>
        </p:txBody>
      </p:sp>
      <p:sp>
        <p:nvSpPr>
          <p:cNvPr id="42" name="Freeform 42"/>
          <p:cNvSpPr/>
          <p:nvPr/>
        </p:nvSpPr>
        <p:spPr>
          <a:xfrm>
            <a:off x="9745961" y="6593155"/>
            <a:ext cx="422417" cy="430552"/>
          </a:xfrm>
          <a:custGeom>
            <a:avLst/>
            <a:gdLst/>
            <a:ahLst/>
            <a:cxnLst/>
            <a:rect l="l" t="t" r="r" b="b"/>
            <a:pathLst>
              <a:path w="422417" h="430552">
                <a:moveTo>
                  <a:pt x="0" y="0"/>
                </a:moveTo>
                <a:lnTo>
                  <a:pt x="422417" y="0"/>
                </a:lnTo>
                <a:lnTo>
                  <a:pt x="422417" y="430552"/>
                </a:lnTo>
                <a:lnTo>
                  <a:pt x="0" y="43055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3" name="TextBox 43"/>
          <p:cNvSpPr txBox="1"/>
          <p:nvPr/>
        </p:nvSpPr>
        <p:spPr>
          <a:xfrm>
            <a:off x="10599934" y="7674370"/>
            <a:ext cx="4316067" cy="438758"/>
          </a:xfrm>
          <a:prstGeom prst="rect">
            <a:avLst/>
          </a:prstGeom>
        </p:spPr>
        <p:txBody>
          <a:bodyPr lIns="0" tIns="0" rIns="0" bIns="0" rtlCol="0" anchor="t">
            <a:spAutoFit/>
          </a:bodyPr>
          <a:lstStyle/>
          <a:p>
            <a:pPr>
              <a:lnSpc>
                <a:spcPts val="3640"/>
              </a:lnSpc>
            </a:pPr>
            <a:r>
              <a:rPr lang="en-US" sz="2600">
                <a:solidFill>
                  <a:srgbClr val="0D7377"/>
                </a:solidFill>
                <a:latin typeface="League Spartan"/>
              </a:rPr>
              <a:t>Bài tập áp dụng</a:t>
            </a:r>
          </a:p>
        </p:txBody>
      </p:sp>
      <p:sp>
        <p:nvSpPr>
          <p:cNvPr id="44" name="Freeform 44"/>
          <p:cNvSpPr/>
          <p:nvPr/>
        </p:nvSpPr>
        <p:spPr>
          <a:xfrm>
            <a:off x="9745961" y="7683895"/>
            <a:ext cx="422417" cy="430552"/>
          </a:xfrm>
          <a:custGeom>
            <a:avLst/>
            <a:gdLst/>
            <a:ahLst/>
            <a:cxnLst/>
            <a:rect l="l" t="t" r="r" b="b"/>
            <a:pathLst>
              <a:path w="422417" h="430552">
                <a:moveTo>
                  <a:pt x="0" y="0"/>
                </a:moveTo>
                <a:lnTo>
                  <a:pt x="422417" y="0"/>
                </a:lnTo>
                <a:lnTo>
                  <a:pt x="422417" y="430552"/>
                </a:lnTo>
                <a:lnTo>
                  <a:pt x="0" y="43055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11754" y="1210268"/>
            <a:ext cx="14739383" cy="2795637"/>
          </a:xfrm>
          <a:prstGeom prst="rect">
            <a:avLst/>
          </a:prstGeom>
        </p:spPr>
        <p:txBody>
          <a:bodyPr lIns="0" tIns="0" rIns="0" bIns="0" rtlCol="0" anchor="t">
            <a:spAutoFit/>
          </a:bodyPr>
          <a:lstStyle/>
          <a:p>
            <a:pPr>
              <a:lnSpc>
                <a:spcPts val="4398"/>
              </a:lnSpc>
            </a:pPr>
            <a:r>
              <a:rPr lang="en-US" sz="5400" b="1" dirty="0" err="1">
                <a:solidFill>
                  <a:srgbClr val="FFFFFF"/>
                </a:solidFill>
                <a:latin typeface="Times New Roman" panose="02020603050405020304" pitchFamily="18" charset="0"/>
                <a:cs typeface="Times New Roman" panose="02020603050405020304" pitchFamily="18" charset="0"/>
              </a:rPr>
              <a:t>Bài</a:t>
            </a:r>
            <a:r>
              <a:rPr lang="en-US" sz="5400" b="1" dirty="0">
                <a:solidFill>
                  <a:srgbClr val="FFFFFF"/>
                </a:solidFill>
                <a:latin typeface="Times New Roman" panose="02020603050405020304" pitchFamily="18" charset="0"/>
                <a:cs typeface="Times New Roman" panose="02020603050405020304" pitchFamily="18" charset="0"/>
              </a:rPr>
              <a:t> </a:t>
            </a:r>
            <a:r>
              <a:rPr lang="en-US" sz="5400" b="1" dirty="0" err="1" smtClean="0">
                <a:solidFill>
                  <a:srgbClr val="FFFFFF"/>
                </a:solidFill>
                <a:latin typeface="Times New Roman" panose="02020603050405020304" pitchFamily="18" charset="0"/>
                <a:cs typeface="Times New Roman" panose="02020603050405020304" pitchFamily="18" charset="0"/>
              </a:rPr>
              <a:t>tập</a:t>
            </a:r>
            <a:endParaRPr lang="en-US" sz="5400" b="1" dirty="0">
              <a:solidFill>
                <a:srgbClr val="FFFFFF"/>
              </a:solidFill>
              <a:latin typeface="Times New Roman" panose="02020603050405020304" pitchFamily="18" charset="0"/>
              <a:cs typeface="Times New Roman" panose="02020603050405020304" pitchFamily="18" charset="0"/>
            </a:endParaRPr>
          </a:p>
          <a:p>
            <a:pPr>
              <a:lnSpc>
                <a:spcPts val="55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438756" y="2789628"/>
            <a:ext cx="14461257" cy="1564531"/>
          </a:xfrm>
          <a:prstGeom prst="rect">
            <a:avLst/>
          </a:prstGeom>
        </p:spPr>
        <p:txBody>
          <a:bodyPr lIns="0" tIns="0" rIns="0" bIns="0" rtlCol="0" anchor="t">
            <a:spAutoFit/>
          </a:bodyPr>
          <a:lstStyle/>
          <a:p>
            <a:pPr marL="829205" lvl="1" indent="-414602">
              <a:lnSpc>
                <a:spcPts val="6106"/>
              </a:lnSpc>
              <a:buFont typeface="Arial"/>
              <a:buChar char="•"/>
            </a:pPr>
            <a:endParaRPr lang="en-US" sz="3600" dirty="0" smtClean="0">
              <a:solidFill>
                <a:srgbClr val="FFFFFF"/>
              </a:solidFill>
              <a:latin typeface="Montserrat Bold"/>
            </a:endParaRPr>
          </a:p>
          <a:p>
            <a:pPr marL="829205" lvl="1" indent="-414602">
              <a:lnSpc>
                <a:spcPts val="6106"/>
              </a:lnSpc>
              <a:buFont typeface="Arial"/>
              <a:buChar char="•"/>
            </a:pPr>
            <a:endParaRPr lang="en-US" sz="3940" dirty="0" smtClean="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
        <p:nvSpPr>
          <p:cNvPr id="29" name="TextBox 5"/>
          <p:cNvSpPr txBox="1"/>
          <p:nvPr/>
        </p:nvSpPr>
        <p:spPr>
          <a:xfrm>
            <a:off x="4490565" y="2863531"/>
            <a:ext cx="12028705" cy="4488408"/>
          </a:xfrm>
          <a:prstGeom prst="rect">
            <a:avLst/>
          </a:prstGeom>
        </p:spPr>
        <p:txBody>
          <a:bodyPr wrap="square" lIns="0" tIns="0" rIns="0" bIns="0" rtlCol="0" anchor="t">
            <a:spAutoFit/>
          </a:bodyPr>
          <a:lstStyle/>
          <a:p>
            <a:pPr>
              <a:lnSpc>
                <a:spcPts val="4398"/>
              </a:lnSpc>
            </a:pPr>
            <a:r>
              <a:rPr lang="en-US" sz="4398" dirty="0" smtClean="0">
                <a:solidFill>
                  <a:srgbClr val="FFFFFF"/>
                </a:solidFill>
                <a:latin typeface="Times New Roman" panose="02020603050405020304" pitchFamily="18" charset="0"/>
                <a:cs typeface="Times New Roman" panose="02020603050405020304" pitchFamily="18" charset="0"/>
              </a:rPr>
              <a:t>Cho file </a:t>
            </a:r>
            <a:r>
              <a:rPr lang="en-US" sz="4398" dirty="0" err="1" smtClean="0">
                <a:solidFill>
                  <a:srgbClr val="FFFFFF"/>
                </a:solidFill>
                <a:latin typeface="Times New Roman" panose="02020603050405020304" pitchFamily="18" charset="0"/>
                <a:cs typeface="Times New Roman" panose="02020603050405020304" pitchFamily="18" charset="0"/>
              </a:rPr>
              <a:t>dữ</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liệu</a:t>
            </a:r>
            <a:r>
              <a:rPr lang="en-US" sz="4398" dirty="0">
                <a:solidFill>
                  <a:srgbClr val="FFFFFF"/>
                </a:solidFill>
                <a:latin typeface="Times New Roman" panose="02020603050405020304" pitchFamily="18" charset="0"/>
                <a:cs typeface="Times New Roman" panose="02020603050405020304" pitchFamily="18" charset="0"/>
              </a:rPr>
              <a:t> </a:t>
            </a:r>
            <a:r>
              <a:rPr lang="en-US" sz="4398" dirty="0" smtClean="0">
                <a:solidFill>
                  <a:srgbClr val="FFFFFF"/>
                </a:solidFill>
                <a:latin typeface="Times New Roman" panose="02020603050405020304" pitchFamily="18" charset="0"/>
                <a:cs typeface="Times New Roman" panose="02020603050405020304" pitchFamily="18" charset="0"/>
              </a:rPr>
              <a:t>Student_Performance.csv</a:t>
            </a:r>
          </a:p>
          <a:p>
            <a:pPr>
              <a:lnSpc>
                <a:spcPts val="4398"/>
              </a:lnSpc>
            </a:pPr>
            <a:r>
              <a:rPr lang="en-US" sz="4398" dirty="0" err="1" smtClean="0">
                <a:solidFill>
                  <a:srgbClr val="FFFFFF"/>
                </a:solidFill>
                <a:latin typeface="Times New Roman" panose="02020603050405020304" pitchFamily="18" charset="0"/>
                <a:cs typeface="Times New Roman" panose="02020603050405020304" pitchFamily="18" charset="0"/>
              </a:rPr>
              <a:t>Hãy</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dự</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đoán</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hiệ</a:t>
            </a:r>
            <a:r>
              <a:rPr lang="en-US" sz="4398" dirty="0" err="1" smtClean="0">
                <a:solidFill>
                  <a:srgbClr val="FFFFFF"/>
                </a:solidFill>
                <a:latin typeface="Times New Roman" panose="02020603050405020304" pitchFamily="18" charset="0"/>
                <a:cs typeface="Times New Roman" panose="02020603050405020304" pitchFamily="18" charset="0"/>
              </a:rPr>
              <a:t>u</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quả</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học</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tập</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của</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sinh</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viên</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bằng</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thuật</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toán</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hồi</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quy</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tuyến</a:t>
            </a:r>
            <a:r>
              <a:rPr lang="en-US" sz="4398" dirty="0" smtClean="0">
                <a:solidFill>
                  <a:srgbClr val="FFFFFF"/>
                </a:solidFill>
                <a:latin typeface="Times New Roman" panose="02020603050405020304" pitchFamily="18" charset="0"/>
                <a:cs typeface="Times New Roman" panose="02020603050405020304" pitchFamily="18" charset="0"/>
              </a:rPr>
              <a:t> </a:t>
            </a:r>
            <a:r>
              <a:rPr lang="en-US" sz="4398" dirty="0" err="1" smtClean="0">
                <a:solidFill>
                  <a:srgbClr val="FFFFFF"/>
                </a:solidFill>
                <a:latin typeface="Times New Roman" panose="02020603050405020304" pitchFamily="18" charset="0"/>
                <a:cs typeface="Times New Roman" panose="02020603050405020304" pitchFamily="18" charset="0"/>
              </a:rPr>
              <a:t>tính</a:t>
            </a:r>
            <a:endParaRPr lang="en-US" sz="4398" dirty="0" smtClean="0">
              <a:solidFill>
                <a:srgbClr val="FFFFFF"/>
              </a:solidFill>
              <a:latin typeface="Times New Roman" panose="02020603050405020304" pitchFamily="18" charset="0"/>
              <a:cs typeface="Times New Roman" panose="02020603050405020304" pitchFamily="18" charset="0"/>
            </a:endParaRPr>
          </a:p>
          <a:p>
            <a:pPr>
              <a:lnSpc>
                <a:spcPts val="4398"/>
              </a:lnSpc>
            </a:pPr>
            <a:endParaRPr lang="en-US" sz="4398" dirty="0">
              <a:solidFill>
                <a:srgbClr val="FFFFFF"/>
              </a:solidFill>
              <a:latin typeface="League Spartan"/>
            </a:endParaRPr>
          </a:p>
          <a:p>
            <a:pPr>
              <a:lnSpc>
                <a:spcPts val="55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a:p>
            <a:pPr>
              <a:lnSpc>
                <a:spcPts val="5898"/>
              </a:lnSpc>
            </a:pPr>
            <a:endParaRPr lang="en-US" sz="4398" dirty="0">
              <a:solidFill>
                <a:srgbClr val="FFFFFF"/>
              </a:solidFill>
              <a:latin typeface="League Spartan"/>
            </a:endParaRPr>
          </a:p>
        </p:txBody>
      </p:sp>
    </p:spTree>
    <p:extLst>
      <p:ext uri="{BB962C8B-B14F-4D97-AF65-F5344CB8AC3E}">
        <p14:creationId xmlns:p14="http://schemas.microsoft.com/office/powerpoint/2010/main" val="1564918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66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562776" y="848926"/>
            <a:ext cx="6836061" cy="1069921"/>
          </a:xfrm>
          <a:prstGeom prst="rect">
            <a:avLst/>
          </a:prstGeom>
        </p:spPr>
        <p:txBody>
          <a:bodyPr lIns="0" tIns="0" rIns="0" bIns="0" rtlCol="0" anchor="t">
            <a:spAutoFit/>
          </a:bodyPr>
          <a:lstStyle/>
          <a:p>
            <a:pPr>
              <a:lnSpc>
                <a:spcPts val="8000"/>
              </a:lnSpc>
            </a:pPr>
            <a:r>
              <a:rPr lang="en-US" sz="8000">
                <a:solidFill>
                  <a:srgbClr val="FFFFFF"/>
                </a:solidFill>
                <a:latin typeface="League Spartan"/>
              </a:rPr>
              <a:t>Khái niệm</a:t>
            </a: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804512" y="2867590"/>
            <a:ext cx="13954375" cy="6272076"/>
          </a:xfrm>
          <a:prstGeom prst="rect">
            <a:avLst/>
          </a:prstGeom>
        </p:spPr>
        <p:txBody>
          <a:bodyPr lIns="0" tIns="0" rIns="0" bIns="0" rtlCol="0" anchor="t">
            <a:spAutoFit/>
          </a:bodyPr>
          <a:lstStyle/>
          <a:p>
            <a:pPr marL="850794" lvl="1" indent="-425397" algn="just">
              <a:lnSpc>
                <a:spcPts val="6265"/>
              </a:lnSpc>
              <a:buFont typeface="Arial"/>
              <a:buChar char="•"/>
            </a:pPr>
            <a:r>
              <a:rPr lang="en-US" sz="3940">
                <a:solidFill>
                  <a:srgbClr val="FFFFFF"/>
                </a:solidFill>
                <a:latin typeface="Montserrat Semi-Bold"/>
              </a:rPr>
              <a:t>Tensorflow là một thư viện mã nguồn mở cung cấp khả năng xử lí tính toán số học dựa trên biểu đồ mô tả sự thay đổi của dữ liệu</a:t>
            </a:r>
          </a:p>
          <a:p>
            <a:pPr marL="850794" lvl="1" indent="-425397" algn="just">
              <a:lnSpc>
                <a:spcPts val="6265"/>
              </a:lnSpc>
              <a:buFont typeface="Arial"/>
              <a:buChar char="•"/>
            </a:pPr>
            <a:r>
              <a:rPr lang="en-US" sz="3940">
                <a:solidFill>
                  <a:srgbClr val="FFFFFF"/>
                </a:solidFill>
                <a:latin typeface="Montserrat Semi-Bold"/>
              </a:rPr>
              <a:t> Là một thư viện mã nguồn mở được phát triển bởi Google,</a:t>
            </a:r>
          </a:p>
          <a:p>
            <a:pPr marL="850794" lvl="1" indent="-425397" algn="just">
              <a:lnSpc>
                <a:spcPts val="6265"/>
              </a:lnSpc>
              <a:buFont typeface="Arial"/>
              <a:buChar char="•"/>
            </a:pPr>
            <a:r>
              <a:rPr lang="en-US" sz="3940">
                <a:solidFill>
                  <a:srgbClr val="FFFFFF"/>
                </a:solidFill>
                <a:latin typeface="Montserrat Semi-Bold"/>
              </a:rPr>
              <a:t>Tensorflow được cấp phép hoạt động vào tháng 11 năm 2015 và hoàn thiện vào năm 2017.</a:t>
            </a:r>
          </a:p>
          <a:p>
            <a:pPr marL="850794" lvl="1" indent="-425397" algn="just">
              <a:lnSpc>
                <a:spcPts val="6265"/>
              </a:lnSpc>
              <a:buFont typeface="Arial"/>
              <a:buChar char="•"/>
            </a:pPr>
            <a:r>
              <a:rPr lang="en-US" sz="3940">
                <a:solidFill>
                  <a:srgbClr val="FFFFFF"/>
                </a:solidFill>
                <a:latin typeface="Montserrat Bold"/>
              </a:rPr>
              <a:t>Được viết bằng ngôn ngữ lập trình c++ và Python</a:t>
            </a: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562776" y="1257893"/>
            <a:ext cx="12283225" cy="1752572"/>
          </a:xfrm>
          <a:prstGeom prst="rect">
            <a:avLst/>
          </a:prstGeom>
        </p:spPr>
        <p:txBody>
          <a:bodyPr lIns="0" tIns="0" rIns="0" bIns="0" rtlCol="0" anchor="t">
            <a:spAutoFit/>
          </a:bodyPr>
          <a:lstStyle/>
          <a:p>
            <a:pPr>
              <a:lnSpc>
                <a:spcPts val="6788"/>
              </a:lnSpc>
            </a:pPr>
            <a:r>
              <a:rPr lang="en-US" sz="6788">
                <a:solidFill>
                  <a:srgbClr val="FFFFFF"/>
                </a:solidFill>
                <a:latin typeface="League Spartan"/>
              </a:rPr>
              <a:t>Kiến trúc của TensorFlow</a:t>
            </a:r>
          </a:p>
          <a:p>
            <a:pPr>
              <a:lnSpc>
                <a:spcPts val="6788"/>
              </a:lnSpc>
            </a:pPr>
            <a:endParaRPr lang="en-US" sz="6788">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804512" y="2867590"/>
            <a:ext cx="13954375" cy="4690980"/>
          </a:xfrm>
          <a:prstGeom prst="rect">
            <a:avLst/>
          </a:prstGeom>
        </p:spPr>
        <p:txBody>
          <a:bodyPr lIns="0" tIns="0" rIns="0" bIns="0" rtlCol="0" anchor="t">
            <a:spAutoFit/>
          </a:bodyPr>
          <a:lstStyle/>
          <a:p>
            <a:pPr algn="just">
              <a:lnSpc>
                <a:spcPts val="6265"/>
              </a:lnSpc>
            </a:pPr>
            <a:r>
              <a:rPr lang="en-US" sz="3940">
                <a:solidFill>
                  <a:srgbClr val="FFFFFF"/>
                </a:solidFill>
                <a:latin typeface="Montserrat Bold"/>
              </a:rPr>
              <a:t>Kiến trúc của Tensorflow cơ bản bao gồm 3 phần chính: </a:t>
            </a:r>
          </a:p>
          <a:p>
            <a:pPr marL="850794" lvl="1" indent="-425397" algn="just">
              <a:lnSpc>
                <a:spcPts val="6265"/>
              </a:lnSpc>
              <a:buFont typeface="Arial"/>
              <a:buChar char="•"/>
            </a:pPr>
            <a:r>
              <a:rPr lang="en-US" sz="3940">
                <a:solidFill>
                  <a:srgbClr val="FFFFFF"/>
                </a:solidFill>
                <a:latin typeface="Montserrat Bold"/>
              </a:rPr>
              <a:t>Tiền xử lý dữ liệu</a:t>
            </a:r>
          </a:p>
          <a:p>
            <a:pPr marL="850794" lvl="1" indent="-425397" algn="just">
              <a:lnSpc>
                <a:spcPts val="6265"/>
              </a:lnSpc>
              <a:buFont typeface="Arial"/>
              <a:buChar char="•"/>
            </a:pPr>
            <a:r>
              <a:rPr lang="en-US" sz="3940">
                <a:solidFill>
                  <a:srgbClr val="FFFFFF"/>
                </a:solidFill>
                <a:latin typeface="Montserrat Bold"/>
              </a:rPr>
              <a:t>Dựng model</a:t>
            </a:r>
          </a:p>
          <a:p>
            <a:pPr marL="850794" lvl="1" indent="-425397" algn="just">
              <a:lnSpc>
                <a:spcPts val="6265"/>
              </a:lnSpc>
              <a:buFont typeface="Arial"/>
              <a:buChar char="•"/>
            </a:pPr>
            <a:r>
              <a:rPr lang="en-US" sz="3940">
                <a:solidFill>
                  <a:srgbClr val="FFFFFF"/>
                </a:solidFill>
                <a:latin typeface="Montserrat Bold"/>
              </a:rPr>
              <a:t>Train và ước tính model </a:t>
            </a:r>
          </a:p>
          <a:p>
            <a:pPr algn="just">
              <a:lnSpc>
                <a:spcPts val="6265"/>
              </a:lnSpc>
            </a:pPr>
            <a:endParaRPr lang="en-US" sz="394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322469" y="1238843"/>
            <a:ext cx="13936831" cy="2222334"/>
          </a:xfrm>
          <a:prstGeom prst="rect">
            <a:avLst/>
          </a:prstGeom>
        </p:spPr>
        <p:txBody>
          <a:bodyPr lIns="0" tIns="0" rIns="0" bIns="0" rtlCol="0" anchor="t">
            <a:spAutoFit/>
          </a:bodyPr>
          <a:lstStyle/>
          <a:p>
            <a:pPr>
              <a:lnSpc>
                <a:spcPts val="5598"/>
              </a:lnSpc>
            </a:pPr>
            <a:r>
              <a:rPr lang="en-US" sz="5598">
                <a:solidFill>
                  <a:srgbClr val="FFFFFF"/>
                </a:solidFill>
                <a:latin typeface="League Spartan"/>
              </a:rPr>
              <a:t> Nguyên lý hoạt động của TensorFlow</a:t>
            </a:r>
          </a:p>
          <a:p>
            <a:pPr>
              <a:lnSpc>
                <a:spcPts val="5898"/>
              </a:lnSpc>
            </a:pPr>
            <a:endParaRPr lang="en-US" sz="5598">
              <a:solidFill>
                <a:srgbClr val="FFFFFF"/>
              </a:solidFill>
              <a:latin typeface="League Spartan"/>
            </a:endParaRPr>
          </a:p>
          <a:p>
            <a:pPr>
              <a:lnSpc>
                <a:spcPts val="5898"/>
              </a:lnSpc>
            </a:pPr>
            <a:endParaRPr lang="en-US" sz="5598">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829351" y="2329794"/>
            <a:ext cx="13954375" cy="8148642"/>
          </a:xfrm>
          <a:prstGeom prst="rect">
            <a:avLst/>
          </a:prstGeom>
        </p:spPr>
        <p:txBody>
          <a:bodyPr lIns="0" tIns="0" rIns="0" bIns="0" rtlCol="0" anchor="t">
            <a:spAutoFit/>
          </a:bodyPr>
          <a:lstStyle/>
          <a:p>
            <a:pPr marL="742847" lvl="1" indent="-371424" algn="just">
              <a:lnSpc>
                <a:spcPts val="5470"/>
              </a:lnSpc>
              <a:buFont typeface="Arial"/>
              <a:buChar char="•"/>
            </a:pPr>
            <a:r>
              <a:rPr lang="en-US" sz="3440">
                <a:solidFill>
                  <a:srgbClr val="FFFFFF"/>
                </a:solidFill>
                <a:latin typeface="Montserrat Bold"/>
              </a:rPr>
              <a:t>TensorFlow là một thư viện tính toán số và biểu diễn dữ liệu bằng cấu trúc đồ thị (graph) để tạo và huấn luyện các mô hình học máy. </a:t>
            </a:r>
          </a:p>
          <a:p>
            <a:pPr marL="742847" lvl="1" indent="-371424" algn="just">
              <a:lnSpc>
                <a:spcPts val="5470"/>
              </a:lnSpc>
              <a:buFont typeface="Arial"/>
              <a:buChar char="•"/>
            </a:pPr>
            <a:r>
              <a:rPr lang="en-US" sz="3440">
                <a:solidFill>
                  <a:srgbClr val="FFFFFF"/>
                </a:solidFill>
                <a:latin typeface="Montserrat Bold"/>
              </a:rPr>
              <a:t>Các đồ thị bao gồm các nút (nodes) và các cạnh (edges) được sử dụng để biểu diễn các phép tính và dữ liệu tương ứng trong mô hình.</a:t>
            </a:r>
          </a:p>
          <a:p>
            <a:pPr marL="742847" lvl="1" indent="-371424" algn="just">
              <a:lnSpc>
                <a:spcPts val="5470"/>
              </a:lnSpc>
              <a:buFont typeface="Arial"/>
              <a:buChar char="•"/>
            </a:pPr>
            <a:r>
              <a:rPr lang="en-US" sz="3440">
                <a:solidFill>
                  <a:srgbClr val="FFFFFF"/>
                </a:solidFill>
                <a:latin typeface="Montserrat Bold"/>
              </a:rPr>
              <a:t>Mỗi nodes đại diện cho một hoạt động toán học cần xử lý. Mỗi kết nối hoặc mỗi edge sẽ được coi như một tensor hoặc một mảng dữ liệu đa chiều.</a:t>
            </a:r>
          </a:p>
          <a:p>
            <a:pPr marL="742847" lvl="1" indent="-371424" algn="just">
              <a:lnSpc>
                <a:spcPts val="5470"/>
              </a:lnSpc>
              <a:buFont typeface="Arial"/>
              <a:buChar char="•"/>
            </a:pPr>
            <a:r>
              <a:rPr lang="en-US" sz="3440">
                <a:solidFill>
                  <a:srgbClr val="FFFFFF"/>
                </a:solidFill>
                <a:latin typeface="Montserrat Bold"/>
              </a:rPr>
              <a:t>Các nodes và tensor trong Tensorflow là những đối tượng thuộc Python</a:t>
            </a:r>
          </a:p>
          <a:p>
            <a:pPr algn="just">
              <a:lnSpc>
                <a:spcPts val="5152"/>
              </a:lnSpc>
            </a:pPr>
            <a:endParaRPr lang="en-US" sz="344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322469" y="1238843"/>
            <a:ext cx="13936831" cy="2222334"/>
          </a:xfrm>
          <a:prstGeom prst="rect">
            <a:avLst/>
          </a:prstGeom>
        </p:spPr>
        <p:txBody>
          <a:bodyPr lIns="0" tIns="0" rIns="0" bIns="0" rtlCol="0" anchor="t">
            <a:spAutoFit/>
          </a:bodyPr>
          <a:lstStyle/>
          <a:p>
            <a:pPr>
              <a:lnSpc>
                <a:spcPts val="5598"/>
              </a:lnSpc>
            </a:pPr>
            <a:r>
              <a:rPr lang="en-US" sz="5598">
                <a:solidFill>
                  <a:srgbClr val="FFFFFF"/>
                </a:solidFill>
                <a:latin typeface="League Spartan"/>
              </a:rPr>
              <a:t> Nguyên lý hoạt động của TensorFlow</a:t>
            </a:r>
          </a:p>
          <a:p>
            <a:pPr>
              <a:lnSpc>
                <a:spcPts val="5898"/>
              </a:lnSpc>
            </a:pPr>
            <a:endParaRPr lang="en-US" sz="5598">
              <a:solidFill>
                <a:srgbClr val="FFFFFF"/>
              </a:solidFill>
              <a:latin typeface="League Spartan"/>
            </a:endParaRPr>
          </a:p>
          <a:p>
            <a:pPr>
              <a:lnSpc>
                <a:spcPts val="5898"/>
              </a:lnSpc>
            </a:pPr>
            <a:endParaRPr lang="en-US" sz="5598">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610473" y="2492338"/>
            <a:ext cx="13648827" cy="6636576"/>
          </a:xfrm>
          <a:prstGeom prst="rect">
            <a:avLst/>
          </a:prstGeom>
        </p:spPr>
        <p:txBody>
          <a:bodyPr lIns="0" tIns="0" rIns="0" bIns="0" rtlCol="0" anchor="t">
            <a:spAutoFit/>
          </a:bodyPr>
          <a:lstStyle/>
          <a:p>
            <a:pPr algn="just">
              <a:lnSpc>
                <a:spcPts val="5877"/>
              </a:lnSpc>
            </a:pPr>
            <a:r>
              <a:rPr lang="en-US" sz="3696">
                <a:solidFill>
                  <a:srgbClr val="FFFFFF"/>
                </a:solidFill>
                <a:latin typeface="Montserrat Bold"/>
              </a:rPr>
              <a:t> Quá trình huấn luyện mô hình học máy trong TensorFlow trải qua các bước sau:</a:t>
            </a:r>
          </a:p>
          <a:p>
            <a:pPr marL="798043" lvl="1" indent="-399021" algn="just">
              <a:lnSpc>
                <a:spcPts val="5877"/>
              </a:lnSpc>
              <a:buFont typeface="Arial"/>
              <a:buChar char="•"/>
            </a:pPr>
            <a:r>
              <a:rPr lang="en-US" sz="3696">
                <a:solidFill>
                  <a:srgbClr val="FF914D"/>
                </a:solidFill>
                <a:latin typeface="Montserrat Bold"/>
              </a:rPr>
              <a:t>Xây dựng đồ thị tính toán</a:t>
            </a:r>
            <a:r>
              <a:rPr lang="en-US" sz="3696">
                <a:solidFill>
                  <a:srgbClr val="FFFFFF"/>
                </a:solidFill>
                <a:latin typeface="Montserrat Bold"/>
              </a:rPr>
              <a:t>: Người dùng xác định cấu trúc đồ thị tính toán bằng cách khai báo các biến (variables) và các phép tính (operations) trong mô hình.</a:t>
            </a:r>
          </a:p>
          <a:p>
            <a:pPr marL="798043" lvl="1" indent="-399021" algn="just">
              <a:lnSpc>
                <a:spcPts val="5877"/>
              </a:lnSpc>
              <a:buFont typeface="Arial"/>
              <a:buChar char="•"/>
            </a:pPr>
            <a:r>
              <a:rPr lang="en-US" sz="3696">
                <a:solidFill>
                  <a:srgbClr val="FF914D"/>
                </a:solidFill>
                <a:latin typeface="Montserrat Bold"/>
              </a:rPr>
              <a:t>Định nghĩa hàm mất mát:</a:t>
            </a:r>
            <a:r>
              <a:rPr lang="en-US" sz="3696">
                <a:solidFill>
                  <a:srgbClr val="FFFFFF"/>
                </a:solidFill>
                <a:latin typeface="Montserrat Bold"/>
              </a:rPr>
              <a:t> Hàm mất mát (loss function) được định nghĩa để đo lường sự khác biệt giữa đầu ra dự đoán của mô hình và giá trị thực tế.</a:t>
            </a: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322469" y="1238843"/>
            <a:ext cx="13936831" cy="2222334"/>
          </a:xfrm>
          <a:prstGeom prst="rect">
            <a:avLst/>
          </a:prstGeom>
        </p:spPr>
        <p:txBody>
          <a:bodyPr lIns="0" tIns="0" rIns="0" bIns="0" rtlCol="0" anchor="t">
            <a:spAutoFit/>
          </a:bodyPr>
          <a:lstStyle/>
          <a:p>
            <a:pPr>
              <a:lnSpc>
                <a:spcPts val="5598"/>
              </a:lnSpc>
            </a:pPr>
            <a:r>
              <a:rPr lang="en-US" sz="5598">
                <a:solidFill>
                  <a:srgbClr val="FFFFFF"/>
                </a:solidFill>
                <a:latin typeface="League Spartan"/>
              </a:rPr>
              <a:t> Nguyên lý hoạt động của TensorFlow</a:t>
            </a:r>
          </a:p>
          <a:p>
            <a:pPr>
              <a:lnSpc>
                <a:spcPts val="5898"/>
              </a:lnSpc>
            </a:pPr>
            <a:endParaRPr lang="en-US" sz="5598">
              <a:solidFill>
                <a:srgbClr val="FFFFFF"/>
              </a:solidFill>
              <a:latin typeface="League Spartan"/>
            </a:endParaRPr>
          </a:p>
          <a:p>
            <a:pPr>
              <a:lnSpc>
                <a:spcPts val="5898"/>
              </a:lnSpc>
            </a:pPr>
            <a:endParaRPr lang="en-US" sz="5598">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322469" y="2759959"/>
            <a:ext cx="14461257" cy="7167996"/>
          </a:xfrm>
          <a:prstGeom prst="rect">
            <a:avLst/>
          </a:prstGeom>
        </p:spPr>
        <p:txBody>
          <a:bodyPr lIns="0" tIns="0" rIns="0" bIns="0" rtlCol="0" anchor="t">
            <a:spAutoFit/>
          </a:bodyPr>
          <a:lstStyle/>
          <a:p>
            <a:pPr marL="764437" lvl="1" indent="-382218" algn="just">
              <a:lnSpc>
                <a:spcPts val="5629"/>
              </a:lnSpc>
              <a:buFont typeface="Arial"/>
              <a:buChar char="•"/>
            </a:pPr>
            <a:r>
              <a:rPr lang="en-US" sz="3540">
                <a:solidFill>
                  <a:srgbClr val="FFFFFF"/>
                </a:solidFill>
                <a:latin typeface="Montserrat Bold"/>
              </a:rPr>
              <a:t> </a:t>
            </a:r>
            <a:r>
              <a:rPr lang="en-US" sz="3540">
                <a:solidFill>
                  <a:srgbClr val="FF914D"/>
                </a:solidFill>
                <a:latin typeface="Montserrat Bold"/>
              </a:rPr>
              <a:t>Tối ưu hóa mô hình:</a:t>
            </a:r>
            <a:r>
              <a:rPr lang="en-US" sz="3540">
                <a:solidFill>
                  <a:srgbClr val="FFFFFF"/>
                </a:solidFill>
                <a:latin typeface="Montserrat Bold"/>
              </a:rPr>
              <a:t> Quá trình tối ưu hóa được sử dụng để tìm ra các giá trị tham số tối ưu nhằm giảm thiểu hàm mất mát.</a:t>
            </a:r>
          </a:p>
          <a:p>
            <a:pPr marL="764437" lvl="1" indent="-382218" algn="just">
              <a:lnSpc>
                <a:spcPts val="5629"/>
              </a:lnSpc>
              <a:buFont typeface="Arial"/>
              <a:buChar char="•"/>
            </a:pPr>
            <a:r>
              <a:rPr lang="en-US" sz="3540">
                <a:solidFill>
                  <a:srgbClr val="FF914D"/>
                </a:solidFill>
                <a:latin typeface="Montserrat Bold"/>
              </a:rPr>
              <a:t>Huấn luyện mô hình</a:t>
            </a:r>
            <a:r>
              <a:rPr lang="en-US" sz="3540">
                <a:solidFill>
                  <a:srgbClr val="FFFFFF"/>
                </a:solidFill>
                <a:latin typeface="Montserrat Bold"/>
              </a:rPr>
              <a:t>: Dữ liệu huấn luyện được đưa vào mô hình để huấn luyện và cập nhật các giá trị tham số.</a:t>
            </a:r>
          </a:p>
          <a:p>
            <a:pPr marL="764437" lvl="1" indent="-382218" algn="just">
              <a:lnSpc>
                <a:spcPts val="5629"/>
              </a:lnSpc>
              <a:buFont typeface="Arial"/>
              <a:buChar char="•"/>
            </a:pPr>
            <a:r>
              <a:rPr lang="en-US" sz="3540">
                <a:solidFill>
                  <a:srgbClr val="FF914D"/>
                </a:solidFill>
                <a:latin typeface="Montserrat Bold"/>
              </a:rPr>
              <a:t>Đánh giá mô hình:</a:t>
            </a:r>
            <a:r>
              <a:rPr lang="en-US" sz="3540">
                <a:solidFill>
                  <a:srgbClr val="FFFFFF"/>
                </a:solidFill>
                <a:latin typeface="Montserrat Bold"/>
              </a:rPr>
              <a:t> Dữ liệu kiểm tra được sử dụng để đánh giá hiệu suất của mô hình.</a:t>
            </a:r>
          </a:p>
          <a:p>
            <a:pPr marL="764437" lvl="1" indent="-382218" algn="just">
              <a:lnSpc>
                <a:spcPts val="5629"/>
              </a:lnSpc>
              <a:buFont typeface="Arial"/>
              <a:buChar char="•"/>
            </a:pPr>
            <a:r>
              <a:rPr lang="en-US" sz="3540">
                <a:solidFill>
                  <a:srgbClr val="FF914D"/>
                </a:solidFill>
                <a:latin typeface="Montserrat Bold"/>
              </a:rPr>
              <a:t>Sử dụng mô hình</a:t>
            </a:r>
            <a:r>
              <a:rPr lang="en-US" sz="3540">
                <a:solidFill>
                  <a:srgbClr val="FFFFFF"/>
                </a:solidFill>
                <a:latin typeface="Montserrat Bold"/>
              </a:rPr>
              <a:t>: Mô hình đã huấn luyện được sử dụng để dự đoán và phân loại các liệu mới.</a:t>
            </a:r>
          </a:p>
          <a:p>
            <a:pPr algn="just">
              <a:lnSpc>
                <a:spcPts val="6265"/>
              </a:lnSpc>
            </a:pPr>
            <a:endParaRPr lang="en-US" sz="354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322469" y="1238843"/>
            <a:ext cx="13936831" cy="2927102"/>
          </a:xfrm>
          <a:prstGeom prst="rect">
            <a:avLst/>
          </a:prstGeom>
        </p:spPr>
        <p:txBody>
          <a:bodyPr lIns="0" tIns="0" rIns="0" bIns="0" rtlCol="0" anchor="t">
            <a:spAutoFit/>
          </a:bodyPr>
          <a:lstStyle/>
          <a:p>
            <a:pPr>
              <a:lnSpc>
                <a:spcPts val="5598"/>
              </a:lnSpc>
            </a:pPr>
            <a:r>
              <a:rPr lang="en-US" sz="5598">
                <a:solidFill>
                  <a:srgbClr val="FFFFFF"/>
                </a:solidFill>
                <a:latin typeface="League Spartan"/>
              </a:rPr>
              <a:t> Các thuộc tính cơ bản của TensorFlow</a:t>
            </a:r>
          </a:p>
          <a:p>
            <a:pPr>
              <a:lnSpc>
                <a:spcPts val="5598"/>
              </a:lnSpc>
            </a:pPr>
            <a:endParaRPr lang="en-US" sz="5598">
              <a:solidFill>
                <a:srgbClr val="FFFFFF"/>
              </a:solidFill>
              <a:latin typeface="League Spartan"/>
            </a:endParaRPr>
          </a:p>
          <a:p>
            <a:pPr>
              <a:lnSpc>
                <a:spcPts val="5898"/>
              </a:lnSpc>
            </a:pPr>
            <a:endParaRPr lang="en-US" sz="5598">
              <a:solidFill>
                <a:srgbClr val="FFFFFF"/>
              </a:solidFill>
              <a:latin typeface="League Spartan"/>
            </a:endParaRPr>
          </a:p>
          <a:p>
            <a:pPr>
              <a:lnSpc>
                <a:spcPts val="5898"/>
              </a:lnSpc>
            </a:pPr>
            <a:endParaRPr lang="en-US" sz="5598">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438757" y="2521419"/>
            <a:ext cx="14461257" cy="8274182"/>
          </a:xfrm>
          <a:prstGeom prst="rect">
            <a:avLst/>
          </a:prstGeom>
        </p:spPr>
        <p:txBody>
          <a:bodyPr lIns="0" tIns="0" rIns="0" bIns="0" rtlCol="0" anchor="t">
            <a:spAutoFit/>
          </a:bodyPr>
          <a:lstStyle/>
          <a:p>
            <a:pPr marL="742847" lvl="1" indent="-371424" algn="just">
              <a:lnSpc>
                <a:spcPts val="5470"/>
              </a:lnSpc>
              <a:buFont typeface="Arial"/>
              <a:buChar char="•"/>
            </a:pPr>
            <a:r>
              <a:rPr lang="en-US" sz="3440">
                <a:solidFill>
                  <a:srgbClr val="FFFFFF"/>
                </a:solidFill>
                <a:latin typeface="Montserrat Bold"/>
              </a:rPr>
              <a:t> </a:t>
            </a:r>
            <a:r>
              <a:rPr lang="en-US" sz="3440">
                <a:solidFill>
                  <a:srgbClr val="FF914D"/>
                </a:solidFill>
                <a:latin typeface="Montserrat Bold"/>
              </a:rPr>
              <a:t>Tensors</a:t>
            </a:r>
            <a:r>
              <a:rPr lang="en-US" sz="3440">
                <a:solidFill>
                  <a:srgbClr val="FFFFFF"/>
                </a:solidFill>
                <a:latin typeface="Montserrat Bold"/>
              </a:rPr>
              <a:t>: Là đối tượng chính của TensorFlow, đại diện cho dữ liệu và kết quả tính toán. Tensors là một mảng đa chiều có các phần tử có cùng kiểu dữ liệu.</a:t>
            </a:r>
          </a:p>
          <a:p>
            <a:pPr marL="742847" lvl="1" indent="-371424" algn="just">
              <a:lnSpc>
                <a:spcPts val="5470"/>
              </a:lnSpc>
              <a:buFont typeface="Arial"/>
              <a:buChar char="•"/>
            </a:pPr>
            <a:r>
              <a:rPr lang="en-US" sz="3440">
                <a:solidFill>
                  <a:srgbClr val="FF914D"/>
                </a:solidFill>
                <a:latin typeface="Montserrat Bold"/>
              </a:rPr>
              <a:t>Operations</a:t>
            </a:r>
            <a:r>
              <a:rPr lang="en-US" sz="3440">
                <a:solidFill>
                  <a:srgbClr val="FFFFFF"/>
                </a:solidFill>
                <a:latin typeface="Montserrat Bold"/>
              </a:rPr>
              <a:t>: Là các hoạt động được thực hiện trên các tensors. Một số hoạt động cơ bản của TensorFlow bao gồm phép cộng, trừ, nhân và chia.</a:t>
            </a:r>
          </a:p>
          <a:p>
            <a:pPr marL="742847" lvl="1" indent="-371424" algn="just">
              <a:lnSpc>
                <a:spcPts val="5470"/>
              </a:lnSpc>
              <a:buFont typeface="Arial"/>
              <a:buChar char="•"/>
            </a:pPr>
            <a:r>
              <a:rPr lang="en-US" sz="3440">
                <a:solidFill>
                  <a:srgbClr val="FF914D"/>
                </a:solidFill>
                <a:latin typeface="Montserrat Bold"/>
              </a:rPr>
              <a:t>Variables</a:t>
            </a:r>
            <a:r>
              <a:rPr lang="en-US" sz="3440">
                <a:solidFill>
                  <a:srgbClr val="FFFFFF"/>
                </a:solidFill>
                <a:latin typeface="Montserrat Bold"/>
              </a:rPr>
              <a:t>: Là các đối tượng được sử dụng để lưu trữ trạng thái thay đổi được trong quá trình huấn luyện mô hình. Variables có thể được khởi tạo với giá trị cố định hoặc giá trị ngẫu nhiên và có thể được cập nhật trong quá trình huấn luyện. </a:t>
            </a:r>
          </a:p>
          <a:p>
            <a:pPr algn="just">
              <a:lnSpc>
                <a:spcPts val="6265"/>
              </a:lnSpc>
            </a:pPr>
            <a:endParaRPr lang="en-US" sz="344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737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236931" y="0"/>
            <a:ext cx="6066281" cy="10918398"/>
            <a:chOff x="0" y="0"/>
            <a:chExt cx="498727" cy="897633"/>
          </a:xfrm>
        </p:grpSpPr>
        <p:sp>
          <p:nvSpPr>
            <p:cNvPr id="3" name="Freeform 3"/>
            <p:cNvSpPr/>
            <p:nvPr/>
          </p:nvSpPr>
          <p:spPr>
            <a:xfrm>
              <a:off x="0" y="0"/>
              <a:ext cx="498727" cy="897633"/>
            </a:xfrm>
            <a:custGeom>
              <a:avLst/>
              <a:gdLst/>
              <a:ahLst/>
              <a:cxnLst/>
              <a:rect l="l" t="t" r="r" b="b"/>
              <a:pathLst>
                <a:path w="498727" h="897633">
                  <a:moveTo>
                    <a:pt x="498727" y="448817"/>
                  </a:moveTo>
                  <a:lnTo>
                    <a:pt x="295527" y="897633"/>
                  </a:lnTo>
                  <a:lnTo>
                    <a:pt x="203200" y="897633"/>
                  </a:lnTo>
                  <a:lnTo>
                    <a:pt x="0" y="448817"/>
                  </a:lnTo>
                  <a:lnTo>
                    <a:pt x="203200" y="0"/>
                  </a:lnTo>
                  <a:lnTo>
                    <a:pt x="295527" y="0"/>
                  </a:lnTo>
                  <a:lnTo>
                    <a:pt x="498727" y="448817"/>
                  </a:lnTo>
                  <a:close/>
                </a:path>
              </a:pathLst>
            </a:custGeom>
            <a:solidFill>
              <a:srgbClr val="FFFFFF"/>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322469" y="1238843"/>
            <a:ext cx="13936831" cy="2927102"/>
          </a:xfrm>
          <a:prstGeom prst="rect">
            <a:avLst/>
          </a:prstGeom>
        </p:spPr>
        <p:txBody>
          <a:bodyPr lIns="0" tIns="0" rIns="0" bIns="0" rtlCol="0" anchor="t">
            <a:spAutoFit/>
          </a:bodyPr>
          <a:lstStyle/>
          <a:p>
            <a:pPr>
              <a:lnSpc>
                <a:spcPts val="5598"/>
              </a:lnSpc>
            </a:pPr>
            <a:r>
              <a:rPr lang="en-US" sz="5598">
                <a:solidFill>
                  <a:srgbClr val="FFFFFF"/>
                </a:solidFill>
                <a:latin typeface="League Spartan"/>
              </a:rPr>
              <a:t> Các thuộc tính cơ bản của TensorFlow</a:t>
            </a:r>
          </a:p>
          <a:p>
            <a:pPr>
              <a:lnSpc>
                <a:spcPts val="5598"/>
              </a:lnSpc>
            </a:pPr>
            <a:endParaRPr lang="en-US" sz="5598">
              <a:solidFill>
                <a:srgbClr val="FFFFFF"/>
              </a:solidFill>
              <a:latin typeface="League Spartan"/>
            </a:endParaRPr>
          </a:p>
          <a:p>
            <a:pPr>
              <a:lnSpc>
                <a:spcPts val="5898"/>
              </a:lnSpc>
            </a:pPr>
            <a:endParaRPr lang="en-US" sz="5598">
              <a:solidFill>
                <a:srgbClr val="FFFFFF"/>
              </a:solidFill>
              <a:latin typeface="League Spartan"/>
            </a:endParaRPr>
          </a:p>
          <a:p>
            <a:pPr>
              <a:lnSpc>
                <a:spcPts val="5898"/>
              </a:lnSpc>
            </a:pPr>
            <a:endParaRPr lang="en-US" sz="5598">
              <a:solidFill>
                <a:srgbClr val="FFFFFF"/>
              </a:solidFill>
              <a:latin typeface="League Spartan"/>
            </a:endParaRPr>
          </a:p>
        </p:txBody>
      </p:sp>
      <p:grpSp>
        <p:nvGrpSpPr>
          <p:cNvPr id="6" name="Group 6"/>
          <p:cNvGrpSpPr/>
          <p:nvPr/>
        </p:nvGrpSpPr>
        <p:grpSpPr>
          <a:xfrm>
            <a:off x="11718414" y="0"/>
            <a:ext cx="4393457" cy="839228"/>
            <a:chOff x="0" y="0"/>
            <a:chExt cx="1157124" cy="221031"/>
          </a:xfrm>
        </p:grpSpPr>
        <p:sp>
          <p:nvSpPr>
            <p:cNvPr id="7" name="Freeform 7"/>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718414" y="9447772"/>
            <a:ext cx="4393457" cy="839228"/>
            <a:chOff x="0" y="0"/>
            <a:chExt cx="1157124" cy="221031"/>
          </a:xfrm>
        </p:grpSpPr>
        <p:sp>
          <p:nvSpPr>
            <p:cNvPr id="10" name="Freeform 10"/>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5235591" y="-189472"/>
            <a:ext cx="2664422" cy="1218172"/>
            <a:chOff x="0" y="0"/>
            <a:chExt cx="483446" cy="221031"/>
          </a:xfrm>
        </p:grpSpPr>
        <p:sp>
          <p:nvSpPr>
            <p:cNvPr id="13" name="Freeform 13"/>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5235591" y="9258300"/>
            <a:ext cx="2664422" cy="1218172"/>
            <a:chOff x="0" y="0"/>
            <a:chExt cx="483446" cy="221031"/>
          </a:xfrm>
        </p:grpSpPr>
        <p:sp>
          <p:nvSpPr>
            <p:cNvPr id="16" name="Freeform 16"/>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846001" y="-189472"/>
            <a:ext cx="2664422" cy="1218172"/>
            <a:chOff x="0" y="0"/>
            <a:chExt cx="483446" cy="221031"/>
          </a:xfrm>
        </p:grpSpPr>
        <p:sp>
          <p:nvSpPr>
            <p:cNvPr id="19" name="Freeform 1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846001" y="9258300"/>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438757" y="2435597"/>
            <a:ext cx="14461257" cy="7851403"/>
          </a:xfrm>
          <a:prstGeom prst="rect">
            <a:avLst/>
          </a:prstGeom>
        </p:spPr>
        <p:txBody>
          <a:bodyPr lIns="0" tIns="0" rIns="0" bIns="0" rtlCol="0" anchor="t">
            <a:spAutoFit/>
          </a:bodyPr>
          <a:lstStyle/>
          <a:p>
            <a:pPr marL="699668" lvl="1" indent="-349834" algn="just">
              <a:lnSpc>
                <a:spcPts val="5152"/>
              </a:lnSpc>
              <a:buFont typeface="Arial"/>
              <a:buChar char="•"/>
            </a:pPr>
            <a:r>
              <a:rPr lang="en-US" sz="3240">
                <a:solidFill>
                  <a:srgbClr val="FF914D"/>
                </a:solidFill>
                <a:latin typeface="Montserrat Bold"/>
              </a:rPr>
              <a:t> Graphs</a:t>
            </a:r>
            <a:r>
              <a:rPr lang="en-US" sz="3240">
                <a:solidFill>
                  <a:srgbClr val="FFFFFF"/>
                </a:solidFill>
                <a:latin typeface="Montserrat Bold"/>
              </a:rPr>
              <a:t>: Là các biểu đồ đại diện cho các phép tính và các kết nối giữa chúng. Graphs được sử dụng để mô tả cấu trúc của mô hình học máy và tạo ra các tính toán hiệu quả trên nhiều thiết bị tính toán.</a:t>
            </a:r>
          </a:p>
          <a:p>
            <a:pPr marL="699668" lvl="1" indent="-349834" algn="just">
              <a:lnSpc>
                <a:spcPts val="5152"/>
              </a:lnSpc>
              <a:buFont typeface="Arial"/>
              <a:buChar char="•"/>
            </a:pPr>
            <a:r>
              <a:rPr lang="en-US" sz="3240">
                <a:solidFill>
                  <a:srgbClr val="FF914D"/>
                </a:solidFill>
                <a:latin typeface="Montserrat Bold"/>
              </a:rPr>
              <a:t>Sessions</a:t>
            </a:r>
            <a:r>
              <a:rPr lang="en-US" sz="3240">
                <a:solidFill>
                  <a:srgbClr val="FFFFFF"/>
                </a:solidFill>
                <a:latin typeface="Montserrat Bold"/>
              </a:rPr>
              <a:t>: Là một phiên làm việc TensorFlow, chứa tất cả các biến và phép tính cần thiết để thực hiện tính toán. Sessions được sử dụng để thực thi các tính toán trong TensorFlow.</a:t>
            </a:r>
          </a:p>
          <a:p>
            <a:pPr marL="699668" lvl="1" indent="-349834" algn="just">
              <a:lnSpc>
                <a:spcPts val="5152"/>
              </a:lnSpc>
              <a:buFont typeface="Arial"/>
              <a:buChar char="•"/>
            </a:pPr>
            <a:r>
              <a:rPr lang="en-US" sz="3240">
                <a:solidFill>
                  <a:srgbClr val="FF914D"/>
                </a:solidFill>
                <a:latin typeface="Montserrat Bold"/>
              </a:rPr>
              <a:t>Placeholders</a:t>
            </a:r>
            <a:r>
              <a:rPr lang="en-US" sz="3240">
                <a:solidFill>
                  <a:srgbClr val="FFFFFF"/>
                </a:solidFill>
                <a:latin typeface="Montserrat Bold"/>
              </a:rPr>
              <a:t>: Là các đối tượng được sử dụng để đại diện cho các tensors được cung cấp vào mô hình trong quá trình huấn luyện hoặc kiểm tra. Placeholders được sử dụng để đảm bảo rằng dữ liệu đầu vào có thể được cung cấp cho mô hình.</a:t>
            </a:r>
          </a:p>
          <a:p>
            <a:pPr algn="just">
              <a:lnSpc>
                <a:spcPts val="6265"/>
              </a:lnSpc>
            </a:pPr>
            <a:endParaRPr lang="en-US" sz="3240">
              <a:solidFill>
                <a:srgbClr val="FFFFFF"/>
              </a:solidFill>
              <a:latin typeface="Montserrat Bold"/>
            </a:endParaRPr>
          </a:p>
        </p:txBody>
      </p:sp>
      <p:sp>
        <p:nvSpPr>
          <p:cNvPr id="25" name="Freeform 25"/>
          <p:cNvSpPr/>
          <p:nvPr/>
        </p:nvSpPr>
        <p:spPr>
          <a:xfrm>
            <a:off x="0" y="0"/>
            <a:ext cx="2401887" cy="498854"/>
          </a:xfrm>
          <a:custGeom>
            <a:avLst/>
            <a:gdLst/>
            <a:ahLst/>
            <a:cxnLst/>
            <a:rect l="l" t="t" r="r" b="b"/>
            <a:pathLst>
              <a:path w="2401887" h="498854">
                <a:moveTo>
                  <a:pt x="0" y="0"/>
                </a:moveTo>
                <a:lnTo>
                  <a:pt x="2401887" y="0"/>
                </a:lnTo>
                <a:lnTo>
                  <a:pt x="2401887" y="498854"/>
                </a:lnTo>
                <a:lnTo>
                  <a:pt x="0" y="498854"/>
                </a:lnTo>
                <a:lnTo>
                  <a:pt x="0" y="0"/>
                </a:lnTo>
                <a:close/>
              </a:path>
            </a:pathLst>
          </a:custGeom>
          <a:blipFill>
            <a:blip r:embed="rId2"/>
            <a:stretch>
              <a:fillRect/>
            </a:stretch>
          </a:blipFill>
        </p:spPr>
      </p:sp>
      <p:sp>
        <p:nvSpPr>
          <p:cNvPr id="26" name="TextBox 26"/>
          <p:cNvSpPr txBox="1"/>
          <p:nvPr/>
        </p:nvSpPr>
        <p:spPr>
          <a:xfrm>
            <a:off x="0" y="629851"/>
            <a:ext cx="4243198" cy="368790"/>
          </a:xfrm>
          <a:prstGeom prst="rect">
            <a:avLst/>
          </a:prstGeom>
        </p:spPr>
        <p:txBody>
          <a:bodyPr lIns="0" tIns="0" rIns="0" bIns="0" rtlCol="0" anchor="t">
            <a:spAutoFit/>
          </a:bodyPr>
          <a:lstStyle/>
          <a:p>
            <a:pPr>
              <a:lnSpc>
                <a:spcPts val="2770"/>
              </a:lnSpc>
              <a:spcBef>
                <a:spcPct val="0"/>
              </a:spcBef>
            </a:pPr>
            <a:r>
              <a:rPr lang="en-US" sz="1978">
                <a:solidFill>
                  <a:srgbClr val="000000"/>
                </a:solidFill>
                <a:latin typeface="True Typewriter"/>
              </a:rPr>
              <a:t>THIẾT KẾ ỨNG DỤNG TRÊN MÃ NGUỒN MỞ</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1641</Words>
  <Application>Microsoft Office PowerPoint</Application>
  <PresentationFormat>Custom</PresentationFormat>
  <Paragraphs>133</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Montserrat Bold</vt:lpstr>
      <vt:lpstr>Montserrat Semi-Bold</vt:lpstr>
      <vt:lpstr>Times New Roman</vt:lpstr>
      <vt:lpstr>Arial</vt:lpstr>
      <vt:lpstr>SFMono-Regular</vt:lpstr>
      <vt:lpstr>Calibri</vt:lpstr>
      <vt:lpstr>Open Sans</vt:lpstr>
      <vt:lpstr>League Spartan</vt:lpstr>
      <vt:lpstr>True Typewriter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nghiệp Hà nội</dc:title>
  <cp:lastModifiedBy>Phạm Thị Quỳnh Trang</cp:lastModifiedBy>
  <cp:revision>6</cp:revision>
  <dcterms:created xsi:type="dcterms:W3CDTF">2006-08-16T00:00:00Z</dcterms:created>
  <dcterms:modified xsi:type="dcterms:W3CDTF">2023-10-09T14:54:59Z</dcterms:modified>
  <dc:identifier>DAFvnluTQUw</dc:identifier>
</cp:coreProperties>
</file>