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74" r:id="rId2"/>
  </p:sldMasterIdLst>
  <p:notesMasterIdLst>
    <p:notesMasterId r:id="rId16"/>
  </p:notesMasterIdLst>
  <p:handoutMasterIdLst>
    <p:handoutMasterId r:id="rId17"/>
  </p:handoutMasterIdLst>
  <p:sldIdLst>
    <p:sldId id="256" r:id="rId3"/>
    <p:sldId id="257" r:id="rId4"/>
    <p:sldId id="269" r:id="rId5"/>
    <p:sldId id="263" r:id="rId6"/>
    <p:sldId id="274" r:id="rId7"/>
    <p:sldId id="275" r:id="rId8"/>
    <p:sldId id="264" r:id="rId9"/>
    <p:sldId id="267" r:id="rId10"/>
    <p:sldId id="276" r:id="rId11"/>
    <p:sldId id="270" r:id="rId12"/>
    <p:sldId id="265" r:id="rId13"/>
    <p:sldId id="27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69521" autoAdjust="0"/>
  </p:normalViewPr>
  <p:slideViewPr>
    <p:cSldViewPr snapToGrid="0">
      <p:cViewPr varScale="1">
        <p:scale>
          <a:sx n="52" d="100"/>
          <a:sy n="52" d="100"/>
        </p:scale>
        <p:origin x="15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A407E2-DC36-4B02-8BC3-E1D715586917}" type="datetime1">
              <a:rPr lang="vi-VN" smtClean="0"/>
              <a:t>27/05/2014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D2C6EC-57A2-4838-BDAD-4E342D26994E}" type="slidenum">
              <a:rPr lang="en-US" smtClean="0"/>
              <a:t>‹#›</a:t>
            </a:fld>
            <a:endParaRPr lang="en-US"/>
          </a:p>
        </p:txBody>
      </p:sp>
    </p:spTree>
    <p:extLst>
      <p:ext uri="{BB962C8B-B14F-4D97-AF65-F5344CB8AC3E}">
        <p14:creationId xmlns:p14="http://schemas.microsoft.com/office/powerpoint/2010/main" val="188056917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D11440-A481-4E4B-8C67-B95D404644AD}" type="datetime1">
              <a:rPr lang="vi-VN" smtClean="0"/>
              <a:t>27/05/2014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CE2E0-9704-4436-BA33-4FE9D3D8C9E9}" type="slidenum">
              <a:rPr lang="en-US" smtClean="0"/>
              <a:t>‹#›</a:t>
            </a:fld>
            <a:endParaRPr lang="en-US"/>
          </a:p>
        </p:txBody>
      </p:sp>
    </p:spTree>
    <p:extLst>
      <p:ext uri="{BB962C8B-B14F-4D97-AF65-F5344CB8AC3E}">
        <p14:creationId xmlns:p14="http://schemas.microsoft.com/office/powerpoint/2010/main" val="312673030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DD11440-A481-4E4B-8C67-B95D404644AD}" type="datetime1">
              <a:rPr lang="vi-VN" smtClean="0"/>
              <a:t>27/05/2014</a:t>
            </a:fld>
            <a:endParaRPr lang="en-US"/>
          </a:p>
        </p:txBody>
      </p:sp>
      <p:sp>
        <p:nvSpPr>
          <p:cNvPr id="5" name="Slide Number Placeholder 4"/>
          <p:cNvSpPr>
            <a:spLocks noGrp="1"/>
          </p:cNvSpPr>
          <p:nvPr>
            <p:ph type="sldNum" sz="quarter" idx="11"/>
          </p:nvPr>
        </p:nvSpPr>
        <p:spPr/>
        <p:txBody>
          <a:bodyPr/>
          <a:lstStyle/>
          <a:p>
            <a:fld id="{DE6CE2E0-9704-4436-BA33-4FE9D3D8C9E9}" type="slidenum">
              <a:rPr lang="en-US" smtClean="0"/>
              <a:t>2</a:t>
            </a:fld>
            <a:endParaRPr lang="en-US"/>
          </a:p>
        </p:txBody>
      </p:sp>
    </p:spTree>
    <p:extLst>
      <p:ext uri="{BB962C8B-B14F-4D97-AF65-F5344CB8AC3E}">
        <p14:creationId xmlns:p14="http://schemas.microsoft.com/office/powerpoint/2010/main" val="2388303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7" name="Slide Number Placeholder 11"/>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1">
                <a:solidFill>
                  <a:schemeClr val="tx1">
                    <a:tint val="75000"/>
                  </a:schemeClr>
                </a:solidFill>
              </a:defRPr>
            </a:lvl1pPr>
          </a:lstStyle>
          <a:p>
            <a:fld id="{E5BED441-D192-41EE-8DAB-190421FB07B8}" type="slidenum">
              <a:rPr lang="en-US" smtClean="0"/>
              <a:pPr/>
              <a:t>‹#›</a:t>
            </a:fld>
            <a:endParaRPr lang="en-US"/>
          </a:p>
        </p:txBody>
      </p:sp>
    </p:spTree>
    <p:extLst>
      <p:ext uri="{BB962C8B-B14F-4D97-AF65-F5344CB8AC3E}">
        <p14:creationId xmlns:p14="http://schemas.microsoft.com/office/powerpoint/2010/main" val="2756531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1"/>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1">
                <a:solidFill>
                  <a:schemeClr val="tx1">
                    <a:tint val="75000"/>
                  </a:schemeClr>
                </a:solidFill>
              </a:defRPr>
            </a:lvl1pPr>
          </a:lstStyle>
          <a:p>
            <a:fld id="{E5BED441-D192-41EE-8DAB-190421FB07B8}" type="slidenum">
              <a:rPr lang="en-US" smtClean="0"/>
              <a:pPr/>
              <a:t>‹#›</a:t>
            </a:fld>
            <a:endParaRPr lang="en-US"/>
          </a:p>
        </p:txBody>
      </p:sp>
    </p:spTree>
    <p:extLst>
      <p:ext uri="{BB962C8B-B14F-4D97-AF65-F5344CB8AC3E}">
        <p14:creationId xmlns:p14="http://schemas.microsoft.com/office/powerpoint/2010/main" val="163354273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5/27/2014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BED441-D192-41EE-8DAB-190421FB07B8}" type="slidenum">
              <a:rPr lang="en-US" smtClean="0"/>
              <a:pPr/>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38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BED441-D192-41EE-8DAB-190421FB07B8}" type="slidenum">
              <a:rPr lang="en-US" smtClean="0"/>
              <a:pPr/>
              <a:t>‹#›</a:t>
            </a:fld>
            <a:endParaRPr lang="en-US"/>
          </a:p>
        </p:txBody>
      </p:sp>
    </p:spTree>
    <p:extLst>
      <p:ext uri="{BB962C8B-B14F-4D97-AF65-F5344CB8AC3E}">
        <p14:creationId xmlns:p14="http://schemas.microsoft.com/office/powerpoint/2010/main" val="2911031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BED441-D192-41EE-8DAB-190421FB07B8}" type="slidenum">
              <a:rPr lang="en-US" smtClean="0"/>
              <a:pPr/>
              <a:t>‹#›</a:t>
            </a:fld>
            <a:endParaRPr 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595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BED441-D192-41EE-8DAB-190421FB07B8}" type="slidenum">
              <a:rPr lang="en-US" smtClean="0"/>
              <a:pPr/>
              <a:t>‹#›</a:t>
            </a:fld>
            <a:endParaRPr lang="en-US"/>
          </a:p>
        </p:txBody>
      </p:sp>
    </p:spTree>
    <p:extLst>
      <p:ext uri="{BB962C8B-B14F-4D97-AF65-F5344CB8AC3E}">
        <p14:creationId xmlns:p14="http://schemas.microsoft.com/office/powerpoint/2010/main" val="685186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5BED441-D192-41EE-8DAB-190421FB07B8}" type="slidenum">
              <a:rPr lang="en-US" smtClean="0"/>
              <a:pPr/>
              <a:t>‹#›</a:t>
            </a:fld>
            <a:endParaRPr lang="en-US"/>
          </a:p>
        </p:txBody>
      </p:sp>
    </p:spTree>
    <p:extLst>
      <p:ext uri="{BB962C8B-B14F-4D97-AF65-F5344CB8AC3E}">
        <p14:creationId xmlns:p14="http://schemas.microsoft.com/office/powerpoint/2010/main" val="1030011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5BED441-D192-41EE-8DAB-190421FB07B8}" type="slidenum">
              <a:rPr lang="en-US" smtClean="0"/>
              <a:pPr/>
              <a:t>‹#›</a:t>
            </a:fld>
            <a:endParaRPr lang="en-US"/>
          </a:p>
        </p:txBody>
      </p:sp>
    </p:spTree>
    <p:extLst>
      <p:ext uri="{BB962C8B-B14F-4D97-AF65-F5344CB8AC3E}">
        <p14:creationId xmlns:p14="http://schemas.microsoft.com/office/powerpoint/2010/main" val="271729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5BED441-D192-41EE-8DAB-190421FB07B8}" type="slidenum">
              <a:rPr lang="en-US" smtClean="0"/>
              <a:pPr/>
              <a:t>‹#›</a:t>
            </a:fld>
            <a:endParaRPr lang="en-US"/>
          </a:p>
        </p:txBody>
      </p:sp>
    </p:spTree>
    <p:extLst>
      <p:ext uri="{BB962C8B-B14F-4D97-AF65-F5344CB8AC3E}">
        <p14:creationId xmlns:p14="http://schemas.microsoft.com/office/powerpoint/2010/main" val="188783053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BED441-D192-41EE-8DAB-190421FB07B8}" type="slidenum">
              <a:rPr lang="en-US" smtClean="0"/>
              <a:pPr/>
              <a:t>‹#›</a:t>
            </a:fld>
            <a:endParaRPr lang="en-US"/>
          </a:p>
        </p:txBody>
      </p:sp>
    </p:spTree>
    <p:extLst>
      <p:ext uri="{BB962C8B-B14F-4D97-AF65-F5344CB8AC3E}">
        <p14:creationId xmlns:p14="http://schemas.microsoft.com/office/powerpoint/2010/main" val="14270451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BED441-D192-41EE-8DAB-190421FB07B8}" type="slidenum">
              <a:rPr lang="en-US" smtClean="0"/>
              <a:pPr/>
              <a:t>‹#›</a:t>
            </a:fld>
            <a:endParaRPr 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66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11"/>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1">
                <a:solidFill>
                  <a:schemeClr val="tx1">
                    <a:tint val="75000"/>
                  </a:schemeClr>
                </a:solidFill>
              </a:defRPr>
            </a:lvl1pPr>
          </a:lstStyle>
          <a:p>
            <a:fld id="{E5BED441-D192-41EE-8DAB-190421FB07B8}" type="slidenum">
              <a:rPr lang="en-US" smtClean="0"/>
              <a:pPr/>
              <a:t>‹#›</a:t>
            </a:fld>
            <a:endParaRPr lang="en-US"/>
          </a:p>
        </p:txBody>
      </p:sp>
    </p:spTree>
    <p:extLst>
      <p:ext uri="{BB962C8B-B14F-4D97-AF65-F5344CB8AC3E}">
        <p14:creationId xmlns:p14="http://schemas.microsoft.com/office/powerpoint/2010/main" val="134584381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BED441-D192-41EE-8DAB-190421FB07B8}" type="slidenum">
              <a:rPr lang="en-US" smtClean="0"/>
              <a:pPr/>
              <a:t>‹#›</a:t>
            </a:fld>
            <a:endParaRPr lang="en-US"/>
          </a:p>
        </p:txBody>
      </p:sp>
    </p:spTree>
    <p:extLst>
      <p:ext uri="{BB962C8B-B14F-4D97-AF65-F5344CB8AC3E}">
        <p14:creationId xmlns:p14="http://schemas.microsoft.com/office/powerpoint/2010/main" val="2772367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BED441-D192-41EE-8DAB-190421FB07B8}"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186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8" name="Slide Number Placeholder 11"/>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1">
                <a:solidFill>
                  <a:schemeClr val="tx1">
                    <a:tint val="75000"/>
                  </a:schemeClr>
                </a:solidFill>
              </a:defRPr>
            </a:lvl1pPr>
          </a:lstStyle>
          <a:p>
            <a:fld id="{E5BED441-D192-41EE-8DAB-190421FB07B8}" type="slidenum">
              <a:rPr lang="en-US" smtClean="0"/>
              <a:pPr/>
              <a:t>‹#›</a:t>
            </a:fld>
            <a:endParaRPr lang="en-US"/>
          </a:p>
        </p:txBody>
      </p:sp>
    </p:spTree>
    <p:extLst>
      <p:ext uri="{BB962C8B-B14F-4D97-AF65-F5344CB8AC3E}">
        <p14:creationId xmlns:p14="http://schemas.microsoft.com/office/powerpoint/2010/main" val="12233698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11"/>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1">
                <a:solidFill>
                  <a:schemeClr val="tx1">
                    <a:tint val="75000"/>
                  </a:schemeClr>
                </a:solidFill>
              </a:defRPr>
            </a:lvl1pPr>
          </a:lstStyle>
          <a:p>
            <a:fld id="{E5BED441-D192-41EE-8DAB-190421FB07B8}" type="slidenum">
              <a:rPr lang="en-US" smtClean="0"/>
              <a:pPr/>
              <a:t>‹#›</a:t>
            </a:fld>
            <a:endParaRPr lang="en-US"/>
          </a:p>
        </p:txBody>
      </p:sp>
    </p:spTree>
    <p:extLst>
      <p:ext uri="{BB962C8B-B14F-4D97-AF65-F5344CB8AC3E}">
        <p14:creationId xmlns:p14="http://schemas.microsoft.com/office/powerpoint/2010/main" val="40354878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11"/>
          <p:cNvSpPr>
            <a:spLocks noGrp="1"/>
          </p:cNvSpPr>
          <p:nvPr>
            <p:ph type="sldNum" sz="quarter" idx="10"/>
          </p:nvPr>
        </p:nvSpPr>
        <p:spPr>
          <a:xfrm>
            <a:off x="8610600" y="6356350"/>
            <a:ext cx="2743200" cy="365125"/>
          </a:xfrm>
          <a:prstGeom prst="rect">
            <a:avLst/>
          </a:prstGeom>
        </p:spPr>
        <p:txBody>
          <a:bodyPr vert="horz" lIns="91440" tIns="45720" rIns="91440" bIns="45720" rtlCol="0" anchor="ctr"/>
          <a:lstStyle>
            <a:lvl1pPr algn="r">
              <a:defRPr sz="1800" b="1">
                <a:solidFill>
                  <a:schemeClr val="tx1">
                    <a:tint val="75000"/>
                  </a:schemeClr>
                </a:solidFill>
              </a:defRPr>
            </a:lvl1pPr>
          </a:lstStyle>
          <a:p>
            <a:fld id="{E5BED441-D192-41EE-8DAB-190421FB07B8}" type="slidenum">
              <a:rPr lang="en-US" smtClean="0"/>
              <a:pPr/>
              <a:t>‹#›</a:t>
            </a:fld>
            <a:endParaRPr lang="en-US"/>
          </a:p>
        </p:txBody>
      </p:sp>
    </p:spTree>
    <p:extLst>
      <p:ext uri="{BB962C8B-B14F-4D97-AF65-F5344CB8AC3E}">
        <p14:creationId xmlns:p14="http://schemas.microsoft.com/office/powerpoint/2010/main" val="29020072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7" name="Slide Number Placeholder 11"/>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1">
                <a:solidFill>
                  <a:schemeClr val="tx1">
                    <a:tint val="75000"/>
                  </a:schemeClr>
                </a:solidFill>
              </a:defRPr>
            </a:lvl1pPr>
          </a:lstStyle>
          <a:p>
            <a:fld id="{E5BED441-D192-41EE-8DAB-190421FB07B8}" type="slidenum">
              <a:rPr lang="en-US" smtClean="0"/>
              <a:pPr/>
              <a:t>‹#›</a:t>
            </a:fld>
            <a:endParaRPr lang="en-US"/>
          </a:p>
        </p:txBody>
      </p:sp>
    </p:spTree>
    <p:extLst>
      <p:ext uri="{BB962C8B-B14F-4D97-AF65-F5344CB8AC3E}">
        <p14:creationId xmlns:p14="http://schemas.microsoft.com/office/powerpoint/2010/main" val="30768662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11"/>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1">
                <a:solidFill>
                  <a:schemeClr val="tx1">
                    <a:tint val="75000"/>
                  </a:schemeClr>
                </a:solidFill>
              </a:defRPr>
            </a:lvl1pPr>
          </a:lstStyle>
          <a:p>
            <a:fld id="{E5BED441-D192-41EE-8DAB-190421FB07B8}" type="slidenum">
              <a:rPr lang="en-US" smtClean="0"/>
              <a:pPr/>
              <a:t>‹#›</a:t>
            </a:fld>
            <a:endParaRPr lang="en-US"/>
          </a:p>
        </p:txBody>
      </p:sp>
    </p:spTree>
    <p:extLst>
      <p:ext uri="{BB962C8B-B14F-4D97-AF65-F5344CB8AC3E}">
        <p14:creationId xmlns:p14="http://schemas.microsoft.com/office/powerpoint/2010/main" val="4497995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11"/>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1">
                <a:solidFill>
                  <a:schemeClr val="tx1">
                    <a:tint val="75000"/>
                  </a:schemeClr>
                </a:solidFill>
              </a:defRPr>
            </a:lvl1pPr>
          </a:lstStyle>
          <a:p>
            <a:fld id="{E5BED441-D192-41EE-8DAB-190421FB07B8}" type="slidenum">
              <a:rPr lang="en-US" smtClean="0"/>
              <a:pPr/>
              <a:t>‹#›</a:t>
            </a:fld>
            <a:endParaRPr lang="en-US"/>
          </a:p>
        </p:txBody>
      </p:sp>
    </p:spTree>
    <p:extLst>
      <p:ext uri="{BB962C8B-B14F-4D97-AF65-F5344CB8AC3E}">
        <p14:creationId xmlns:p14="http://schemas.microsoft.com/office/powerpoint/2010/main" val="241928546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1"/>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1">
                <a:solidFill>
                  <a:schemeClr val="tx1">
                    <a:tint val="75000"/>
                  </a:schemeClr>
                </a:solidFill>
              </a:defRPr>
            </a:lvl1pPr>
          </a:lstStyle>
          <a:p>
            <a:fld id="{E5BED441-D192-41EE-8DAB-190421FB07B8}" type="slidenum">
              <a:rPr lang="en-US" smtClean="0"/>
              <a:pPr/>
              <a:t>‹#›</a:t>
            </a:fld>
            <a:endParaRPr lang="en-US"/>
          </a:p>
        </p:txBody>
      </p:sp>
    </p:spTree>
    <p:extLst>
      <p:ext uri="{BB962C8B-B14F-4D97-AF65-F5344CB8AC3E}">
        <p14:creationId xmlns:p14="http://schemas.microsoft.com/office/powerpoint/2010/main" val="11691138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Slide Number Placeholder 11"/>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1">
                <a:solidFill>
                  <a:schemeClr val="tx1">
                    <a:tint val="75000"/>
                  </a:schemeClr>
                </a:solidFill>
              </a:defRPr>
            </a:lvl1pPr>
          </a:lstStyle>
          <a:p>
            <a:fld id="{E5BED441-D192-41EE-8DAB-190421FB07B8}" type="slidenum">
              <a:rPr lang="en-US" smtClean="0"/>
              <a:pPr/>
              <a:t>‹#›</a:t>
            </a:fld>
            <a:endParaRPr lang="en-US"/>
          </a:p>
        </p:txBody>
      </p:sp>
    </p:spTree>
    <p:extLst>
      <p:ext uri="{BB962C8B-B14F-4D97-AF65-F5344CB8AC3E}">
        <p14:creationId xmlns:p14="http://schemas.microsoft.com/office/powerpoint/2010/main" val="83675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5/27/2014</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5BED441-D192-41EE-8DAB-190421FB07B8}"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84672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358649" cy="2387600"/>
          </a:xfrm>
        </p:spPr>
        <p:txBody>
          <a:bodyPr>
            <a:normAutofit fontScale="90000"/>
          </a:bodyPr>
          <a:lstStyle/>
          <a:p>
            <a:pPr algn="ctr"/>
            <a:r>
              <a:rPr lang="en-US" err="1" smtClean="0">
                <a:latin typeface="Arial" panose="020B0604020202020204" pitchFamily="34" charset="0"/>
                <a:cs typeface="Arial" panose="020B0604020202020204" pitchFamily="34" charset="0"/>
              </a:rPr>
              <a:t>Phát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triển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hệ</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thống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quản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lý</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người</a:t>
            </a:r>
            <a:r>
              <a:rPr lang="en-US" smtClean="0">
                <a:latin typeface="Arial" panose="020B0604020202020204" pitchFamily="34" charset="0"/>
                <a:cs typeface="Arial" panose="020B0604020202020204" pitchFamily="34" charset="0"/>
              </a:rPr>
              <a:t> dùng </a:t>
            </a:r>
            <a:r>
              <a:rPr lang="en-US" err="1" smtClean="0">
                <a:latin typeface="Arial" panose="020B0604020202020204" pitchFamily="34" charset="0"/>
                <a:cs typeface="Arial" panose="020B0604020202020204" pitchFamily="34" charset="0"/>
              </a:rPr>
              <a:t>dịch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vụ</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xe</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buýt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trên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nền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tảng</a:t>
            </a:r>
            <a:r>
              <a:rPr lang="en-US" smtClean="0">
                <a:latin typeface="Arial" panose="020B0604020202020204" pitchFamily="34" charset="0"/>
                <a:cs typeface="Arial" panose="020B0604020202020204" pitchFamily="34" charset="0"/>
              </a:rPr>
              <a:t> Struts2</a:t>
            </a:r>
            <a:endParaRPr lang="en-US">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0" y="3889420"/>
            <a:ext cx="9144000" cy="2463084"/>
          </a:xfrm>
        </p:spPr>
        <p:txBody>
          <a:bodyPr>
            <a:normAutofit/>
          </a:bodyPr>
          <a:lstStyle/>
          <a:p>
            <a:pPr algn="r"/>
            <a:r>
              <a:rPr lang="en-US" err="1" smtClean="0">
                <a:latin typeface="Arial" panose="020B0604020202020204" pitchFamily="34" charset="0"/>
                <a:cs typeface="Arial" panose="020B0604020202020204" pitchFamily="34" charset="0"/>
              </a:rPr>
              <a:t>Sinh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viên</a:t>
            </a:r>
            <a:r>
              <a:rPr lang="en-US"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Nguyễn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Văn</a:t>
            </a:r>
            <a:r>
              <a:rPr lang="en-US" b="1" smtClean="0">
                <a:latin typeface="Arial" panose="020B0604020202020204" pitchFamily="34" charset="0"/>
                <a:cs typeface="Arial" panose="020B0604020202020204" pitchFamily="34" charset="0"/>
              </a:rPr>
              <a:t> Nội</a:t>
            </a:r>
            <a:endParaRPr lang="en-US" smtClean="0">
              <a:latin typeface="Arial" panose="020B0604020202020204" pitchFamily="34" charset="0"/>
              <a:cs typeface="Arial" panose="020B0604020202020204" pitchFamily="34" charset="0"/>
            </a:endParaRPr>
          </a:p>
          <a:p>
            <a:pPr algn="r"/>
            <a:r>
              <a:rPr lang="en-US" smtClean="0">
                <a:latin typeface="Arial" panose="020B0604020202020204" pitchFamily="34" charset="0"/>
                <a:cs typeface="Arial" panose="020B0604020202020204" pitchFamily="34" charset="0"/>
              </a:rPr>
              <a:t>Giảng </a:t>
            </a:r>
            <a:r>
              <a:rPr lang="en-US" err="1" smtClean="0">
                <a:latin typeface="Arial" panose="020B0604020202020204" pitchFamily="34" charset="0"/>
                <a:cs typeface="Arial" panose="020B0604020202020204" pitchFamily="34" charset="0"/>
              </a:rPr>
              <a:t>viên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hướng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dẫn</a:t>
            </a:r>
            <a:r>
              <a:rPr lang="en-US" smtClean="0">
                <a:latin typeface="Arial" panose="020B0604020202020204" pitchFamily="34" charset="0"/>
                <a:cs typeface="Arial" panose="020B0604020202020204" pitchFamily="34" charset="0"/>
              </a:rPr>
              <a:t>: </a:t>
            </a:r>
            <a:r>
              <a:rPr lang="en-US" b="1" smtClean="0">
                <a:latin typeface="Arial" panose="020B0604020202020204" pitchFamily="34" charset="0"/>
                <a:cs typeface="Arial" panose="020B0604020202020204" pitchFamily="34" charset="0"/>
              </a:rPr>
              <a:t>TS. </a:t>
            </a:r>
            <a:r>
              <a:rPr lang="en-US" b="1" err="1" smtClean="0">
                <a:latin typeface="Arial" panose="020B0604020202020204" pitchFamily="34" charset="0"/>
                <a:cs typeface="Arial" panose="020B0604020202020204" pitchFamily="34" charset="0"/>
              </a:rPr>
              <a:t>Nguyễn</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Ngọc</a:t>
            </a:r>
            <a:r>
              <a:rPr lang="en-US" b="1" smtClean="0">
                <a:latin typeface="Arial" panose="020B0604020202020204" pitchFamily="34" charset="0"/>
                <a:cs typeface="Arial" panose="020B0604020202020204" pitchFamily="34" charset="0"/>
              </a:rPr>
              <a:t> Hóa</a:t>
            </a:r>
            <a:endParaRPr lang="en-US" smtClean="0">
              <a:latin typeface="Arial" panose="020B0604020202020204" pitchFamily="34" charset="0"/>
              <a:cs typeface="Arial" panose="020B0604020202020204" pitchFamily="34" charset="0"/>
            </a:endParaRPr>
          </a:p>
          <a:p>
            <a:pPr algn="r"/>
            <a:r>
              <a:rPr lang="en-US" smtClean="0">
                <a:latin typeface="Arial" panose="020B0604020202020204" pitchFamily="34" charset="0"/>
                <a:cs typeface="Arial" panose="020B0604020202020204" pitchFamily="34" charset="0"/>
              </a:rPr>
              <a:t>Giảng </a:t>
            </a:r>
            <a:r>
              <a:rPr lang="en-US" err="1" smtClean="0">
                <a:latin typeface="Arial" panose="020B0604020202020204" pitchFamily="34" charset="0"/>
                <a:cs typeface="Arial" panose="020B0604020202020204" pitchFamily="34" charset="0"/>
              </a:rPr>
              <a:t>viên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đồng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hướng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dẫn</a:t>
            </a:r>
            <a:r>
              <a:rPr lang="en-US"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ThS</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Dư</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Phương</a:t>
            </a:r>
            <a:r>
              <a:rPr lang="en-US" b="1" smtClean="0">
                <a:latin typeface="Arial" panose="020B0604020202020204" pitchFamily="34" charset="0"/>
                <a:cs typeface="Arial" panose="020B0604020202020204" pitchFamily="34" charset="0"/>
              </a:rPr>
              <a:t> </a:t>
            </a:r>
            <a:r>
              <a:rPr lang="en-US" b="1" err="1" smtClean="0">
                <a:latin typeface="Arial" panose="020B0604020202020204" pitchFamily="34" charset="0"/>
                <a:cs typeface="Arial" panose="020B0604020202020204" pitchFamily="34" charset="0"/>
              </a:rPr>
              <a:t>Hạnh</a:t>
            </a:r>
            <a:endParaRPr 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1693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3. G</a:t>
            </a:r>
            <a:r>
              <a:rPr lang="en-US" cap="none" smtClean="0">
                <a:latin typeface="Arial" panose="020B0604020202020204" pitchFamily="34" charset="0"/>
                <a:cs typeface="Arial" panose="020B0604020202020204" pitchFamily="34" charset="0"/>
              </a:rPr>
              <a:t>iao diện tương tác</a:t>
            </a:r>
            <a:endParaRPr lang="en-US">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5BED441-D192-41EE-8DAB-190421FB07B8}" type="slidenum">
              <a:rPr lang="en-US" smtClean="0">
                <a:latin typeface="Arial" panose="020B0604020202020204" pitchFamily="34" charset="0"/>
                <a:cs typeface="Arial" panose="020B0604020202020204" pitchFamily="34" charset="0"/>
              </a:rPr>
              <a:pPr/>
              <a:t>10</a:t>
            </a:fld>
            <a:endParaRPr lang="en-US">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638166" y="1662621"/>
            <a:ext cx="8780843" cy="4679688"/>
          </a:xfrm>
          <a:prstGeom prst="rect">
            <a:avLst/>
          </a:prstGeom>
        </p:spPr>
      </p:pic>
    </p:spTree>
    <p:extLst>
      <p:ext uri="{BB962C8B-B14F-4D97-AF65-F5344CB8AC3E}">
        <p14:creationId xmlns:p14="http://schemas.microsoft.com/office/powerpoint/2010/main" val="12324264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IV. K</a:t>
            </a:r>
            <a:r>
              <a:rPr lang="en-US" cap="none" smtClean="0">
                <a:latin typeface="Arial" panose="020B0604020202020204" pitchFamily="34" charset="0"/>
                <a:cs typeface="Arial" panose="020B0604020202020204" pitchFamily="34" charset="0"/>
              </a:rPr>
              <a:t>ết quả và hướng phát triển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smtClean="0">
                <a:latin typeface="Arial" panose="020B0604020202020204" pitchFamily="34" charset="0"/>
                <a:cs typeface="Arial" panose="020B0604020202020204" pitchFamily="34" charset="0"/>
              </a:rPr>
              <a:t>1. Kết quả</a:t>
            </a:r>
          </a:p>
          <a:p>
            <a:pPr algn="just">
              <a:buFont typeface="Wingdings" panose="05000000000000000000" pitchFamily="2" charset="2"/>
              <a:buChar char="Ø"/>
            </a:pPr>
            <a:r>
              <a:rPr lang="en-US" smtClean="0">
                <a:latin typeface="Arial" panose="020B0604020202020204" pitchFamily="34" charset="0"/>
                <a:cs typeface="Arial" panose="020B0604020202020204" pitchFamily="34" charset="0"/>
              </a:rPr>
              <a:t> Kết nối được với phía Client để tiến hành xác thực người dùng dịch vụ xe buýt qua công nghệ thẻ NFC.</a:t>
            </a:r>
          </a:p>
          <a:p>
            <a:pPr algn="just">
              <a:buFont typeface="Wingdings" panose="05000000000000000000" pitchFamily="2" charset="2"/>
              <a:buChar char="Ø"/>
            </a:pPr>
            <a:r>
              <a:rPr lang="en-US" smtClean="0">
                <a:latin typeface="Arial" panose="020B0604020202020204" pitchFamily="34" charset="0"/>
                <a:cs typeface="Arial" panose="020B0604020202020204" pitchFamily="34" charset="0"/>
              </a:rPr>
              <a:t> Cung cấp giao diện người dùng cho các loại người dung khác nhau.</a:t>
            </a:r>
          </a:p>
          <a:p>
            <a:pPr algn="just">
              <a:buFont typeface="Wingdings" panose="05000000000000000000" pitchFamily="2" charset="2"/>
              <a:buChar char="Ø"/>
            </a:pPr>
            <a:r>
              <a:rPr lang="en-US" smtClean="0">
                <a:latin typeface="Arial" panose="020B0604020202020204" pitchFamily="34" charset="0"/>
                <a:cs typeface="Arial" panose="020B0604020202020204" pitchFamily="34" charset="0"/>
              </a:rPr>
              <a:t> Cung cấp các tính năng cơ bản cho từng loại người dùng.</a:t>
            </a:r>
          </a:p>
          <a:p>
            <a:pPr marL="0" indent="0" algn="just">
              <a:buNone/>
            </a:pPr>
            <a:r>
              <a:rPr lang="en-US" smtClean="0">
                <a:latin typeface="Arial" panose="020B0604020202020204" pitchFamily="34" charset="0"/>
                <a:cs typeface="Arial" panose="020B0604020202020204" pitchFamily="34" charset="0"/>
              </a:rPr>
              <a:t>2. Hướng phát triển</a:t>
            </a:r>
          </a:p>
          <a:p>
            <a:pPr algn="just">
              <a:buFont typeface="Wingdings" panose="05000000000000000000" pitchFamily="2" charset="2"/>
              <a:buChar char="Ø"/>
            </a:pPr>
            <a:r>
              <a:rPr lang="en-US" smtClean="0">
                <a:latin typeface="Arial" panose="020B0604020202020204" pitchFamily="34" charset="0"/>
                <a:cs typeface="Arial" panose="020B0604020202020204" pitchFamily="34" charset="0"/>
              </a:rPr>
              <a:t> Công nghệ thẻ sử dụng có thể mở rộng cho các loại thẻ khác nhau đặc biệt là thẻ SIM.</a:t>
            </a:r>
          </a:p>
          <a:p>
            <a:pPr algn="just">
              <a:buFont typeface="Wingdings" panose="05000000000000000000" pitchFamily="2" charset="2"/>
              <a:buChar char="Ø"/>
            </a:pPr>
            <a:r>
              <a:rPr lang="en-US" smtClean="0">
                <a:latin typeface="Arial" panose="020B0604020202020204" pitchFamily="34" charset="0"/>
                <a:cs typeface="Arial" panose="020B0604020202020204" pitchFamily="34" charset="0"/>
              </a:rPr>
              <a:t> Cung cấp thêm một số tiện ích phục vụ nhu cầu ngày càng tăng của người dùng.</a:t>
            </a:r>
          </a:p>
          <a:p>
            <a:pPr algn="just"/>
            <a:endParaRPr lang="en-US">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E5BED441-D192-41EE-8DAB-190421FB07B8}" type="slidenum">
              <a:rPr lang="en-US" smtClean="0">
                <a:latin typeface="Arial" panose="020B0604020202020204" pitchFamily="34" charset="0"/>
                <a:cs typeface="Arial" panose="020B0604020202020204" pitchFamily="34" charset="0"/>
              </a:rPr>
              <a:pPr/>
              <a:t>11</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64150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V. T</a:t>
            </a:r>
            <a:r>
              <a:rPr lang="en-US" cap="none" smtClean="0">
                <a:latin typeface="Arial" panose="020B0604020202020204" pitchFamily="34" charset="0"/>
                <a:cs typeface="Arial" panose="020B0604020202020204" pitchFamily="34" charset="0"/>
              </a:rPr>
              <a:t>ài liệu tham khảo</a:t>
            </a:r>
            <a:endParaRPr lang="en-US">
              <a:latin typeface="Arial" panose="020B0604020202020204" pitchFamily="34" charset="0"/>
              <a:cs typeface="Arial" panose="020B060402020202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40541572"/>
              </p:ext>
            </p:extLst>
          </p:nvPr>
        </p:nvGraphicFramePr>
        <p:xfrm>
          <a:off x="838200" y="1690688"/>
          <a:ext cx="10417935" cy="4665660"/>
        </p:xfrm>
        <a:graphic>
          <a:graphicData uri="http://schemas.openxmlformats.org/drawingml/2006/table">
            <a:tbl>
              <a:tblPr firstRow="1" firstCol="1" bandRow="1">
                <a:tableStyleId>{5C22544A-7EE6-4342-B048-85BDC9FD1C3A}</a:tableStyleId>
              </a:tblPr>
              <a:tblGrid>
                <a:gridCol w="522160"/>
                <a:gridCol w="9895775"/>
              </a:tblGrid>
              <a:tr h="924404">
                <a:tc>
                  <a:txBody>
                    <a:bodyPr/>
                    <a:lstStyle/>
                    <a:p>
                      <a:pPr>
                        <a:lnSpc>
                          <a:spcPct val="107000"/>
                        </a:lnSpc>
                        <a:spcAft>
                          <a:spcPts val="800"/>
                        </a:spcAft>
                      </a:pPr>
                      <a:r>
                        <a:rPr lang="en-US" sz="1200">
                          <a:effectLst/>
                        </a:rPr>
                        <a:t>[1] </a:t>
                      </a:r>
                      <a:endParaRPr lang="en-US" sz="1200">
                        <a:effectLst/>
                        <a:latin typeface="Times New Roman" panose="02020603050405020304" pitchFamily="18" charset="0"/>
                        <a:ea typeface="Calibri" panose="020F0502020204030204" pitchFamily="34" charset="0"/>
                      </a:endParaRPr>
                    </a:p>
                  </a:txBody>
                  <a:tcPr marL="9525" marR="9525" marT="9525" marB="9525"/>
                </a:tc>
                <a:tc>
                  <a:txBody>
                    <a:bodyPr/>
                    <a:lstStyle/>
                    <a:p>
                      <a:pPr>
                        <a:lnSpc>
                          <a:spcPct val="107000"/>
                        </a:lnSpc>
                        <a:spcAft>
                          <a:spcPts val="800"/>
                        </a:spcAft>
                      </a:pPr>
                      <a:r>
                        <a:rPr lang="en-US" sz="1200" b="0">
                          <a:solidFill>
                            <a:schemeClr val="tx1"/>
                          </a:solidFill>
                          <a:effectLst/>
                        </a:rPr>
                        <a:t>"TỔNG QUAN VỀ MÔ HÌNH MODEL-VIEW-CONTROLLER (MVC)," [Online]. Available: http://docs.4share.vn/docs/39350/TONG_QUAN_VE_MO_HINH_MODEL_VIEW_CONTROLLER_MVC_.html.</a:t>
                      </a:r>
                      <a:endParaRPr lang="en-US" sz="1200" b="0">
                        <a:solidFill>
                          <a:schemeClr val="tx1"/>
                        </a:solidFill>
                        <a:effectLst/>
                        <a:latin typeface="Times New Roman" panose="02020603050405020304" pitchFamily="18" charset="0"/>
                        <a:ea typeface="Calibri" panose="020F0502020204030204" pitchFamily="34" charset="0"/>
                      </a:endParaRPr>
                    </a:p>
                  </a:txBody>
                  <a:tcPr marL="9525" marR="9525" marT="9525" marB="9525">
                    <a:solidFill>
                      <a:srgbClr val="EAEFF7"/>
                    </a:solidFill>
                  </a:tcPr>
                </a:tc>
              </a:tr>
              <a:tr h="473112">
                <a:tc>
                  <a:txBody>
                    <a:bodyPr/>
                    <a:lstStyle/>
                    <a:p>
                      <a:pPr>
                        <a:lnSpc>
                          <a:spcPct val="107000"/>
                        </a:lnSpc>
                        <a:spcAft>
                          <a:spcPts val="800"/>
                        </a:spcAft>
                      </a:pPr>
                      <a:r>
                        <a:rPr lang="en-US" sz="1200">
                          <a:effectLst/>
                        </a:rPr>
                        <a:t>[2] </a:t>
                      </a:r>
                      <a:endParaRPr lang="en-US" sz="1200">
                        <a:effectLst/>
                        <a:latin typeface="Times New Roman" panose="02020603050405020304" pitchFamily="18" charset="0"/>
                        <a:ea typeface="Calibri" panose="020F0502020204030204" pitchFamily="34" charset="0"/>
                      </a:endParaRPr>
                    </a:p>
                  </a:txBody>
                  <a:tcPr marL="9525" marR="9525" marT="9525" marB="9525"/>
                </a:tc>
                <a:tc>
                  <a:txBody>
                    <a:bodyPr/>
                    <a:lstStyle/>
                    <a:p>
                      <a:pPr>
                        <a:lnSpc>
                          <a:spcPct val="107000"/>
                        </a:lnSpc>
                        <a:spcAft>
                          <a:spcPts val="800"/>
                        </a:spcAft>
                      </a:pPr>
                      <a:r>
                        <a:rPr lang="en-US" sz="1200">
                          <a:solidFill>
                            <a:schemeClr val="tx1"/>
                          </a:solidFill>
                          <a:effectLst/>
                        </a:rPr>
                        <a:t>"Giới thiệu Hibernate Framework," 1 February 2014. [Online]. Available: http://cafeitvn.com/blog/kien-truc-hibernate-framework-tong-quan/.</a:t>
                      </a:r>
                      <a:endParaRPr lang="en-US" sz="1200">
                        <a:solidFill>
                          <a:schemeClr val="tx1"/>
                        </a:solidFill>
                        <a:effectLst/>
                        <a:latin typeface="Times New Roman" panose="02020603050405020304" pitchFamily="18" charset="0"/>
                        <a:ea typeface="Calibri" panose="020F0502020204030204" pitchFamily="34" charset="0"/>
                      </a:endParaRPr>
                    </a:p>
                  </a:txBody>
                  <a:tcPr marL="9525" marR="9525" marT="9525" marB="9525"/>
                </a:tc>
              </a:tr>
              <a:tr h="473112">
                <a:tc>
                  <a:txBody>
                    <a:bodyPr/>
                    <a:lstStyle/>
                    <a:p>
                      <a:pPr>
                        <a:lnSpc>
                          <a:spcPct val="107000"/>
                        </a:lnSpc>
                        <a:spcAft>
                          <a:spcPts val="800"/>
                        </a:spcAft>
                      </a:pPr>
                      <a:r>
                        <a:rPr lang="en-US" sz="1200">
                          <a:effectLst/>
                        </a:rPr>
                        <a:t>[3] </a:t>
                      </a:r>
                      <a:endParaRPr lang="en-US" sz="1200">
                        <a:effectLst/>
                        <a:latin typeface="Times New Roman" panose="02020603050405020304" pitchFamily="18" charset="0"/>
                        <a:ea typeface="Calibri" panose="020F0502020204030204" pitchFamily="34" charset="0"/>
                      </a:endParaRPr>
                    </a:p>
                  </a:txBody>
                  <a:tcPr marL="9525" marR="9525" marT="9525" marB="9525"/>
                </a:tc>
                <a:tc>
                  <a:txBody>
                    <a:bodyPr/>
                    <a:lstStyle/>
                    <a:p>
                      <a:pPr>
                        <a:lnSpc>
                          <a:spcPct val="107000"/>
                        </a:lnSpc>
                        <a:spcAft>
                          <a:spcPts val="800"/>
                        </a:spcAft>
                      </a:pPr>
                      <a:r>
                        <a:rPr lang="en-US" sz="1200">
                          <a:solidFill>
                            <a:schemeClr val="tx1"/>
                          </a:solidFill>
                          <a:effectLst/>
                        </a:rPr>
                        <a:t>"Tìm hiểu web service," 21 October 2013. [Online]. Available: http://www.slideshare.net/thieumao/tm-hiu-web-service.</a:t>
                      </a:r>
                      <a:endParaRPr lang="en-US" sz="1200">
                        <a:solidFill>
                          <a:schemeClr val="tx1"/>
                        </a:solidFill>
                        <a:effectLst/>
                        <a:latin typeface="Times New Roman" panose="02020603050405020304" pitchFamily="18" charset="0"/>
                        <a:ea typeface="Calibri" panose="020F0502020204030204" pitchFamily="34" charset="0"/>
                      </a:endParaRPr>
                    </a:p>
                  </a:txBody>
                  <a:tcPr marL="9525" marR="9525" marT="9525" marB="9525"/>
                </a:tc>
              </a:tr>
              <a:tr h="473112">
                <a:tc>
                  <a:txBody>
                    <a:bodyPr/>
                    <a:lstStyle/>
                    <a:p>
                      <a:pPr>
                        <a:lnSpc>
                          <a:spcPct val="107000"/>
                        </a:lnSpc>
                        <a:spcAft>
                          <a:spcPts val="800"/>
                        </a:spcAft>
                      </a:pPr>
                      <a:r>
                        <a:rPr lang="en-US" sz="1200">
                          <a:effectLst/>
                        </a:rPr>
                        <a:t>[4] </a:t>
                      </a:r>
                      <a:endParaRPr lang="en-US" sz="1200">
                        <a:effectLst/>
                        <a:latin typeface="Times New Roman" panose="02020603050405020304" pitchFamily="18" charset="0"/>
                        <a:ea typeface="Calibri" panose="020F0502020204030204" pitchFamily="34" charset="0"/>
                      </a:endParaRPr>
                    </a:p>
                  </a:txBody>
                  <a:tcPr marL="9525" marR="9525" marT="9525" marB="9525"/>
                </a:tc>
                <a:tc>
                  <a:txBody>
                    <a:bodyPr/>
                    <a:lstStyle/>
                    <a:p>
                      <a:pPr>
                        <a:lnSpc>
                          <a:spcPct val="107000"/>
                        </a:lnSpc>
                        <a:spcAft>
                          <a:spcPts val="800"/>
                        </a:spcAft>
                      </a:pPr>
                      <a:r>
                        <a:rPr lang="en-US" sz="1200">
                          <a:solidFill>
                            <a:schemeClr val="tx1"/>
                          </a:solidFill>
                          <a:effectLst/>
                        </a:rPr>
                        <a:t>A. Rodriguez, "Căn bản về RESTful Web services," 07 March 2013. [Online]. Available: http://www.ibm.com/developerworks/vn/library/ws-restful/.</a:t>
                      </a:r>
                      <a:endParaRPr lang="en-US" sz="1200">
                        <a:solidFill>
                          <a:schemeClr val="tx1"/>
                        </a:solidFill>
                        <a:effectLst/>
                        <a:latin typeface="Times New Roman" panose="02020603050405020304" pitchFamily="18" charset="0"/>
                        <a:ea typeface="Calibri" panose="020F0502020204030204" pitchFamily="34" charset="0"/>
                      </a:endParaRPr>
                    </a:p>
                  </a:txBody>
                  <a:tcPr marL="9525" marR="9525" marT="9525" marB="9525"/>
                </a:tc>
              </a:tr>
              <a:tr h="924404">
                <a:tc>
                  <a:txBody>
                    <a:bodyPr/>
                    <a:lstStyle/>
                    <a:p>
                      <a:pPr>
                        <a:lnSpc>
                          <a:spcPct val="107000"/>
                        </a:lnSpc>
                        <a:spcAft>
                          <a:spcPts val="800"/>
                        </a:spcAft>
                      </a:pPr>
                      <a:r>
                        <a:rPr lang="en-US" sz="1200">
                          <a:effectLst/>
                        </a:rPr>
                        <a:t>[5] </a:t>
                      </a:r>
                      <a:endParaRPr lang="en-US" sz="1200">
                        <a:effectLst/>
                        <a:latin typeface="Times New Roman" panose="02020603050405020304" pitchFamily="18" charset="0"/>
                        <a:ea typeface="Calibri" panose="020F0502020204030204" pitchFamily="34" charset="0"/>
                      </a:endParaRPr>
                    </a:p>
                  </a:txBody>
                  <a:tcPr marL="9525" marR="9525" marT="9525" marB="9525"/>
                </a:tc>
                <a:tc>
                  <a:txBody>
                    <a:bodyPr/>
                    <a:lstStyle/>
                    <a:p>
                      <a:pPr>
                        <a:lnSpc>
                          <a:spcPct val="107000"/>
                        </a:lnSpc>
                        <a:spcAft>
                          <a:spcPts val="800"/>
                        </a:spcAft>
                      </a:pPr>
                      <a:r>
                        <a:rPr lang="en-US" sz="1200">
                          <a:solidFill>
                            <a:schemeClr val="tx1"/>
                          </a:solidFill>
                          <a:effectLst/>
                        </a:rPr>
                        <a:t>L. M. Hùng, "Giới thiệu về Framework Struts 2," 28 March 2011. [Online]. Available: http://tieuhungphong.blogspot.com/2011/03/introduction-to-struts-2-framework.html.</a:t>
                      </a:r>
                      <a:endParaRPr lang="en-US" sz="1200">
                        <a:solidFill>
                          <a:schemeClr val="tx1"/>
                        </a:solidFill>
                        <a:effectLst/>
                        <a:latin typeface="Times New Roman" panose="02020603050405020304" pitchFamily="18" charset="0"/>
                        <a:ea typeface="Calibri" panose="020F0502020204030204" pitchFamily="34" charset="0"/>
                      </a:endParaRPr>
                    </a:p>
                  </a:txBody>
                  <a:tcPr marL="9525" marR="9525" marT="9525" marB="9525"/>
                </a:tc>
              </a:tr>
              <a:tr h="473112">
                <a:tc>
                  <a:txBody>
                    <a:bodyPr/>
                    <a:lstStyle/>
                    <a:p>
                      <a:pPr>
                        <a:lnSpc>
                          <a:spcPct val="107000"/>
                        </a:lnSpc>
                        <a:spcAft>
                          <a:spcPts val="800"/>
                        </a:spcAft>
                      </a:pPr>
                      <a:r>
                        <a:rPr lang="en-US" sz="1200">
                          <a:effectLst/>
                        </a:rPr>
                        <a:t>[6] </a:t>
                      </a:r>
                      <a:endParaRPr lang="en-US" sz="1200">
                        <a:effectLst/>
                        <a:latin typeface="Times New Roman" panose="02020603050405020304" pitchFamily="18" charset="0"/>
                        <a:ea typeface="Calibri" panose="020F0502020204030204" pitchFamily="34" charset="0"/>
                      </a:endParaRPr>
                    </a:p>
                  </a:txBody>
                  <a:tcPr marL="9525" marR="9525" marT="9525" marB="9525"/>
                </a:tc>
                <a:tc>
                  <a:txBody>
                    <a:bodyPr/>
                    <a:lstStyle/>
                    <a:p>
                      <a:pPr>
                        <a:lnSpc>
                          <a:spcPct val="107000"/>
                        </a:lnSpc>
                        <a:spcAft>
                          <a:spcPts val="800"/>
                        </a:spcAft>
                      </a:pPr>
                      <a:r>
                        <a:rPr lang="en-US" sz="1200">
                          <a:solidFill>
                            <a:schemeClr val="tx1"/>
                          </a:solidFill>
                          <a:effectLst/>
                        </a:rPr>
                        <a:t>"TÌM HIỂU STRUTS TRONG JAVA(J2EE)," 3 December 2011. [Online]. Available: http://quangnet.blogspot.com/2011/12/tim-hieu-struts-trong-javaj2ee.html.</a:t>
                      </a:r>
                      <a:endParaRPr lang="en-US" sz="1200">
                        <a:solidFill>
                          <a:schemeClr val="tx1"/>
                        </a:solidFill>
                        <a:effectLst/>
                        <a:latin typeface="Times New Roman" panose="02020603050405020304" pitchFamily="18" charset="0"/>
                        <a:ea typeface="Calibri" panose="020F0502020204030204" pitchFamily="34" charset="0"/>
                      </a:endParaRPr>
                    </a:p>
                  </a:txBody>
                  <a:tcPr marL="9525" marR="9525" marT="9525" marB="9525"/>
                </a:tc>
              </a:tr>
              <a:tr h="924404">
                <a:tc>
                  <a:txBody>
                    <a:bodyPr/>
                    <a:lstStyle/>
                    <a:p>
                      <a:pPr>
                        <a:lnSpc>
                          <a:spcPct val="107000"/>
                        </a:lnSpc>
                        <a:spcAft>
                          <a:spcPts val="800"/>
                        </a:spcAft>
                      </a:pPr>
                      <a:r>
                        <a:rPr lang="en-US" sz="1200">
                          <a:effectLst/>
                        </a:rPr>
                        <a:t>[7] </a:t>
                      </a:r>
                      <a:endParaRPr lang="en-US" sz="1200">
                        <a:effectLst/>
                        <a:latin typeface="Times New Roman" panose="02020603050405020304" pitchFamily="18" charset="0"/>
                        <a:ea typeface="Calibri" panose="020F0502020204030204" pitchFamily="34" charset="0"/>
                      </a:endParaRPr>
                    </a:p>
                  </a:txBody>
                  <a:tcPr marL="9525" marR="9525" marT="9525" marB="9525"/>
                </a:tc>
                <a:tc>
                  <a:txBody>
                    <a:bodyPr/>
                    <a:lstStyle/>
                    <a:p>
                      <a:pPr>
                        <a:lnSpc>
                          <a:spcPct val="107000"/>
                        </a:lnSpc>
                        <a:spcAft>
                          <a:spcPts val="800"/>
                        </a:spcAft>
                      </a:pPr>
                      <a:r>
                        <a:rPr lang="en-US" sz="1200">
                          <a:solidFill>
                            <a:schemeClr val="tx1"/>
                          </a:solidFill>
                          <a:effectLst/>
                        </a:rPr>
                        <a:t>Đ. M. Nhật, "NGHIÊN CỨU WEB SERVICE VÀ ỨNG DỤNG TRONG THƯƠNG MẠI ĐIỆN TỬ," Khóa luận tốt nghiệp, Trường Đại học Công Nghệ, Đại học Quốc gia Hà Nội, 2009.</a:t>
                      </a:r>
                      <a:endParaRPr lang="en-US" sz="1200">
                        <a:solidFill>
                          <a:schemeClr val="tx1"/>
                        </a:solidFill>
                        <a:effectLst/>
                        <a:latin typeface="Times New Roman" panose="02020603050405020304" pitchFamily="18" charset="0"/>
                        <a:ea typeface="Calibri" panose="020F0502020204030204" pitchFamily="34" charset="0"/>
                      </a:endParaRPr>
                    </a:p>
                  </a:txBody>
                  <a:tcPr marL="9525" marR="9525" marT="9525" marB="9525"/>
                </a:tc>
              </a:tr>
            </a:tbl>
          </a:graphicData>
        </a:graphic>
      </p:graphicFrame>
      <p:sp>
        <p:nvSpPr>
          <p:cNvPr id="4" name="Slide Number Placeholder 3"/>
          <p:cNvSpPr>
            <a:spLocks noGrp="1"/>
          </p:cNvSpPr>
          <p:nvPr>
            <p:ph type="sldNum" sz="quarter" idx="12"/>
          </p:nvPr>
        </p:nvSpPr>
        <p:spPr/>
        <p:txBody>
          <a:bodyPr/>
          <a:lstStyle/>
          <a:p>
            <a:fld id="{E5BED441-D192-41EE-8DAB-190421FB07B8}" type="slidenum">
              <a:rPr lang="en-US" smtClean="0">
                <a:latin typeface="Arial" panose="020B0604020202020204" pitchFamily="34" charset="0"/>
                <a:cs typeface="Arial" panose="020B0604020202020204" pitchFamily="34" charset="0"/>
              </a:rPr>
              <a:pPr/>
              <a:t>12</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1823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112136" y="1882086"/>
            <a:ext cx="8010659" cy="1463040"/>
          </a:xfrm>
        </p:spPr>
        <p:txBody>
          <a:bodyPr>
            <a:normAutofit/>
          </a:bodyPr>
          <a:lstStyle/>
          <a:p>
            <a:pPr algn="ctr"/>
            <a:r>
              <a:rPr lang="en-US" cap="none" smtClean="0">
                <a:latin typeface="Arial" panose="020B0604020202020204" pitchFamily="34" charset="0"/>
                <a:cs typeface="Arial" panose="020B0604020202020204" pitchFamily="34" charset="0"/>
              </a:rPr>
              <a:t>Cảm ơn thầy cô và các bạn đã lắng nghe!</a:t>
            </a:r>
            <a:endParaRPr lang="en-US" cap="none">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5BED441-D192-41EE-8DAB-190421FB07B8}" type="slidenum">
              <a:rPr lang="en-US" smtClean="0">
                <a:latin typeface="Arial" panose="020B0604020202020204" pitchFamily="34" charset="0"/>
                <a:cs typeface="Arial" panose="020B0604020202020204" pitchFamily="34" charset="0"/>
              </a:rPr>
              <a:pPr/>
              <a:t>13</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1579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smtClean="0">
                <a:latin typeface="Arial" panose="020B0604020202020204" pitchFamily="34" charset="0"/>
                <a:cs typeface="Arial" panose="020B0604020202020204" pitchFamily="34" charset="0"/>
              </a:rPr>
              <a:t>Nội dung</a:t>
            </a:r>
            <a:endParaRPr lang="en-US" cap="none">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571500" indent="-571500">
              <a:buFont typeface="+mj-lt"/>
              <a:buAutoNum type="romanUcPeriod"/>
            </a:pPr>
            <a:r>
              <a:rPr lang="en-US" dirty="0" err="1" smtClean="0">
                <a:latin typeface="Arial" panose="020B0604020202020204" pitchFamily="34" charset="0"/>
                <a:cs typeface="Arial" panose="020B0604020202020204" pitchFamily="34" charset="0"/>
              </a:rPr>
              <a:t>Mở</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đầu</a:t>
            </a:r>
            <a:endParaRPr lang="en-US" dirty="0" smtClean="0">
              <a:latin typeface="Arial" panose="020B0604020202020204" pitchFamily="34" charset="0"/>
              <a:cs typeface="Arial" panose="020B0604020202020204" pitchFamily="34" charset="0"/>
            </a:endParaRPr>
          </a:p>
          <a:p>
            <a:pPr marL="571500" indent="-571500">
              <a:buFont typeface="+mj-lt"/>
              <a:buAutoNum type="romanUcPeriod"/>
            </a:pP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thuyết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endParaRPr lang="en-US" dirty="0" smtClean="0">
              <a:latin typeface="Arial" panose="020B0604020202020204" pitchFamily="34" charset="0"/>
              <a:cs typeface="Arial" panose="020B0604020202020204" pitchFamily="34" charset="0"/>
            </a:endParaRPr>
          </a:p>
          <a:p>
            <a:pPr marL="571500" indent="-571500">
              <a:buFont typeface="+mj-lt"/>
              <a:buAutoNum type="romanUcPeriod"/>
            </a:pPr>
            <a:r>
              <a:rPr lang="en-US" dirty="0" err="1" smtClean="0">
                <a:latin typeface="Arial" panose="020B0604020202020204" pitchFamily="34" charset="0"/>
                <a:cs typeface="Arial" panose="020B0604020202020204" pitchFamily="34" charset="0"/>
              </a:rPr>
              <a:t>Phát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triển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a:t>
            </a:r>
          </a:p>
          <a:p>
            <a:pPr marL="571500" indent="-571500">
              <a:buFont typeface="+mj-lt"/>
              <a:buAutoNum type="romanUcPeriod"/>
            </a:pP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luận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hướng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triển</a:t>
            </a:r>
            <a:endParaRPr lang="en-US" dirty="0" smtClean="0">
              <a:latin typeface="Arial" panose="020B0604020202020204" pitchFamily="34" charset="0"/>
              <a:cs typeface="Arial" panose="020B0604020202020204" pitchFamily="34" charset="0"/>
            </a:endParaRPr>
          </a:p>
          <a:p>
            <a:pPr marL="571500" indent="-571500">
              <a:buFont typeface="+mj-lt"/>
              <a:buAutoNum type="romanUcPeriod"/>
            </a:pPr>
            <a:r>
              <a:rPr lang="en-US" dirty="0" err="1" smtClean="0">
                <a:latin typeface="Arial" panose="020B0604020202020204" pitchFamily="34" charset="0"/>
                <a:cs typeface="Arial" panose="020B0604020202020204" pitchFamily="34" charset="0"/>
              </a:rPr>
              <a:t>Tài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tham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khảo</a:t>
            </a:r>
            <a:endParaRPr lang="en-US"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E5BED441-D192-41EE-8DAB-190421FB07B8}" type="slidenum">
              <a:rPr lang="en-US" smtClean="0">
                <a:latin typeface="Arial" panose="020B0604020202020204" pitchFamily="34" charset="0"/>
                <a:cs typeface="Arial" panose="020B0604020202020204" pitchFamily="34" charset="0"/>
              </a:rPr>
              <a:pPr/>
              <a:t>2</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6271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I. Đ</a:t>
            </a:r>
            <a:r>
              <a:rPr lang="en-US" cap="none" smtClean="0">
                <a:latin typeface="Arial" panose="020B0604020202020204" pitchFamily="34" charset="0"/>
                <a:cs typeface="Arial" panose="020B0604020202020204" pitchFamily="34" charset="0"/>
              </a:rPr>
              <a:t>ặt vấn đề</a:t>
            </a:r>
            <a:endParaRPr lang="en-US" cap="none">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v"/>
            </a:pPr>
            <a:r>
              <a:rPr lang="en-US" smtClean="0">
                <a:latin typeface="Arial" panose="020B0604020202020204" pitchFamily="34" charset="0"/>
                <a:cs typeface="Arial" panose="020B0604020202020204" pitchFamily="34" charset="0"/>
              </a:rPr>
              <a:t>Hiện tại, việc quản lý xe buýt hiện nay vẫn đang được thực hiện thủ công là chính.</a:t>
            </a:r>
          </a:p>
          <a:p>
            <a:pPr algn="just">
              <a:buFont typeface="Wingdings" panose="05000000000000000000" pitchFamily="2" charset="2"/>
              <a:buChar char="v"/>
            </a:pPr>
            <a:r>
              <a:rPr lang="en-US" smtClean="0">
                <a:latin typeface="Arial" panose="020B0604020202020204" pitchFamily="34" charset="0"/>
                <a:cs typeface="Arial" panose="020B0604020202020204" pitchFamily="34" charset="0"/>
              </a:rPr>
              <a:t>Vấn đề đặt ra: Cần có hệ thống quản lý và xác thực người dùng.</a:t>
            </a:r>
          </a:p>
          <a:p>
            <a:pPr marL="0" indent="0" algn="just">
              <a:buNone/>
            </a:pPr>
            <a:endParaRPr lang="en-US">
              <a:latin typeface="Arial" panose="020B0604020202020204" pitchFamily="34" charset="0"/>
              <a:cs typeface="Arial" panose="020B0604020202020204" pitchFamily="34" charset="0"/>
            </a:endParaRPr>
          </a:p>
          <a:p>
            <a:pPr marL="0" indent="0" algn="just">
              <a:buNone/>
            </a:pPr>
            <a:r>
              <a:rPr lang="en-US" smtClean="0">
                <a:latin typeface="Arial" panose="020B0604020202020204" pitchFamily="34" charset="0"/>
                <a:cs typeface="Arial" panose="020B0604020202020204" pitchFamily="34" charset="0"/>
                <a:sym typeface="Wingdings" panose="05000000000000000000" pitchFamily="2" charset="2"/>
              </a:rPr>
              <a:t>Phát triển hệ thống quản lý người dùng dịch vụ xe buýt trên nền tảng Struts2.</a:t>
            </a:r>
          </a:p>
        </p:txBody>
      </p:sp>
      <p:sp>
        <p:nvSpPr>
          <p:cNvPr id="4" name="Slide Number Placeholder 3"/>
          <p:cNvSpPr>
            <a:spLocks noGrp="1"/>
          </p:cNvSpPr>
          <p:nvPr>
            <p:ph type="sldNum" sz="quarter" idx="12"/>
          </p:nvPr>
        </p:nvSpPr>
        <p:spPr/>
        <p:txBody>
          <a:bodyPr/>
          <a:lstStyle/>
          <a:p>
            <a:fld id="{E5BED441-D192-41EE-8DAB-190421FB07B8}" type="slidenum">
              <a:rPr lang="en-US" smtClean="0">
                <a:latin typeface="Arial" panose="020B0604020202020204" pitchFamily="34" charset="0"/>
                <a:cs typeface="Arial" panose="020B0604020202020204" pitchFamily="34" charset="0"/>
              </a:rPr>
              <a:pPr/>
              <a:t>3</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0283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smtClean="0">
                <a:latin typeface="Arial" panose="020B0604020202020204" pitchFamily="34" charset="0"/>
                <a:cs typeface="Arial" panose="020B0604020202020204" pitchFamily="34" charset="0"/>
              </a:rPr>
              <a:t>Kiến trúc hệ thống </a:t>
            </a:r>
            <a:endParaRPr lang="en-US" cap="none"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E5BED441-D192-41EE-8DAB-190421FB07B8}" type="slidenum">
              <a:rPr lang="en-US" smtClean="0">
                <a:latin typeface="Arial" panose="020B0604020202020204" pitchFamily="34" charset="0"/>
                <a:cs typeface="Arial" panose="020B0604020202020204" pitchFamily="34" charset="0"/>
              </a:rPr>
              <a:pPr/>
              <a:t>4</a:t>
            </a:fld>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645" y="1654901"/>
            <a:ext cx="9430555" cy="5052767"/>
          </a:xfrm>
          <a:prstGeom prst="rect">
            <a:avLst/>
          </a:prstGeom>
        </p:spPr>
      </p:pic>
    </p:spTree>
    <p:extLst>
      <p:ext uri="{BB962C8B-B14F-4D97-AF65-F5344CB8AC3E}">
        <p14:creationId xmlns:p14="http://schemas.microsoft.com/office/powerpoint/2010/main" val="2748553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II</a:t>
            </a:r>
            <a:r>
              <a:rPr lang="en-US"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L</a:t>
            </a:r>
            <a:r>
              <a:rPr lang="en-US" cap="none" smtClean="0">
                <a:latin typeface="Arial" panose="020B0604020202020204" pitchFamily="34" charset="0"/>
                <a:cs typeface="Arial" panose="020B0604020202020204" pitchFamily="34" charset="0"/>
              </a:rPr>
              <a:t>ý thuyết liên quan</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b="1" smtClean="0">
                <a:latin typeface="Arial" panose="020B0604020202020204" pitchFamily="34" charset="0"/>
                <a:cs typeface="Arial" panose="020B0604020202020204" pitchFamily="34" charset="0"/>
              </a:rPr>
              <a:t>1. Struts 2</a:t>
            </a:r>
          </a:p>
          <a:p>
            <a:pPr algn="just">
              <a:buFont typeface="Wingdings" panose="05000000000000000000" pitchFamily="2" charset="2"/>
              <a:buChar char="Ø"/>
            </a:pPr>
            <a:r>
              <a:rPr lang="en-US">
                <a:latin typeface="Arial" panose="020B0604020202020204" pitchFamily="34" charset="0"/>
                <a:cs typeface="Arial" panose="020B0604020202020204" pitchFamily="34" charset="0"/>
              </a:rPr>
              <a:t>Framework Struts 2 là framework hỗ trợ thiết kế và xây dựng ứng dụng Web theo mô </a:t>
            </a:r>
            <a:r>
              <a:rPr lang="en-US">
                <a:latin typeface="Arial" panose="020B0604020202020204" pitchFamily="34" charset="0"/>
                <a:cs typeface="Arial" panose="020B0604020202020204" pitchFamily="34" charset="0"/>
              </a:rPr>
              <a:t>hình </a:t>
            </a:r>
            <a:r>
              <a:rPr lang="en-US" smtClean="0">
                <a:latin typeface="Arial" panose="020B0604020202020204" pitchFamily="34" charset="0"/>
                <a:cs typeface="Arial" panose="020B0604020202020204" pitchFamily="34" charset="0"/>
              </a:rPr>
              <a:t>MVC.</a:t>
            </a:r>
            <a:endParaRPr lang="en-US">
              <a:latin typeface="Arial" panose="020B0604020202020204" pitchFamily="34" charset="0"/>
              <a:cs typeface="Arial" panose="020B0604020202020204" pitchFamily="34" charset="0"/>
            </a:endParaRPr>
          </a:p>
          <a:p>
            <a:r>
              <a:rPr lang="en-US" b="1" smtClean="0">
                <a:latin typeface="Arial" panose="020B0604020202020204" pitchFamily="34" charset="0"/>
                <a:cs typeface="Arial" panose="020B0604020202020204" pitchFamily="34" charset="0"/>
              </a:rPr>
              <a:t>2. Hibernate</a:t>
            </a:r>
          </a:p>
          <a:p>
            <a:pPr algn="just">
              <a:buFont typeface="Wingdings" panose="05000000000000000000" pitchFamily="2" charset="2"/>
              <a:buChar char="Ø"/>
            </a:pPr>
            <a:r>
              <a:rPr lang="en-US">
                <a:latin typeface="Arial" panose="020B0604020202020204" pitchFamily="34" charset="0"/>
                <a:cs typeface="Arial" panose="020B0604020202020204" pitchFamily="34" charset="0"/>
              </a:rPr>
              <a:t>ORM framework là một cơ chế cho phép người lập trình thao tác với database một cách hoàn toàn tự nhiên thông qua các </a:t>
            </a:r>
            <a:r>
              <a:rPr lang="en-US">
                <a:latin typeface="Arial" panose="020B0604020202020204" pitchFamily="34" charset="0"/>
                <a:cs typeface="Arial" panose="020B0604020202020204" pitchFamily="34" charset="0"/>
              </a:rPr>
              <a:t>đối </a:t>
            </a:r>
            <a:r>
              <a:rPr lang="en-US" smtClean="0">
                <a:latin typeface="Arial" panose="020B0604020202020204" pitchFamily="34" charset="0"/>
                <a:cs typeface="Arial" panose="020B0604020202020204" pitchFamily="34" charset="0"/>
              </a:rPr>
              <a:t>tượng.</a:t>
            </a:r>
          </a:p>
          <a:p>
            <a:pPr algn="just">
              <a:buFont typeface="Wingdings" panose="05000000000000000000" pitchFamily="2" charset="2"/>
              <a:buChar char="Ø"/>
            </a:pPr>
            <a:r>
              <a:rPr lang="en-US">
                <a:latin typeface="Arial" panose="020B0604020202020204" pitchFamily="34" charset="0"/>
                <a:cs typeface="Arial" panose="020B0604020202020204" pitchFamily="34" charset="0"/>
              </a:rPr>
              <a:t>Hibernate framework là một trong những </a:t>
            </a:r>
            <a:r>
              <a:rPr lang="en-US">
                <a:latin typeface="Arial" panose="020B0604020202020204" pitchFamily="34" charset="0"/>
                <a:cs typeface="Arial" panose="020B0604020202020204" pitchFamily="34" charset="0"/>
              </a:rPr>
              <a:t>ORM </a:t>
            </a:r>
            <a:r>
              <a:rPr lang="en-US" smtClean="0">
                <a:latin typeface="Arial" panose="020B0604020202020204" pitchFamily="34" charset="0"/>
                <a:cs typeface="Arial" panose="020B0604020202020204" pitchFamily="34" charset="0"/>
              </a:rPr>
              <a:t>Framework cho persistence layer.</a:t>
            </a:r>
            <a:endParaRPr lang="en-US">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5BED441-D192-41EE-8DAB-190421FB07B8}" type="slidenum">
              <a:rPr lang="en-US" smtClean="0">
                <a:latin typeface="Arial" panose="020B0604020202020204" pitchFamily="34" charset="0"/>
                <a:cs typeface="Arial" panose="020B0604020202020204" pitchFamily="34" charset="0"/>
              </a:rPr>
              <a:pPr/>
              <a:t>5</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757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II</a:t>
            </a:r>
            <a:r>
              <a:rPr lang="en-US"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L</a:t>
            </a:r>
            <a:r>
              <a:rPr lang="en-US" cap="none" smtClean="0">
                <a:latin typeface="Arial" panose="020B0604020202020204" pitchFamily="34" charset="0"/>
                <a:cs typeface="Arial" panose="020B0604020202020204" pitchFamily="34" charset="0"/>
              </a:rPr>
              <a:t>ý thuyết liên quan</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US" b="1" smtClean="0">
                <a:latin typeface="Arial" panose="020B0604020202020204" pitchFamily="34" charset="0"/>
                <a:cs typeface="Arial" panose="020B0604020202020204" pitchFamily="34" charset="0"/>
              </a:rPr>
              <a:t>3. Web Services</a:t>
            </a:r>
          </a:p>
          <a:p>
            <a:pPr algn="just">
              <a:buFont typeface="Wingdings" panose="05000000000000000000" pitchFamily="2" charset="2"/>
              <a:buChar char="Ø"/>
            </a:pPr>
            <a:r>
              <a:rPr lang="en-US">
                <a:latin typeface="Arial" panose="020B0604020202020204" pitchFamily="34" charset="0"/>
                <a:cs typeface="Arial" panose="020B0604020202020204" pitchFamily="34" charset="0"/>
              </a:rPr>
              <a:t>Theo định nghĩa của W3C, dịch vụ Web 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a:latin typeface="Arial" panose="020B0604020202020204" pitchFamily="34" charset="0"/>
                <a:cs typeface="Arial" panose="020B0604020202020204" pitchFamily="34" charset="0"/>
              </a:rPr>
              <a:t>XML</a:t>
            </a:r>
            <a:r>
              <a:rPr lang="en-US" smtClean="0">
                <a:latin typeface="Arial" panose="020B0604020202020204" pitchFamily="34" charset="0"/>
                <a:cs typeface="Arial" panose="020B0604020202020204" pitchFamily="34" charset="0"/>
              </a:rPr>
              <a:t>.</a:t>
            </a:r>
          </a:p>
          <a:p>
            <a:pPr algn="just">
              <a:buFont typeface="Wingdings" panose="05000000000000000000" pitchFamily="2" charset="2"/>
              <a:buChar char="Ø"/>
            </a:pPr>
            <a:r>
              <a:rPr lang="en-US">
                <a:latin typeface="Arial" panose="020B0604020202020204" pitchFamily="34" charset="0"/>
                <a:cs typeface="Arial" panose="020B0604020202020204" pitchFamily="34" charset="0"/>
              </a:rPr>
              <a:t>REST đã được chọn sử dụng rộng rãi thay </a:t>
            </a:r>
            <a:r>
              <a:rPr lang="en-US">
                <a:latin typeface="Arial" panose="020B0604020202020204" pitchFamily="34" charset="0"/>
                <a:cs typeface="Arial" panose="020B0604020202020204" pitchFamily="34" charset="0"/>
              </a:rPr>
              <a:t>cho </a:t>
            </a:r>
            <a:r>
              <a:rPr lang="en-US" smtClean="0">
                <a:latin typeface="Arial" panose="020B0604020202020204" pitchFamily="34" charset="0"/>
                <a:cs typeface="Arial" panose="020B0604020202020204" pitchFamily="34" charset="0"/>
              </a:rPr>
              <a:t>Web Services </a:t>
            </a:r>
            <a:r>
              <a:rPr lang="en-US">
                <a:latin typeface="Arial" panose="020B0604020202020204" pitchFamily="34" charset="0"/>
                <a:cs typeface="Arial" panose="020B0604020202020204" pitchFamily="34" charset="0"/>
              </a:rPr>
              <a:t>dựa trên SOAP và WSDL.</a:t>
            </a:r>
          </a:p>
          <a:p>
            <a:pPr algn="just">
              <a:buFont typeface="Wingdings" panose="05000000000000000000" pitchFamily="2" charset="2"/>
              <a:buChar char="Ø"/>
            </a:pPr>
            <a:r>
              <a:rPr lang="en-US">
                <a:latin typeface="Arial" panose="020B0604020202020204" pitchFamily="34" charset="0"/>
                <a:cs typeface="Arial" panose="020B0604020202020204" pitchFamily="34" charset="0"/>
              </a:rPr>
              <a:t>REST định nghĩa các quy tắc kiến trúc để thiết kế </a:t>
            </a:r>
            <a:r>
              <a:rPr lang="en-US">
                <a:latin typeface="Arial" panose="020B0604020202020204" pitchFamily="34" charset="0"/>
                <a:cs typeface="Arial" panose="020B0604020202020204" pitchFamily="34" charset="0"/>
              </a:rPr>
              <a:t>Web </a:t>
            </a:r>
            <a:r>
              <a:rPr lang="en-US" smtClean="0">
                <a:latin typeface="Arial" panose="020B0604020202020204" pitchFamily="34" charset="0"/>
                <a:cs typeface="Arial" panose="020B0604020202020204" pitchFamily="34" charset="0"/>
              </a:rPr>
              <a:t>Services </a:t>
            </a:r>
            <a:r>
              <a:rPr lang="en-US">
                <a:latin typeface="Arial" panose="020B0604020202020204" pitchFamily="34" charset="0"/>
                <a:cs typeface="Arial" panose="020B0604020202020204" pitchFamily="34" charset="0"/>
              </a:rPr>
              <a:t>chú trọng vào tài nguyên </a:t>
            </a:r>
            <a:r>
              <a:rPr lang="en-US">
                <a:latin typeface="Arial" panose="020B0604020202020204" pitchFamily="34" charset="0"/>
                <a:cs typeface="Arial" panose="020B0604020202020204" pitchFamily="34" charset="0"/>
              </a:rPr>
              <a:t>hệ </a:t>
            </a:r>
            <a:r>
              <a:rPr lang="en-US" smtClean="0">
                <a:latin typeface="Arial" panose="020B0604020202020204" pitchFamily="34" charset="0"/>
                <a:cs typeface="Arial" panose="020B0604020202020204" pitchFamily="34" charset="0"/>
              </a:rPr>
              <a:t>thống.</a:t>
            </a:r>
            <a:endParaRPr lang="en-US">
              <a:latin typeface="Arial" panose="020B0604020202020204" pitchFamily="34" charset="0"/>
              <a:cs typeface="Arial" panose="020B0604020202020204" pitchFamily="34" charset="0"/>
            </a:endParaRPr>
          </a:p>
          <a:p>
            <a:pPr>
              <a:buFont typeface="Wingdings" panose="05000000000000000000" pitchFamily="2" charset="2"/>
              <a:buChar char="Ø"/>
            </a:pPr>
            <a:endParaRPr lang="vi-VN" b="1">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5BED441-D192-41EE-8DAB-190421FB07B8}" type="slidenum">
              <a:rPr lang="en-US" smtClean="0">
                <a:latin typeface="Arial" panose="020B0604020202020204" pitchFamily="34" charset="0"/>
                <a:cs typeface="Arial" panose="020B0604020202020204" pitchFamily="34" charset="0"/>
              </a:rPr>
              <a:pPr/>
              <a:t>6</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8253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III</a:t>
            </a:r>
            <a:r>
              <a:rPr lang="en-US"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P</a:t>
            </a:r>
            <a:r>
              <a:rPr lang="en-US" cap="none" smtClean="0">
                <a:latin typeface="Arial" panose="020B0604020202020204" pitchFamily="34" charset="0"/>
                <a:cs typeface="Arial" panose="020B0604020202020204" pitchFamily="34" charset="0"/>
              </a:rPr>
              <a:t>hát triển hệ thống</a:t>
            </a:r>
            <a:endParaRPr lang="en-US" dirty="0">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p:txBody>
          <a:bodyPr/>
          <a:lstStyle/>
          <a:p>
            <a:pPr marL="514350" indent="-514350">
              <a:buAutoNum type="arabicPeriod"/>
            </a:pPr>
            <a:r>
              <a:rPr lang="en-US" smtClean="0">
                <a:latin typeface="Arial" panose="020B0604020202020204" pitchFamily="34" charset="0"/>
                <a:cs typeface="Arial" panose="020B0604020202020204" pitchFamily="34" charset="0"/>
              </a:rPr>
              <a:t>Mô hình tổng quan.</a:t>
            </a:r>
          </a:p>
          <a:p>
            <a:pPr marL="514350" indent="-514350">
              <a:buAutoNum type="arabicPeriod"/>
            </a:pPr>
            <a:r>
              <a:rPr lang="en-US" smtClean="0">
                <a:latin typeface="Arial" panose="020B0604020202020204" pitchFamily="34" charset="0"/>
                <a:cs typeface="Arial" panose="020B0604020202020204" pitchFamily="34" charset="0"/>
              </a:rPr>
              <a:t>Lược đồ cơ sở dữ liệu.</a:t>
            </a:r>
          </a:p>
          <a:p>
            <a:pPr marL="514350" indent="-514350">
              <a:buAutoNum type="arabicPeriod"/>
            </a:pPr>
            <a:r>
              <a:rPr lang="en-US" smtClean="0">
                <a:latin typeface="Arial" panose="020B0604020202020204" pitchFamily="34" charset="0"/>
                <a:cs typeface="Arial" panose="020B0604020202020204" pitchFamily="34" charset="0"/>
              </a:rPr>
              <a:t>Giao diện tương tác</a:t>
            </a:r>
            <a:endParaRPr lang="en-US">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E5BED441-D192-41EE-8DAB-190421FB07B8}" type="slidenum">
              <a:rPr lang="en-US" smtClean="0">
                <a:latin typeface="Arial" panose="020B0604020202020204" pitchFamily="34" charset="0"/>
                <a:cs typeface="Arial" panose="020B0604020202020204" pitchFamily="34" charset="0"/>
              </a:rPr>
              <a:pPr/>
              <a:t>7</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4239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1. M</a:t>
            </a:r>
            <a:r>
              <a:rPr lang="en-US" cap="none" smtClean="0">
                <a:latin typeface="Arial" panose="020B0604020202020204" pitchFamily="34" charset="0"/>
                <a:cs typeface="Arial" panose="020B0604020202020204" pitchFamily="34" charset="0"/>
              </a:rPr>
              <a:t>ô hình tổng quan</a:t>
            </a:r>
            <a:endParaRPr lang="en-US">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1700010" y="1825625"/>
            <a:ext cx="5409127" cy="4351338"/>
          </a:xfrm>
        </p:spPr>
        <p:txBody>
          <a:bodyPr>
            <a:normAutofit/>
          </a:bodyPr>
          <a:lstStyle/>
          <a:p>
            <a:pPr algn="just">
              <a:buFont typeface="Wingdings" panose="05000000000000000000" pitchFamily="2" charset="2"/>
              <a:buChar char="v"/>
            </a:pPr>
            <a:r>
              <a:rPr lang="en-US" smtClean="0">
                <a:latin typeface="Arial" panose="020B0604020202020204" pitchFamily="34" charset="0"/>
                <a:cs typeface="Arial" panose="020B0604020202020204" pitchFamily="34" charset="0"/>
              </a:rPr>
              <a:t>Gồm các thành phần chính:</a:t>
            </a:r>
          </a:p>
          <a:p>
            <a:pPr marL="514350" indent="-514350" algn="just">
              <a:buFont typeface="+mj-lt"/>
              <a:buAutoNum type="arabicPeriod"/>
            </a:pPr>
            <a:r>
              <a:rPr lang="en-US" smtClean="0">
                <a:latin typeface="Arial" panose="020B0604020202020204" pitchFamily="34" charset="0"/>
                <a:cs typeface="Arial" panose="020B0604020202020204" pitchFamily="34" charset="0"/>
              </a:rPr>
              <a:t>Presentation Layer</a:t>
            </a:r>
          </a:p>
          <a:p>
            <a:pPr marL="514350" indent="-514350" algn="just">
              <a:buFont typeface="+mj-lt"/>
              <a:buAutoNum type="arabicPeriod"/>
            </a:pPr>
            <a:r>
              <a:rPr lang="en-US" smtClean="0">
                <a:latin typeface="Arial" panose="020B0604020202020204" pitchFamily="34" charset="0"/>
                <a:cs typeface="Arial" panose="020B0604020202020204" pitchFamily="34" charset="0"/>
              </a:rPr>
              <a:t>Business Layer</a:t>
            </a:r>
          </a:p>
          <a:p>
            <a:pPr marL="514350" indent="-514350" algn="just">
              <a:buFont typeface="+mj-lt"/>
              <a:buAutoNum type="arabicPeriod"/>
            </a:pPr>
            <a:r>
              <a:rPr lang="en-US" smtClean="0">
                <a:latin typeface="Arial" panose="020B0604020202020204" pitchFamily="34" charset="0"/>
                <a:cs typeface="Arial" panose="020B0604020202020204" pitchFamily="34" charset="0"/>
              </a:rPr>
              <a:t>Data Acess Layer</a:t>
            </a:r>
          </a:p>
          <a:p>
            <a:pPr marL="514350" indent="-514350" algn="just">
              <a:buFont typeface="+mj-lt"/>
              <a:buAutoNum type="arabicPeriod"/>
            </a:pPr>
            <a:r>
              <a:rPr lang="en-US" smtClean="0">
                <a:latin typeface="Arial" panose="020B0604020202020204" pitchFamily="34" charset="0"/>
                <a:cs typeface="Arial" panose="020B0604020202020204" pitchFamily="34" charset="0"/>
              </a:rPr>
              <a:t>Webservice</a:t>
            </a:r>
          </a:p>
          <a:p>
            <a:pPr marL="514350" indent="-514350" algn="just">
              <a:buFont typeface="+mj-lt"/>
              <a:buAutoNum type="arabicPeriod"/>
            </a:pPr>
            <a:r>
              <a:rPr lang="en-US" smtClean="0">
                <a:latin typeface="Arial" panose="020B0604020202020204" pitchFamily="34" charset="0"/>
                <a:cs typeface="Arial" panose="020B0604020202020204" pitchFamily="34" charset="0"/>
              </a:rPr>
              <a:t>Common</a:t>
            </a:r>
            <a:endParaRPr lang="en-US">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5BED441-D192-41EE-8DAB-190421FB07B8}" type="slidenum">
              <a:rPr lang="en-US" smtClean="0">
                <a:latin typeface="Arial" panose="020B0604020202020204" pitchFamily="34" charset="0"/>
                <a:cs typeface="Arial" panose="020B0604020202020204" pitchFamily="34" charset="0"/>
              </a:rPr>
              <a:pPr/>
              <a:t>8</a:t>
            </a:fld>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400656" y="1423988"/>
            <a:ext cx="3476625" cy="4752975"/>
          </a:xfrm>
          <a:prstGeom prst="rect">
            <a:avLst/>
          </a:prstGeom>
        </p:spPr>
      </p:pic>
    </p:spTree>
    <p:extLst>
      <p:ext uri="{BB962C8B-B14F-4D97-AF65-F5344CB8AC3E}">
        <p14:creationId xmlns:p14="http://schemas.microsoft.com/office/powerpoint/2010/main" val="2008602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24128" y="585216"/>
            <a:ext cx="9720072" cy="1499616"/>
          </a:xfrm>
        </p:spPr>
        <p:txBody>
          <a:bodyPr/>
          <a:lstStyle/>
          <a:p>
            <a:r>
              <a:rPr lang="en-US" smtClean="0">
                <a:latin typeface="Arial" panose="020B0604020202020204" pitchFamily="34" charset="0"/>
                <a:cs typeface="Arial" panose="020B0604020202020204" pitchFamily="34" charset="0"/>
              </a:rPr>
              <a:t>2. L</a:t>
            </a:r>
            <a:r>
              <a:rPr lang="en-US" cap="none" smtClean="0">
                <a:latin typeface="Arial" panose="020B0604020202020204" pitchFamily="34" charset="0"/>
                <a:cs typeface="Arial" panose="020B0604020202020204" pitchFamily="34" charset="0"/>
              </a:rPr>
              <a:t>ược đồ cơ sở dữ liệu</a:t>
            </a:r>
            <a:endParaRPr lang="en-US">
              <a:latin typeface="Arial" panose="020B0604020202020204" pitchFamily="34" charset="0"/>
              <a:cs typeface="Arial" panose="020B0604020202020204" pitchFamily="34" charset="0"/>
            </a:endParaRPr>
          </a:p>
        </p:txBody>
      </p:sp>
      <p:sp>
        <p:nvSpPr>
          <p:cNvPr id="6" name="Slide Number Placeholder 3"/>
          <p:cNvSpPr>
            <a:spLocks noGrp="1"/>
          </p:cNvSpPr>
          <p:nvPr>
            <p:ph type="sldNum" sz="quarter" idx="12"/>
          </p:nvPr>
        </p:nvSpPr>
        <p:spPr>
          <a:xfrm>
            <a:off x="10837334" y="6470704"/>
            <a:ext cx="973666" cy="274320"/>
          </a:xfrm>
        </p:spPr>
        <p:txBody>
          <a:bodyPr/>
          <a:lstStyle/>
          <a:p>
            <a:fld id="{E5BED441-D192-41EE-8DAB-190421FB07B8}" type="slidenum">
              <a:rPr lang="en-US" smtClean="0">
                <a:latin typeface="Arial" panose="020B0604020202020204" pitchFamily="34" charset="0"/>
                <a:cs typeface="Arial" panose="020B0604020202020204" pitchFamily="34" charset="0"/>
              </a:rPr>
              <a:pPr/>
              <a:t>10</a:t>
            </a:fld>
            <a:endParaRPr lang="en-US">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2964416" y="1567735"/>
            <a:ext cx="5806097" cy="5052774"/>
          </a:xfrm>
          <a:prstGeom prst="rect">
            <a:avLst/>
          </a:prstGeom>
        </p:spPr>
      </p:pic>
    </p:spTree>
    <p:extLst>
      <p:ext uri="{BB962C8B-B14F-4D97-AF65-F5344CB8AC3E}">
        <p14:creationId xmlns:p14="http://schemas.microsoft.com/office/powerpoint/2010/main" val="2490920240"/>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696</Words>
  <Application>Microsoft Office PowerPoint</Application>
  <PresentationFormat>Widescreen</PresentationFormat>
  <Paragraphs>78</Paragraphs>
  <Slides>13</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Calibri</vt:lpstr>
      <vt:lpstr>Calibri Light</vt:lpstr>
      <vt:lpstr>Times New Roman</vt:lpstr>
      <vt:lpstr>Tw Cen MT</vt:lpstr>
      <vt:lpstr>Tw Cen MT Condensed</vt:lpstr>
      <vt:lpstr>Wingdings</vt:lpstr>
      <vt:lpstr>Wingdings 3</vt:lpstr>
      <vt:lpstr>Office Theme</vt:lpstr>
      <vt:lpstr>Integral</vt:lpstr>
      <vt:lpstr>Phát triển hệ thống quản lý người dùng dịch vụ xe buýt trên nền tảng Struts2</vt:lpstr>
      <vt:lpstr>Nội dung</vt:lpstr>
      <vt:lpstr>I. Đặt vấn đề</vt:lpstr>
      <vt:lpstr>Kiến trúc hệ thống </vt:lpstr>
      <vt:lpstr>II. Lý thuyết liên quan</vt:lpstr>
      <vt:lpstr>II. Lý thuyết liên quan</vt:lpstr>
      <vt:lpstr>III. Phát triển hệ thống</vt:lpstr>
      <vt:lpstr>1. Mô hình tổng quan</vt:lpstr>
      <vt:lpstr>2. Lược đồ cơ sở dữ liệu</vt:lpstr>
      <vt:lpstr>3. Giao diện tương tác</vt:lpstr>
      <vt:lpstr>IV. Kết quả và hướng phát triển</vt:lpstr>
      <vt:lpstr>V. Tài liệu tham khảo</vt:lpstr>
      <vt:lpstr>Cảm ơn thầy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Phát triển hệ thống quản lý người dung dịch vụ xe buýt trên nền tảng Struts2.</dc:title>
  <dc:creator>SATELLITE</dc:creator>
  <cp:lastModifiedBy>SATELLITE</cp:lastModifiedBy>
  <cp:revision>238</cp:revision>
  <dcterms:created xsi:type="dcterms:W3CDTF">2014-05-25T02:11:28Z</dcterms:created>
  <dcterms:modified xsi:type="dcterms:W3CDTF">2014-05-26T21:43:38Z</dcterms:modified>
</cp:coreProperties>
</file>