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8" r:id="rId4"/>
    <p:sldId id="259" r:id="rId5"/>
    <p:sldId id="283" r:id="rId6"/>
    <p:sldId id="273" r:id="rId7"/>
    <p:sldId id="261" r:id="rId8"/>
    <p:sldId id="262" r:id="rId9"/>
    <p:sldId id="264" r:id="rId10"/>
    <p:sldId id="266" r:id="rId11"/>
    <p:sldId id="282" r:id="rId12"/>
    <p:sldId id="281" r:id="rId13"/>
    <p:sldId id="284" r:id="rId14"/>
    <p:sldId id="285" r:id="rId15"/>
    <p:sldId id="286" r:id="rId16"/>
    <p:sldId id="270" r:id="rId17"/>
    <p:sldId id="271" r:id="rId18"/>
    <p:sldId id="287" r:id="rId19"/>
    <p:sldId id="274" r:id="rId20"/>
    <p:sldId id="276" r:id="rId21"/>
    <p:sldId id="277" r:id="rId22"/>
    <p:sldId id="278" r:id="rId23"/>
    <p:sldId id="279" r:id="rId24"/>
    <p:sldId id="288" r:id="rId25"/>
    <p:sldId id="289" r:id="rId26"/>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Pham Van" initials="NPV" lastIdx="10" clrIdx="0">
    <p:extLst>
      <p:ext uri="{19B8F6BF-5375-455C-9EA6-DF929625EA0E}">
        <p15:presenceInfo xmlns:p15="http://schemas.microsoft.com/office/powerpoint/2012/main" userId="Nguyen Pham V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6-29T09:24:05.190" idx="5">
    <p:pos x="6738" y="1134"/>
    <p:text>đặc biệt trong bối cảnh dịch covid-19 vẫn đang rất phức tạp thì nhu cầu mua sắm online lại càng tăng cao</p:text>
    <p:extLst>
      <p:ext uri="{C676402C-5697-4E1C-873F-D02D1690AC5C}">
        <p15:threadingInfo xmlns:p15="http://schemas.microsoft.com/office/powerpoint/2012/main" timeZoneBias="-420"/>
      </p:ext>
    </p:extLst>
  </p:cm>
  <p:cm authorId="1" dt="2021-06-29T09:24:49.935" idx="6">
    <p:pos x="6828" y="1824"/>
    <p:text>mục địch là để phân tích dữ liệu, hành vi mua sắm của người dùng để có thể quảng cáo và gợi ý sản phẩm một cách gần đúng nhất những gì với xu hướng và sở thích mua sắm của người dùng.</p:text>
    <p:extLst>
      <p:ext uri="{C676402C-5697-4E1C-873F-D02D1690AC5C}">
        <p15:threadingInfo xmlns:p15="http://schemas.microsoft.com/office/powerpoint/2012/main" timeZoneBias="-420"/>
      </p:ext>
    </p:extLst>
  </p:cm>
  <p:cm authorId="1" dt="2021-06-29T09:25:43.980" idx="7">
    <p:pos x="6126" y="2172"/>
    <p:text>Hơn nữa dữ liệu về sách dùng cho việc thử nghiệm các hệ thống gợi ý cũng đa dạng và được tổng hợp từ các nguồn uy tín.</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6-30T06:44:41.701" idx="10">
    <p:pos x="4518" y="1008"/>
    <p:text>Ta sử dụng số điểm đánh giá trung bình của sản phẩm để xếp hàng nhưng việc này sẽ không được công bằng với tất cả các sản phẩm vì một sản phẩm có thể có điểm trung bình đánh giá cao nhưng lại có ít lượt đánh giá từ người dùng (ví dụ sản phẩm có điểm đánh giá trung bình là 4.5 điểm và có 5 lượt đánh giá)  không thể được coi là chất lượng hơn sản phẩm có điểm đánh giá trung bình thấp nhưng lại có nhiều lượt đánh giá hơn (ví dụ sản phẩm có điểm đánh giá trung bình là 4 và có số lượt đánh giá là 20).</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6-29T11:30:30.868" idx="8">
    <p:pos x="3954" y="2268"/>
    <p:text>cho biết trọng số của các đặc trưng ẩn được biểu diễn, mỗi phần tử đường chéo là một trị riêng của A. Các trị riêng đước sắp xếp trên đường chéo chính theo thứ tự sau</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6-30T06:30:39.806" idx="9">
    <p:pos x="7254" y="2616"/>
    <p:text>Độ chính xác của mô hình dự đoán được xác định bởi độ do RMSE (root mean squarse error) với các mẫu quan sát có giá trị rating ban đầu (đã được user đánh giá) trong ma trận utility matrix ban đầu:</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51960" y="-87480"/>
            <a:ext cx="10701000" cy="1324800"/>
          </a:xfrm>
          <a:prstGeom prst="rect">
            <a:avLst/>
          </a:prstGeom>
        </p:spPr>
        <p:txBody>
          <a:bodyPr lIns="0" tIns="0" rIns="0" bIns="0" anchor="ctr"/>
          <a:lstStyle/>
          <a:p>
            <a:r>
              <a:rPr lang="en-US" sz="1800" b="0" strike="noStrike" spc="-1">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4.jfif"/><Relationship Id="rId2" Type="http://schemas.openxmlformats.org/officeDocument/2006/relationships/image" Target="../media/image13.png"/><Relationship Id="rId1" Type="http://schemas.openxmlformats.org/officeDocument/2006/relationships/slideLayout" Target="../slideLayouts/slideLayout14.xml"/><Relationship Id="rId6" Type="http://schemas.openxmlformats.org/officeDocument/2006/relationships/image" Target="../media/image17.jp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comments" Target="../comments/comment3.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4.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hyperlink" Target="https://www.kaggle.com/zygmunt/goodbooks-10k" TargetMode="Externa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1523880" y="960582"/>
            <a:ext cx="9143280" cy="301105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4400" b="1" spc="-1" dirty="0" smtClean="0">
                <a:solidFill>
                  <a:srgbClr val="000000"/>
                </a:solidFill>
                <a:latin typeface="Calibri Light"/>
              </a:rPr>
              <a:t>ĐỒ ÁN TỐT NGHIỆP</a:t>
            </a:r>
          </a:p>
          <a:p>
            <a:pPr algn="ctr">
              <a:lnSpc>
                <a:spcPct val="90000"/>
              </a:lnSpc>
            </a:pPr>
            <a:endParaRPr lang="en-US" sz="5400" b="1" spc="-1" dirty="0" smtClean="0">
              <a:solidFill>
                <a:srgbClr val="000000"/>
              </a:solidFill>
              <a:latin typeface="Calibri Light"/>
            </a:endParaRPr>
          </a:p>
          <a:p>
            <a:pPr algn="ctr">
              <a:lnSpc>
                <a:spcPct val="90000"/>
              </a:lnSpc>
            </a:pPr>
            <a:r>
              <a:rPr lang="en-US" sz="3200" b="1" spc="-1" dirty="0" smtClean="0">
                <a:solidFill>
                  <a:srgbClr val="000000"/>
                </a:solidFill>
                <a:latin typeface="Calibri Light"/>
              </a:rPr>
              <a:t>HỆ THỐNG BÁN SÁCH TRỰC TUYẾN KẾT HỢP HỆ GỢI Ý</a:t>
            </a:r>
          </a:p>
          <a:p>
            <a:pPr algn="ctr">
              <a:lnSpc>
                <a:spcPct val="90000"/>
              </a:lnSpc>
            </a:pPr>
            <a:endParaRPr lang="en-US" sz="2400" b="1" strike="noStrike" spc="-1" dirty="0">
              <a:solidFill>
                <a:srgbClr val="000000"/>
              </a:solidFill>
              <a:latin typeface="Calibri Light"/>
            </a:endParaRPr>
          </a:p>
        </p:txBody>
      </p:sp>
      <p:sp>
        <p:nvSpPr>
          <p:cNvPr id="77" name="CustomShape 2"/>
          <p:cNvSpPr/>
          <p:nvPr/>
        </p:nvSpPr>
        <p:spPr>
          <a:xfrm>
            <a:off x="1523880" y="4313160"/>
            <a:ext cx="9143280" cy="1654920"/>
          </a:xfrm>
          <a:prstGeom prst="rect">
            <a:avLst/>
          </a:prstGeom>
          <a:noFill/>
          <a:ln>
            <a:noFill/>
          </a:ln>
        </p:spPr>
        <p:style>
          <a:lnRef idx="0">
            <a:scrgbClr r="0" g="0" b="0"/>
          </a:lnRef>
          <a:fillRef idx="0">
            <a:scrgbClr r="0" g="0" b="0"/>
          </a:fillRef>
          <a:effectRef idx="0">
            <a:scrgbClr r="0" g="0" b="0"/>
          </a:effectRef>
          <a:fontRef idx="minor"/>
        </p:style>
      </p:sp>
      <p:sp>
        <p:nvSpPr>
          <p:cNvPr id="2" name="TextBox 1"/>
          <p:cNvSpPr txBox="1"/>
          <p:nvPr/>
        </p:nvSpPr>
        <p:spPr>
          <a:xfrm>
            <a:off x="5098473" y="5061527"/>
            <a:ext cx="6548582" cy="867930"/>
          </a:xfrm>
          <a:prstGeom prst="rect">
            <a:avLst/>
          </a:prstGeom>
          <a:noFill/>
        </p:spPr>
        <p:txBody>
          <a:bodyPr wrap="square" rtlCol="0">
            <a:spAutoFit/>
          </a:bodyPr>
          <a:lstStyle/>
          <a:p>
            <a:pPr algn="ctr">
              <a:lnSpc>
                <a:spcPct val="90000"/>
              </a:lnSpc>
            </a:pPr>
            <a:r>
              <a:rPr lang="en-US" spc="-1" dirty="0">
                <a:solidFill>
                  <a:schemeClr val="bg1"/>
                </a:solidFill>
              </a:rPr>
              <a:t>SINH VIÊN: PHẠM VĂN NGUYÊN	MSSV: 20162992</a:t>
            </a:r>
          </a:p>
          <a:p>
            <a:pPr algn="ctr">
              <a:lnSpc>
                <a:spcPct val="90000"/>
              </a:lnSpc>
            </a:pPr>
            <a:r>
              <a:rPr lang="en-US" spc="-1" dirty="0">
                <a:solidFill>
                  <a:schemeClr val="bg1"/>
                </a:solidFill>
              </a:rPr>
              <a:t>GIẢNG VIÊN HƯỚNG DẪN: TS. NGUYỄN HỒNG PHƯƠNG</a:t>
            </a:r>
          </a:p>
          <a:p>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818" y="83128"/>
            <a:ext cx="4590473" cy="591127"/>
          </a:xfrm>
        </p:spPr>
        <p:txBody>
          <a:bodyPr/>
          <a:lstStyle/>
          <a:p>
            <a:r>
              <a:rPr lang="en-US" sz="2800" dirty="0" smtClean="0">
                <a:solidFill>
                  <a:schemeClr val="bg1"/>
                </a:solidFill>
              </a:rPr>
              <a:t>II. </a:t>
            </a:r>
            <a:r>
              <a:rPr lang="en-US" sz="2800" dirty="0" err="1" smtClean="0">
                <a:solidFill>
                  <a:schemeClr val="bg1"/>
                </a:solidFill>
              </a:rPr>
              <a:t>Thiết</a:t>
            </a:r>
            <a:r>
              <a:rPr lang="en-US" sz="2800" dirty="0" smtClean="0">
                <a:solidFill>
                  <a:schemeClr val="bg1"/>
                </a:solidFill>
              </a:rPr>
              <a:t> </a:t>
            </a:r>
            <a:r>
              <a:rPr lang="en-US" sz="2800" dirty="0" err="1" smtClean="0">
                <a:solidFill>
                  <a:schemeClr val="bg1"/>
                </a:solidFill>
              </a:rPr>
              <a:t>kế</a:t>
            </a:r>
            <a:r>
              <a:rPr lang="en-US" sz="2800" dirty="0" smtClean="0">
                <a:solidFill>
                  <a:schemeClr val="bg1"/>
                </a:solidFill>
              </a:rPr>
              <a:t> </a:t>
            </a:r>
            <a:r>
              <a:rPr lang="en-US" sz="2800" dirty="0" err="1" smtClean="0">
                <a:solidFill>
                  <a:schemeClr val="bg1"/>
                </a:solidFill>
              </a:rPr>
              <a:t>cơ</a:t>
            </a:r>
            <a:r>
              <a:rPr lang="en-US" sz="2800" dirty="0" smtClean="0">
                <a:solidFill>
                  <a:schemeClr val="bg1"/>
                </a:solidFill>
              </a:rPr>
              <a:t> </a:t>
            </a:r>
            <a:r>
              <a:rPr lang="en-US" sz="2800" dirty="0" err="1" smtClean="0">
                <a:solidFill>
                  <a:schemeClr val="bg1"/>
                </a:solidFill>
              </a:rPr>
              <a:t>sở</a:t>
            </a:r>
            <a:r>
              <a:rPr lang="en-US" sz="2800" dirty="0" smtClean="0">
                <a:solidFill>
                  <a:schemeClr val="bg1"/>
                </a:solidFill>
              </a:rPr>
              <a:t> </a:t>
            </a:r>
            <a:r>
              <a:rPr lang="en-US" sz="2800" dirty="0" err="1" smtClean="0">
                <a:solidFill>
                  <a:schemeClr val="bg1"/>
                </a:solidFill>
              </a:rPr>
              <a:t>dữ</a:t>
            </a:r>
            <a:r>
              <a:rPr lang="en-US" sz="2800" dirty="0" smtClean="0">
                <a:solidFill>
                  <a:schemeClr val="bg1"/>
                </a:solidFill>
              </a:rPr>
              <a:t> </a:t>
            </a:r>
            <a:r>
              <a:rPr lang="en-US" sz="2800" dirty="0" err="1" smtClean="0">
                <a:solidFill>
                  <a:schemeClr val="bg1"/>
                </a:solidFill>
              </a:rPr>
              <a:t>liệu</a:t>
            </a:r>
            <a:endParaRPr lang="en-US" sz="2800" dirty="0">
              <a:solidFill>
                <a:schemeClr val="bg1"/>
              </a:solidFill>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456872" y="1185256"/>
            <a:ext cx="7222836" cy="4841760"/>
          </a:xfrm>
          <a:prstGeom prst="rect">
            <a:avLst/>
          </a:prstGeom>
        </p:spPr>
      </p:pic>
      <p:sp>
        <p:nvSpPr>
          <p:cNvPr id="3" name="Rectangle 2"/>
          <p:cNvSpPr/>
          <p:nvPr/>
        </p:nvSpPr>
        <p:spPr>
          <a:xfrm>
            <a:off x="4017889" y="6329279"/>
            <a:ext cx="4100803" cy="292388"/>
          </a:xfrm>
          <a:prstGeom prst="rect">
            <a:avLst/>
          </a:prstGeom>
        </p:spPr>
        <p:txBody>
          <a:bodyPr wrap="none">
            <a:spAutoFit/>
          </a:bodyPr>
          <a:lstStyle/>
          <a:p>
            <a:r>
              <a:rPr lang="en-US" sz="1300" dirty="0" err="1"/>
              <a:t>Hình</a:t>
            </a:r>
            <a:r>
              <a:rPr lang="en-US" sz="1300" dirty="0"/>
              <a:t> </a:t>
            </a:r>
            <a:r>
              <a:rPr lang="en-US" sz="1300" dirty="0" smtClean="0"/>
              <a:t>8. </a:t>
            </a:r>
            <a:r>
              <a:rPr lang="en-US" sz="1300" dirty="0" err="1" smtClean="0"/>
              <a:t>các</a:t>
            </a:r>
            <a:r>
              <a:rPr lang="en-US" sz="1300" dirty="0" smtClean="0"/>
              <a:t> </a:t>
            </a:r>
            <a:r>
              <a:rPr lang="en-US" sz="1300" dirty="0" err="1" smtClean="0"/>
              <a:t>bảng</a:t>
            </a:r>
            <a:r>
              <a:rPr lang="en-US" sz="1300" dirty="0" smtClean="0"/>
              <a:t> </a:t>
            </a:r>
            <a:r>
              <a:rPr lang="en-US" sz="1300" dirty="0" err="1" smtClean="0"/>
              <a:t>và</a:t>
            </a:r>
            <a:r>
              <a:rPr lang="en-US" sz="1300" dirty="0" smtClean="0"/>
              <a:t> </a:t>
            </a:r>
            <a:r>
              <a:rPr lang="en-US" sz="1300" dirty="0" err="1" smtClean="0"/>
              <a:t>mối</a:t>
            </a:r>
            <a:r>
              <a:rPr lang="en-US" sz="1300" dirty="0" smtClean="0"/>
              <a:t> </a:t>
            </a:r>
            <a:r>
              <a:rPr lang="en-US" sz="1300" dirty="0" err="1" smtClean="0"/>
              <a:t>quan</a:t>
            </a:r>
            <a:r>
              <a:rPr lang="en-US" sz="1300" dirty="0" smtClean="0"/>
              <a:t> </a:t>
            </a:r>
            <a:r>
              <a:rPr lang="en-US" sz="1300" dirty="0" err="1" smtClean="0"/>
              <a:t>hệ</a:t>
            </a:r>
            <a:r>
              <a:rPr lang="en-US" sz="1300" dirty="0" smtClean="0"/>
              <a:t> </a:t>
            </a:r>
            <a:r>
              <a:rPr lang="en-US" sz="1300" dirty="0" err="1" smtClean="0"/>
              <a:t>trong</a:t>
            </a:r>
            <a:r>
              <a:rPr lang="en-US" sz="1300" dirty="0" smtClean="0"/>
              <a:t> </a:t>
            </a:r>
            <a:r>
              <a:rPr lang="en-US" sz="1300" dirty="0" err="1" smtClean="0"/>
              <a:t>cơ</a:t>
            </a:r>
            <a:r>
              <a:rPr lang="en-US" sz="1300" dirty="0" smtClean="0"/>
              <a:t> </a:t>
            </a:r>
            <a:r>
              <a:rPr lang="en-US" sz="1300" dirty="0" err="1" smtClean="0"/>
              <a:t>sở</a:t>
            </a:r>
            <a:r>
              <a:rPr lang="en-US" sz="1300" dirty="0" smtClean="0"/>
              <a:t> </a:t>
            </a:r>
            <a:r>
              <a:rPr lang="en-US" sz="1300" dirty="0" err="1" smtClean="0"/>
              <a:t>dữ</a:t>
            </a:r>
            <a:r>
              <a:rPr lang="en-US" sz="1300" dirty="0" smtClean="0"/>
              <a:t> </a:t>
            </a:r>
            <a:r>
              <a:rPr lang="en-US" sz="1300" dirty="0" err="1" smtClean="0"/>
              <a:t>liệu</a:t>
            </a:r>
            <a:endParaRPr lang="en-US" sz="1300" dirty="0"/>
          </a:p>
        </p:txBody>
      </p:sp>
    </p:spTree>
    <p:extLst>
      <p:ext uri="{BB962C8B-B14F-4D97-AF65-F5344CB8AC3E}">
        <p14:creationId xmlns:p14="http://schemas.microsoft.com/office/powerpoint/2010/main" val="3818495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05" y="197400"/>
            <a:ext cx="2962395" cy="478875"/>
          </a:xfrm>
        </p:spPr>
        <p:txBody>
          <a:bodyPr/>
          <a:lstStyle/>
          <a:p>
            <a:r>
              <a:rPr lang="en-US" sz="2800" dirty="0" err="1" smtClean="0">
                <a:solidFill>
                  <a:schemeClr val="bg1"/>
                </a:solidFill>
              </a:rPr>
              <a:t>Kiến</a:t>
            </a:r>
            <a:r>
              <a:rPr lang="en-US" sz="2800" dirty="0" smtClean="0">
                <a:solidFill>
                  <a:schemeClr val="bg1"/>
                </a:solidFill>
              </a:rPr>
              <a:t> </a:t>
            </a:r>
            <a:r>
              <a:rPr lang="en-US" sz="2800" dirty="0" err="1" smtClean="0">
                <a:solidFill>
                  <a:schemeClr val="bg1"/>
                </a:solidFill>
              </a:rPr>
              <a:t>trúc</a:t>
            </a:r>
            <a:r>
              <a:rPr lang="en-US" sz="2800" dirty="0" smtClean="0">
                <a:solidFill>
                  <a:schemeClr val="bg1"/>
                </a:solidFill>
              </a:rPr>
              <a:t> </a:t>
            </a:r>
            <a:r>
              <a:rPr lang="en-US" sz="2800" dirty="0" err="1" smtClean="0">
                <a:solidFill>
                  <a:schemeClr val="bg1"/>
                </a:solidFill>
              </a:rPr>
              <a:t>hệ</a:t>
            </a:r>
            <a:r>
              <a:rPr lang="en-US" sz="2800" dirty="0" smtClean="0">
                <a:solidFill>
                  <a:schemeClr val="bg1"/>
                </a:solidFill>
              </a:rPr>
              <a:t> </a:t>
            </a:r>
            <a:r>
              <a:rPr lang="en-US" sz="2800" dirty="0" err="1" smtClean="0">
                <a:solidFill>
                  <a:schemeClr val="bg1"/>
                </a:solidFill>
              </a:rPr>
              <a:t>thống</a:t>
            </a:r>
            <a:endParaRPr lang="en-US" sz="2800" dirty="0">
              <a:solidFill>
                <a:schemeClr val="bg1"/>
              </a:solidFill>
            </a:endParaRPr>
          </a:p>
        </p:txBody>
      </p:sp>
      <p:pic>
        <p:nvPicPr>
          <p:cNvPr id="3" name="Hình ảnh 321"/>
          <p:cNvPicPr/>
          <p:nvPr/>
        </p:nvPicPr>
        <p:blipFill>
          <a:blip r:embed="rId2">
            <a:extLst>
              <a:ext uri="{28A0092B-C50C-407E-A947-70E740481C1C}">
                <a14:useLocalDpi xmlns:a14="http://schemas.microsoft.com/office/drawing/2010/main" val="0"/>
              </a:ext>
            </a:extLst>
          </a:blip>
          <a:stretch>
            <a:fillRect/>
          </a:stretch>
        </p:blipFill>
        <p:spPr>
          <a:xfrm>
            <a:off x="1134312" y="2334952"/>
            <a:ext cx="3973397" cy="2634212"/>
          </a:xfrm>
          <a:prstGeom prst="rect">
            <a:avLst/>
          </a:prstGeom>
        </p:spPr>
      </p:pic>
      <p:pic>
        <p:nvPicPr>
          <p:cNvPr id="4" name="Picture 3" descr="C:\Users\nguyenpv\Downloads\ssdfdsfd.png"/>
          <p:cNvPicPr/>
          <p:nvPr/>
        </p:nvPicPr>
        <p:blipFill>
          <a:blip r:embed="rId3">
            <a:extLst>
              <a:ext uri="{28A0092B-C50C-407E-A947-70E740481C1C}">
                <a14:useLocalDpi xmlns:a14="http://schemas.microsoft.com/office/drawing/2010/main" val="0"/>
              </a:ext>
            </a:extLst>
          </a:blip>
          <a:srcRect/>
          <a:stretch>
            <a:fillRect/>
          </a:stretch>
        </p:blipFill>
        <p:spPr bwMode="auto">
          <a:xfrm>
            <a:off x="6099118" y="2012314"/>
            <a:ext cx="5398770" cy="2956849"/>
          </a:xfrm>
          <a:prstGeom prst="rect">
            <a:avLst/>
          </a:prstGeom>
          <a:noFill/>
          <a:ln>
            <a:noFill/>
          </a:ln>
        </p:spPr>
      </p:pic>
      <p:sp>
        <p:nvSpPr>
          <p:cNvPr id="5" name="Rectangle 4"/>
          <p:cNvSpPr/>
          <p:nvPr/>
        </p:nvSpPr>
        <p:spPr>
          <a:xfrm>
            <a:off x="825658" y="5645789"/>
            <a:ext cx="4586512" cy="292388"/>
          </a:xfrm>
          <a:prstGeom prst="rect">
            <a:avLst/>
          </a:prstGeom>
        </p:spPr>
        <p:txBody>
          <a:bodyPr wrap="none">
            <a:spAutoFit/>
          </a:bodyPr>
          <a:lstStyle/>
          <a:p>
            <a:r>
              <a:rPr lang="en-US" sz="1300" dirty="0" err="1"/>
              <a:t>Hình</a:t>
            </a:r>
            <a:r>
              <a:rPr lang="en-US" sz="1300" dirty="0"/>
              <a:t> 9</a:t>
            </a:r>
            <a:r>
              <a:rPr lang="en-US" sz="1300" dirty="0" smtClean="0"/>
              <a:t>. </a:t>
            </a:r>
            <a:r>
              <a:rPr lang="en-US" sz="1300" dirty="0" err="1" smtClean="0"/>
              <a:t>mô</a:t>
            </a:r>
            <a:r>
              <a:rPr lang="en-US" sz="1300" dirty="0" smtClean="0"/>
              <a:t> </a:t>
            </a:r>
            <a:r>
              <a:rPr lang="en-US" sz="1300" dirty="0" err="1" smtClean="0"/>
              <a:t>hình</a:t>
            </a:r>
            <a:r>
              <a:rPr lang="en-US" sz="1300" dirty="0" smtClean="0"/>
              <a:t> MVC </a:t>
            </a:r>
            <a:r>
              <a:rPr lang="en-US" sz="1300" dirty="0" err="1" smtClean="0"/>
              <a:t>được</a:t>
            </a:r>
            <a:r>
              <a:rPr lang="en-US" sz="1300" dirty="0" smtClean="0"/>
              <a:t> </a:t>
            </a:r>
            <a:r>
              <a:rPr lang="en-US" sz="1300" dirty="0" err="1" smtClean="0"/>
              <a:t>sử</a:t>
            </a:r>
            <a:r>
              <a:rPr lang="en-US" sz="1300" dirty="0" smtClean="0"/>
              <a:t> </a:t>
            </a:r>
            <a:r>
              <a:rPr lang="en-US" sz="1300" dirty="0" err="1" smtClean="0"/>
              <a:t>dụng</a:t>
            </a:r>
            <a:r>
              <a:rPr lang="en-US" sz="1300" dirty="0" smtClean="0"/>
              <a:t> </a:t>
            </a:r>
            <a:r>
              <a:rPr lang="en-US" sz="1300" dirty="0" err="1" smtClean="0"/>
              <a:t>làm</a:t>
            </a:r>
            <a:r>
              <a:rPr lang="en-US" sz="1300" dirty="0" smtClean="0"/>
              <a:t> </a:t>
            </a:r>
            <a:r>
              <a:rPr lang="en-US" sz="1300" dirty="0" err="1" smtClean="0"/>
              <a:t>kiến</a:t>
            </a:r>
            <a:r>
              <a:rPr lang="en-US" sz="1300" dirty="0" smtClean="0"/>
              <a:t> </a:t>
            </a:r>
            <a:r>
              <a:rPr lang="en-US" sz="1300" dirty="0" err="1" smtClean="0"/>
              <a:t>trúc</a:t>
            </a:r>
            <a:r>
              <a:rPr lang="en-US" sz="1300" dirty="0" smtClean="0"/>
              <a:t> </a:t>
            </a:r>
            <a:r>
              <a:rPr lang="en-US" sz="1300" dirty="0" err="1" smtClean="0"/>
              <a:t>hệ</a:t>
            </a:r>
            <a:r>
              <a:rPr lang="en-US" sz="1300" dirty="0" smtClean="0"/>
              <a:t> </a:t>
            </a:r>
            <a:r>
              <a:rPr lang="en-US" sz="1300" dirty="0" err="1" smtClean="0"/>
              <a:t>thống</a:t>
            </a:r>
            <a:endParaRPr lang="en-US" sz="1300" dirty="0"/>
          </a:p>
        </p:txBody>
      </p:sp>
      <p:sp>
        <p:nvSpPr>
          <p:cNvPr id="6" name="Rectangle 5"/>
          <p:cNvSpPr/>
          <p:nvPr/>
        </p:nvSpPr>
        <p:spPr>
          <a:xfrm>
            <a:off x="7436367" y="5645789"/>
            <a:ext cx="2724272" cy="292388"/>
          </a:xfrm>
          <a:prstGeom prst="rect">
            <a:avLst/>
          </a:prstGeom>
        </p:spPr>
        <p:txBody>
          <a:bodyPr wrap="none">
            <a:spAutoFit/>
          </a:bodyPr>
          <a:lstStyle/>
          <a:p>
            <a:r>
              <a:rPr lang="en-US" sz="1300" dirty="0" err="1"/>
              <a:t>Hình</a:t>
            </a:r>
            <a:r>
              <a:rPr lang="en-US" sz="1300" dirty="0"/>
              <a:t> </a:t>
            </a:r>
            <a:r>
              <a:rPr lang="en-US" sz="1300" dirty="0" smtClean="0"/>
              <a:t>10. </a:t>
            </a:r>
            <a:r>
              <a:rPr lang="en-US" sz="1300" dirty="0" err="1" smtClean="0"/>
              <a:t>Sơ</a:t>
            </a:r>
            <a:r>
              <a:rPr lang="en-US" sz="1300" dirty="0" smtClean="0"/>
              <a:t> </a:t>
            </a:r>
            <a:r>
              <a:rPr lang="en-US" sz="1300" dirty="0" err="1" smtClean="0"/>
              <a:t>đồ</a:t>
            </a:r>
            <a:r>
              <a:rPr lang="en-US" sz="1300" dirty="0" smtClean="0"/>
              <a:t> </a:t>
            </a:r>
            <a:r>
              <a:rPr lang="en-US" sz="1300" dirty="0" err="1" smtClean="0"/>
              <a:t>triển</a:t>
            </a:r>
            <a:r>
              <a:rPr lang="en-US" sz="1300" dirty="0" smtClean="0"/>
              <a:t> </a:t>
            </a:r>
            <a:r>
              <a:rPr lang="en-US" sz="1300" dirty="0" err="1" smtClean="0"/>
              <a:t>khai</a:t>
            </a:r>
            <a:r>
              <a:rPr lang="en-US" sz="1300" dirty="0" smtClean="0"/>
              <a:t> </a:t>
            </a:r>
            <a:r>
              <a:rPr lang="en-US" sz="1300" dirty="0" err="1" smtClean="0"/>
              <a:t>hệ</a:t>
            </a:r>
            <a:r>
              <a:rPr lang="en-US" sz="1300" dirty="0" smtClean="0"/>
              <a:t> </a:t>
            </a:r>
            <a:r>
              <a:rPr lang="en-US" sz="1300" dirty="0" err="1" smtClean="0"/>
              <a:t>thống</a:t>
            </a:r>
            <a:endParaRPr lang="en-US" sz="1300" dirty="0"/>
          </a:p>
        </p:txBody>
      </p:sp>
    </p:spTree>
    <p:extLst>
      <p:ext uri="{BB962C8B-B14F-4D97-AF65-F5344CB8AC3E}">
        <p14:creationId xmlns:p14="http://schemas.microsoft.com/office/powerpoint/2010/main" val="39303650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8186" y="1147737"/>
            <a:ext cx="3416109" cy="163506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4618" y="1178402"/>
            <a:ext cx="4297318" cy="163506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8186" y="3402293"/>
            <a:ext cx="3923482" cy="109883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0762" y="4939652"/>
            <a:ext cx="2971800" cy="132742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54618" y="3082832"/>
            <a:ext cx="4391891" cy="1685068"/>
          </a:xfrm>
          <a:prstGeom prst="rect">
            <a:avLst/>
          </a:prstGeom>
        </p:spPr>
      </p:pic>
      <p:sp>
        <p:nvSpPr>
          <p:cNvPr id="11" name="Rectangle 10"/>
          <p:cNvSpPr/>
          <p:nvPr/>
        </p:nvSpPr>
        <p:spPr>
          <a:xfrm>
            <a:off x="412156" y="177861"/>
            <a:ext cx="3448643" cy="523220"/>
          </a:xfrm>
          <a:prstGeom prst="rect">
            <a:avLst/>
          </a:prstGeom>
        </p:spPr>
        <p:txBody>
          <a:bodyPr wrap="square">
            <a:spAutoFit/>
          </a:bodyPr>
          <a:lstStyle/>
          <a:p>
            <a:r>
              <a:rPr lang="en-US" sz="2800" dirty="0" err="1">
                <a:solidFill>
                  <a:schemeClr val="bg1"/>
                </a:solidFill>
              </a:rPr>
              <a:t>Công</a:t>
            </a:r>
            <a:r>
              <a:rPr lang="en-US" sz="2800" dirty="0">
                <a:solidFill>
                  <a:schemeClr val="bg1"/>
                </a:solidFill>
              </a:rPr>
              <a:t> </a:t>
            </a:r>
            <a:r>
              <a:rPr lang="en-US" sz="2800" dirty="0" err="1">
                <a:solidFill>
                  <a:schemeClr val="bg1"/>
                </a:solidFill>
              </a:rPr>
              <a:t>nghệ</a:t>
            </a:r>
            <a:r>
              <a:rPr lang="en-US" sz="2800" dirty="0">
                <a:solidFill>
                  <a:schemeClr val="bg1"/>
                </a:solidFill>
              </a:rPr>
              <a:t> </a:t>
            </a:r>
            <a:r>
              <a:rPr lang="en-US" sz="2800" dirty="0" err="1">
                <a:solidFill>
                  <a:schemeClr val="bg1"/>
                </a:solidFill>
              </a:rPr>
              <a:t>sử</a:t>
            </a:r>
            <a:r>
              <a:rPr lang="en-US" sz="2800" dirty="0">
                <a:solidFill>
                  <a:schemeClr val="bg1"/>
                </a:solidFill>
              </a:rPr>
              <a:t> </a:t>
            </a:r>
            <a:r>
              <a:rPr lang="en-US" sz="2800" dirty="0" err="1">
                <a:solidFill>
                  <a:schemeClr val="bg1"/>
                </a:solidFill>
              </a:rPr>
              <a:t>dụng</a:t>
            </a:r>
            <a:endParaRPr lang="en-US" sz="2800" dirty="0"/>
          </a:p>
        </p:txBody>
      </p:sp>
    </p:spTree>
    <p:extLst>
      <p:ext uri="{BB962C8B-B14F-4D97-AF65-F5344CB8AC3E}">
        <p14:creationId xmlns:p14="http://schemas.microsoft.com/office/powerpoint/2010/main" val="6525109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6907" y="215384"/>
            <a:ext cx="2920992" cy="523220"/>
          </a:xfrm>
          <a:prstGeom prst="rect">
            <a:avLst/>
          </a:prstGeom>
        </p:spPr>
        <p:txBody>
          <a:bodyPr wrap="none">
            <a:spAutoFit/>
          </a:bodyPr>
          <a:lstStyle/>
          <a:p>
            <a:r>
              <a:rPr lang="en-US" sz="2800" dirty="0" err="1" smtClean="0">
                <a:solidFill>
                  <a:schemeClr val="bg1"/>
                </a:solidFill>
                <a:latin typeface="Times New Roman" panose="02020603050405020304" pitchFamily="18" charset="0"/>
                <a:cs typeface="Times New Roman" panose="02020603050405020304" pitchFamily="18" charset="0"/>
              </a:rPr>
              <a:t>Phương</a:t>
            </a:r>
            <a:r>
              <a:rPr lang="en-US" sz="2800" dirty="0" smtClean="0">
                <a:solidFill>
                  <a:schemeClr val="bg1"/>
                </a:solidFill>
                <a:latin typeface="Times New Roman" panose="02020603050405020304" pitchFamily="18" charset="0"/>
                <a:cs typeface="Times New Roman" panose="02020603050405020304" pitchFamily="18" charset="0"/>
              </a:rPr>
              <a:t> </a:t>
            </a:r>
            <a:r>
              <a:rPr lang="en-US" sz="2800" dirty="0" err="1" smtClean="0">
                <a:solidFill>
                  <a:schemeClr val="bg1"/>
                </a:solidFill>
                <a:latin typeface="Times New Roman" panose="02020603050405020304" pitchFamily="18" charset="0"/>
                <a:cs typeface="Times New Roman" panose="02020603050405020304" pitchFamily="18" charset="0"/>
              </a:rPr>
              <a:t>pháp</a:t>
            </a:r>
            <a:r>
              <a:rPr lang="en-US" sz="2800" dirty="0" smtClean="0">
                <a:solidFill>
                  <a:schemeClr val="bg1"/>
                </a:solidFill>
                <a:latin typeface="Times New Roman" panose="02020603050405020304" pitchFamily="18" charset="0"/>
                <a:cs typeface="Times New Roman" panose="02020603050405020304" pitchFamily="18" charset="0"/>
              </a:rPr>
              <a:t> </a:t>
            </a:r>
            <a:r>
              <a:rPr lang="en-US" sz="2800" dirty="0" err="1" smtClean="0">
                <a:solidFill>
                  <a:schemeClr val="bg1"/>
                </a:solidFill>
                <a:latin typeface="Times New Roman" panose="02020603050405020304" pitchFamily="18" charset="0"/>
                <a:cs typeface="Times New Roman" panose="02020603050405020304" pitchFamily="18" charset="0"/>
              </a:rPr>
              <a:t>gợi</a:t>
            </a:r>
            <a:r>
              <a:rPr lang="en-US" sz="2800" dirty="0" smtClean="0">
                <a:solidFill>
                  <a:schemeClr val="bg1"/>
                </a:solidFill>
                <a:latin typeface="Times New Roman" panose="02020603050405020304" pitchFamily="18" charset="0"/>
                <a:cs typeface="Times New Roman" panose="02020603050405020304" pitchFamily="18" charset="0"/>
              </a:rPr>
              <a:t> ý</a:t>
            </a:r>
            <a:endParaRPr lang="en-US" sz="28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552450" y="1190625"/>
            <a:ext cx="10944225" cy="1015663"/>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Hai </a:t>
            </a:r>
            <a:r>
              <a:rPr lang="en-US" sz="2400" dirty="0" err="1" smtClean="0">
                <a:latin typeface="Times New Roman" panose="02020603050405020304" pitchFamily="18" charset="0"/>
                <a:cs typeface="Times New Roman" panose="02020603050405020304" pitchFamily="18" charset="0"/>
              </a:rPr>
              <a:t>phương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pháp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gợi</a:t>
            </a:r>
            <a:r>
              <a:rPr lang="en-US" sz="2400" dirty="0" smtClean="0">
                <a:latin typeface="Times New Roman" panose="02020603050405020304" pitchFamily="18" charset="0"/>
                <a:cs typeface="Times New Roman" panose="02020603050405020304" pitchFamily="18" charset="0"/>
              </a:rPr>
              <a:t> ý </a:t>
            </a:r>
            <a:r>
              <a:rPr lang="en-US" sz="2400" dirty="0" err="1" smtClean="0">
                <a:latin typeface="Times New Roman" panose="02020603050405020304" pitchFamily="18" charset="0"/>
                <a:cs typeface="Times New Roman" panose="02020603050405020304" pitchFamily="18" charset="0"/>
              </a:rPr>
              <a:t>sử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đồ</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án</a:t>
            </a:r>
            <a:endParaRPr lang="en-US" sz="24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err="1" smtClean="0">
                <a:latin typeface="Times New Roman" panose="02020603050405020304" pitchFamily="18" charset="0"/>
                <a:cs typeface="Times New Roman" panose="02020603050405020304" pitchFamily="18" charset="0"/>
              </a:rPr>
              <a:t>Gợi</a:t>
            </a:r>
            <a:r>
              <a:rPr lang="en-US" dirty="0" smtClean="0">
                <a:latin typeface="Times New Roman" panose="02020603050405020304" pitchFamily="18" charset="0"/>
                <a:cs typeface="Times New Roman" panose="02020603050405020304" pitchFamily="18" charset="0"/>
              </a:rPr>
              <a:t> ý </a:t>
            </a:r>
            <a:r>
              <a:rPr lang="en-US" dirty="0" err="1" smtClean="0">
                <a:latin typeface="Times New Roman" panose="02020603050405020304" pitchFamily="18" charset="0"/>
                <a:cs typeface="Times New Roman" panose="02020603050405020304" pitchFamily="18" charset="0"/>
              </a:rPr>
              <a:t>dựa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phổ</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biến</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err="1" smtClean="0">
                <a:latin typeface="Times New Roman" panose="02020603050405020304" pitchFamily="18" charset="0"/>
                <a:cs typeface="Times New Roman" panose="02020603050405020304" pitchFamily="18" charset="0"/>
              </a:rPr>
              <a:t>Gợi</a:t>
            </a:r>
            <a:r>
              <a:rPr lang="en-US" dirty="0" smtClean="0">
                <a:latin typeface="Times New Roman" panose="02020603050405020304" pitchFamily="18" charset="0"/>
                <a:cs typeface="Times New Roman" panose="02020603050405020304" pitchFamily="18" charset="0"/>
              </a:rPr>
              <a:t> ý </a:t>
            </a:r>
            <a:r>
              <a:rPr lang="en-US" dirty="0" err="1" smtClean="0">
                <a:latin typeface="Times New Roman" panose="02020603050405020304" pitchFamily="18" charset="0"/>
                <a:cs typeface="Times New Roman" panose="02020603050405020304" pitchFamily="18" charset="0"/>
              </a:rPr>
              <a:t>theo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lọc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cộng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dựa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matrix factorization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85032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480" y="186809"/>
            <a:ext cx="5319085" cy="523220"/>
          </a:xfrm>
          <a:prstGeom prst="rect">
            <a:avLst/>
          </a:prstGeom>
        </p:spPr>
        <p:txBody>
          <a:bodyPr wrap="none">
            <a:spAutoFit/>
          </a:bodyPr>
          <a:lstStyle/>
          <a:p>
            <a:r>
              <a:rPr lang="en-US" sz="2800" dirty="0" err="1">
                <a:solidFill>
                  <a:schemeClr val="bg1"/>
                </a:solidFill>
              </a:rPr>
              <a:t>Gợi</a:t>
            </a:r>
            <a:r>
              <a:rPr lang="en-US" sz="2800" dirty="0">
                <a:solidFill>
                  <a:schemeClr val="bg1"/>
                </a:solidFill>
              </a:rPr>
              <a:t> ý </a:t>
            </a:r>
            <a:r>
              <a:rPr lang="en-US" sz="2800" dirty="0" err="1">
                <a:solidFill>
                  <a:schemeClr val="bg1"/>
                </a:solidFill>
              </a:rPr>
              <a:t>dựa</a:t>
            </a:r>
            <a:r>
              <a:rPr lang="en-US" sz="2800" dirty="0">
                <a:solidFill>
                  <a:schemeClr val="bg1"/>
                </a:solidFill>
              </a:rPr>
              <a:t> </a:t>
            </a:r>
            <a:r>
              <a:rPr lang="en-US" sz="2800" dirty="0" err="1">
                <a:solidFill>
                  <a:schemeClr val="bg1"/>
                </a:solidFill>
              </a:rPr>
              <a:t>trên</a:t>
            </a:r>
            <a:r>
              <a:rPr lang="en-US" sz="2800" dirty="0">
                <a:solidFill>
                  <a:schemeClr val="bg1"/>
                </a:solidFill>
              </a:rPr>
              <a:t> </a:t>
            </a:r>
            <a:r>
              <a:rPr lang="en-US" sz="2800" dirty="0" err="1">
                <a:solidFill>
                  <a:schemeClr val="bg1"/>
                </a:solidFill>
              </a:rPr>
              <a:t>mức</a:t>
            </a:r>
            <a:r>
              <a:rPr lang="en-US" sz="2800" dirty="0">
                <a:solidFill>
                  <a:schemeClr val="bg1"/>
                </a:solidFill>
              </a:rPr>
              <a:t> </a:t>
            </a:r>
            <a:r>
              <a:rPr lang="en-US" sz="2800" dirty="0" err="1">
                <a:solidFill>
                  <a:schemeClr val="bg1"/>
                </a:solidFill>
              </a:rPr>
              <a:t>độ</a:t>
            </a:r>
            <a:r>
              <a:rPr lang="en-US" sz="2800" dirty="0">
                <a:solidFill>
                  <a:schemeClr val="bg1"/>
                </a:solidFill>
              </a:rPr>
              <a:t> </a:t>
            </a:r>
            <a:r>
              <a:rPr lang="en-US" sz="2800" dirty="0" err="1">
                <a:solidFill>
                  <a:schemeClr val="bg1"/>
                </a:solidFill>
              </a:rPr>
              <a:t>phổ</a:t>
            </a:r>
            <a:r>
              <a:rPr lang="en-US" sz="2800" dirty="0">
                <a:solidFill>
                  <a:schemeClr val="bg1"/>
                </a:solidFill>
              </a:rPr>
              <a:t> </a:t>
            </a:r>
            <a:r>
              <a:rPr lang="en-US" sz="2800" dirty="0" err="1">
                <a:solidFill>
                  <a:schemeClr val="bg1"/>
                </a:solidFill>
              </a:rPr>
              <a:t>biến</a:t>
            </a:r>
            <a:endParaRPr lang="en-US" sz="2800" dirty="0">
              <a:solidFill>
                <a:schemeClr val="bg1"/>
              </a:solidFill>
            </a:endParaRPr>
          </a:p>
        </p:txBody>
      </p:sp>
      <mc:AlternateContent xmlns:mc="http://schemas.openxmlformats.org/markup-compatibility/2006" xmlns:a14="http://schemas.microsoft.com/office/drawing/2010/main">
        <mc:Choice Requires="a14">
          <p:sp>
            <p:nvSpPr>
              <p:cNvPr id="5" name="TextBox 4"/>
              <p:cNvSpPr txBox="1"/>
              <p:nvPr/>
            </p:nvSpPr>
            <p:spPr>
              <a:xfrm>
                <a:off x="923925" y="1285875"/>
                <a:ext cx="10420350" cy="4183133"/>
              </a:xfrm>
              <a:prstGeom prst="rect">
                <a:avLst/>
              </a:prstGeom>
              <a:noFill/>
            </p:spPr>
            <p:txBody>
              <a:bodyPr wrap="square" rtlCol="0">
                <a:spAutoFit/>
              </a:bodyPr>
              <a:lstStyle/>
              <a:p>
                <a:endParaRPr lang="en-US" dirty="0" smtClean="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C</a:t>
                </a:r>
                <a:r>
                  <a:rPr lang="en-US" dirty="0" err="1" smtClean="0">
                    <a:latin typeface="Times New Roman" panose="02020603050405020304" pitchFamily="18" charset="0"/>
                    <a:cs typeface="Times New Roman" panose="02020603050405020304" pitchFamily="18" charset="0"/>
                  </a:rPr>
                  <a:t>ông</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𝑊𝑅</m:t>
                      </m:r>
                      <m:r>
                        <a:rPr lang="en-US" i="1">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𝑣</m:t>
                              </m:r>
                            </m:num>
                            <m:den>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𝑚</m:t>
                              </m:r>
                            </m:den>
                          </m:f>
                          <m:r>
                            <a:rPr lang="en-US" i="1">
                              <a:latin typeface="Cambria Math" panose="02040503050406030204" pitchFamily="18" charset="0"/>
                            </a:rPr>
                            <m:t>.</m:t>
                          </m:r>
                          <m:r>
                            <a:rPr lang="en-US" i="1">
                              <a:latin typeface="Cambria Math" panose="02040503050406030204" pitchFamily="18" charset="0"/>
                            </a:rPr>
                            <m:t>𝑅</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𝑚</m:t>
                          </m:r>
                        </m:num>
                        <m:den>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𝑚</m:t>
                          </m:r>
                        </m:den>
                      </m:f>
                      <m:r>
                        <a:rPr lang="en-US" i="1">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m:t>
                      </m:r>
                    </m:oMath>
                  </m:oMathPara>
                </a14:m>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WR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xem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xét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WR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muốn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gợi</a:t>
                </a:r>
                <a:r>
                  <a:rPr lang="en-US" dirty="0">
                    <a:latin typeface="Times New Roman" panose="02020603050405020304" pitchFamily="18" charset="0"/>
                    <a:cs typeface="Times New Roman" panose="02020603050405020304" pitchFamily="18" charset="0"/>
                  </a:rPr>
                  <a:t> ý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23925" y="1285875"/>
                <a:ext cx="10420350" cy="4183133"/>
              </a:xfrm>
              <a:prstGeom prst="rect">
                <a:avLst/>
              </a:prstGeom>
              <a:blipFill>
                <a:blip r:embed="rId2"/>
                <a:stretch>
                  <a:fillRect l="-527"/>
                </a:stretch>
              </a:blipFill>
            </p:spPr>
            <p:txBody>
              <a:bodyPr/>
              <a:lstStyle/>
              <a:p>
                <a:r>
                  <a:rPr lang="en-US">
                    <a:noFill/>
                  </a:rPr>
                  <a:t> </a:t>
                </a:r>
              </a:p>
            </p:txBody>
          </p:sp>
        </mc:Fallback>
      </mc:AlternateContent>
    </p:spTree>
    <p:extLst>
      <p:ext uri="{BB962C8B-B14F-4D97-AF65-F5344CB8AC3E}">
        <p14:creationId xmlns:p14="http://schemas.microsoft.com/office/powerpoint/2010/main" val="41971561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3526" y="214807"/>
            <a:ext cx="7531421" cy="523220"/>
          </a:xfrm>
          <a:prstGeom prst="rect">
            <a:avLst/>
          </a:prstGeom>
        </p:spPr>
        <p:txBody>
          <a:bodyPr wrap="none">
            <a:spAutoFit/>
          </a:bodyPr>
          <a:lstStyle/>
          <a:p>
            <a:r>
              <a:rPr lang="en-US" sz="2800" dirty="0" err="1" smtClean="0">
                <a:solidFill>
                  <a:schemeClr val="bg1"/>
                </a:solidFill>
                <a:latin typeface="Times New Roman" panose="02020603050405020304" pitchFamily="18" charset="0"/>
                <a:cs typeface="Times New Roman" panose="02020603050405020304" pitchFamily="18" charset="0"/>
              </a:rPr>
              <a:t>Phương</a:t>
            </a:r>
            <a:r>
              <a:rPr lang="en-US" sz="2800" dirty="0" smtClean="0">
                <a:solidFill>
                  <a:schemeClr val="bg1"/>
                </a:solidFill>
                <a:latin typeface="Times New Roman" panose="02020603050405020304" pitchFamily="18" charset="0"/>
                <a:cs typeface="Times New Roman" panose="02020603050405020304" pitchFamily="18" charset="0"/>
              </a:rPr>
              <a:t> </a:t>
            </a:r>
            <a:r>
              <a:rPr lang="en-US" sz="2800" dirty="0" err="1" smtClean="0">
                <a:solidFill>
                  <a:schemeClr val="bg1"/>
                </a:solidFill>
                <a:latin typeface="Times New Roman" panose="02020603050405020304" pitchFamily="18" charset="0"/>
                <a:cs typeface="Times New Roman" panose="02020603050405020304" pitchFamily="18" charset="0"/>
              </a:rPr>
              <a:t>pháp</a:t>
            </a:r>
            <a:r>
              <a:rPr lang="en-US" sz="2800" dirty="0" smtClean="0">
                <a:solidFill>
                  <a:schemeClr val="bg1"/>
                </a:solidFill>
                <a:latin typeface="Times New Roman" panose="02020603050405020304" pitchFamily="18" charset="0"/>
                <a:cs typeface="Times New Roman" panose="02020603050405020304" pitchFamily="18" charset="0"/>
              </a:rPr>
              <a:t> Singular Value </a:t>
            </a:r>
            <a:r>
              <a:rPr lang="en-US" sz="2800" dirty="0" err="1" smtClean="0">
                <a:solidFill>
                  <a:schemeClr val="bg1"/>
                </a:solidFill>
                <a:latin typeface="Times New Roman" panose="02020603050405020304" pitchFamily="18" charset="0"/>
                <a:cs typeface="Times New Roman" panose="02020603050405020304" pitchFamily="18" charset="0"/>
              </a:rPr>
              <a:t>Decompositon</a:t>
            </a:r>
            <a:r>
              <a:rPr lang="en-US" sz="2800" dirty="0" smtClean="0">
                <a:solidFill>
                  <a:schemeClr val="bg1"/>
                </a:solidFill>
                <a:latin typeface="Times New Roman" panose="02020603050405020304" pitchFamily="18" charset="0"/>
                <a:cs typeface="Times New Roman" panose="02020603050405020304" pitchFamily="18" charset="0"/>
              </a:rPr>
              <a:t> (SVD)</a:t>
            </a:r>
            <a:endParaRPr lang="en-US" sz="2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TextBox 3"/>
              <p:cNvSpPr txBox="1"/>
              <p:nvPr/>
            </p:nvSpPr>
            <p:spPr>
              <a:xfrm>
                <a:off x="785092" y="1928148"/>
                <a:ext cx="5421744" cy="3177473"/>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SVD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xấp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xỉ</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ma </a:t>
                </a:r>
                <a:r>
                  <a:rPr lang="en-US" dirty="0" err="1">
                    <a:latin typeface="Times New Roman" panose="02020603050405020304" pitchFamily="18" charset="0"/>
                    <a:cs typeface="Times New Roman" panose="02020603050405020304" pitchFamily="18" charset="0"/>
                  </a:rPr>
                  <a:t>trận</a:t>
                </a:r>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𝑚</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𝑛</m:t>
                        </m:r>
                      </m:sub>
                    </m:sSub>
                  </m:oMath>
                </a14:m>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3 ma </a:t>
                </a:r>
                <a:r>
                  <a:rPr lang="en-US" dirty="0" err="1">
                    <a:latin typeface="Times New Roman" panose="02020603050405020304" pitchFamily="18" charset="0"/>
                    <a:cs typeface="Times New Roman" panose="02020603050405020304" pitchFamily="18" charset="0"/>
                  </a:rPr>
                  <a:t>trận</a:t>
                </a:r>
                <a:r>
                  <a:rPr lang="en-US" dirty="0">
                    <a:latin typeface="Times New Roman" panose="02020603050405020304" pitchFamily="18" charset="0"/>
                    <a:cs typeface="Times New Roman" panose="02020603050405020304" pitchFamily="18" charset="0"/>
                  </a:rPr>
                  <a:t> U, S, V </a:t>
                </a:r>
                <a:r>
                  <a:rPr lang="en-US" dirty="0" err="1">
                    <a:latin typeface="Times New Roman" panose="02020603050405020304" pitchFamily="18" charset="0"/>
                    <a:cs typeface="Times New Roman" panose="02020603050405020304" pitchFamily="18" charset="0"/>
                  </a:rPr>
                  <a:t>sao</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𝑚</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i="1">
                              <a:latin typeface="Cambria Math" panose="02040503050406030204" pitchFamily="18" charset="0"/>
                            </a:rPr>
                            <m:t>𝑚</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𝑚</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Σ</m:t>
                          </m:r>
                        </m:e>
                        <m:sub>
                          <m:r>
                            <a:rPr lang="en-US" i="1">
                              <a:latin typeface="Cambria Math" panose="02040503050406030204" pitchFamily="18" charset="0"/>
                            </a:rPr>
                            <m:t>𝑚</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𝑛</m:t>
                          </m:r>
                        </m:sub>
                      </m:sSub>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𝑛</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𝑛</m:t>
                              </m:r>
                            </m:sub>
                          </m:sSub>
                        </m:e>
                        <m:sup>
                          <m:r>
                            <a:rPr lang="en-US" i="1">
                              <a:latin typeface="Cambria Math" panose="02040503050406030204" pitchFamily="18" charset="0"/>
                            </a:rPr>
                            <m:t>𝑇</m:t>
                          </m:r>
                        </m:sup>
                      </m:sSup>
                    </m:oMath>
                  </m:oMathPara>
                </a14:m>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ma </a:t>
                </a:r>
                <a:r>
                  <a:rPr lang="en-US" dirty="0" err="1">
                    <a:latin typeface="Times New Roman" panose="02020603050405020304" pitchFamily="18" charset="0"/>
                    <a:cs typeface="Times New Roman" panose="02020603050405020304" pitchFamily="18" charset="0"/>
                  </a:rPr>
                  <a:t>trận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ma </a:t>
                </a:r>
                <a:r>
                  <a:rPr lang="en-US" dirty="0" err="1">
                    <a:latin typeface="Times New Roman" panose="02020603050405020304" pitchFamily="18" charset="0"/>
                    <a:cs typeface="Times New Roman" panose="02020603050405020304" pitchFamily="18" charset="0"/>
                  </a:rPr>
                  <a:t>trận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 </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14:m>
                  <m:oMath xmlns:m="http://schemas.openxmlformats.org/officeDocument/2006/math">
                    <m:r>
                      <m:rPr>
                        <m:sty m:val="p"/>
                      </m:rPr>
                      <a:rPr lang="en-US">
                        <a:latin typeface="Cambria Math" panose="02040503050406030204" pitchFamily="18" charset="0"/>
                      </a:rPr>
                      <m:t>Σ</m:t>
                    </m:r>
                  </m:oMath>
                </a14:m>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ma </a:t>
                </a:r>
                <a:r>
                  <a:rPr lang="en-US" dirty="0" err="1">
                    <a:latin typeface="Times New Roman" panose="02020603050405020304" pitchFamily="18" charset="0"/>
                    <a:cs typeface="Times New Roman" panose="02020603050405020304" pitchFamily="18" charset="0"/>
                  </a:rPr>
                  <a:t>trận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đường</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chéo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mỗi</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chéo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riêng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a:t>
                </a:r>
                <a:endParaRPr lang="en-US"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&gt;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r>
                        <a:rPr lang="en-US" i="1">
                          <a:latin typeface="Cambria Math" panose="02040503050406030204" pitchFamily="18" charset="0"/>
                        </a:rPr>
                        <m:t>&gt;…&gt; </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𝑟</m:t>
                          </m:r>
                        </m:sub>
                      </m:sSub>
                      <m:r>
                        <a:rPr lang="en-US" i="1">
                          <a:latin typeface="Cambria Math" panose="02040503050406030204" pitchFamily="18" charset="0"/>
                        </a:rPr>
                        <m:t>&gt; </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𝑟</m:t>
                          </m:r>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𝑝</m:t>
                          </m:r>
                        </m:sub>
                      </m:sSub>
                      <m:r>
                        <a:rPr lang="en-US" i="1">
                          <a:latin typeface="Cambria Math" panose="02040503050406030204" pitchFamily="18" charset="0"/>
                        </a:rPr>
                        <m:t>=0</m:t>
                      </m:r>
                    </m:oMath>
                  </m:oMathPara>
                </a14:m>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785092" y="1928148"/>
                <a:ext cx="5421744" cy="3177473"/>
              </a:xfrm>
              <a:prstGeom prst="rect">
                <a:avLst/>
              </a:prstGeom>
              <a:blipFill>
                <a:blip r:embed="rId2"/>
                <a:stretch>
                  <a:fillRect l="-787" t="-958" r="-112"/>
                </a:stretch>
              </a:blipFill>
            </p:spPr>
            <p:txBody>
              <a:bodyPr/>
              <a:lstStyle/>
              <a:p>
                <a:r>
                  <a:rPr lang="en-US">
                    <a:noFill/>
                  </a:rPr>
                  <a:t> </a:t>
                </a:r>
              </a:p>
            </p:txBody>
          </p:sp>
        </mc:Fallback>
      </mc:AlternateContent>
      <p:pic>
        <p:nvPicPr>
          <p:cNvPr id="5" name="Picture 4"/>
          <p:cNvPicPr/>
          <p:nvPr/>
        </p:nvPicPr>
        <p:blipFill>
          <a:blip r:embed="rId3"/>
          <a:stretch>
            <a:fillRect/>
          </a:stretch>
        </p:blipFill>
        <p:spPr>
          <a:xfrm>
            <a:off x="7075921" y="1826548"/>
            <a:ext cx="4322618" cy="2228215"/>
          </a:xfrm>
          <a:prstGeom prst="rect">
            <a:avLst/>
          </a:prstGeom>
        </p:spPr>
      </p:pic>
      <p:sp>
        <p:nvSpPr>
          <p:cNvPr id="3" name="TextBox 2"/>
          <p:cNvSpPr txBox="1"/>
          <p:nvPr/>
        </p:nvSpPr>
        <p:spPr>
          <a:xfrm>
            <a:off x="7232940" y="4405745"/>
            <a:ext cx="4395642" cy="1092607"/>
          </a:xfrm>
          <a:prstGeom prst="rect">
            <a:avLst/>
          </a:prstGeom>
          <a:noFill/>
        </p:spPr>
        <p:txBody>
          <a:bodyPr wrap="square" rtlCol="0">
            <a:spAutoFit/>
          </a:bodyPr>
          <a:lstStyle/>
          <a:p>
            <a:r>
              <a:rPr lang="vi-VN" sz="1300" dirty="0"/>
              <a:t>Hình 1: SVD cho ma trận AA khi: m&lt;nm&lt;n (hình trên), và m&gt;nm&gt;n (hình dưới). </a:t>
            </a:r>
            <a:r>
              <a:rPr lang="el-GR" sz="1300" dirty="0"/>
              <a:t>ΣΣ </a:t>
            </a:r>
            <a:r>
              <a:rPr lang="vi-VN" sz="1300" dirty="0"/>
              <a:t>là một ma trận đường chéo với các phần tử trên đó giảm dần và không âm. Màu đỏ càng đậm thể hiện giá trị càng cao. Các ô màu trắng trên ma trận này thể hiện giá trị 0.</a:t>
            </a:r>
            <a:endParaRPr lang="en-US" sz="13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651960" y="-87480"/>
            <a:ext cx="10701000" cy="1324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endParaRPr lang="en-US" sz="3600" b="0" strike="noStrike" spc="-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1435222" y="1837395"/>
                <a:ext cx="9134475" cy="2603854"/>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Ma </a:t>
                </a:r>
                <a:r>
                  <a:rPr lang="en-US" dirty="0" err="1">
                    <a:latin typeface="Times New Roman" panose="02020603050405020304" pitchFamily="18" charset="0"/>
                    <a:cs typeface="Times New Roman" panose="02020603050405020304" pitchFamily="18" charset="0"/>
                  </a:rPr>
                  <a:t>trận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𝑚</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𝑛</m:t>
                        </m:r>
                      </m:sub>
                    </m:sSub>
                  </m:oMath>
                </a14:m>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3 ma </a:t>
                </a:r>
                <a:r>
                  <a:rPr lang="en-US" dirty="0" err="1">
                    <a:latin typeface="Times New Roman" panose="02020603050405020304" pitchFamily="18" charset="0"/>
                    <a:cs typeface="Times New Roman" panose="02020603050405020304" pitchFamily="18" charset="0"/>
                  </a:rPr>
                  <a:t>trận</a:t>
                </a:r>
                <a:r>
                  <a:rPr lang="en-US" dirty="0">
                    <a:latin typeface="Times New Roman" panose="02020603050405020304" pitchFamily="18" charset="0"/>
                    <a:cs typeface="Times New Roman" panose="02020603050405020304" pitchFamily="18" charset="0"/>
                  </a:rPr>
                  <a:t> U, V, </a:t>
                </a:r>
                <a14:m>
                  <m:oMath xmlns:m="http://schemas.openxmlformats.org/officeDocument/2006/math">
                    <m:r>
                      <m:rPr>
                        <m:sty m:val="p"/>
                      </m:rPr>
                      <a:rPr lang="en-US">
                        <a:latin typeface="Cambria Math" panose="02040503050406030204" pitchFamily="18" charset="0"/>
                      </a:rPr>
                      <m:t>Σ</m:t>
                    </m:r>
                  </m:oMath>
                </a14:m>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đoán</a:t>
                </a:r>
                <a:r>
                  <a:rPr lang="en-US" dirty="0">
                    <a:latin typeface="Times New Roman" panose="02020603050405020304" pitchFamily="18" charset="0"/>
                    <a:cs typeface="Times New Roman" panose="02020603050405020304" pitchFamily="18" charset="0"/>
                  </a:rPr>
                  <a:t> rating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user </a:t>
                </a:r>
                <a:r>
                  <a:rPr lang="en-US" dirty="0" err="1" smtClean="0">
                    <a:latin typeface="Times New Roman" panose="02020603050405020304" pitchFamily="18" charset="0"/>
                    <a:cs typeface="Times New Roman" panose="02020603050405020304" pitchFamily="18" charset="0"/>
                  </a:rPr>
                  <a:t>thứ</a:t>
                </a:r>
                <a:r>
                  <a:rPr lang="en-US" dirty="0" smtClean="0">
                    <a:latin typeface="Times New Roman" panose="02020603050405020304" pitchFamily="18" charset="0"/>
                    <a:cs typeface="Times New Roman" panose="02020603050405020304" pitchFamily="18" charset="0"/>
                  </a:rPr>
                  <a:t> u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item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𝑟</m:t>
                          </m:r>
                          <m:r>
                            <a:rPr lang="en-US" i="1">
                              <a:latin typeface="Cambria Math" panose="02040503050406030204" pitchFamily="18" charset="0"/>
                            </a:rPr>
                            <m:t>′</m:t>
                          </m:r>
                        </m:e>
                        <m:sub>
                          <m:r>
                            <a:rPr lang="en-US" i="1">
                              <a:latin typeface="Cambria Math" panose="02040503050406030204" pitchFamily="18" charset="0"/>
                            </a:rPr>
                            <m:t>𝑢𝑖</m:t>
                          </m:r>
                        </m:sub>
                      </m:sSub>
                      <m:r>
                        <a:rPr lang="en-US" i="1">
                          <a:latin typeface="Cambria Math" panose="02040503050406030204" pitchFamily="18" charset="0"/>
                        </a:rPr>
                        <m:t>= </m:t>
                      </m:r>
                      <m:nary>
                        <m:naryPr>
                          <m:chr m:val="∑"/>
                          <m:limLoc m:val="subSup"/>
                          <m:ctrlPr>
                            <a:rPr lang="en-US"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𝑘</m:t>
                          </m:r>
                        </m:sup>
                        <m:e>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i="1">
                                  <a:latin typeface="Cambria Math" panose="02040503050406030204" pitchFamily="18" charset="0"/>
                                </a:rPr>
                                <m:t>𝑢𝑘</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Σ</m:t>
                              </m:r>
                            </m:e>
                            <m:sub>
                              <m:r>
                                <a:rPr lang="en-US" i="1">
                                  <a:latin typeface="Cambria Math" panose="02040503050406030204" pitchFamily="18" charset="0"/>
                                </a:rPr>
                                <m:t>𝑘</m:t>
                              </m:r>
                            </m:sub>
                          </m:sSub>
                        </m:e>
                      </m:nary>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𝑘𝑖</m:t>
                          </m:r>
                        </m:sub>
                      </m:sSub>
                    </m:oMath>
                  </m:oMathPara>
                </a14:m>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i="1">
                            <a:latin typeface="Cambria Math" panose="02040503050406030204" pitchFamily="18" charset="0"/>
                          </a:rPr>
                          <m:t>𝑢𝑘</m:t>
                        </m:r>
                      </m:sub>
                    </m:sSub>
                  </m:oMath>
                </a14:m>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ma </a:t>
                </a:r>
                <a:r>
                  <a:rPr lang="en-US" dirty="0" err="1">
                    <a:latin typeface="Times New Roman" panose="02020603050405020304" pitchFamily="18" charset="0"/>
                    <a:cs typeface="Times New Roman" panose="02020603050405020304" pitchFamily="18" charset="0"/>
                  </a:rPr>
                  <a:t>trận</a:t>
                </a:r>
                <a:r>
                  <a:rPr lang="en-US" dirty="0">
                    <a:latin typeface="Times New Roman" panose="02020603050405020304" pitchFamily="18" charset="0"/>
                    <a:cs typeface="Times New Roman" panose="02020603050405020304" pitchFamily="18" charset="0"/>
                  </a:rPr>
                  <a:t> U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user u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k </a:t>
                </a:r>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ẩn</a:t>
                </a:r>
                <a:r>
                  <a:rPr lang="en-US" dirty="0">
                    <a:latin typeface="Times New Roman" panose="02020603050405020304" pitchFamily="18" charset="0"/>
                    <a:cs typeface="Times New Roman" panose="02020603050405020304" pitchFamily="18" charset="0"/>
                  </a:rPr>
                  <a:t>).</a:t>
                </a:r>
              </a:p>
              <a:p>
                <a:pPr marL="285750" lvl="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𝑘𝑖</m:t>
                        </m:r>
                      </m:sub>
                    </m:sSub>
                  </m:oMath>
                </a14:m>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ma </a:t>
                </a:r>
                <a:r>
                  <a:rPr lang="en-US" dirty="0" err="1">
                    <a:latin typeface="Times New Roman" panose="02020603050405020304" pitchFamily="18" charset="0"/>
                    <a:cs typeface="Times New Roman" panose="02020603050405020304" pitchFamily="18" charset="0"/>
                  </a:rPr>
                  <a:t>trận</a:t>
                </a:r>
                <a:r>
                  <a:rPr lang="en-US" dirty="0">
                    <a:latin typeface="Times New Roman" panose="02020603050405020304" pitchFamily="18" charset="0"/>
                    <a:cs typeface="Times New Roman" panose="02020603050405020304" pitchFamily="18" charset="0"/>
                  </a:rPr>
                  <a:t> V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item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I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k </a:t>
                </a:r>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ẩn</a:t>
                </a:r>
                <a:r>
                  <a:rPr lang="en-US" dirty="0">
                    <a:latin typeface="Times New Roman" panose="02020603050405020304" pitchFamily="18" charset="0"/>
                    <a:cs typeface="Times New Roman" panose="02020603050405020304" pitchFamily="18" charset="0"/>
                  </a:rPr>
                  <a:t>.</a:t>
                </a:r>
              </a:p>
              <a:p>
                <a:pPr marL="285750" lvl="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Σ</m:t>
                        </m:r>
                      </m:e>
                      <m:sub>
                        <m:r>
                          <a:rPr lang="en-US" i="1">
                            <a:latin typeface="Cambria Math" panose="02040503050406030204" pitchFamily="18" charset="0"/>
                          </a:rPr>
                          <m:t>𝑘</m:t>
                        </m:r>
                      </m:sub>
                    </m:sSub>
                  </m:oMath>
                </a14:m>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k </a:t>
                </a:r>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ẩn</a:t>
                </a:r>
                <a:r>
                  <a:rPr lang="en-US" dirty="0">
                    <a:latin typeface="Times New Roman" panose="02020603050405020304" pitchFamily="18" charset="0"/>
                    <a:cs typeface="Times New Roman" panose="02020603050405020304" pitchFamily="18" charset="0"/>
                  </a:rPr>
                  <a:t>.</a:t>
                </a:r>
              </a:p>
            </p:txBody>
          </p:sp>
        </mc:Choice>
        <mc:Fallback xmlns="">
          <p:sp>
            <p:nvSpPr>
              <p:cNvPr id="2" name="Rectangle 1"/>
              <p:cNvSpPr>
                <a:spLocks noRot="1" noChangeAspect="1" noMove="1" noResize="1" noEditPoints="1" noAdjustHandles="1" noChangeArrowheads="1" noChangeShapeType="1" noTextEdit="1"/>
              </p:cNvSpPr>
              <p:nvPr/>
            </p:nvSpPr>
            <p:spPr>
              <a:xfrm>
                <a:off x="1435222" y="1837395"/>
                <a:ext cx="9134475" cy="2603854"/>
              </a:xfrm>
              <a:prstGeom prst="rect">
                <a:avLst/>
              </a:prstGeom>
              <a:blipFill>
                <a:blip r:embed="rId2"/>
                <a:stretch>
                  <a:fillRect l="-534" t="-1168" r="-534" b="-2570"/>
                </a:stretch>
              </a:blipFill>
            </p:spPr>
            <p:txBody>
              <a:bodyPr/>
              <a:lstStyle/>
              <a:p>
                <a:r>
                  <a:rPr lang="en-US">
                    <a:noFill/>
                  </a:rPr>
                  <a:t> </a:t>
                </a:r>
              </a:p>
            </p:txBody>
          </p:sp>
        </mc:Fallback>
      </mc:AlternateContent>
      <p:sp>
        <p:nvSpPr>
          <p:cNvPr id="3" name="Rectangle 2"/>
          <p:cNvSpPr/>
          <p:nvPr/>
        </p:nvSpPr>
        <p:spPr>
          <a:xfrm>
            <a:off x="476214" y="205588"/>
            <a:ext cx="7531421" cy="523220"/>
          </a:xfrm>
          <a:prstGeom prst="rect">
            <a:avLst/>
          </a:prstGeom>
        </p:spPr>
        <p:txBody>
          <a:bodyPr wrap="none">
            <a:spAutoFit/>
          </a:bodyPr>
          <a:lstStyle/>
          <a:p>
            <a:r>
              <a:rPr lang="en-US" sz="2800" dirty="0" err="1">
                <a:solidFill>
                  <a:schemeClr val="bg1"/>
                </a:solidFill>
                <a:latin typeface="Times New Roman" panose="02020603050405020304" pitchFamily="18" charset="0"/>
                <a:cs typeface="Times New Roman" panose="02020603050405020304" pitchFamily="18" charset="0"/>
              </a:rPr>
              <a:t>Phương</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pháp</a:t>
            </a:r>
            <a:r>
              <a:rPr lang="en-US" sz="2800" dirty="0">
                <a:solidFill>
                  <a:schemeClr val="bg1"/>
                </a:solidFill>
                <a:latin typeface="Times New Roman" panose="02020603050405020304" pitchFamily="18" charset="0"/>
                <a:cs typeface="Times New Roman" panose="02020603050405020304" pitchFamily="18" charset="0"/>
              </a:rPr>
              <a:t> Singular Value </a:t>
            </a:r>
            <a:r>
              <a:rPr lang="en-US" sz="2800" dirty="0" err="1">
                <a:solidFill>
                  <a:schemeClr val="bg1"/>
                </a:solidFill>
                <a:latin typeface="Times New Roman" panose="02020603050405020304" pitchFamily="18" charset="0"/>
                <a:cs typeface="Times New Roman" panose="02020603050405020304" pitchFamily="18" charset="0"/>
              </a:rPr>
              <a:t>Decompositon</a:t>
            </a:r>
            <a:r>
              <a:rPr lang="en-US" sz="2800" dirty="0">
                <a:solidFill>
                  <a:schemeClr val="bg1"/>
                </a:solidFill>
                <a:latin typeface="Times New Roman" panose="02020603050405020304" pitchFamily="18" charset="0"/>
                <a:cs typeface="Times New Roman" panose="02020603050405020304" pitchFamily="18" charset="0"/>
              </a:rPr>
              <a:t> (SVD)</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66725" y="-87480"/>
            <a:ext cx="10886235" cy="23353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endParaRPr lang="en-US" sz="3600" b="0" strike="noStrike" spc="-1" dirty="0">
              <a:latin typeface="Times New Roman" panose="02020603050405020304" pitchFamily="18" charset="0"/>
              <a:cs typeface="Times New Roman" panose="02020603050405020304" pitchFamily="18" charset="0"/>
            </a:endParaRPr>
          </a:p>
        </p:txBody>
      </p:sp>
      <p:sp>
        <p:nvSpPr>
          <p:cNvPr id="6" name="Rectangle 5"/>
          <p:cNvSpPr/>
          <p:nvPr/>
        </p:nvSpPr>
        <p:spPr>
          <a:xfrm>
            <a:off x="332686" y="205587"/>
            <a:ext cx="8435158" cy="523220"/>
          </a:xfrm>
          <a:prstGeom prst="rect">
            <a:avLst/>
          </a:prstGeom>
        </p:spPr>
        <p:txBody>
          <a:bodyPr wrap="square">
            <a:spAutoFit/>
          </a:bodyPr>
          <a:lstStyle/>
          <a:p>
            <a:r>
              <a:rPr lang="en-US" sz="2800" dirty="0" err="1">
                <a:solidFill>
                  <a:schemeClr val="bg1"/>
                </a:solidFill>
                <a:latin typeface="Times New Roman" panose="02020603050405020304" pitchFamily="18" charset="0"/>
                <a:cs typeface="Times New Roman" panose="02020603050405020304" pitchFamily="18" charset="0"/>
              </a:rPr>
              <a:t>Phương</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pháp</a:t>
            </a:r>
            <a:r>
              <a:rPr lang="en-US" sz="2800" dirty="0">
                <a:solidFill>
                  <a:schemeClr val="bg1"/>
                </a:solidFill>
                <a:latin typeface="Times New Roman" panose="02020603050405020304" pitchFamily="18" charset="0"/>
                <a:cs typeface="Times New Roman" panose="02020603050405020304" pitchFamily="18" charset="0"/>
              </a:rPr>
              <a:t> Singular Value </a:t>
            </a:r>
            <a:r>
              <a:rPr lang="en-US" sz="2800" dirty="0" err="1">
                <a:solidFill>
                  <a:schemeClr val="bg1"/>
                </a:solidFill>
                <a:latin typeface="Times New Roman" panose="02020603050405020304" pitchFamily="18" charset="0"/>
                <a:cs typeface="Times New Roman" panose="02020603050405020304" pitchFamily="18" charset="0"/>
              </a:rPr>
              <a:t>Decompositon</a:t>
            </a:r>
            <a:r>
              <a:rPr lang="en-US" sz="2800" dirty="0">
                <a:solidFill>
                  <a:schemeClr val="bg1"/>
                </a:solidFill>
                <a:latin typeface="Times New Roman" panose="02020603050405020304" pitchFamily="18" charset="0"/>
                <a:cs typeface="Times New Roman" panose="02020603050405020304" pitchFamily="18" charset="0"/>
              </a:rPr>
              <a:t> (SVD)</a:t>
            </a:r>
            <a:endParaRPr lang="en-US" sz="2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Rectangle 6"/>
              <p:cNvSpPr/>
              <p:nvPr/>
            </p:nvSpPr>
            <p:spPr>
              <a:xfrm>
                <a:off x="1323554" y="2003262"/>
                <a:ext cx="9172575" cy="2008370"/>
              </a:xfrm>
              <a:prstGeom prst="rect">
                <a:avLst/>
              </a:prstGeom>
            </p:spPr>
            <p:txBody>
              <a:bodyPr wrap="square">
                <a:spAutoFit/>
              </a:bodyPr>
              <a:lstStyle/>
              <a:p>
                <a:pPr algn="just">
                  <a:lnSpc>
                    <a:spcPct val="110000"/>
                  </a:lnSpc>
                  <a:spcBef>
                    <a:spcPts val="300"/>
                  </a:spcBef>
                </a:pPr>
                <a:r>
                  <a:rPr lang="en-US"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Độ</a:t>
                </a:r>
                <a:r>
                  <a:rPr lang="en-US"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chính</a:t>
                </a:r>
                <a:r>
                  <a:rPr lang="en-US"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xác</a:t>
                </a:r>
                <a:r>
                  <a:rPr lang="en-US"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của</a:t>
                </a:r>
                <a:r>
                  <a:rPr lang="en-US"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mô</a:t>
                </a:r>
                <a:r>
                  <a:rPr lang="en-US"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hình</a:t>
                </a:r>
                <a:r>
                  <a:rPr lang="en-US"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được</a:t>
                </a:r>
                <a:r>
                  <a:rPr lang="en-US"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xác</a:t>
                </a:r>
                <a:r>
                  <a:rPr lang="en-US"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định</a:t>
                </a:r>
                <a:r>
                  <a:rPr lang="en-US"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bởi</a:t>
                </a:r>
                <a:r>
                  <a:rPr lang="en-US"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độ</a:t>
                </a:r>
                <a:r>
                  <a:rPr lang="en-US"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do RMSE (root mean </a:t>
                </a:r>
                <a:r>
                  <a:rPr lang="en-US"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squarse</a:t>
                </a:r>
                <a:r>
                  <a:rPr lang="en-US"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error):</a:t>
                </a:r>
              </a:p>
              <a:p>
                <a:pPr algn="ctr">
                  <a:lnSpc>
                    <a:spcPct val="110000"/>
                  </a:lnSpc>
                  <a:spcBef>
                    <a:spcPts val="300"/>
                  </a:spcBef>
                </a:pPr>
                <a:r>
                  <a:rPr lang="en-US"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i="1">
                        <a:solidFill>
                          <a:srgbClr val="000000"/>
                        </a:solidFill>
                        <a:latin typeface="Cambria Math" panose="02040503050406030204" pitchFamily="18" charset="0"/>
                        <a:ea typeface="Calibri" panose="020F0502020204030204" pitchFamily="34" charset="0"/>
                      </a:rPr>
                      <m:t>𝑅𝑀𝑆𝐸</m:t>
                    </m:r>
                    <m:r>
                      <a:rPr lang="en-US" i="1">
                        <a:solidFill>
                          <a:srgbClr val="000000"/>
                        </a:solidFill>
                        <a:latin typeface="Cambria Math" panose="02040503050406030204" pitchFamily="18" charset="0"/>
                        <a:ea typeface="Calibri" panose="020F0502020204030204" pitchFamily="34" charset="0"/>
                      </a:rPr>
                      <m:t>= </m:t>
                    </m:r>
                    <m:rad>
                      <m:radPr>
                        <m:degHide m:val="on"/>
                        <m:ctrlPr>
                          <a:rPr lang="en-US" i="1">
                            <a:solidFill>
                              <a:srgbClr val="000000"/>
                            </a:solidFill>
                            <a:latin typeface="Cambria Math" panose="02040503050406030204" pitchFamily="18" charset="0"/>
                            <a:ea typeface="Calibri" panose="020F0502020204030204" pitchFamily="34" charset="0"/>
                          </a:rPr>
                        </m:ctrlPr>
                      </m:radPr>
                      <m:deg/>
                      <m:e>
                        <m:nary>
                          <m:naryPr>
                            <m:chr m:val="∑"/>
                            <m:limLoc m:val="undOvr"/>
                            <m:supHide m:val="on"/>
                            <m:ctrlPr>
                              <a:rPr lang="en-US" i="1">
                                <a:solidFill>
                                  <a:srgbClr val="000000"/>
                                </a:solidFill>
                                <a:latin typeface="Cambria Math" panose="02040503050406030204" pitchFamily="18" charset="0"/>
                                <a:ea typeface="Calibri" panose="020F0502020204030204" pitchFamily="34" charset="0"/>
                              </a:rPr>
                            </m:ctrlPr>
                          </m:naryPr>
                          <m:sub>
                            <m:sSubSup>
                              <m:sSubSupPr>
                                <m:ctrlPr>
                                  <a:rPr lang="en-US" i="1">
                                    <a:solidFill>
                                      <a:srgbClr val="000000"/>
                                    </a:solidFill>
                                    <a:latin typeface="Cambria Math" panose="02040503050406030204" pitchFamily="18" charset="0"/>
                                    <a:ea typeface="Calibri" panose="020F0502020204030204" pitchFamily="34" charset="0"/>
                                  </a:rPr>
                                </m:ctrlPr>
                              </m:sSubSupPr>
                              <m:e>
                                <m:r>
                                  <a:rPr lang="en-US" i="1">
                                    <a:solidFill>
                                      <a:srgbClr val="000000"/>
                                    </a:solidFill>
                                    <a:latin typeface="Cambria Math" panose="02040503050406030204" pitchFamily="18" charset="0"/>
                                    <a:ea typeface="Calibri" panose="020F0502020204030204" pitchFamily="34" charset="0"/>
                                  </a:rPr>
                                  <m:t>𝑟</m:t>
                                </m:r>
                              </m:e>
                              <m:sub>
                                <m:r>
                                  <a:rPr lang="en-US" i="1">
                                    <a:solidFill>
                                      <a:srgbClr val="000000"/>
                                    </a:solidFill>
                                    <a:latin typeface="Cambria Math" panose="02040503050406030204" pitchFamily="18" charset="0"/>
                                    <a:ea typeface="Calibri" panose="020F0502020204030204" pitchFamily="34" charset="0"/>
                                  </a:rPr>
                                  <m:t>𝑢𝑖</m:t>
                                </m:r>
                              </m:sub>
                              <m:sup>
                                <m:r>
                                  <a:rPr lang="en-US" i="1">
                                    <a:solidFill>
                                      <a:srgbClr val="000000"/>
                                    </a:solidFill>
                                    <a:latin typeface="Cambria Math" panose="02040503050406030204" pitchFamily="18" charset="0"/>
                                    <a:ea typeface="Calibri" panose="020F0502020204030204" pitchFamily="34" charset="0"/>
                                  </a:rPr>
                                  <m:t>′</m:t>
                                </m:r>
                              </m:sup>
                            </m:sSubSup>
                            <m:r>
                              <a:rPr lang="en-US" i="1">
                                <a:solidFill>
                                  <a:srgbClr val="000000"/>
                                </a:solidFill>
                                <a:latin typeface="Cambria Math" panose="02040503050406030204" pitchFamily="18" charset="0"/>
                                <a:ea typeface="Calibri" panose="020F0502020204030204" pitchFamily="34" charset="0"/>
                              </a:rPr>
                              <m:t> ∈</m:t>
                            </m:r>
                            <m:r>
                              <a:rPr lang="en-US" i="1">
                                <a:solidFill>
                                  <a:srgbClr val="000000"/>
                                </a:solidFill>
                                <a:latin typeface="Cambria Math" panose="02040503050406030204" pitchFamily="18" charset="0"/>
                                <a:ea typeface="Calibri" panose="020F0502020204030204" pitchFamily="34" charset="0"/>
                              </a:rPr>
                              <m:t>𝑅</m:t>
                            </m:r>
                          </m:sub>
                          <m:sup/>
                          <m:e>
                            <m:f>
                              <m:fPr>
                                <m:ctrlPr>
                                  <a:rPr lang="en-US" i="1">
                                    <a:solidFill>
                                      <a:srgbClr val="000000"/>
                                    </a:solidFill>
                                    <a:latin typeface="Cambria Math" panose="02040503050406030204" pitchFamily="18" charset="0"/>
                                    <a:ea typeface="Calibri" panose="020F0502020204030204" pitchFamily="34" charset="0"/>
                                  </a:rPr>
                                </m:ctrlPr>
                              </m:fPr>
                              <m:num>
                                <m:sSup>
                                  <m:sSupPr>
                                    <m:ctrlPr>
                                      <a:rPr lang="en-US" i="1">
                                        <a:solidFill>
                                          <a:srgbClr val="000000"/>
                                        </a:solidFill>
                                        <a:latin typeface="Cambria Math" panose="02040503050406030204" pitchFamily="18" charset="0"/>
                                        <a:ea typeface="Calibri" panose="020F0502020204030204" pitchFamily="34" charset="0"/>
                                      </a:rPr>
                                    </m:ctrlPr>
                                  </m:sSupPr>
                                  <m:e>
                                    <m:r>
                                      <a:rPr lang="en-US" i="1">
                                        <a:solidFill>
                                          <a:srgbClr val="000000"/>
                                        </a:solidFill>
                                        <a:latin typeface="Cambria Math" panose="02040503050406030204" pitchFamily="18" charset="0"/>
                                        <a:ea typeface="Calibri" panose="020F0502020204030204" pitchFamily="34" charset="0"/>
                                      </a:rPr>
                                      <m:t>(</m:t>
                                    </m:r>
                                    <m:sSubSup>
                                      <m:sSubSupPr>
                                        <m:ctrlPr>
                                          <a:rPr lang="en-US" i="1">
                                            <a:solidFill>
                                              <a:srgbClr val="000000"/>
                                            </a:solidFill>
                                            <a:latin typeface="Cambria Math" panose="02040503050406030204" pitchFamily="18" charset="0"/>
                                            <a:ea typeface="Calibri" panose="020F0502020204030204" pitchFamily="34" charset="0"/>
                                          </a:rPr>
                                        </m:ctrlPr>
                                      </m:sSubSupPr>
                                      <m:e>
                                        <m:r>
                                          <a:rPr lang="en-US" i="1">
                                            <a:solidFill>
                                              <a:srgbClr val="000000"/>
                                            </a:solidFill>
                                            <a:latin typeface="Cambria Math" panose="02040503050406030204" pitchFamily="18" charset="0"/>
                                            <a:ea typeface="Calibri" panose="020F0502020204030204" pitchFamily="34" charset="0"/>
                                          </a:rPr>
                                          <m:t>𝑟</m:t>
                                        </m:r>
                                      </m:e>
                                      <m:sub>
                                        <m:r>
                                          <a:rPr lang="en-US" i="1">
                                            <a:solidFill>
                                              <a:srgbClr val="000000"/>
                                            </a:solidFill>
                                            <a:latin typeface="Cambria Math" panose="02040503050406030204" pitchFamily="18" charset="0"/>
                                            <a:ea typeface="Calibri" panose="020F0502020204030204" pitchFamily="34" charset="0"/>
                                          </a:rPr>
                                          <m:t>𝑢𝑖</m:t>
                                        </m:r>
                                      </m:sub>
                                      <m:sup>
                                        <m:r>
                                          <a:rPr lang="en-US" i="1">
                                            <a:solidFill>
                                              <a:srgbClr val="000000"/>
                                            </a:solidFill>
                                            <a:latin typeface="Cambria Math" panose="02040503050406030204" pitchFamily="18" charset="0"/>
                                            <a:ea typeface="Calibri" panose="020F0502020204030204" pitchFamily="34" charset="0"/>
                                          </a:rPr>
                                          <m:t>′</m:t>
                                        </m:r>
                                      </m:sup>
                                    </m:sSubSup>
                                    <m:r>
                                      <a:rPr lang="en-US" i="1">
                                        <a:solidFill>
                                          <a:srgbClr val="000000"/>
                                        </a:solidFill>
                                        <a:latin typeface="Cambria Math" panose="02040503050406030204" pitchFamily="18" charset="0"/>
                                        <a:ea typeface="Calibri" panose="020F0502020204030204" pitchFamily="34" charset="0"/>
                                      </a:rPr>
                                      <m:t>− </m:t>
                                    </m:r>
                                    <m:sSub>
                                      <m:sSubPr>
                                        <m:ctrlPr>
                                          <a:rPr lang="en-US" i="1">
                                            <a:solidFill>
                                              <a:srgbClr val="000000"/>
                                            </a:solidFill>
                                            <a:latin typeface="Cambria Math" panose="02040503050406030204" pitchFamily="18" charset="0"/>
                                            <a:ea typeface="Calibri" panose="020F0502020204030204" pitchFamily="34" charset="0"/>
                                          </a:rPr>
                                        </m:ctrlPr>
                                      </m:sSubPr>
                                      <m:e>
                                        <m:r>
                                          <a:rPr lang="en-US" i="1">
                                            <a:solidFill>
                                              <a:srgbClr val="000000"/>
                                            </a:solidFill>
                                            <a:latin typeface="Cambria Math" panose="02040503050406030204" pitchFamily="18" charset="0"/>
                                            <a:ea typeface="Calibri" panose="020F0502020204030204" pitchFamily="34" charset="0"/>
                                          </a:rPr>
                                          <m:t>𝑟</m:t>
                                        </m:r>
                                      </m:e>
                                      <m:sub>
                                        <m:r>
                                          <a:rPr lang="en-US" i="1">
                                            <a:solidFill>
                                              <a:srgbClr val="000000"/>
                                            </a:solidFill>
                                            <a:latin typeface="Cambria Math" panose="02040503050406030204" pitchFamily="18" charset="0"/>
                                            <a:ea typeface="Calibri" panose="020F0502020204030204" pitchFamily="34" charset="0"/>
                                          </a:rPr>
                                          <m:t>𝑢𝑖</m:t>
                                        </m:r>
                                      </m:sub>
                                    </m:sSub>
                                    <m:r>
                                      <a:rPr lang="en-US" i="1">
                                        <a:solidFill>
                                          <a:srgbClr val="000000"/>
                                        </a:solidFill>
                                        <a:latin typeface="Cambria Math" panose="02040503050406030204" pitchFamily="18" charset="0"/>
                                        <a:ea typeface="Calibri" panose="020F0502020204030204" pitchFamily="34" charset="0"/>
                                      </a:rPr>
                                      <m:t>)</m:t>
                                    </m:r>
                                  </m:e>
                                  <m:sup>
                                    <m:r>
                                      <a:rPr lang="en-US" i="1">
                                        <a:solidFill>
                                          <a:srgbClr val="000000"/>
                                        </a:solidFill>
                                        <a:latin typeface="Cambria Math" panose="02040503050406030204" pitchFamily="18" charset="0"/>
                                        <a:ea typeface="Calibri" panose="020F0502020204030204" pitchFamily="34" charset="0"/>
                                      </a:rPr>
                                      <m:t>2</m:t>
                                    </m:r>
                                  </m:sup>
                                </m:sSup>
                              </m:num>
                              <m:den>
                                <m:r>
                                  <a:rPr lang="en-US" i="1">
                                    <a:solidFill>
                                      <a:srgbClr val="000000"/>
                                    </a:solidFill>
                                    <a:latin typeface="Cambria Math" panose="02040503050406030204" pitchFamily="18" charset="0"/>
                                    <a:ea typeface="Calibri" panose="020F0502020204030204" pitchFamily="34" charset="0"/>
                                  </a:rPr>
                                  <m:t>𝑆</m:t>
                                </m:r>
                              </m:den>
                            </m:f>
                          </m:e>
                        </m:nary>
                      </m:e>
                    </m:rad>
                  </m:oMath>
                </a14:m>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just">
                  <a:lnSpc>
                    <a:spcPct val="110000"/>
                  </a:lnSpc>
                  <a:spcBef>
                    <a:spcPts val="300"/>
                  </a:spcBef>
                  <a:spcAft>
                    <a:spcPts val="0"/>
                  </a:spcAft>
                  <a:buFont typeface="Arial" panose="020B0604020202020204" pitchFamily="34" charset="0"/>
                  <a:buChar char="•"/>
                </a:pPr>
                <a14:m>
                  <m:oMath xmlns:m="http://schemas.openxmlformats.org/officeDocument/2006/math">
                    <m:sSubSup>
                      <m:sSubSupPr>
                        <m:ctrlPr>
                          <a:rPr lang="en-US" i="1">
                            <a:solidFill>
                              <a:srgbClr val="000000"/>
                            </a:solidFill>
                            <a:latin typeface="Cambria Math" panose="02040503050406030204" pitchFamily="18" charset="0"/>
                            <a:ea typeface="Calibri" panose="020F0502020204030204" pitchFamily="34" charset="0"/>
                          </a:rPr>
                        </m:ctrlPr>
                      </m:sSubSupPr>
                      <m:e>
                        <m:r>
                          <a:rPr lang="en-US" i="1">
                            <a:solidFill>
                              <a:srgbClr val="000000"/>
                            </a:solidFill>
                            <a:latin typeface="Cambria Math" panose="02040503050406030204" pitchFamily="18" charset="0"/>
                            <a:ea typeface="Calibri" panose="020F0502020204030204" pitchFamily="34" charset="0"/>
                          </a:rPr>
                          <m:t>𝑟</m:t>
                        </m:r>
                      </m:e>
                      <m:sub>
                        <m:r>
                          <a:rPr lang="en-US" i="1">
                            <a:solidFill>
                              <a:srgbClr val="000000"/>
                            </a:solidFill>
                            <a:latin typeface="Cambria Math" panose="02040503050406030204" pitchFamily="18" charset="0"/>
                            <a:ea typeface="Calibri" panose="020F0502020204030204" pitchFamily="34" charset="0"/>
                          </a:rPr>
                          <m:t>𝑢𝑖</m:t>
                        </m:r>
                      </m:sub>
                      <m:sup>
                        <m:r>
                          <a:rPr lang="en-US" i="1">
                            <a:solidFill>
                              <a:srgbClr val="000000"/>
                            </a:solidFill>
                            <a:latin typeface="Cambria Math" panose="02040503050406030204" pitchFamily="18" charset="0"/>
                            <a:ea typeface="Calibri" panose="020F0502020204030204" pitchFamily="34" charset="0"/>
                          </a:rPr>
                          <m:t>′</m:t>
                        </m:r>
                      </m:sup>
                    </m:sSubSup>
                  </m:oMath>
                </a14:m>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giá</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trị</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của</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thành</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phần</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hàng</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thứ</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u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cột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thứ</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trong</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ma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trận</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kết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quả</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R.</a:t>
                </a:r>
                <a:endPar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just">
                  <a:lnSpc>
                    <a:spcPct val="110000"/>
                  </a:lnSpc>
                  <a:spcBef>
                    <a:spcPts val="0"/>
                  </a:spcBef>
                  <a:spcAft>
                    <a:spcPts val="0"/>
                  </a:spcAft>
                  <a:buFont typeface="Arial" panose="020B0604020202020204" pitchFamily="34" charset="0"/>
                  <a:buChar char="•"/>
                </a:pPr>
                <a14:m>
                  <m:oMath xmlns:m="http://schemas.openxmlformats.org/officeDocument/2006/math">
                    <m:sSub>
                      <m:sSubPr>
                        <m:ctrlPr>
                          <a:rPr lang="en-US" i="1">
                            <a:solidFill>
                              <a:srgbClr val="000000"/>
                            </a:solidFill>
                            <a:latin typeface="Cambria Math" panose="02040503050406030204" pitchFamily="18" charset="0"/>
                            <a:ea typeface="Calibri" panose="020F0502020204030204" pitchFamily="34" charset="0"/>
                          </a:rPr>
                        </m:ctrlPr>
                      </m:sSubPr>
                      <m:e>
                        <m:r>
                          <a:rPr lang="en-US" i="1">
                            <a:solidFill>
                              <a:srgbClr val="000000"/>
                            </a:solidFill>
                            <a:latin typeface="Cambria Math" panose="02040503050406030204" pitchFamily="18" charset="0"/>
                            <a:ea typeface="Calibri" panose="020F0502020204030204" pitchFamily="34" charset="0"/>
                          </a:rPr>
                          <m:t>𝑟</m:t>
                        </m:r>
                      </m:e>
                      <m:sub>
                        <m:r>
                          <a:rPr lang="en-US" i="1">
                            <a:solidFill>
                              <a:srgbClr val="000000"/>
                            </a:solidFill>
                            <a:latin typeface="Cambria Math" panose="02040503050406030204" pitchFamily="18" charset="0"/>
                            <a:ea typeface="Calibri" panose="020F0502020204030204" pitchFamily="34" charset="0"/>
                          </a:rPr>
                          <m:t>𝑢𝑖</m:t>
                        </m:r>
                      </m:sub>
                    </m:sSub>
                  </m:oMath>
                </a14:m>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thành</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phần</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giá</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trị</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biết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trước</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ở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hàng</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thứ</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u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cột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thứ</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của</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ma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trận</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utility </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matrix A ban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đầu</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just">
                  <a:lnSpc>
                    <a:spcPct val="110000"/>
                  </a:lnSpc>
                  <a:spcBef>
                    <a:spcPts val="0"/>
                  </a:spcBef>
                  <a:spcAft>
                    <a:spcPts val="0"/>
                  </a:spcAft>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số</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mẫu</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quan</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sát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biết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trước</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giá</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trị</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trong</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ma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trận</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utility </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matrix A.</a:t>
                </a:r>
              </a:p>
            </p:txBody>
          </p:sp>
        </mc:Choice>
        <mc:Fallback xmlns="">
          <p:sp>
            <p:nvSpPr>
              <p:cNvPr id="7" name="Rectangle 6"/>
              <p:cNvSpPr>
                <a:spLocks noRot="1" noChangeAspect="1" noMove="1" noResize="1" noEditPoints="1" noAdjustHandles="1" noChangeArrowheads="1" noChangeShapeType="1" noTextEdit="1"/>
              </p:cNvSpPr>
              <p:nvPr/>
            </p:nvSpPr>
            <p:spPr>
              <a:xfrm>
                <a:off x="1323554" y="2003262"/>
                <a:ext cx="9172575" cy="2008370"/>
              </a:xfrm>
              <a:prstGeom prst="rect">
                <a:avLst/>
              </a:prstGeom>
              <a:blipFill>
                <a:blip r:embed="rId2"/>
                <a:stretch>
                  <a:fillRect l="-532" t="-1520" b="-3040"/>
                </a:stretch>
              </a:blipFill>
            </p:spPr>
            <p:txBody>
              <a:bodyPr/>
              <a:lstStyle/>
              <a:p>
                <a:r>
                  <a:rPr lang="en-US">
                    <a:noFill/>
                  </a:rPr>
                  <a:t> </a:t>
                </a:r>
              </a:p>
            </p:txBody>
          </p:sp>
        </mc:Fallback>
      </mc:AlternateContent>
    </p:spTree>
    <p:extLst>
      <p:ext uri="{BB962C8B-B14F-4D97-AF65-F5344CB8AC3E}">
        <p14:creationId xmlns:p14="http://schemas.microsoft.com/office/powerpoint/2010/main" val="26443941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80" y="273600"/>
            <a:ext cx="4695945" cy="391418"/>
          </a:xfrm>
        </p:spPr>
        <p:txBody>
          <a:bodyPr/>
          <a:lstStyle/>
          <a:p>
            <a:r>
              <a:rPr lang="en-US" sz="2800" dirty="0" smtClean="0">
                <a:solidFill>
                  <a:schemeClr val="bg1"/>
                </a:solidFill>
              </a:rPr>
              <a:t>IV. </a:t>
            </a:r>
            <a:r>
              <a:rPr lang="en-US" sz="2800" dirty="0" err="1" smtClean="0">
                <a:solidFill>
                  <a:schemeClr val="bg1"/>
                </a:solidFill>
              </a:rPr>
              <a:t>Một</a:t>
            </a:r>
            <a:r>
              <a:rPr lang="en-US" sz="2800" dirty="0" smtClean="0">
                <a:solidFill>
                  <a:schemeClr val="bg1"/>
                </a:solidFill>
              </a:rPr>
              <a:t> </a:t>
            </a:r>
            <a:r>
              <a:rPr lang="en-US" sz="2800" dirty="0" err="1" smtClean="0">
                <a:solidFill>
                  <a:schemeClr val="bg1"/>
                </a:solidFill>
              </a:rPr>
              <a:t>số</a:t>
            </a:r>
            <a:r>
              <a:rPr lang="en-US" sz="2800" dirty="0" smtClean="0">
                <a:solidFill>
                  <a:schemeClr val="bg1"/>
                </a:solidFill>
              </a:rPr>
              <a:t> </a:t>
            </a:r>
            <a:r>
              <a:rPr lang="en-US" sz="2800" dirty="0" err="1" smtClean="0">
                <a:solidFill>
                  <a:schemeClr val="bg1"/>
                </a:solidFill>
              </a:rPr>
              <a:t>kết</a:t>
            </a:r>
            <a:r>
              <a:rPr lang="en-US" sz="2800" dirty="0" smtClean="0">
                <a:solidFill>
                  <a:schemeClr val="bg1"/>
                </a:solidFill>
              </a:rPr>
              <a:t> </a:t>
            </a:r>
            <a:r>
              <a:rPr lang="en-US" sz="2800" dirty="0" err="1" smtClean="0">
                <a:solidFill>
                  <a:schemeClr val="bg1"/>
                </a:solidFill>
              </a:rPr>
              <a:t>quả</a:t>
            </a:r>
            <a:r>
              <a:rPr lang="en-US" sz="2800" dirty="0" smtClean="0">
                <a:solidFill>
                  <a:schemeClr val="bg1"/>
                </a:solidFill>
              </a:rPr>
              <a:t> </a:t>
            </a:r>
            <a:r>
              <a:rPr lang="en-US" sz="2800" dirty="0" err="1" smtClean="0">
                <a:solidFill>
                  <a:schemeClr val="bg1"/>
                </a:solidFill>
              </a:rPr>
              <a:t>đạt</a:t>
            </a:r>
            <a:r>
              <a:rPr lang="en-US" sz="2800" dirty="0" smtClean="0">
                <a:solidFill>
                  <a:schemeClr val="bg1"/>
                </a:solidFill>
              </a:rPr>
              <a:t> </a:t>
            </a:r>
            <a:r>
              <a:rPr lang="en-US" sz="2800" dirty="0" err="1" smtClean="0">
                <a:solidFill>
                  <a:schemeClr val="bg1"/>
                </a:solidFill>
              </a:rPr>
              <a:t>được</a:t>
            </a:r>
            <a:endParaRPr lang="en-US" sz="2800" dirty="0">
              <a:solidFill>
                <a:schemeClr val="bg1"/>
              </a:solidFill>
            </a:endParaRPr>
          </a:p>
        </p:txBody>
      </p:sp>
      <p:pic>
        <p:nvPicPr>
          <p:cNvPr id="4" name="Picture 3"/>
          <p:cNvPicPr/>
          <p:nvPr/>
        </p:nvPicPr>
        <p:blipFill>
          <a:blip r:embed="rId2"/>
          <a:stretch>
            <a:fillRect/>
          </a:stretch>
        </p:blipFill>
        <p:spPr>
          <a:xfrm>
            <a:off x="424874" y="1385511"/>
            <a:ext cx="3241964" cy="4277996"/>
          </a:xfrm>
          <a:prstGeom prst="rect">
            <a:avLst/>
          </a:prstGeom>
        </p:spPr>
      </p:pic>
      <p:pic>
        <p:nvPicPr>
          <p:cNvPr id="5" name="Picture 4"/>
          <p:cNvPicPr/>
          <p:nvPr/>
        </p:nvPicPr>
        <p:blipFill>
          <a:blip r:embed="rId3"/>
          <a:stretch>
            <a:fillRect/>
          </a:stretch>
        </p:blipFill>
        <p:spPr>
          <a:xfrm>
            <a:off x="4239431" y="1385511"/>
            <a:ext cx="3417455" cy="4361123"/>
          </a:xfrm>
          <a:prstGeom prst="rect">
            <a:avLst/>
          </a:prstGeom>
        </p:spPr>
      </p:pic>
      <p:pic>
        <p:nvPicPr>
          <p:cNvPr id="6" name="Picture 5"/>
          <p:cNvPicPr/>
          <p:nvPr/>
        </p:nvPicPr>
        <p:blipFill>
          <a:blip r:embed="rId4"/>
          <a:stretch>
            <a:fillRect/>
          </a:stretch>
        </p:blipFill>
        <p:spPr>
          <a:xfrm>
            <a:off x="8026279" y="1472910"/>
            <a:ext cx="3630012" cy="4419890"/>
          </a:xfrm>
          <a:prstGeom prst="rect">
            <a:avLst/>
          </a:prstGeom>
        </p:spPr>
      </p:pic>
    </p:spTree>
    <p:extLst>
      <p:ext uri="{BB962C8B-B14F-4D97-AF65-F5344CB8AC3E}">
        <p14:creationId xmlns:p14="http://schemas.microsoft.com/office/powerpoint/2010/main" val="19260006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258497" y="1656590"/>
            <a:ext cx="3657720" cy="4190028"/>
          </a:xfrm>
          <a:prstGeom prst="rect">
            <a:avLst/>
          </a:prstGeom>
        </p:spPr>
      </p:pic>
      <p:pic>
        <p:nvPicPr>
          <p:cNvPr id="7" name="Picture 6"/>
          <p:cNvPicPr/>
          <p:nvPr/>
        </p:nvPicPr>
        <p:blipFill>
          <a:blip r:embed="rId3"/>
          <a:stretch>
            <a:fillRect/>
          </a:stretch>
        </p:blipFill>
        <p:spPr>
          <a:xfrm>
            <a:off x="4040849" y="1376836"/>
            <a:ext cx="3851684" cy="4225019"/>
          </a:xfrm>
          <a:prstGeom prst="rect">
            <a:avLst/>
          </a:prstGeom>
        </p:spPr>
      </p:pic>
      <p:pic>
        <p:nvPicPr>
          <p:cNvPr id="8" name="Picture 7"/>
          <p:cNvPicPr/>
          <p:nvPr/>
        </p:nvPicPr>
        <p:blipFill>
          <a:blip r:embed="rId4"/>
          <a:stretch>
            <a:fillRect/>
          </a:stretch>
        </p:blipFill>
        <p:spPr>
          <a:xfrm>
            <a:off x="8017165" y="1335273"/>
            <a:ext cx="3934690" cy="4058764"/>
          </a:xfrm>
          <a:prstGeom prst="rect">
            <a:avLst/>
          </a:prstGeom>
        </p:spPr>
      </p:pic>
      <p:sp>
        <p:nvSpPr>
          <p:cNvPr id="3" name="Rectangle 2"/>
          <p:cNvSpPr/>
          <p:nvPr/>
        </p:nvSpPr>
        <p:spPr>
          <a:xfrm>
            <a:off x="347345" y="234434"/>
            <a:ext cx="4900930" cy="523220"/>
          </a:xfrm>
          <a:prstGeom prst="rect">
            <a:avLst/>
          </a:prstGeom>
        </p:spPr>
        <p:txBody>
          <a:bodyPr wrap="square">
            <a:spAutoFit/>
          </a:bodyPr>
          <a:lstStyle/>
          <a:p>
            <a:r>
              <a:rPr lang="en-US" sz="2800" dirty="0">
                <a:solidFill>
                  <a:schemeClr val="bg1"/>
                </a:solidFill>
              </a:rPr>
              <a:t>IV. </a:t>
            </a:r>
            <a:r>
              <a:rPr lang="en-US" sz="2800" dirty="0" err="1">
                <a:solidFill>
                  <a:schemeClr val="bg1"/>
                </a:solidFill>
              </a:rPr>
              <a:t>Một</a:t>
            </a:r>
            <a:r>
              <a:rPr lang="en-US" sz="2800" dirty="0">
                <a:solidFill>
                  <a:schemeClr val="bg1"/>
                </a:solidFill>
              </a:rPr>
              <a:t> </a:t>
            </a:r>
            <a:r>
              <a:rPr lang="en-US" sz="2800" dirty="0" err="1">
                <a:solidFill>
                  <a:schemeClr val="bg1"/>
                </a:solidFill>
              </a:rPr>
              <a:t>số</a:t>
            </a:r>
            <a:r>
              <a:rPr lang="en-US" sz="2800" dirty="0">
                <a:solidFill>
                  <a:schemeClr val="bg1"/>
                </a:solidFill>
              </a:rPr>
              <a:t> </a:t>
            </a:r>
            <a:r>
              <a:rPr lang="en-US" sz="2800" dirty="0" err="1">
                <a:solidFill>
                  <a:schemeClr val="bg1"/>
                </a:solidFill>
              </a:rPr>
              <a:t>kết</a:t>
            </a:r>
            <a:r>
              <a:rPr lang="en-US" sz="2800" dirty="0">
                <a:solidFill>
                  <a:schemeClr val="bg1"/>
                </a:solidFill>
              </a:rPr>
              <a:t> </a:t>
            </a:r>
            <a:r>
              <a:rPr lang="en-US" sz="2800" dirty="0" err="1">
                <a:solidFill>
                  <a:schemeClr val="bg1"/>
                </a:solidFill>
              </a:rPr>
              <a:t>quả</a:t>
            </a:r>
            <a:r>
              <a:rPr lang="en-US" sz="2800" dirty="0">
                <a:solidFill>
                  <a:schemeClr val="bg1"/>
                </a:solidFill>
              </a:rPr>
              <a:t> </a:t>
            </a:r>
            <a:r>
              <a:rPr lang="en-US" sz="2800" dirty="0" err="1">
                <a:solidFill>
                  <a:schemeClr val="bg1"/>
                </a:solidFill>
              </a:rPr>
              <a:t>đạt</a:t>
            </a:r>
            <a:r>
              <a:rPr lang="en-US" sz="2800" dirty="0">
                <a:solidFill>
                  <a:schemeClr val="bg1"/>
                </a:solidFill>
              </a:rPr>
              <a:t> </a:t>
            </a:r>
            <a:r>
              <a:rPr lang="en-US" sz="2800" dirty="0" err="1">
                <a:solidFill>
                  <a:schemeClr val="bg1"/>
                </a:solidFill>
              </a:rPr>
              <a:t>được</a:t>
            </a:r>
            <a:endParaRPr lang="en-US" sz="2800" dirty="0"/>
          </a:p>
        </p:txBody>
      </p:sp>
    </p:spTree>
    <p:extLst>
      <p:ext uri="{BB962C8B-B14F-4D97-AF65-F5344CB8AC3E}">
        <p14:creationId xmlns:p14="http://schemas.microsoft.com/office/powerpoint/2010/main" val="10741139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0291" y="129309"/>
            <a:ext cx="4498109" cy="523220"/>
          </a:xfrm>
          <a:prstGeom prst="rect">
            <a:avLst/>
          </a:prstGeom>
          <a:noFill/>
        </p:spPr>
        <p:txBody>
          <a:bodyPr wrap="square" rtlCol="0">
            <a:spAutoFit/>
          </a:bodyPr>
          <a:lstStyle/>
          <a:p>
            <a:r>
              <a:rPr lang="en-US" sz="2800" dirty="0" err="1" smtClean="0">
                <a:solidFill>
                  <a:schemeClr val="bg1"/>
                </a:solidFill>
                <a:latin typeface="Times New Roman" panose="02020603050405020304" pitchFamily="18" charset="0"/>
                <a:cs typeface="Times New Roman" panose="02020603050405020304" pitchFamily="18" charset="0"/>
              </a:rPr>
              <a:t>Nội</a:t>
            </a:r>
            <a:r>
              <a:rPr lang="en-US" sz="2800" dirty="0" smtClean="0">
                <a:solidFill>
                  <a:schemeClr val="bg1"/>
                </a:solidFill>
                <a:latin typeface="Times New Roman" panose="02020603050405020304" pitchFamily="18" charset="0"/>
                <a:cs typeface="Times New Roman" panose="02020603050405020304" pitchFamily="18" charset="0"/>
              </a:rPr>
              <a:t> dung </a:t>
            </a:r>
            <a:r>
              <a:rPr lang="en-US" sz="2800" dirty="0" err="1" smtClean="0">
                <a:solidFill>
                  <a:schemeClr val="bg1"/>
                </a:solidFill>
                <a:latin typeface="Times New Roman" panose="02020603050405020304" pitchFamily="18" charset="0"/>
                <a:cs typeface="Times New Roman" panose="02020603050405020304" pitchFamily="18" charset="0"/>
              </a:rPr>
              <a:t>trình</a:t>
            </a:r>
            <a:r>
              <a:rPr lang="en-US" sz="2800" dirty="0" smtClean="0">
                <a:solidFill>
                  <a:schemeClr val="bg1"/>
                </a:solidFill>
                <a:latin typeface="Times New Roman" panose="02020603050405020304" pitchFamily="18" charset="0"/>
                <a:cs typeface="Times New Roman" panose="02020603050405020304" pitchFamily="18" charset="0"/>
              </a:rPr>
              <a:t> </a:t>
            </a:r>
            <a:r>
              <a:rPr lang="en-US" sz="2800" dirty="0" err="1" smtClean="0">
                <a:solidFill>
                  <a:schemeClr val="bg1"/>
                </a:solidFill>
                <a:latin typeface="Times New Roman" panose="02020603050405020304" pitchFamily="18" charset="0"/>
                <a:cs typeface="Times New Roman" panose="02020603050405020304" pitchFamily="18" charset="0"/>
              </a:rPr>
              <a:t>bày</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720435" y="1551710"/>
            <a:ext cx="10668000" cy="2246769"/>
          </a:xfrm>
          <a:prstGeom prst="rect">
            <a:avLst/>
          </a:prstGeom>
          <a:noFill/>
        </p:spPr>
        <p:txBody>
          <a:bodyPr wrap="square" rtlCol="0">
            <a:spAutoFit/>
          </a:bodyPr>
          <a:lstStyle/>
          <a:p>
            <a:pPr marL="400050" indent="-400050">
              <a:buFont typeface="+mj-lt"/>
              <a:buAutoNum type="romanUcPeriod"/>
            </a:pPr>
            <a:r>
              <a:rPr lang="en-US" sz="2800" dirty="0" err="1" smtClean="0">
                <a:latin typeface="Times New Roman" panose="02020603050405020304" pitchFamily="18" charset="0"/>
                <a:cs typeface="Times New Roman" panose="02020603050405020304" pitchFamily="18" charset="0"/>
              </a:rPr>
              <a:t>Đặt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vấn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đề</a:t>
            </a:r>
            <a:endParaRPr lang="en-US" sz="2800" dirty="0" smtClean="0">
              <a:latin typeface="Times New Roman" panose="02020603050405020304" pitchFamily="18" charset="0"/>
              <a:cs typeface="Times New Roman" panose="02020603050405020304" pitchFamily="18" charset="0"/>
            </a:endParaRPr>
          </a:p>
          <a:p>
            <a:pPr marL="400050" indent="-400050">
              <a:buFont typeface="+mj-lt"/>
              <a:buAutoNum type="romanUcPeriod"/>
            </a:pPr>
            <a:r>
              <a:rPr lang="en-US" sz="2800" dirty="0" err="1" smtClean="0">
                <a:latin typeface="Times New Roman" panose="02020603050405020304" pitchFamily="18" charset="0"/>
                <a:cs typeface="Times New Roman" panose="02020603050405020304" pitchFamily="18" charset="0"/>
              </a:rPr>
              <a:t>Xây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dựng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hệ</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thống</a:t>
            </a:r>
            <a:endParaRPr lang="en-US" sz="2800" dirty="0" smtClean="0">
              <a:latin typeface="Times New Roman" panose="02020603050405020304" pitchFamily="18" charset="0"/>
              <a:cs typeface="Times New Roman" panose="02020603050405020304" pitchFamily="18" charset="0"/>
            </a:endParaRPr>
          </a:p>
          <a:p>
            <a:pPr marL="400050" indent="-400050">
              <a:buFont typeface="+mj-lt"/>
              <a:buAutoNum type="romanUcPeriod"/>
            </a:pPr>
            <a:r>
              <a:rPr lang="en-US" sz="2800" dirty="0" err="1" smtClean="0">
                <a:latin typeface="Times New Roman" panose="02020603050405020304" pitchFamily="18" charset="0"/>
                <a:cs typeface="Times New Roman" panose="02020603050405020304" pitchFamily="18" charset="0"/>
              </a:rPr>
              <a:t>Xây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dựng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hệ</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gợi</a:t>
            </a:r>
            <a:r>
              <a:rPr lang="en-US" sz="2800" dirty="0" smtClean="0">
                <a:latin typeface="Times New Roman" panose="02020603050405020304" pitchFamily="18" charset="0"/>
                <a:cs typeface="Times New Roman" panose="02020603050405020304" pitchFamily="18" charset="0"/>
              </a:rPr>
              <a:t> ý</a:t>
            </a:r>
          </a:p>
          <a:p>
            <a:pPr marL="400050" indent="-400050">
              <a:buFont typeface="+mj-lt"/>
              <a:buAutoNum type="romanUcPeriod"/>
            </a:pPr>
            <a:r>
              <a:rPr lang="en-US" sz="2800" dirty="0" err="1" smtClean="0">
                <a:latin typeface="Times New Roman" panose="02020603050405020304" pitchFamily="18" charset="0"/>
                <a:cs typeface="Times New Roman" panose="02020603050405020304" pitchFamily="18" charset="0"/>
              </a:rPr>
              <a:t>Kết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đạt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endParaRPr lang="en-US" sz="2800" dirty="0" smtClean="0">
              <a:latin typeface="Times New Roman" panose="02020603050405020304" pitchFamily="18" charset="0"/>
              <a:cs typeface="Times New Roman" panose="02020603050405020304" pitchFamily="18" charset="0"/>
            </a:endParaRPr>
          </a:p>
          <a:p>
            <a:pPr marL="400050" indent="-400050">
              <a:buFont typeface="+mj-lt"/>
              <a:buAutoNum type="romanUcPeriod"/>
            </a:pPr>
            <a:r>
              <a:rPr lang="en-US" sz="2800" dirty="0" err="1" smtClean="0">
                <a:latin typeface="Times New Roman" panose="02020603050405020304" pitchFamily="18" charset="0"/>
                <a:cs typeface="Times New Roman" panose="02020603050405020304" pitchFamily="18" charset="0"/>
              </a:rPr>
              <a:t>Kết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luận</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406792" y="1801610"/>
            <a:ext cx="5115560" cy="3531869"/>
          </a:xfrm>
          <a:prstGeom prst="rect">
            <a:avLst/>
          </a:prstGeom>
        </p:spPr>
      </p:pic>
      <p:pic>
        <p:nvPicPr>
          <p:cNvPr id="5" name="Picture 4"/>
          <p:cNvPicPr/>
          <p:nvPr/>
        </p:nvPicPr>
        <p:blipFill>
          <a:blip r:embed="rId3"/>
          <a:stretch>
            <a:fillRect/>
          </a:stretch>
        </p:blipFill>
        <p:spPr>
          <a:xfrm>
            <a:off x="6095700" y="1801610"/>
            <a:ext cx="5164455" cy="3531870"/>
          </a:xfrm>
          <a:prstGeom prst="rect">
            <a:avLst/>
          </a:prstGeom>
        </p:spPr>
      </p:pic>
      <p:sp>
        <p:nvSpPr>
          <p:cNvPr id="3" name="Rectangle 2"/>
          <p:cNvSpPr/>
          <p:nvPr/>
        </p:nvSpPr>
        <p:spPr>
          <a:xfrm>
            <a:off x="406792" y="196334"/>
            <a:ext cx="5003408" cy="523220"/>
          </a:xfrm>
          <a:prstGeom prst="rect">
            <a:avLst/>
          </a:prstGeom>
        </p:spPr>
        <p:txBody>
          <a:bodyPr wrap="square">
            <a:spAutoFit/>
          </a:bodyPr>
          <a:lstStyle/>
          <a:p>
            <a:r>
              <a:rPr lang="en-US" sz="2800" dirty="0">
                <a:solidFill>
                  <a:schemeClr val="bg1"/>
                </a:solidFill>
              </a:rPr>
              <a:t>IV. </a:t>
            </a:r>
            <a:r>
              <a:rPr lang="en-US" sz="2800" dirty="0" err="1">
                <a:solidFill>
                  <a:schemeClr val="bg1"/>
                </a:solidFill>
              </a:rPr>
              <a:t>Một</a:t>
            </a:r>
            <a:r>
              <a:rPr lang="en-US" sz="2800" dirty="0">
                <a:solidFill>
                  <a:schemeClr val="bg1"/>
                </a:solidFill>
              </a:rPr>
              <a:t> </a:t>
            </a:r>
            <a:r>
              <a:rPr lang="en-US" sz="2800" dirty="0" err="1">
                <a:solidFill>
                  <a:schemeClr val="bg1"/>
                </a:solidFill>
              </a:rPr>
              <a:t>số</a:t>
            </a:r>
            <a:r>
              <a:rPr lang="en-US" sz="2800" dirty="0">
                <a:solidFill>
                  <a:schemeClr val="bg1"/>
                </a:solidFill>
              </a:rPr>
              <a:t> </a:t>
            </a:r>
            <a:r>
              <a:rPr lang="en-US" sz="2800" dirty="0" err="1">
                <a:solidFill>
                  <a:schemeClr val="bg1"/>
                </a:solidFill>
              </a:rPr>
              <a:t>kết</a:t>
            </a:r>
            <a:r>
              <a:rPr lang="en-US" sz="2800" dirty="0">
                <a:solidFill>
                  <a:schemeClr val="bg1"/>
                </a:solidFill>
              </a:rPr>
              <a:t> </a:t>
            </a:r>
            <a:r>
              <a:rPr lang="en-US" sz="2800" dirty="0" err="1">
                <a:solidFill>
                  <a:schemeClr val="bg1"/>
                </a:solidFill>
              </a:rPr>
              <a:t>quả</a:t>
            </a:r>
            <a:r>
              <a:rPr lang="en-US" sz="2800" dirty="0">
                <a:solidFill>
                  <a:schemeClr val="bg1"/>
                </a:solidFill>
              </a:rPr>
              <a:t> </a:t>
            </a:r>
            <a:r>
              <a:rPr lang="en-US" sz="2800" dirty="0" err="1">
                <a:solidFill>
                  <a:schemeClr val="bg1"/>
                </a:solidFill>
              </a:rPr>
              <a:t>đạt</a:t>
            </a:r>
            <a:r>
              <a:rPr lang="en-US" sz="2800" dirty="0">
                <a:solidFill>
                  <a:schemeClr val="bg1"/>
                </a:solidFill>
              </a:rPr>
              <a:t> </a:t>
            </a:r>
            <a:r>
              <a:rPr lang="en-US" sz="2800" dirty="0" err="1">
                <a:solidFill>
                  <a:schemeClr val="bg1"/>
                </a:solidFill>
              </a:rPr>
              <a:t>được</a:t>
            </a:r>
            <a:endParaRPr lang="en-US" sz="2800" dirty="0"/>
          </a:p>
        </p:txBody>
      </p:sp>
    </p:spTree>
    <p:extLst>
      <p:ext uri="{BB962C8B-B14F-4D97-AF65-F5344CB8AC3E}">
        <p14:creationId xmlns:p14="http://schemas.microsoft.com/office/powerpoint/2010/main" val="13859324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701501" y="1918855"/>
            <a:ext cx="5191760" cy="3793864"/>
          </a:xfrm>
          <a:prstGeom prst="rect">
            <a:avLst/>
          </a:prstGeom>
        </p:spPr>
      </p:pic>
      <p:pic>
        <p:nvPicPr>
          <p:cNvPr id="5" name="Picture 4"/>
          <p:cNvPicPr/>
          <p:nvPr/>
        </p:nvPicPr>
        <p:blipFill>
          <a:blip r:embed="rId3"/>
          <a:stretch>
            <a:fillRect/>
          </a:stretch>
        </p:blipFill>
        <p:spPr>
          <a:xfrm>
            <a:off x="6380000" y="1717934"/>
            <a:ext cx="5201920" cy="3994785"/>
          </a:xfrm>
          <a:prstGeom prst="rect">
            <a:avLst/>
          </a:prstGeom>
        </p:spPr>
      </p:pic>
      <p:sp>
        <p:nvSpPr>
          <p:cNvPr id="3" name="Rectangle 2"/>
          <p:cNvSpPr/>
          <p:nvPr/>
        </p:nvSpPr>
        <p:spPr>
          <a:xfrm>
            <a:off x="414020" y="224909"/>
            <a:ext cx="5758179" cy="523220"/>
          </a:xfrm>
          <a:prstGeom prst="rect">
            <a:avLst/>
          </a:prstGeom>
        </p:spPr>
        <p:txBody>
          <a:bodyPr wrap="square">
            <a:spAutoFit/>
          </a:bodyPr>
          <a:lstStyle/>
          <a:p>
            <a:r>
              <a:rPr lang="en-US" sz="2800" dirty="0">
                <a:solidFill>
                  <a:schemeClr val="bg1"/>
                </a:solidFill>
              </a:rPr>
              <a:t>IV. </a:t>
            </a:r>
            <a:r>
              <a:rPr lang="en-US" sz="2800" dirty="0" err="1">
                <a:solidFill>
                  <a:schemeClr val="bg1"/>
                </a:solidFill>
              </a:rPr>
              <a:t>Một</a:t>
            </a:r>
            <a:r>
              <a:rPr lang="en-US" sz="2800" dirty="0">
                <a:solidFill>
                  <a:schemeClr val="bg1"/>
                </a:solidFill>
              </a:rPr>
              <a:t> </a:t>
            </a:r>
            <a:r>
              <a:rPr lang="en-US" sz="2800" dirty="0" err="1">
                <a:solidFill>
                  <a:schemeClr val="bg1"/>
                </a:solidFill>
              </a:rPr>
              <a:t>số</a:t>
            </a:r>
            <a:r>
              <a:rPr lang="en-US" sz="2800" dirty="0">
                <a:solidFill>
                  <a:schemeClr val="bg1"/>
                </a:solidFill>
              </a:rPr>
              <a:t> </a:t>
            </a:r>
            <a:r>
              <a:rPr lang="en-US" sz="2800" dirty="0" err="1">
                <a:solidFill>
                  <a:schemeClr val="bg1"/>
                </a:solidFill>
              </a:rPr>
              <a:t>kết</a:t>
            </a:r>
            <a:r>
              <a:rPr lang="en-US" sz="2800" dirty="0">
                <a:solidFill>
                  <a:schemeClr val="bg1"/>
                </a:solidFill>
              </a:rPr>
              <a:t> </a:t>
            </a:r>
            <a:r>
              <a:rPr lang="en-US" sz="2800" dirty="0" err="1">
                <a:solidFill>
                  <a:schemeClr val="bg1"/>
                </a:solidFill>
              </a:rPr>
              <a:t>quả</a:t>
            </a:r>
            <a:r>
              <a:rPr lang="en-US" sz="2800" dirty="0">
                <a:solidFill>
                  <a:schemeClr val="bg1"/>
                </a:solidFill>
              </a:rPr>
              <a:t> </a:t>
            </a:r>
            <a:r>
              <a:rPr lang="en-US" sz="2800" dirty="0" err="1">
                <a:solidFill>
                  <a:schemeClr val="bg1"/>
                </a:solidFill>
              </a:rPr>
              <a:t>đạt</a:t>
            </a:r>
            <a:r>
              <a:rPr lang="en-US" sz="2800" dirty="0">
                <a:solidFill>
                  <a:schemeClr val="bg1"/>
                </a:solidFill>
              </a:rPr>
              <a:t> </a:t>
            </a:r>
            <a:r>
              <a:rPr lang="en-US" sz="2800" dirty="0" err="1">
                <a:solidFill>
                  <a:schemeClr val="bg1"/>
                </a:solidFill>
              </a:rPr>
              <a:t>được</a:t>
            </a:r>
            <a:endParaRPr lang="en-US" sz="2800" dirty="0"/>
          </a:p>
        </p:txBody>
      </p:sp>
    </p:spTree>
    <p:extLst>
      <p:ext uri="{BB962C8B-B14F-4D97-AF65-F5344CB8AC3E}">
        <p14:creationId xmlns:p14="http://schemas.microsoft.com/office/powerpoint/2010/main" val="153181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80" y="175492"/>
            <a:ext cx="4405865" cy="563418"/>
          </a:xfrm>
        </p:spPr>
        <p:txBody>
          <a:bodyPr/>
          <a:lstStyle/>
          <a:p>
            <a:r>
              <a:rPr lang="en-US" sz="2800" dirty="0" err="1" smtClean="0">
                <a:solidFill>
                  <a:schemeClr val="bg1"/>
                </a:solidFill>
              </a:rPr>
              <a:t>Kết</a:t>
            </a:r>
            <a:r>
              <a:rPr lang="en-US" sz="2800" dirty="0" smtClean="0">
                <a:solidFill>
                  <a:schemeClr val="bg1"/>
                </a:solidFill>
              </a:rPr>
              <a:t> </a:t>
            </a:r>
            <a:r>
              <a:rPr lang="en-US" sz="2800" dirty="0" err="1" smtClean="0">
                <a:solidFill>
                  <a:schemeClr val="bg1"/>
                </a:solidFill>
              </a:rPr>
              <a:t>quả</a:t>
            </a:r>
            <a:r>
              <a:rPr lang="en-US" sz="2800" dirty="0" smtClean="0">
                <a:solidFill>
                  <a:schemeClr val="bg1"/>
                </a:solidFill>
              </a:rPr>
              <a:t> </a:t>
            </a:r>
            <a:r>
              <a:rPr lang="en-US" sz="2800" dirty="0" err="1" smtClean="0">
                <a:solidFill>
                  <a:schemeClr val="bg1"/>
                </a:solidFill>
              </a:rPr>
              <a:t>đánh</a:t>
            </a:r>
            <a:r>
              <a:rPr lang="en-US" sz="2800" dirty="0" smtClean="0">
                <a:solidFill>
                  <a:schemeClr val="bg1"/>
                </a:solidFill>
              </a:rPr>
              <a:t> </a:t>
            </a:r>
            <a:r>
              <a:rPr lang="en-US" sz="2800" dirty="0" err="1" smtClean="0">
                <a:solidFill>
                  <a:schemeClr val="bg1"/>
                </a:solidFill>
              </a:rPr>
              <a:t>giá</a:t>
            </a:r>
            <a:r>
              <a:rPr lang="en-US" sz="2800" dirty="0" smtClean="0">
                <a:solidFill>
                  <a:schemeClr val="bg1"/>
                </a:solidFill>
              </a:rPr>
              <a:t> </a:t>
            </a:r>
            <a:r>
              <a:rPr lang="en-US" sz="2800" dirty="0" err="1" smtClean="0">
                <a:solidFill>
                  <a:schemeClr val="bg1"/>
                </a:solidFill>
              </a:rPr>
              <a:t>hệ</a:t>
            </a:r>
            <a:r>
              <a:rPr lang="en-US" sz="2800" dirty="0" smtClean="0">
                <a:solidFill>
                  <a:schemeClr val="bg1"/>
                </a:solidFill>
              </a:rPr>
              <a:t> </a:t>
            </a:r>
            <a:r>
              <a:rPr lang="en-US" sz="2800" dirty="0" err="1" smtClean="0">
                <a:solidFill>
                  <a:schemeClr val="bg1"/>
                </a:solidFill>
              </a:rPr>
              <a:t>gợi</a:t>
            </a:r>
            <a:r>
              <a:rPr lang="en-US" sz="2800" dirty="0" smtClean="0">
                <a:solidFill>
                  <a:schemeClr val="bg1"/>
                </a:solidFill>
              </a:rPr>
              <a:t> ý</a:t>
            </a:r>
            <a:endParaRPr lang="en-US" sz="2800" dirty="0">
              <a:solidFill>
                <a:schemeClr val="bg1"/>
              </a:solidFill>
            </a:endParaRPr>
          </a:p>
        </p:txBody>
      </p:sp>
      <p:sp>
        <p:nvSpPr>
          <p:cNvPr id="3" name="TextBox 2"/>
          <p:cNvSpPr txBox="1"/>
          <p:nvPr/>
        </p:nvSpPr>
        <p:spPr>
          <a:xfrm>
            <a:off x="1154546" y="1805709"/>
            <a:ext cx="9826336" cy="2862322"/>
          </a:xfrm>
          <a:prstGeom prst="rect">
            <a:avLst/>
          </a:prstGeom>
          <a:noFill/>
        </p:spPr>
        <p:txBody>
          <a:bodyPr wrap="square" rtlCol="0">
            <a:spAutoFit/>
          </a:bodyPr>
          <a:lstStyle/>
          <a:p>
            <a:pPr marL="285750" indent="-285750">
              <a:buFont typeface="Wingdings" panose="05000000000000000000" pitchFamily="2" charset="2"/>
              <a:buChar char="q"/>
            </a:pPr>
            <a:r>
              <a:rPr lang="en-US" dirty="0" err="1" smtClean="0"/>
              <a:t>Bộ</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goodbook-10k (</a:t>
            </a:r>
            <a:r>
              <a:rPr lang="en-US" u="sng" dirty="0">
                <a:hlinkClick r:id="rId2"/>
              </a:rPr>
              <a:t>https://</a:t>
            </a:r>
            <a:r>
              <a:rPr lang="en-US" u="sng" dirty="0" smtClean="0">
                <a:hlinkClick r:id="rId2"/>
              </a:rPr>
              <a:t>www.kaggle.com/zygmunt/goodbooks-10k</a:t>
            </a:r>
            <a:r>
              <a:rPr lang="en-US" u="sng" dirty="0" smtClean="0"/>
              <a:t>)</a:t>
            </a:r>
          </a:p>
          <a:p>
            <a:pPr marL="742950" lvl="1" indent="-285750">
              <a:buFont typeface="Wingdings" panose="05000000000000000000" pitchFamily="2" charset="2"/>
              <a:buChar char="v"/>
            </a:pPr>
            <a:r>
              <a:rPr lang="en-US" dirty="0"/>
              <a:t>File </a:t>
            </a:r>
            <a:r>
              <a:rPr lang="en-US" dirty="0" err="1"/>
              <a:t>dữ</a:t>
            </a:r>
            <a:r>
              <a:rPr lang="en-US" dirty="0"/>
              <a:t> </a:t>
            </a:r>
            <a:r>
              <a:rPr lang="en-US" dirty="0" err="1"/>
              <a:t>liệ</a:t>
            </a:r>
            <a:r>
              <a:rPr lang="en-US" dirty="0"/>
              <a:t> rating.csv </a:t>
            </a:r>
            <a:r>
              <a:rPr lang="en-US" dirty="0" err="1"/>
              <a:t>chứa</a:t>
            </a:r>
            <a:r>
              <a:rPr lang="en-US" dirty="0"/>
              <a:t> 981756  </a:t>
            </a:r>
            <a:r>
              <a:rPr lang="en-US" dirty="0" err="1"/>
              <a:t>bản</a:t>
            </a:r>
            <a:r>
              <a:rPr lang="en-US" dirty="0"/>
              <a:t> </a:t>
            </a:r>
            <a:r>
              <a:rPr lang="en-US" dirty="0" err="1"/>
              <a:t>ghi</a:t>
            </a:r>
            <a:r>
              <a:rPr lang="en-US" dirty="0"/>
              <a:t>, </a:t>
            </a:r>
            <a:r>
              <a:rPr lang="en-US" dirty="0" err="1"/>
              <a:t>loại</a:t>
            </a:r>
            <a:r>
              <a:rPr lang="en-US" dirty="0"/>
              <a:t> </a:t>
            </a:r>
            <a:r>
              <a:rPr lang="en-US" dirty="0" err="1"/>
              <a:t>bỏ</a:t>
            </a:r>
            <a:r>
              <a:rPr lang="en-US" dirty="0"/>
              <a:t> </a:t>
            </a:r>
            <a:r>
              <a:rPr lang="en-US" dirty="0" err="1"/>
              <a:t>đánh</a:t>
            </a:r>
            <a:r>
              <a:rPr lang="en-US" dirty="0"/>
              <a:t> </a:t>
            </a:r>
            <a:r>
              <a:rPr lang="en-US" dirty="0" err="1"/>
              <a:t>giá</a:t>
            </a:r>
            <a:r>
              <a:rPr lang="en-US" dirty="0"/>
              <a:t> </a:t>
            </a:r>
            <a:r>
              <a:rPr lang="en-US" dirty="0" err="1"/>
              <a:t>trùng</a:t>
            </a:r>
            <a:r>
              <a:rPr lang="en-US" dirty="0"/>
              <a:t> </a:t>
            </a:r>
            <a:r>
              <a:rPr lang="en-US" dirty="0" err="1"/>
              <a:t>lặp</a:t>
            </a:r>
            <a:r>
              <a:rPr lang="en-US" dirty="0"/>
              <a:t> </a:t>
            </a:r>
            <a:r>
              <a:rPr lang="en-US" dirty="0" err="1"/>
              <a:t>và</a:t>
            </a:r>
            <a:r>
              <a:rPr lang="en-US" dirty="0"/>
              <a:t> </a:t>
            </a:r>
            <a:r>
              <a:rPr lang="en-US" dirty="0" err="1"/>
              <a:t>số</a:t>
            </a:r>
            <a:r>
              <a:rPr lang="en-US" dirty="0"/>
              <a:t> rating </a:t>
            </a:r>
            <a:r>
              <a:rPr lang="en-US" dirty="0" err="1"/>
              <a:t>mà</a:t>
            </a:r>
            <a:r>
              <a:rPr lang="en-US" dirty="0"/>
              <a:t> </a:t>
            </a:r>
            <a:r>
              <a:rPr lang="en-US" dirty="0" err="1"/>
              <a:t>người</a:t>
            </a:r>
            <a:r>
              <a:rPr lang="en-US" dirty="0"/>
              <a:t> </a:t>
            </a:r>
            <a:r>
              <a:rPr lang="en-US" dirty="0" err="1"/>
              <a:t>dùng</a:t>
            </a:r>
            <a:r>
              <a:rPr lang="en-US" dirty="0"/>
              <a:t> </a:t>
            </a:r>
            <a:r>
              <a:rPr lang="en-US" dirty="0" err="1"/>
              <a:t>có</a:t>
            </a:r>
            <a:r>
              <a:rPr lang="en-US" dirty="0"/>
              <a:t> </a:t>
            </a:r>
            <a:r>
              <a:rPr lang="en-US" dirty="0" err="1"/>
              <a:t>ít</a:t>
            </a:r>
            <a:r>
              <a:rPr lang="en-US" dirty="0"/>
              <a:t> </a:t>
            </a:r>
            <a:r>
              <a:rPr lang="en-US" dirty="0" err="1"/>
              <a:t>hơn</a:t>
            </a:r>
            <a:r>
              <a:rPr lang="en-US" dirty="0"/>
              <a:t> 5 </a:t>
            </a:r>
            <a:r>
              <a:rPr lang="en-US" dirty="0" err="1"/>
              <a:t>đánh</a:t>
            </a:r>
            <a:r>
              <a:rPr lang="en-US" dirty="0"/>
              <a:t> </a:t>
            </a:r>
            <a:r>
              <a:rPr lang="en-US" dirty="0" err="1"/>
              <a:t>giá</a:t>
            </a:r>
            <a:r>
              <a:rPr lang="en-US" dirty="0"/>
              <a:t> , </a:t>
            </a:r>
            <a:r>
              <a:rPr lang="en-US" dirty="0" err="1"/>
              <a:t>giảm</a:t>
            </a:r>
            <a:r>
              <a:rPr lang="en-US" dirty="0"/>
              <a:t> </a:t>
            </a:r>
            <a:r>
              <a:rPr lang="en-US" dirty="0" err="1"/>
              <a:t>còn</a:t>
            </a:r>
            <a:r>
              <a:rPr lang="en-US" dirty="0"/>
              <a:t> 931255.</a:t>
            </a:r>
          </a:p>
          <a:p>
            <a:pPr marL="742950" lvl="1" indent="-285750">
              <a:buFont typeface="Wingdings" panose="05000000000000000000" pitchFamily="2" charset="2"/>
              <a:buChar char="v"/>
            </a:pPr>
            <a:r>
              <a:rPr lang="en-US" dirty="0"/>
              <a:t>Chia </a:t>
            </a:r>
            <a:r>
              <a:rPr lang="en-US" dirty="0" err="1"/>
              <a:t>tập</a:t>
            </a:r>
            <a:r>
              <a:rPr lang="en-US" dirty="0"/>
              <a:t> </a:t>
            </a:r>
            <a:r>
              <a:rPr lang="en-US" dirty="0" err="1"/>
              <a:t>dữ</a:t>
            </a:r>
            <a:r>
              <a:rPr lang="en-US" dirty="0"/>
              <a:t> </a:t>
            </a:r>
            <a:r>
              <a:rPr lang="en-US" dirty="0" err="1"/>
              <a:t>liệu</a:t>
            </a:r>
            <a:r>
              <a:rPr lang="en-US" dirty="0"/>
              <a:t> </a:t>
            </a:r>
            <a:r>
              <a:rPr lang="en-US" dirty="0" err="1"/>
              <a:t>theo</a:t>
            </a:r>
            <a:r>
              <a:rPr lang="en-US" dirty="0"/>
              <a:t> </a:t>
            </a:r>
            <a:r>
              <a:rPr lang="en-US" dirty="0" err="1"/>
              <a:t>tỉ</a:t>
            </a:r>
            <a:r>
              <a:rPr lang="en-US" dirty="0"/>
              <a:t> </a:t>
            </a:r>
            <a:r>
              <a:rPr lang="en-US" dirty="0" err="1"/>
              <a:t>lệ</a:t>
            </a:r>
            <a:r>
              <a:rPr lang="en-US" dirty="0"/>
              <a:t> train/test = </a:t>
            </a:r>
            <a:r>
              <a:rPr lang="en-US" dirty="0" smtClean="0"/>
              <a:t>8/2/</a:t>
            </a:r>
            <a:endParaRPr lang="en-US" dirty="0"/>
          </a:p>
          <a:p>
            <a:pPr marL="742950" lvl="1" indent="-285750">
              <a:buFont typeface="Wingdings" panose="05000000000000000000" pitchFamily="2" charset="2"/>
              <a:buChar char="v"/>
            </a:pPr>
            <a:r>
              <a:rPr lang="en-US" dirty="0" err="1"/>
              <a:t>Độ</a:t>
            </a:r>
            <a:r>
              <a:rPr lang="en-US" dirty="0"/>
              <a:t> </a:t>
            </a:r>
            <a:r>
              <a:rPr lang="en-US" dirty="0" err="1"/>
              <a:t>chính</a:t>
            </a:r>
            <a:r>
              <a:rPr lang="en-US" dirty="0"/>
              <a:t> </a:t>
            </a:r>
            <a:r>
              <a:rPr lang="en-US" dirty="0" err="1"/>
              <a:t>xác</a:t>
            </a:r>
            <a:r>
              <a:rPr lang="en-US" dirty="0"/>
              <a:t> </a:t>
            </a:r>
            <a:r>
              <a:rPr lang="en-US" dirty="0" err="1"/>
              <a:t>tính</a:t>
            </a:r>
            <a:r>
              <a:rPr lang="en-US" dirty="0"/>
              <a:t> </a:t>
            </a:r>
            <a:r>
              <a:rPr lang="en-US" dirty="0" err="1"/>
              <a:t>theo</a:t>
            </a:r>
            <a:r>
              <a:rPr lang="en-US" dirty="0"/>
              <a:t> </a:t>
            </a:r>
            <a:r>
              <a:rPr lang="en-US" dirty="0" err="1"/>
              <a:t>độ</a:t>
            </a:r>
            <a:r>
              <a:rPr lang="en-US" dirty="0"/>
              <a:t> </a:t>
            </a:r>
            <a:r>
              <a:rPr lang="en-US" dirty="0" err="1"/>
              <a:t>đo</a:t>
            </a:r>
            <a:r>
              <a:rPr lang="en-US" dirty="0"/>
              <a:t> RMSE </a:t>
            </a:r>
            <a:r>
              <a:rPr lang="en-US" dirty="0" err="1"/>
              <a:t>với</a:t>
            </a:r>
            <a:r>
              <a:rPr lang="en-US" dirty="0"/>
              <a:t> </a:t>
            </a:r>
            <a:r>
              <a:rPr lang="en-US" dirty="0" err="1"/>
              <a:t>tỉ</a:t>
            </a:r>
            <a:r>
              <a:rPr lang="en-US" dirty="0"/>
              <a:t> </a:t>
            </a:r>
            <a:r>
              <a:rPr lang="en-US" dirty="0" err="1"/>
              <a:t>lệ</a:t>
            </a:r>
            <a:r>
              <a:rPr lang="en-US" dirty="0"/>
              <a:t> </a:t>
            </a:r>
            <a:r>
              <a:rPr lang="en-US" dirty="0" err="1"/>
              <a:t>trên</a:t>
            </a:r>
            <a:r>
              <a:rPr lang="en-US" dirty="0"/>
              <a:t> </a:t>
            </a:r>
            <a:r>
              <a:rPr lang="en-US" dirty="0" err="1"/>
              <a:t>là</a:t>
            </a:r>
            <a:r>
              <a:rPr lang="en-US" dirty="0"/>
              <a:t> </a:t>
            </a:r>
            <a:r>
              <a:rPr lang="en-US" dirty="0" smtClean="0"/>
              <a:t>0,8398.</a:t>
            </a:r>
            <a:endParaRPr lang="en-US" dirty="0"/>
          </a:p>
          <a:p>
            <a:pPr marL="285750" indent="-285750">
              <a:buFont typeface="Arial" panose="020B0604020202020204" pitchFamily="34" charset="0"/>
              <a:buChar char="•"/>
            </a:pPr>
            <a:endParaRPr lang="en-US" dirty="0"/>
          </a:p>
          <a:p>
            <a:pPr marL="285750" indent="-285750">
              <a:buFont typeface="Wingdings" panose="05000000000000000000" pitchFamily="2" charset="2"/>
              <a:buChar char="q"/>
            </a:pPr>
            <a:r>
              <a:rPr lang="en-US" dirty="0" err="1" smtClean="0"/>
              <a:t>Sau</a:t>
            </a:r>
            <a:r>
              <a:rPr lang="en-US" dirty="0" smtClean="0"/>
              <a:t> </a:t>
            </a:r>
            <a:r>
              <a:rPr lang="en-US" dirty="0" err="1" smtClean="0"/>
              <a:t>khi</a:t>
            </a:r>
            <a:r>
              <a:rPr lang="en-US" dirty="0" smtClean="0"/>
              <a:t> </a:t>
            </a:r>
            <a:r>
              <a:rPr lang="en-US" dirty="0" err="1" smtClean="0"/>
              <a:t>huấn</a:t>
            </a:r>
            <a:r>
              <a:rPr lang="en-US" dirty="0" smtClean="0"/>
              <a:t> </a:t>
            </a:r>
            <a:r>
              <a:rPr lang="en-US" dirty="0" err="1" smtClean="0"/>
              <a:t>luyện</a:t>
            </a:r>
            <a:r>
              <a:rPr lang="en-US" dirty="0" smtClean="0"/>
              <a:t> </a:t>
            </a:r>
            <a:r>
              <a:rPr lang="en-US" dirty="0" err="1" smtClean="0"/>
              <a:t>mô</a:t>
            </a:r>
            <a:r>
              <a:rPr lang="en-US" dirty="0" smtClean="0"/>
              <a:t> </a:t>
            </a:r>
            <a:r>
              <a:rPr lang="en-US" dirty="0" err="1" smtClean="0"/>
              <a:t>hình</a:t>
            </a:r>
            <a:r>
              <a:rPr lang="en-US" dirty="0" smtClean="0"/>
              <a:t>, </a:t>
            </a:r>
            <a:r>
              <a:rPr lang="en-US" dirty="0" err="1" smtClean="0"/>
              <a:t>sắp</a:t>
            </a:r>
            <a:r>
              <a:rPr lang="en-US" dirty="0" smtClean="0"/>
              <a:t> </a:t>
            </a:r>
            <a:r>
              <a:rPr lang="en-US" dirty="0" err="1" smtClean="0"/>
              <a:t>xếp</a:t>
            </a:r>
            <a:r>
              <a:rPr lang="en-US" dirty="0" smtClean="0"/>
              <a:t> </a:t>
            </a:r>
            <a:r>
              <a:rPr lang="en-US" dirty="0" err="1" smtClean="0"/>
              <a:t>sách</a:t>
            </a:r>
            <a:r>
              <a:rPr lang="en-US" dirty="0" smtClean="0"/>
              <a:t> </a:t>
            </a:r>
            <a:r>
              <a:rPr lang="en-US" dirty="0" err="1" smtClean="0"/>
              <a:t>theo</a:t>
            </a:r>
            <a:r>
              <a:rPr lang="en-US" dirty="0" smtClean="0"/>
              <a:t> </a:t>
            </a:r>
            <a:r>
              <a:rPr lang="en-US" dirty="0" err="1" smtClean="0"/>
              <a:t>thứ</a:t>
            </a:r>
            <a:r>
              <a:rPr lang="en-US" dirty="0" smtClean="0"/>
              <a:t> </a:t>
            </a:r>
            <a:r>
              <a:rPr lang="en-US" dirty="0" err="1" smtClean="0"/>
              <a:t>tự</a:t>
            </a:r>
            <a:r>
              <a:rPr lang="en-US" dirty="0" smtClean="0"/>
              <a:t> </a:t>
            </a:r>
            <a:r>
              <a:rPr lang="en-US" dirty="0" err="1" smtClean="0"/>
              <a:t>đánh</a:t>
            </a:r>
            <a:r>
              <a:rPr lang="en-US" dirty="0" smtClean="0"/>
              <a:t> </a:t>
            </a:r>
            <a:r>
              <a:rPr lang="en-US" dirty="0" err="1" smtClean="0"/>
              <a:t>giá</a:t>
            </a:r>
            <a:r>
              <a:rPr lang="en-US" dirty="0" smtClean="0"/>
              <a:t> </a:t>
            </a:r>
            <a:r>
              <a:rPr lang="en-US" dirty="0" err="1" smtClean="0"/>
              <a:t>của</a:t>
            </a:r>
            <a:r>
              <a:rPr lang="en-US" dirty="0" smtClean="0"/>
              <a:t> user </a:t>
            </a:r>
            <a:r>
              <a:rPr lang="en-US" dirty="0" err="1" smtClean="0"/>
              <a:t>và</a:t>
            </a:r>
            <a:r>
              <a:rPr lang="en-US" dirty="0" smtClean="0"/>
              <a:t> </a:t>
            </a:r>
            <a:r>
              <a:rPr lang="en-US" dirty="0" err="1" smtClean="0"/>
              <a:t>trả</a:t>
            </a:r>
            <a:r>
              <a:rPr lang="en-US" dirty="0" smtClean="0"/>
              <a:t> </a:t>
            </a:r>
            <a:r>
              <a:rPr lang="en-US" dirty="0" err="1" smtClean="0"/>
              <a:t>về</a:t>
            </a:r>
            <a:r>
              <a:rPr lang="en-US" dirty="0" smtClean="0"/>
              <a:t> top N </a:t>
            </a:r>
            <a:r>
              <a:rPr lang="en-US" dirty="0" err="1" smtClean="0"/>
              <a:t>sản</a:t>
            </a:r>
            <a:r>
              <a:rPr lang="en-US" dirty="0" smtClean="0"/>
              <a:t> </a:t>
            </a:r>
            <a:r>
              <a:rPr lang="en-US" dirty="0" err="1" smtClean="0"/>
              <a:t>phẩm</a:t>
            </a:r>
            <a:r>
              <a:rPr lang="en-US" dirty="0" smtClean="0"/>
              <a:t> </a:t>
            </a:r>
            <a:r>
              <a:rPr lang="en-US" dirty="0" err="1" smtClean="0"/>
              <a:t>mong</a:t>
            </a:r>
            <a:r>
              <a:rPr lang="en-US" dirty="0" smtClean="0"/>
              <a:t> </a:t>
            </a:r>
            <a:r>
              <a:rPr lang="en-US" dirty="0" err="1" smtClean="0"/>
              <a:t>muốn</a:t>
            </a:r>
            <a:endParaRPr lang="en-US" dirty="0"/>
          </a:p>
          <a:p>
            <a:pPr lvl="1"/>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230970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94286" y="279461"/>
            <a:ext cx="4302781" cy="523220"/>
          </a:xfrm>
          <a:prstGeom prst="rect">
            <a:avLst/>
          </a:prstGeom>
        </p:spPr>
        <p:txBody>
          <a:bodyPr wrap="none">
            <a:spAutoFit/>
          </a:bodyPr>
          <a:lstStyle/>
          <a:p>
            <a:r>
              <a:rPr lang="en-US" sz="2800" dirty="0" err="1" smtClean="0">
                <a:solidFill>
                  <a:schemeClr val="bg1"/>
                </a:solidFill>
                <a:latin typeface="Times New Roman" panose="02020603050405020304" pitchFamily="18" charset="0"/>
                <a:cs typeface="Times New Roman" panose="02020603050405020304" pitchFamily="18" charset="0"/>
              </a:rPr>
              <a:t>Kết</a:t>
            </a:r>
            <a:r>
              <a:rPr lang="en-US" sz="2800" dirty="0" smtClean="0">
                <a:solidFill>
                  <a:schemeClr val="bg1"/>
                </a:solidFill>
                <a:latin typeface="Times New Roman" panose="02020603050405020304" pitchFamily="18" charset="0"/>
                <a:cs typeface="Times New Roman" panose="02020603050405020304" pitchFamily="18" charset="0"/>
              </a:rPr>
              <a:t> </a:t>
            </a:r>
            <a:r>
              <a:rPr lang="en-US" sz="2800" dirty="0" err="1" smtClean="0">
                <a:solidFill>
                  <a:schemeClr val="bg1"/>
                </a:solidFill>
                <a:latin typeface="Times New Roman" panose="02020603050405020304" pitchFamily="18" charset="0"/>
                <a:cs typeface="Times New Roman" panose="02020603050405020304" pitchFamily="18" charset="0"/>
              </a:rPr>
              <a:t>luận</a:t>
            </a:r>
            <a:r>
              <a:rPr lang="en-US" sz="2800" dirty="0" smtClean="0">
                <a:solidFill>
                  <a:schemeClr val="bg1"/>
                </a:solidFill>
                <a:latin typeface="Times New Roman" panose="02020603050405020304" pitchFamily="18" charset="0"/>
                <a:cs typeface="Times New Roman" panose="02020603050405020304" pitchFamily="18" charset="0"/>
              </a:rPr>
              <a:t> </a:t>
            </a:r>
            <a:r>
              <a:rPr lang="en-US" sz="2800" dirty="0" err="1" smtClean="0">
                <a:solidFill>
                  <a:schemeClr val="bg1"/>
                </a:solidFill>
                <a:latin typeface="Times New Roman" panose="02020603050405020304" pitchFamily="18" charset="0"/>
                <a:cs typeface="Times New Roman" panose="02020603050405020304" pitchFamily="18" charset="0"/>
              </a:rPr>
              <a:t>và</a:t>
            </a:r>
            <a:r>
              <a:rPr lang="en-US" sz="2800" dirty="0" smtClean="0">
                <a:solidFill>
                  <a:schemeClr val="bg1"/>
                </a:solidFill>
                <a:latin typeface="Times New Roman" panose="02020603050405020304" pitchFamily="18" charset="0"/>
                <a:cs typeface="Times New Roman" panose="02020603050405020304" pitchFamily="18" charset="0"/>
              </a:rPr>
              <a:t> </a:t>
            </a:r>
            <a:r>
              <a:rPr lang="en-US" sz="2800" dirty="0" err="1" smtClean="0">
                <a:solidFill>
                  <a:schemeClr val="bg1"/>
                </a:solidFill>
                <a:latin typeface="Times New Roman" panose="02020603050405020304" pitchFamily="18" charset="0"/>
                <a:cs typeface="Times New Roman" panose="02020603050405020304" pitchFamily="18" charset="0"/>
              </a:rPr>
              <a:t>hướng</a:t>
            </a:r>
            <a:r>
              <a:rPr lang="en-US" sz="2800" dirty="0" smtClean="0">
                <a:solidFill>
                  <a:schemeClr val="bg1"/>
                </a:solidFill>
                <a:latin typeface="Times New Roman" panose="02020603050405020304" pitchFamily="18" charset="0"/>
                <a:cs typeface="Times New Roman" panose="02020603050405020304" pitchFamily="18" charset="0"/>
              </a:rPr>
              <a:t> </a:t>
            </a:r>
            <a:r>
              <a:rPr lang="en-US" sz="2800" dirty="0" err="1" smtClean="0">
                <a:solidFill>
                  <a:schemeClr val="bg1"/>
                </a:solidFill>
                <a:latin typeface="Times New Roman" panose="02020603050405020304" pitchFamily="18" charset="0"/>
                <a:cs typeface="Times New Roman" panose="02020603050405020304" pitchFamily="18" charset="0"/>
              </a:rPr>
              <a:t>phát</a:t>
            </a:r>
            <a:r>
              <a:rPr lang="en-US" sz="2800" dirty="0" smtClean="0">
                <a:solidFill>
                  <a:schemeClr val="bg1"/>
                </a:solidFill>
                <a:latin typeface="Times New Roman" panose="02020603050405020304" pitchFamily="18" charset="0"/>
                <a:cs typeface="Times New Roman" panose="02020603050405020304" pitchFamily="18" charset="0"/>
              </a:rPr>
              <a:t> </a:t>
            </a:r>
            <a:r>
              <a:rPr lang="en-US" sz="2800" dirty="0" err="1" smtClean="0">
                <a:solidFill>
                  <a:schemeClr val="bg1"/>
                </a:solidFill>
                <a:latin typeface="Times New Roman" panose="02020603050405020304" pitchFamily="18" charset="0"/>
                <a:cs typeface="Times New Roman" panose="02020603050405020304" pitchFamily="18" charset="0"/>
              </a:rPr>
              <a:t>triển</a:t>
            </a:r>
            <a:endParaRPr lang="en-US" sz="28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79055" y="1440873"/>
            <a:ext cx="9799781" cy="3693319"/>
          </a:xfrm>
          <a:prstGeom prst="rect">
            <a:avLst/>
          </a:prstGeom>
          <a:noFill/>
        </p:spPr>
        <p:txBody>
          <a:bodyPr wrap="square" rtlCol="0">
            <a:spAutoFit/>
          </a:bodyPr>
          <a:lstStyle/>
          <a:p>
            <a:pPr marL="285750" indent="-285750">
              <a:buFont typeface="Wingdings" panose="05000000000000000000" pitchFamily="2" charset="2"/>
              <a:buChar char="q"/>
            </a:pP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mục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thành</a:t>
            </a:r>
            <a:endParaRPr lang="en-US" dirty="0" smtClean="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yếu</a:t>
            </a: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ở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gợi</a:t>
            </a:r>
            <a:r>
              <a:rPr lang="en-US" dirty="0">
                <a:latin typeface="Times New Roman" panose="02020603050405020304" pitchFamily="18" charset="0"/>
                <a:cs typeface="Times New Roman" panose="02020603050405020304" pitchFamily="18" charset="0"/>
              </a:rPr>
              <a:t> ý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tế</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err="1" smtClean="0">
                <a:latin typeface="Times New Roman" panose="02020603050405020304" pitchFamily="18" charset="0"/>
                <a:cs typeface="Times New Roman" panose="02020603050405020304" pitchFamily="18" charset="0"/>
              </a:rPr>
              <a:t>Những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thiếu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sót</a:t>
            </a:r>
            <a:endParaRPr lang="en-US" dirty="0" smtClean="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Kỹ</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còn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kém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diện</a:t>
            </a:r>
            <a:r>
              <a:rPr lang="en-US" dirty="0" smtClean="0">
                <a:latin typeface="Times New Roman" panose="02020603050405020304" pitchFamily="18" charset="0"/>
                <a:cs typeface="Times New Roman" panose="02020603050405020304" pitchFamily="18" charset="0"/>
              </a:rPr>
              <a:t> web </a:t>
            </a:r>
            <a:r>
              <a:rPr lang="en-US" dirty="0" err="1" smtClean="0">
                <a:latin typeface="Times New Roman" panose="02020603050405020304" pitchFamily="18" charset="0"/>
                <a:cs typeface="Times New Roman" panose="02020603050405020304" pitchFamily="18" charset="0"/>
              </a:rPr>
              <a:t>còn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nhiều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chưa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hợp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endParaRPr lang="en-US" dirty="0" smtClean="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gợi</a:t>
            </a:r>
            <a:r>
              <a:rPr lang="en-US" dirty="0" smtClean="0">
                <a:latin typeface="Times New Roman" panose="02020603050405020304" pitchFamily="18" charset="0"/>
                <a:cs typeface="Times New Roman" panose="02020603050405020304" pitchFamily="18" charset="0"/>
              </a:rPr>
              <a:t> ý </a:t>
            </a:r>
            <a:r>
              <a:rPr lang="en-US" dirty="0" err="1" smtClean="0">
                <a:latin typeface="Times New Roman" panose="02020603050405020304" pitchFamily="18" charset="0"/>
                <a:cs typeface="Times New Roman" panose="02020603050405020304" pitchFamily="18" charset="0"/>
              </a:rPr>
              <a:t>còn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giản</a:t>
            </a:r>
            <a:r>
              <a:rPr lang="en-US" dirty="0" smtClean="0">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Kỹ</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vẫn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chưa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tốt</a:t>
            </a:r>
            <a:endParaRPr lang="en-US" dirty="0" smtClean="0">
              <a:latin typeface="Times New Roman" panose="02020603050405020304" pitchFamily="18" charset="0"/>
              <a:cs typeface="Times New Roman" panose="02020603050405020304" pitchFamily="18" charset="0"/>
            </a:endParaRPr>
          </a:p>
          <a:p>
            <a:pPr lvl="1"/>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err="1" smtClean="0">
                <a:latin typeface="Times New Roman" panose="02020603050405020304" pitchFamily="18" charset="0"/>
                <a:cs typeface="Times New Roman" panose="02020603050405020304" pitchFamily="18" charset="0"/>
              </a:rPr>
              <a:t>Hướng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triển</a:t>
            </a:r>
            <a:endParaRPr lang="en-US" dirty="0" smtClean="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Tích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hợp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cổng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online</a:t>
            </a:r>
          </a:p>
          <a:p>
            <a:pPr marL="742950" lvl="1" indent="-285750">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Xây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dựng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thống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nhiều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hơn</a:t>
            </a: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Tìm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hiểu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áp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gợi</a:t>
            </a:r>
            <a:r>
              <a:rPr lang="en-US" dirty="0" smtClean="0">
                <a:latin typeface="Times New Roman" panose="02020603050405020304" pitchFamily="18" charset="0"/>
                <a:cs typeface="Times New Roman" panose="02020603050405020304" pitchFamily="18" charset="0"/>
              </a:rPr>
              <a:t> ý </a:t>
            </a:r>
            <a:r>
              <a:rPr lang="en-US" dirty="0" err="1" smtClean="0">
                <a:latin typeface="Times New Roman" panose="02020603050405020304" pitchFamily="18" charset="0"/>
                <a:cs typeface="Times New Roman" panose="02020603050405020304" pitchFamily="18" charset="0"/>
              </a:rPr>
              <a:t>hiệu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hơn</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42964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p:txBody>
          <a:bodyPr>
            <a:normAutofit/>
          </a:bodyPr>
          <a:lstStyle/>
          <a:p>
            <a:pPr marL="0" indent="0" algn="ctr">
              <a:buNone/>
            </a:pPr>
            <a:r>
              <a:rPr lang="en-US" sz="4400" dirty="0"/>
              <a:t>THANKS FOR </a:t>
            </a:r>
            <a:r>
              <a:rPr lang="en-US" sz="4400" dirty="0" smtClean="0"/>
              <a:t>LISTENING</a:t>
            </a:r>
            <a:endParaRPr lang="en-US" sz="4400" dirty="0"/>
          </a:p>
        </p:txBody>
      </p:sp>
    </p:spTree>
    <p:extLst>
      <p:ext uri="{BB962C8B-B14F-4D97-AF65-F5344CB8AC3E}">
        <p14:creationId xmlns:p14="http://schemas.microsoft.com/office/powerpoint/2010/main" val="33797506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0145" y="212436"/>
            <a:ext cx="4959928" cy="523220"/>
          </a:xfrm>
          <a:prstGeom prst="rect">
            <a:avLst/>
          </a:prstGeom>
          <a:noFill/>
        </p:spPr>
        <p:txBody>
          <a:bodyPr wrap="square" rtlCol="0">
            <a:spAutoFit/>
          </a:bodyPr>
          <a:lstStyle/>
          <a:p>
            <a:r>
              <a:rPr lang="en-US" sz="2800" dirty="0" smtClean="0">
                <a:solidFill>
                  <a:schemeClr val="bg1"/>
                </a:solidFill>
              </a:rPr>
              <a:t>I. </a:t>
            </a:r>
            <a:r>
              <a:rPr lang="en-US" sz="2800" dirty="0" err="1" smtClean="0">
                <a:solidFill>
                  <a:schemeClr val="bg1"/>
                </a:solidFill>
              </a:rPr>
              <a:t>Đặt</a:t>
            </a:r>
            <a:r>
              <a:rPr lang="en-US" sz="2800" dirty="0" smtClean="0">
                <a:solidFill>
                  <a:schemeClr val="bg1"/>
                </a:solidFill>
              </a:rPr>
              <a:t> </a:t>
            </a:r>
            <a:r>
              <a:rPr lang="en-US" sz="2800" dirty="0" err="1" smtClean="0">
                <a:solidFill>
                  <a:schemeClr val="bg1"/>
                </a:solidFill>
              </a:rPr>
              <a:t>vấn</a:t>
            </a:r>
            <a:r>
              <a:rPr lang="en-US" sz="2800" dirty="0" smtClean="0">
                <a:solidFill>
                  <a:schemeClr val="bg1"/>
                </a:solidFill>
              </a:rPr>
              <a:t> </a:t>
            </a:r>
            <a:r>
              <a:rPr lang="en-US" sz="2800" dirty="0" err="1" smtClean="0">
                <a:solidFill>
                  <a:schemeClr val="bg1"/>
                </a:solidFill>
              </a:rPr>
              <a:t>đề</a:t>
            </a:r>
            <a:endParaRPr lang="en-US" sz="2800" dirty="0">
              <a:solidFill>
                <a:schemeClr val="bg1"/>
              </a:solidFill>
            </a:endParaRPr>
          </a:p>
        </p:txBody>
      </p:sp>
      <p:sp>
        <p:nvSpPr>
          <p:cNvPr id="4" name="TextBox 3"/>
          <p:cNvSpPr txBox="1"/>
          <p:nvPr/>
        </p:nvSpPr>
        <p:spPr>
          <a:xfrm>
            <a:off x="785091" y="1413164"/>
            <a:ext cx="10427854" cy="3216265"/>
          </a:xfrm>
          <a:prstGeom prst="rect">
            <a:avLst/>
          </a:prstGeom>
          <a:noFill/>
        </p:spPr>
        <p:txBody>
          <a:bodyPr wrap="square" rtlCol="0">
            <a:spAutoFit/>
          </a:bodyPr>
          <a:lstStyle/>
          <a:p>
            <a:endParaRPr lang="en-US" sz="2300" dirty="0" smtClean="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q"/>
            </a:pPr>
            <a:r>
              <a:rPr lang="en-US" dirty="0" err="1" smtClean="0">
                <a:latin typeface="Times New Roman" panose="02020603050405020304" pitchFamily="18" charset="0"/>
                <a:cs typeface="Times New Roman" panose="02020603050405020304" pitchFamily="18" charset="0"/>
              </a:rPr>
              <a:t>Ngày</a:t>
            </a:r>
            <a:r>
              <a:rPr lang="en-US" dirty="0" smtClean="0">
                <a:latin typeface="Times New Roman" panose="02020603050405020304" pitchFamily="18" charset="0"/>
                <a:cs typeface="Times New Roman" panose="02020603050405020304" pitchFamily="18" charset="0"/>
              </a:rPr>
              <a:t> nay, </a:t>
            </a:r>
            <a:r>
              <a:rPr lang="en-US" dirty="0" err="1" smtClean="0">
                <a:latin typeface="Times New Roman" panose="02020603050405020304" pitchFamily="18" charset="0"/>
                <a:cs typeface="Times New Roman" panose="02020603050405020304" pitchFamily="18" charset="0"/>
              </a:rPr>
              <a:t>việc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mua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sắm</a:t>
            </a:r>
            <a:r>
              <a:rPr lang="en-US" dirty="0" smtClean="0">
                <a:latin typeface="Times New Roman" panose="02020603050405020304" pitchFamily="18" charset="0"/>
                <a:cs typeface="Times New Roman" panose="02020603050405020304" pitchFamily="18" charset="0"/>
              </a:rPr>
              <a:t> online </a:t>
            </a:r>
            <a:r>
              <a:rPr lang="en-US" dirty="0" err="1" smtClean="0">
                <a:latin typeface="Times New Roman" panose="02020603050405020304" pitchFamily="18" charset="0"/>
                <a:cs typeface="Times New Roman" panose="02020603050405020304" pitchFamily="18" charset="0"/>
              </a:rPr>
              <a:t>đã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ngày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càng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phổ</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hướng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lai</a:t>
            </a:r>
            <a:r>
              <a:rPr lang="en-US" dirty="0" smtClean="0">
                <a:latin typeface="Times New Roman" panose="02020603050405020304" pitchFamily="18" charset="0"/>
                <a:cs typeface="Times New Roman" panose="02020603050405020304" pitchFamily="18" charset="0"/>
              </a:rPr>
              <a:t>.</a:t>
            </a:r>
          </a:p>
          <a:p>
            <a:pPr marL="800100" lvl="1" indent="-342900">
              <a:buFont typeface="Wingdings" panose="05000000000000000000" pitchFamily="2" charset="2"/>
              <a:buChar char="q"/>
            </a:pP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doanh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nghiệp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vừa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nhỏ</a:t>
            </a:r>
            <a:r>
              <a:rPr lang="en-US" dirty="0" smtClean="0">
                <a:latin typeface="Times New Roman" panose="02020603050405020304" pitchFamily="18" charset="0"/>
                <a:cs typeface="Times New Roman" panose="02020603050405020304" pitchFamily="18" charset="0"/>
              </a:rPr>
              <a:t> hay </a:t>
            </a:r>
            <a:r>
              <a:rPr lang="en-US" dirty="0" err="1" smtClean="0">
                <a:latin typeface="Times New Roman" panose="02020603050405020304" pitchFamily="18" charset="0"/>
                <a:cs typeface="Times New Roman" panose="02020603050405020304" pitchFamily="18" charset="0"/>
              </a:rPr>
              <a:t>chuỗi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sở</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doanh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hướng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triển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kênh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mua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sắm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riêng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kênh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phẩm</a:t>
            </a:r>
            <a:r>
              <a:rPr lang="en-US" dirty="0" smtClean="0">
                <a:latin typeface="Times New Roman" panose="02020603050405020304" pitchFamily="18" charset="0"/>
                <a:cs typeface="Times New Roman" panose="02020603050405020304" pitchFamily="18" charset="0"/>
              </a:rPr>
              <a:t>.</a:t>
            </a:r>
          </a:p>
          <a:p>
            <a:pPr marL="800100" lvl="1" indent="-34290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Xu </a:t>
            </a:r>
            <a:r>
              <a:rPr lang="en-US" dirty="0" err="1" smtClean="0">
                <a:latin typeface="Times New Roman" panose="02020603050405020304" pitchFamily="18" charset="0"/>
                <a:cs typeface="Times New Roman" panose="02020603050405020304" pitchFamily="18" charset="0"/>
              </a:rPr>
              <a:t>hướng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kênh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hiện</a:t>
            </a:r>
            <a:r>
              <a:rPr lang="en-US" dirty="0" smtClean="0">
                <a:latin typeface="Times New Roman" panose="02020603050405020304" pitchFamily="18" charset="0"/>
                <a:cs typeface="Times New Roman" panose="02020603050405020304" pitchFamily="18" charset="0"/>
              </a:rPr>
              <a:t> nay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tích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hợp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thêm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thống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tuệ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q"/>
            </a:pPr>
            <a:r>
              <a:rPr lang="en-US" dirty="0" err="1" smtClean="0">
                <a:latin typeface="Times New Roman" panose="02020603050405020304" pitchFamily="18" charset="0"/>
                <a:cs typeface="Times New Roman" panose="02020603050405020304" pitchFamily="18" charset="0"/>
              </a:rPr>
              <a:t>Sách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mặt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phú</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nội</a:t>
            </a:r>
            <a:r>
              <a:rPr lang="en-US" dirty="0" smtClean="0">
                <a:latin typeface="Times New Roman" panose="02020603050405020304" pitchFamily="18" charset="0"/>
                <a:cs typeface="Times New Roman" panose="02020603050405020304" pitchFamily="18" charset="0"/>
              </a:rPr>
              <a:t> dung, </a:t>
            </a:r>
            <a:r>
              <a:rPr lang="en-US" dirty="0" err="1" smtClean="0">
                <a:latin typeface="Times New Roman" panose="02020603050405020304" pitchFamily="18" charset="0"/>
                <a:cs typeface="Times New Roman" panose="02020603050405020304" pitchFamily="18" charset="0"/>
              </a:rPr>
              <a:t>phù</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hợp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mọi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lứa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tuổi</a:t>
            </a:r>
            <a:r>
              <a:rPr lang="en-US" dirty="0" smtClean="0">
                <a:latin typeface="Times New Roman" panose="02020603050405020304" pitchFamily="18" charset="0"/>
                <a:cs typeface="Times New Roman" panose="02020603050405020304" pitchFamily="18" charset="0"/>
              </a:rPr>
              <a:t>.</a:t>
            </a:r>
          </a:p>
          <a:p>
            <a:pPr marL="800100" lvl="1" indent="-34290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q"/>
            </a:pPr>
            <a:endParaRPr lang="en-US" dirty="0" smtClean="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Em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quyết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định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xây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dựng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thống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tuyến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hợp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thống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gợi</a:t>
            </a:r>
            <a:r>
              <a:rPr lang="en-US" dirty="0" smtClean="0">
                <a:latin typeface="Times New Roman" panose="02020603050405020304" pitchFamily="18" charset="0"/>
                <a:cs typeface="Times New Roman" panose="02020603050405020304" pitchFamily="18" charset="0"/>
              </a:rPr>
              <a:t> ý </a:t>
            </a:r>
            <a:r>
              <a:rPr lang="en-US" dirty="0" err="1" smtClean="0">
                <a:latin typeface="Times New Roman" panose="02020603050405020304" pitchFamily="18" charset="0"/>
                <a:cs typeface="Times New Roman" panose="02020603050405020304" pitchFamily="18" charset="0"/>
              </a:rPr>
              <a:t>sản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phẩm</a:t>
            </a:r>
            <a:endParaRPr lang="en-US" dirty="0" smtClean="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Mục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kỹ</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xây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dựng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thống</a:t>
            </a:r>
            <a:r>
              <a:rPr lang="en-US" dirty="0" smtClean="0">
                <a:latin typeface="Times New Roman" panose="02020603050405020304" pitchFamily="18" charset="0"/>
                <a:cs typeface="Times New Roman" panose="02020603050405020304" pitchFamily="18" charset="0"/>
              </a:rPr>
              <a:t> ở </a:t>
            </a:r>
            <a:r>
              <a:rPr lang="en-US" dirty="0" err="1" smtClean="0">
                <a:latin typeface="Times New Roman" panose="02020603050405020304" pitchFamily="18" charset="0"/>
                <a:cs typeface="Times New Roman" panose="02020603050405020304" pitchFamily="18" charset="0"/>
              </a:rPr>
              <a:t>tất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đoạn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triển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mềm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học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thêm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xây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dựng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thống</a:t>
            </a:r>
            <a:r>
              <a:rPr lang="en-US" dirty="0" smtClean="0">
                <a:latin typeface="Times New Roman" panose="02020603050405020304" pitchFamily="18" charset="0"/>
                <a:cs typeface="Times New Roman" panose="02020603050405020304" pitchFamily="18" charset="0"/>
              </a:rPr>
              <a:t> machine learning </a:t>
            </a:r>
            <a:r>
              <a:rPr lang="en-US" dirty="0" err="1" smtClean="0">
                <a:latin typeface="Times New Roman" panose="02020603050405020304" pitchFamily="18" charset="0"/>
                <a:cs typeface="Times New Roman" panose="02020603050405020304" pitchFamily="18" charset="0"/>
              </a:rPr>
              <a:t>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tế</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80" y="273600"/>
            <a:ext cx="10972440" cy="437600"/>
          </a:xfrm>
        </p:spPr>
        <p:txBody>
          <a:bodyPr/>
          <a:lstStyle/>
          <a:p>
            <a:r>
              <a:rPr lang="en-US" sz="2800" dirty="0" smtClean="0">
                <a:solidFill>
                  <a:schemeClr val="bg1"/>
                </a:solidFill>
                <a:latin typeface="Times New Roman" panose="02020603050405020304" pitchFamily="18" charset="0"/>
                <a:cs typeface="Times New Roman" panose="02020603050405020304" pitchFamily="18" charset="0"/>
              </a:rPr>
              <a:t>II. </a:t>
            </a:r>
            <a:r>
              <a:rPr lang="en-US" sz="2800" dirty="0" err="1" smtClean="0">
                <a:solidFill>
                  <a:schemeClr val="bg1"/>
                </a:solidFill>
                <a:latin typeface="Times New Roman" panose="02020603050405020304" pitchFamily="18" charset="0"/>
                <a:cs typeface="Times New Roman" panose="02020603050405020304" pitchFamily="18" charset="0"/>
              </a:rPr>
              <a:t>Xây</a:t>
            </a:r>
            <a:r>
              <a:rPr lang="en-US" sz="2800" dirty="0" smtClean="0">
                <a:solidFill>
                  <a:schemeClr val="bg1"/>
                </a:solidFill>
                <a:latin typeface="Times New Roman" panose="02020603050405020304" pitchFamily="18" charset="0"/>
                <a:cs typeface="Times New Roman" panose="02020603050405020304" pitchFamily="18" charset="0"/>
              </a:rPr>
              <a:t> </a:t>
            </a:r>
            <a:r>
              <a:rPr lang="en-US" sz="2800" dirty="0" err="1" smtClean="0">
                <a:solidFill>
                  <a:schemeClr val="bg1"/>
                </a:solidFill>
                <a:latin typeface="Times New Roman" panose="02020603050405020304" pitchFamily="18" charset="0"/>
                <a:cs typeface="Times New Roman" panose="02020603050405020304" pitchFamily="18" charset="0"/>
              </a:rPr>
              <a:t>dựng</a:t>
            </a:r>
            <a:r>
              <a:rPr lang="en-US" sz="2800" dirty="0" smtClean="0">
                <a:solidFill>
                  <a:schemeClr val="bg1"/>
                </a:solidFill>
                <a:latin typeface="Times New Roman" panose="02020603050405020304" pitchFamily="18" charset="0"/>
                <a:cs typeface="Times New Roman" panose="02020603050405020304" pitchFamily="18" charset="0"/>
              </a:rPr>
              <a:t> </a:t>
            </a:r>
            <a:r>
              <a:rPr lang="en-US" sz="2800" dirty="0" err="1" smtClean="0">
                <a:solidFill>
                  <a:schemeClr val="bg1"/>
                </a:solidFill>
                <a:latin typeface="Times New Roman" panose="02020603050405020304" pitchFamily="18" charset="0"/>
                <a:cs typeface="Times New Roman" panose="02020603050405020304" pitchFamily="18" charset="0"/>
              </a:rPr>
              <a:t>hệ</a:t>
            </a:r>
            <a:r>
              <a:rPr lang="en-US" sz="2800" dirty="0" smtClean="0">
                <a:solidFill>
                  <a:schemeClr val="bg1"/>
                </a:solidFill>
                <a:latin typeface="Times New Roman" panose="02020603050405020304" pitchFamily="18" charset="0"/>
                <a:cs typeface="Times New Roman" panose="02020603050405020304" pitchFamily="18" charset="0"/>
              </a:rPr>
              <a:t> </a:t>
            </a:r>
            <a:r>
              <a:rPr lang="en-US" sz="2800" dirty="0" err="1" smtClean="0">
                <a:solidFill>
                  <a:schemeClr val="bg1"/>
                </a:solidFill>
                <a:latin typeface="Times New Roman" panose="02020603050405020304" pitchFamily="18" charset="0"/>
                <a:cs typeface="Times New Roman" panose="02020603050405020304" pitchFamily="18" charset="0"/>
              </a:rPr>
              <a:t>thống</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674255" y="1403927"/>
            <a:ext cx="9439563" cy="1938992"/>
          </a:xfrm>
          <a:prstGeom prst="rect">
            <a:avLst/>
          </a:prstGeom>
          <a:noFill/>
        </p:spPr>
        <p:txBody>
          <a:bodyPr wrap="square" rtlCol="0">
            <a:spAutoFit/>
          </a:bodyPr>
          <a:lstStyle/>
          <a:p>
            <a:pPr marL="342900" indent="-342900">
              <a:buFont typeface="Wingdings" panose="05000000000000000000" pitchFamily="2" charset="2"/>
              <a:buChar char="v"/>
            </a:pPr>
            <a:r>
              <a:rPr lang="en-US" sz="2400" dirty="0" err="1" smtClean="0">
                <a:latin typeface="Times New Roman" panose="02020603050405020304" pitchFamily="18" charset="0"/>
                <a:cs typeface="Times New Roman" panose="02020603050405020304" pitchFamily="18" charset="0"/>
              </a:rPr>
              <a:t>Phân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tích</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a:t>
            </a:r>
            <a:r>
              <a:rPr lang="en-US" sz="2400" dirty="0" err="1" smtClean="0">
                <a:latin typeface="Times New Roman" panose="02020603050405020304" pitchFamily="18" charset="0"/>
                <a:cs typeface="Times New Roman" panose="02020603050405020304" pitchFamily="18" charset="0"/>
              </a:rPr>
              <a:t>êu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cầu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hệ</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thống</a:t>
            </a: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err="1" smtClean="0">
                <a:latin typeface="Times New Roman" panose="02020603050405020304" pitchFamily="18" charset="0"/>
                <a:cs typeface="Times New Roman" panose="02020603050405020304" pitchFamily="18" charset="0"/>
              </a:rPr>
              <a:t>Phân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tích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thiết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kế</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hệ</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thống</a:t>
            </a: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err="1" smtClean="0">
                <a:latin typeface="Times New Roman" panose="02020603050405020304" pitchFamily="18" charset="0"/>
                <a:cs typeface="Times New Roman" panose="02020603050405020304" pitchFamily="18" charset="0"/>
              </a:rPr>
              <a:t>Thiết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kế</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cơ</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sở</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dữ</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liệu</a:t>
            </a: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err="1" smtClean="0">
                <a:latin typeface="Times New Roman" panose="02020603050405020304" pitchFamily="18" charset="0"/>
                <a:cs typeface="Times New Roman" panose="02020603050405020304" pitchFamily="18" charset="0"/>
              </a:rPr>
              <a:t>Kiến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trúc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hệ</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thống</a:t>
            </a: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err="1" smtClean="0">
                <a:latin typeface="Times New Roman" panose="02020603050405020304" pitchFamily="18" charset="0"/>
                <a:cs typeface="Times New Roman" panose="02020603050405020304" pitchFamily="18" charset="0"/>
              </a:rPr>
              <a:t>Công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nghệ</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1133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41746" y="257175"/>
            <a:ext cx="5781964" cy="380134"/>
          </a:xfrm>
        </p:spPr>
        <p:txBody>
          <a:bodyPr/>
          <a:lstStyle/>
          <a:p>
            <a:r>
              <a:rPr lang="en-US" sz="2800" dirty="0">
                <a:solidFill>
                  <a:schemeClr val="bg1"/>
                </a:solidFill>
              </a:rPr>
              <a:t>II. </a:t>
            </a:r>
            <a:r>
              <a:rPr lang="en-US" sz="2800" dirty="0" err="1" smtClean="0">
                <a:solidFill>
                  <a:schemeClr val="bg1"/>
                </a:solidFill>
              </a:rPr>
              <a:t>Phân</a:t>
            </a:r>
            <a:r>
              <a:rPr lang="en-US" sz="2800" dirty="0" smtClean="0">
                <a:solidFill>
                  <a:schemeClr val="bg1"/>
                </a:solidFill>
              </a:rPr>
              <a:t> </a:t>
            </a:r>
            <a:r>
              <a:rPr lang="en-US" sz="2800" dirty="0" err="1" smtClean="0">
                <a:solidFill>
                  <a:schemeClr val="bg1"/>
                </a:solidFill>
              </a:rPr>
              <a:t>tích</a:t>
            </a:r>
            <a:r>
              <a:rPr lang="en-US" sz="2800" dirty="0" smtClean="0">
                <a:solidFill>
                  <a:schemeClr val="bg1"/>
                </a:solidFill>
              </a:rPr>
              <a:t> </a:t>
            </a:r>
            <a:r>
              <a:rPr lang="en-US" sz="2800" dirty="0" err="1">
                <a:solidFill>
                  <a:schemeClr val="bg1"/>
                </a:solidFill>
              </a:rPr>
              <a:t>y</a:t>
            </a:r>
            <a:r>
              <a:rPr lang="en-US" sz="2800" dirty="0" err="1" smtClean="0">
                <a:solidFill>
                  <a:schemeClr val="bg1"/>
                </a:solidFill>
              </a:rPr>
              <a:t>êu</a:t>
            </a:r>
            <a:r>
              <a:rPr lang="en-US" sz="2800" dirty="0" smtClean="0">
                <a:solidFill>
                  <a:schemeClr val="bg1"/>
                </a:solidFill>
              </a:rPr>
              <a:t> </a:t>
            </a:r>
            <a:r>
              <a:rPr lang="en-US" sz="2800" dirty="0" err="1" smtClean="0">
                <a:solidFill>
                  <a:schemeClr val="bg1"/>
                </a:solidFill>
              </a:rPr>
              <a:t>cầu</a:t>
            </a:r>
            <a:r>
              <a:rPr lang="en-US" sz="2800" dirty="0" smtClean="0">
                <a:solidFill>
                  <a:schemeClr val="bg1"/>
                </a:solidFill>
              </a:rPr>
              <a:t> </a:t>
            </a:r>
            <a:r>
              <a:rPr lang="en-US" sz="2800" dirty="0" err="1" smtClean="0">
                <a:solidFill>
                  <a:schemeClr val="bg1"/>
                </a:solidFill>
              </a:rPr>
              <a:t>hệ</a:t>
            </a:r>
            <a:r>
              <a:rPr lang="en-US" sz="2800" dirty="0" smtClean="0">
                <a:solidFill>
                  <a:schemeClr val="bg1"/>
                </a:solidFill>
              </a:rPr>
              <a:t> </a:t>
            </a:r>
            <a:r>
              <a:rPr lang="en-US" sz="2800" dirty="0" err="1" smtClean="0">
                <a:solidFill>
                  <a:schemeClr val="bg1"/>
                </a:solidFill>
              </a:rPr>
              <a:t>thống</a:t>
            </a:r>
            <a:endParaRPr lang="en-US" sz="2800" dirty="0"/>
          </a:p>
        </p:txBody>
      </p:sp>
      <p:sp>
        <p:nvSpPr>
          <p:cNvPr id="2" name="TextBox 1"/>
          <p:cNvSpPr txBox="1"/>
          <p:nvPr/>
        </p:nvSpPr>
        <p:spPr>
          <a:xfrm>
            <a:off x="1076037" y="1357745"/>
            <a:ext cx="10390909" cy="4524315"/>
          </a:xfrm>
          <a:prstGeom prst="rect">
            <a:avLst/>
          </a:prstGeom>
          <a:noFill/>
        </p:spPr>
        <p:txBody>
          <a:bodyPr wrap="square" rtlCol="0">
            <a:spAutoFit/>
          </a:bodyPr>
          <a:lstStyle/>
          <a:p>
            <a:pPr marL="285750" lvl="0" indent="-285750">
              <a:buFont typeface="Wingdings" panose="05000000000000000000" pitchFamily="2" charset="2"/>
              <a:buChar char="q"/>
            </a:pPr>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phi </a:t>
            </a:r>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endParaRPr lang="en-US" dirty="0" smtClean="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Tính</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endParaRPr lang="en-US"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Giao</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nút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bấm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chọn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header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footer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a:t>
            </a:r>
          </a:p>
          <a:p>
            <a:pPr marL="1200150" lvl="2"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dung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Bố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nhìn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đẹp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web </a:t>
            </a:r>
            <a:r>
              <a:rPr lang="en-US" dirty="0" err="1">
                <a:latin typeface="Times New Roman" panose="02020603050405020304" pitchFamily="18" charset="0"/>
                <a:cs typeface="Times New Roman" panose="02020603050405020304" pitchFamily="18" charset="0"/>
              </a:rPr>
              <a:t>lâu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endParaRPr lang="en-US"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ổn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lác</a:t>
            </a:r>
            <a:r>
              <a:rPr lang="en-US" dirty="0">
                <a:latin typeface="Times New Roman" panose="02020603050405020304" pitchFamily="18" charset="0"/>
                <a:cs typeface="Times New Roman" panose="02020603050405020304" pitchFamily="18" charset="0"/>
              </a:rPr>
              <a:t>.</a:t>
            </a:r>
          </a:p>
          <a:p>
            <a:pPr marL="1200150" lvl="2"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chiếm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a:t>
            </a:r>
          </a:p>
          <a:p>
            <a:pPr marL="1200150" lvl="2"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cá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mật</a:t>
            </a:r>
            <a:r>
              <a:rPr lang="en-US" dirty="0">
                <a:latin typeface="Times New Roman" panose="02020603050405020304" pitchFamily="18" charset="0"/>
                <a:cs typeface="Times New Roman" panose="02020603050405020304" pitchFamily="18" charset="0"/>
              </a:rPr>
              <a:t>.</a:t>
            </a:r>
          </a:p>
          <a:p>
            <a:pPr marL="1200150" lvl="2"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hỗ</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khẩu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gửi</a:t>
            </a:r>
            <a:r>
              <a:rPr lang="en-US" dirty="0">
                <a:latin typeface="Times New Roman" panose="02020603050405020304" pitchFamily="18" charset="0"/>
                <a:cs typeface="Times New Roman" panose="02020603050405020304" pitchFamily="18" charset="0"/>
              </a:rPr>
              <a:t> email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khẩu</a:t>
            </a:r>
            <a:r>
              <a:rPr lang="en-US" dirty="0">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a:t>
            </a:r>
            <a:endParaRPr lang="en-US"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rõ</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322612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0218" y="175491"/>
            <a:ext cx="5680364" cy="523220"/>
          </a:xfrm>
          <a:prstGeom prst="rect">
            <a:avLst/>
          </a:prstGeom>
          <a:noFill/>
        </p:spPr>
        <p:txBody>
          <a:bodyPr wrap="square" rtlCol="0">
            <a:spAutoFit/>
          </a:bodyPr>
          <a:lstStyle/>
          <a:p>
            <a:r>
              <a:rPr lang="en-US" sz="2800" dirty="0">
                <a:solidFill>
                  <a:schemeClr val="bg1"/>
                </a:solidFill>
              </a:rPr>
              <a:t>II. </a:t>
            </a:r>
            <a:r>
              <a:rPr lang="en-US" sz="2800" dirty="0" err="1">
                <a:solidFill>
                  <a:schemeClr val="bg1"/>
                </a:solidFill>
              </a:rPr>
              <a:t>Phân</a:t>
            </a:r>
            <a:r>
              <a:rPr lang="en-US" sz="2800" dirty="0">
                <a:solidFill>
                  <a:schemeClr val="bg1"/>
                </a:solidFill>
              </a:rPr>
              <a:t> </a:t>
            </a:r>
            <a:r>
              <a:rPr lang="en-US" sz="2800" dirty="0" err="1">
                <a:solidFill>
                  <a:schemeClr val="bg1"/>
                </a:solidFill>
              </a:rPr>
              <a:t>tích</a:t>
            </a:r>
            <a:r>
              <a:rPr lang="en-US" sz="2800" dirty="0">
                <a:solidFill>
                  <a:schemeClr val="bg1"/>
                </a:solidFill>
              </a:rPr>
              <a:t> </a:t>
            </a:r>
            <a:r>
              <a:rPr lang="en-US" sz="2800" dirty="0" err="1">
                <a:solidFill>
                  <a:schemeClr val="bg1"/>
                </a:solidFill>
              </a:rPr>
              <a:t>yêu</a:t>
            </a:r>
            <a:r>
              <a:rPr lang="en-US" sz="2800" dirty="0">
                <a:solidFill>
                  <a:schemeClr val="bg1"/>
                </a:solidFill>
              </a:rPr>
              <a:t> </a:t>
            </a:r>
            <a:r>
              <a:rPr lang="en-US" sz="2800" dirty="0" err="1">
                <a:solidFill>
                  <a:schemeClr val="bg1"/>
                </a:solidFill>
              </a:rPr>
              <a:t>cầu</a:t>
            </a:r>
            <a:r>
              <a:rPr lang="en-US" sz="2800" dirty="0">
                <a:solidFill>
                  <a:schemeClr val="bg1"/>
                </a:solidFill>
              </a:rPr>
              <a:t> </a:t>
            </a:r>
            <a:r>
              <a:rPr lang="en-US" sz="2800" dirty="0" err="1">
                <a:solidFill>
                  <a:schemeClr val="bg1"/>
                </a:solidFill>
              </a:rPr>
              <a:t>hệ</a:t>
            </a:r>
            <a:r>
              <a:rPr lang="en-US" sz="2800" dirty="0">
                <a:solidFill>
                  <a:schemeClr val="bg1"/>
                </a:solidFill>
              </a:rPr>
              <a:t> </a:t>
            </a:r>
            <a:r>
              <a:rPr lang="en-US" sz="2800" dirty="0" err="1">
                <a:solidFill>
                  <a:schemeClr val="bg1"/>
                </a:solidFill>
              </a:rPr>
              <a:t>thống</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2153" y="1314223"/>
            <a:ext cx="8182808" cy="4858505"/>
          </a:xfrm>
          <a:prstGeom prst="rect">
            <a:avLst/>
          </a:prstGeom>
        </p:spPr>
      </p:pic>
      <p:sp>
        <p:nvSpPr>
          <p:cNvPr id="5" name="TextBox 4"/>
          <p:cNvSpPr txBox="1"/>
          <p:nvPr/>
        </p:nvSpPr>
        <p:spPr>
          <a:xfrm>
            <a:off x="4630882" y="6172728"/>
            <a:ext cx="4221479" cy="307777"/>
          </a:xfrm>
          <a:prstGeom prst="rect">
            <a:avLst/>
          </a:prstGeom>
          <a:noFill/>
        </p:spPr>
        <p:txBody>
          <a:bodyPr wrap="square" rtlCol="0">
            <a:spAutoFit/>
          </a:bodyPr>
          <a:lstStyle/>
          <a:p>
            <a:r>
              <a:rPr lang="en-US" sz="1400" dirty="0" err="1" smtClean="0"/>
              <a:t>Hình</a:t>
            </a:r>
            <a:r>
              <a:rPr lang="en-US" sz="1400" dirty="0" smtClean="0"/>
              <a:t> 1. </a:t>
            </a:r>
            <a:r>
              <a:rPr lang="en-US" sz="1400" dirty="0" err="1" smtClean="0"/>
              <a:t>Biểu</a:t>
            </a:r>
            <a:r>
              <a:rPr lang="en-US" sz="1400" dirty="0" smtClean="0"/>
              <a:t> </a:t>
            </a:r>
            <a:r>
              <a:rPr lang="en-US" sz="1400" dirty="0" err="1" smtClean="0"/>
              <a:t>đồ</a:t>
            </a:r>
            <a:r>
              <a:rPr lang="en-US" sz="1400" dirty="0" smtClean="0"/>
              <a:t> ca </a:t>
            </a:r>
            <a:r>
              <a:rPr lang="en-US" sz="1400" dirty="0" err="1" smtClean="0"/>
              <a:t>sử</a:t>
            </a:r>
            <a:r>
              <a:rPr lang="en-US" sz="1400" dirty="0" smtClean="0"/>
              <a:t> </a:t>
            </a:r>
            <a:r>
              <a:rPr lang="en-US" sz="1400" dirty="0" err="1" smtClean="0"/>
              <a:t>dụng</a:t>
            </a:r>
            <a:r>
              <a:rPr lang="en-US" sz="1400" dirty="0" smtClean="0"/>
              <a:t> </a:t>
            </a:r>
            <a:r>
              <a:rPr lang="en-US" sz="1400" dirty="0" err="1" smtClean="0"/>
              <a:t>tổng</a:t>
            </a:r>
            <a:r>
              <a:rPr lang="en-US" sz="1400" dirty="0" smtClean="0"/>
              <a:t> </a:t>
            </a:r>
            <a:r>
              <a:rPr lang="en-US" sz="1400" dirty="0" err="1" smtClean="0"/>
              <a:t>quan</a:t>
            </a:r>
            <a:endParaRPr lang="en-US" sz="14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651960" y="-87480"/>
            <a:ext cx="1070100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endParaRPr lang="en-US" sz="3600" b="0" strike="noStrike" spc="-1" dirty="0">
              <a:latin typeface="Arial"/>
            </a:endParaRPr>
          </a:p>
        </p:txBody>
      </p:sp>
      <p:sp>
        <p:nvSpPr>
          <p:cNvPr id="89" name="CustomShape 2"/>
          <p:cNvSpPr/>
          <p:nvPr/>
        </p:nvSpPr>
        <p:spPr>
          <a:xfrm>
            <a:off x="517236" y="1237320"/>
            <a:ext cx="10835724" cy="490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71360" indent="-170640">
              <a:lnSpc>
                <a:spcPct val="100000"/>
              </a:lnSpc>
              <a:spcBef>
                <a:spcPts val="601"/>
              </a:spcBef>
              <a:spcAft>
                <a:spcPts val="601"/>
              </a:spcAft>
              <a:buClr>
                <a:srgbClr val="000000"/>
              </a:buClr>
              <a:buFont typeface="Arial"/>
              <a:buChar char="•"/>
            </a:pPr>
            <a:endParaRPr lang="en-US" sz="2000" b="0" strike="noStrike" spc="-1" dirty="0">
              <a:latin typeface="Arial"/>
            </a:endParaRPr>
          </a:p>
        </p:txBody>
      </p:sp>
      <p:sp>
        <p:nvSpPr>
          <p:cNvPr id="4" name="TextBox 3"/>
          <p:cNvSpPr txBox="1"/>
          <p:nvPr/>
        </p:nvSpPr>
        <p:spPr>
          <a:xfrm>
            <a:off x="360218" y="175491"/>
            <a:ext cx="6657886" cy="523220"/>
          </a:xfrm>
          <a:prstGeom prst="rect">
            <a:avLst/>
          </a:prstGeom>
          <a:noFill/>
        </p:spPr>
        <p:txBody>
          <a:bodyPr wrap="square" rtlCol="0">
            <a:spAutoFit/>
          </a:bodyPr>
          <a:lstStyle/>
          <a:p>
            <a:r>
              <a:rPr lang="en-US" sz="2800" dirty="0" err="1" smtClean="0">
                <a:solidFill>
                  <a:schemeClr val="bg1"/>
                </a:solidFill>
              </a:rPr>
              <a:t>Phân</a:t>
            </a:r>
            <a:r>
              <a:rPr lang="en-US" sz="2800" dirty="0" smtClean="0">
                <a:solidFill>
                  <a:schemeClr val="bg1"/>
                </a:solidFill>
              </a:rPr>
              <a:t> </a:t>
            </a:r>
            <a:r>
              <a:rPr lang="en-US" sz="2800" dirty="0" err="1" smtClean="0">
                <a:solidFill>
                  <a:schemeClr val="bg1"/>
                </a:solidFill>
              </a:rPr>
              <a:t>rã</a:t>
            </a:r>
            <a:r>
              <a:rPr lang="en-US" sz="2800" dirty="0" smtClean="0">
                <a:solidFill>
                  <a:schemeClr val="bg1"/>
                </a:solidFill>
              </a:rPr>
              <a:t> ca </a:t>
            </a:r>
            <a:r>
              <a:rPr lang="en-US" sz="2800" dirty="0" err="1" smtClean="0">
                <a:solidFill>
                  <a:schemeClr val="bg1"/>
                </a:solidFill>
              </a:rPr>
              <a:t>sử</a:t>
            </a:r>
            <a:r>
              <a:rPr lang="en-US" sz="2800" dirty="0" smtClean="0">
                <a:solidFill>
                  <a:schemeClr val="bg1"/>
                </a:solidFill>
              </a:rPr>
              <a:t> </a:t>
            </a:r>
            <a:r>
              <a:rPr lang="en-US" sz="2800" dirty="0" err="1" smtClean="0">
                <a:solidFill>
                  <a:schemeClr val="bg1"/>
                </a:solidFill>
              </a:rPr>
              <a:t>dụng</a:t>
            </a:r>
            <a:r>
              <a:rPr lang="en-US" sz="2800" dirty="0" smtClean="0">
                <a:solidFill>
                  <a:schemeClr val="bg1"/>
                </a:solidFill>
              </a:rPr>
              <a:t> </a:t>
            </a:r>
            <a:r>
              <a:rPr lang="en-US" sz="2800" dirty="0" err="1" smtClean="0">
                <a:solidFill>
                  <a:schemeClr val="bg1"/>
                </a:solidFill>
              </a:rPr>
              <a:t>của</a:t>
            </a:r>
            <a:r>
              <a:rPr lang="en-US" sz="2800" dirty="0" smtClean="0">
                <a:solidFill>
                  <a:schemeClr val="bg1"/>
                </a:solidFill>
              </a:rPr>
              <a:t> </a:t>
            </a:r>
            <a:r>
              <a:rPr lang="en-US" sz="2800" dirty="0" err="1" smtClean="0">
                <a:solidFill>
                  <a:schemeClr val="bg1"/>
                </a:solidFill>
              </a:rPr>
              <a:t>người</a:t>
            </a:r>
            <a:r>
              <a:rPr lang="en-US" sz="2800" dirty="0" smtClean="0">
                <a:solidFill>
                  <a:schemeClr val="bg1"/>
                </a:solidFill>
              </a:rPr>
              <a:t> </a:t>
            </a:r>
            <a:r>
              <a:rPr lang="en-US" sz="2800" dirty="0" err="1" smtClean="0">
                <a:solidFill>
                  <a:schemeClr val="bg1"/>
                </a:solidFill>
              </a:rPr>
              <a:t>dùng</a:t>
            </a:r>
            <a:endParaRPr lang="en-US" sz="2800" dirty="0"/>
          </a:p>
        </p:txBody>
      </p:sp>
      <p:sp>
        <p:nvSpPr>
          <p:cNvPr id="3" name="TextBox 2"/>
          <p:cNvSpPr txBox="1"/>
          <p:nvPr/>
        </p:nvSpPr>
        <p:spPr>
          <a:xfrm>
            <a:off x="861060" y="5672743"/>
            <a:ext cx="4678680" cy="307777"/>
          </a:xfrm>
          <a:prstGeom prst="rect">
            <a:avLst/>
          </a:prstGeom>
          <a:noFill/>
        </p:spPr>
        <p:txBody>
          <a:bodyPr wrap="square" rtlCol="0">
            <a:spAutoFit/>
          </a:bodyPr>
          <a:lstStyle/>
          <a:p>
            <a:r>
              <a:rPr lang="en-US" sz="1400" dirty="0" err="1" smtClean="0"/>
              <a:t>Hình</a:t>
            </a:r>
            <a:r>
              <a:rPr lang="en-US" sz="1400" dirty="0" smtClean="0"/>
              <a:t> 2. </a:t>
            </a:r>
            <a:r>
              <a:rPr lang="en-US" sz="1400" dirty="0" err="1" smtClean="0"/>
              <a:t>Phân</a:t>
            </a:r>
            <a:r>
              <a:rPr lang="en-US" sz="1400" dirty="0" smtClean="0"/>
              <a:t> </a:t>
            </a:r>
            <a:r>
              <a:rPr lang="en-US" sz="1400" dirty="0" err="1" smtClean="0"/>
              <a:t>rã</a:t>
            </a:r>
            <a:r>
              <a:rPr lang="en-US" sz="1400" dirty="0" smtClean="0"/>
              <a:t> ca </a:t>
            </a:r>
            <a:r>
              <a:rPr lang="en-US" sz="1400" dirty="0" err="1" smtClean="0"/>
              <a:t>sử</a:t>
            </a:r>
            <a:r>
              <a:rPr lang="en-US" sz="1400" dirty="0" smtClean="0"/>
              <a:t> </a:t>
            </a:r>
            <a:r>
              <a:rPr lang="en-US" sz="1400" dirty="0" err="1" smtClean="0"/>
              <a:t>dụng</a:t>
            </a:r>
            <a:r>
              <a:rPr lang="en-US" sz="1400" dirty="0" smtClean="0"/>
              <a:t> </a:t>
            </a:r>
            <a:r>
              <a:rPr lang="en-US" sz="1400" dirty="0" err="1" smtClean="0"/>
              <a:t>quản</a:t>
            </a:r>
            <a:r>
              <a:rPr lang="en-US" sz="1400" dirty="0" smtClean="0"/>
              <a:t> </a:t>
            </a:r>
            <a:r>
              <a:rPr lang="en-US" sz="1400" dirty="0" err="1" smtClean="0"/>
              <a:t>lý</a:t>
            </a:r>
            <a:r>
              <a:rPr lang="en-US" sz="1400" dirty="0" smtClean="0"/>
              <a:t> </a:t>
            </a:r>
            <a:r>
              <a:rPr lang="en-US" sz="1400" dirty="0" err="1" smtClean="0"/>
              <a:t>bình</a:t>
            </a:r>
            <a:r>
              <a:rPr lang="en-US" sz="1400" dirty="0" smtClean="0"/>
              <a:t> </a:t>
            </a:r>
            <a:r>
              <a:rPr lang="en-US" sz="1400" dirty="0" err="1" smtClean="0"/>
              <a:t>luận</a:t>
            </a:r>
            <a:r>
              <a:rPr lang="en-US" sz="1400" dirty="0" smtClean="0"/>
              <a:t> </a:t>
            </a:r>
            <a:r>
              <a:rPr lang="en-US" sz="1400" dirty="0" err="1" smtClean="0"/>
              <a:t>của</a:t>
            </a:r>
            <a:r>
              <a:rPr lang="en-US" sz="1400" dirty="0" smtClean="0"/>
              <a:t> </a:t>
            </a:r>
            <a:r>
              <a:rPr lang="en-US" sz="1400" dirty="0" err="1" smtClean="0"/>
              <a:t>tôi</a:t>
            </a:r>
            <a:endParaRPr lang="en-US" sz="1400" dirty="0"/>
          </a:p>
        </p:txBody>
      </p:sp>
      <p:sp>
        <p:nvSpPr>
          <p:cNvPr id="10" name="TextBox 9"/>
          <p:cNvSpPr txBox="1"/>
          <p:nvPr/>
        </p:nvSpPr>
        <p:spPr>
          <a:xfrm>
            <a:off x="7018104" y="5639029"/>
            <a:ext cx="4678680" cy="307777"/>
          </a:xfrm>
          <a:prstGeom prst="rect">
            <a:avLst/>
          </a:prstGeom>
          <a:noFill/>
        </p:spPr>
        <p:txBody>
          <a:bodyPr wrap="square" rtlCol="0">
            <a:spAutoFit/>
          </a:bodyPr>
          <a:lstStyle/>
          <a:p>
            <a:r>
              <a:rPr lang="en-US" sz="1400" dirty="0" err="1" smtClean="0"/>
              <a:t>Hình</a:t>
            </a:r>
            <a:r>
              <a:rPr lang="en-US" sz="1400" dirty="0" smtClean="0"/>
              <a:t> 3. </a:t>
            </a:r>
            <a:r>
              <a:rPr lang="en-US" sz="1400" dirty="0" err="1" smtClean="0"/>
              <a:t>Phân</a:t>
            </a:r>
            <a:r>
              <a:rPr lang="en-US" sz="1400" dirty="0" smtClean="0"/>
              <a:t> </a:t>
            </a:r>
            <a:r>
              <a:rPr lang="en-US" sz="1400" dirty="0" err="1" smtClean="0"/>
              <a:t>rã</a:t>
            </a:r>
            <a:r>
              <a:rPr lang="en-US" sz="1400" dirty="0" smtClean="0"/>
              <a:t> ca </a:t>
            </a:r>
            <a:r>
              <a:rPr lang="en-US" sz="1400" dirty="0" err="1" smtClean="0"/>
              <a:t>sử</a:t>
            </a:r>
            <a:r>
              <a:rPr lang="en-US" sz="1400" dirty="0" smtClean="0"/>
              <a:t> </a:t>
            </a:r>
            <a:r>
              <a:rPr lang="en-US" sz="1400" dirty="0" err="1" smtClean="0"/>
              <a:t>dụng</a:t>
            </a:r>
            <a:r>
              <a:rPr lang="en-US" sz="1400" dirty="0" smtClean="0"/>
              <a:t> </a:t>
            </a:r>
            <a:r>
              <a:rPr lang="en-US" sz="1400" dirty="0" err="1" smtClean="0"/>
              <a:t>quản</a:t>
            </a:r>
            <a:r>
              <a:rPr lang="en-US" sz="1400" dirty="0" smtClean="0"/>
              <a:t> </a:t>
            </a:r>
            <a:r>
              <a:rPr lang="en-US" sz="1400" dirty="0" err="1" smtClean="0"/>
              <a:t>lý</a:t>
            </a:r>
            <a:r>
              <a:rPr lang="en-US" sz="1400" dirty="0" smtClean="0"/>
              <a:t> </a:t>
            </a:r>
            <a:r>
              <a:rPr lang="en-US" sz="1400" dirty="0" err="1" smtClean="0"/>
              <a:t>đơn</a:t>
            </a:r>
            <a:r>
              <a:rPr lang="en-US" sz="1400" dirty="0" smtClean="0"/>
              <a:t> </a:t>
            </a:r>
            <a:r>
              <a:rPr lang="en-US" sz="1400" dirty="0" err="1" smtClean="0"/>
              <a:t>hàng</a:t>
            </a:r>
            <a:r>
              <a:rPr lang="en-US" sz="1400" dirty="0" smtClean="0"/>
              <a:t> </a:t>
            </a:r>
            <a:r>
              <a:rPr lang="en-US" sz="1400" dirty="0" err="1" smtClean="0"/>
              <a:t>của</a:t>
            </a:r>
            <a:r>
              <a:rPr lang="en-US" sz="1400" dirty="0" smtClean="0"/>
              <a:t> </a:t>
            </a:r>
            <a:r>
              <a:rPr lang="en-US" sz="1400" dirty="0" err="1" smtClean="0"/>
              <a:t>tối</a:t>
            </a:r>
            <a:endParaRPr lang="en-US" sz="1400" dirty="0"/>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6234687" y="1358612"/>
            <a:ext cx="5290185" cy="4159124"/>
          </a:xfrm>
          <a:prstGeom prst="rect">
            <a:avLst/>
          </a:prstGeom>
        </p:spPr>
      </p:pic>
      <p:pic>
        <p:nvPicPr>
          <p:cNvPr id="5" name="Picture 4"/>
          <p:cNvPicPr>
            <a:picLocks noChangeAspect="1"/>
          </p:cNvPicPr>
          <p:nvPr/>
        </p:nvPicPr>
        <p:blipFill>
          <a:blip r:embed="rId3"/>
          <a:stretch>
            <a:fillRect/>
          </a:stretch>
        </p:blipFill>
        <p:spPr>
          <a:xfrm>
            <a:off x="249303" y="1376692"/>
            <a:ext cx="5985384" cy="4077656"/>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651960" y="-87480"/>
            <a:ext cx="1070100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endParaRPr lang="en-US" sz="3600" b="0" strike="noStrike" spc="-1" dirty="0">
              <a:latin typeface="Arial"/>
            </a:endParaRPr>
          </a:p>
        </p:txBody>
      </p:sp>
      <p:sp>
        <p:nvSpPr>
          <p:cNvPr id="93" name="CustomShape 2"/>
          <p:cNvSpPr/>
          <p:nvPr/>
        </p:nvSpPr>
        <p:spPr>
          <a:xfrm>
            <a:off x="369455" y="1382040"/>
            <a:ext cx="11557151" cy="490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102960">
              <a:lnSpc>
                <a:spcPct val="100000"/>
              </a:lnSpc>
              <a:spcBef>
                <a:spcPts val="601"/>
              </a:spcBef>
              <a:spcAft>
                <a:spcPts val="601"/>
              </a:spcAft>
            </a:pPr>
            <a:endParaRPr lang="en-US" sz="2100" b="0" strike="noStrike" spc="-1" dirty="0">
              <a:latin typeface="Arial"/>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475056" y="1525180"/>
            <a:ext cx="4854325" cy="3970456"/>
          </a:xfrm>
          <a:prstGeom prst="rect">
            <a:avLst/>
          </a:prstGeom>
        </p:spPr>
      </p:pic>
      <p:sp>
        <p:nvSpPr>
          <p:cNvPr id="6" name="Rectangle 5"/>
          <p:cNvSpPr/>
          <p:nvPr/>
        </p:nvSpPr>
        <p:spPr>
          <a:xfrm>
            <a:off x="908723" y="5914108"/>
            <a:ext cx="3986989" cy="292388"/>
          </a:xfrm>
          <a:prstGeom prst="rect">
            <a:avLst/>
          </a:prstGeom>
        </p:spPr>
        <p:txBody>
          <a:bodyPr wrap="none">
            <a:spAutoFit/>
          </a:bodyPr>
          <a:lstStyle/>
          <a:p>
            <a:r>
              <a:rPr lang="en-US" sz="1300" dirty="0" err="1" smtClean="0"/>
              <a:t>Hình</a:t>
            </a:r>
            <a:r>
              <a:rPr lang="en-US" sz="1300" dirty="0" smtClean="0"/>
              <a:t> 4. </a:t>
            </a:r>
            <a:r>
              <a:rPr lang="en-US" sz="1300" dirty="0" err="1" smtClean="0"/>
              <a:t>Sơ</a:t>
            </a:r>
            <a:r>
              <a:rPr lang="en-US" sz="1300" dirty="0" smtClean="0"/>
              <a:t> </a:t>
            </a:r>
            <a:r>
              <a:rPr lang="en-US" sz="1300" dirty="0" err="1" smtClean="0"/>
              <a:t>đồ</a:t>
            </a:r>
            <a:r>
              <a:rPr lang="en-US" sz="1300" dirty="0" smtClean="0"/>
              <a:t> </a:t>
            </a:r>
            <a:r>
              <a:rPr lang="en-US" sz="1300" dirty="0" err="1" smtClean="0"/>
              <a:t>lớp</a:t>
            </a:r>
            <a:r>
              <a:rPr lang="en-US" sz="1300" dirty="0" smtClean="0"/>
              <a:t> ca </a:t>
            </a:r>
            <a:r>
              <a:rPr lang="en-US" sz="1300" dirty="0" err="1" smtClean="0"/>
              <a:t>sử</a:t>
            </a:r>
            <a:r>
              <a:rPr lang="en-US" sz="1300" dirty="0" smtClean="0"/>
              <a:t> </a:t>
            </a:r>
            <a:r>
              <a:rPr lang="en-US" sz="1300" dirty="0" err="1" smtClean="0"/>
              <a:t>dụng</a:t>
            </a:r>
            <a:r>
              <a:rPr lang="en-US" sz="1300" dirty="0" smtClean="0"/>
              <a:t> </a:t>
            </a:r>
            <a:r>
              <a:rPr lang="en-US" sz="1300" dirty="0" err="1" smtClean="0"/>
              <a:t>thanh</a:t>
            </a:r>
            <a:r>
              <a:rPr lang="en-US" sz="1300" dirty="0" smtClean="0"/>
              <a:t> </a:t>
            </a:r>
            <a:r>
              <a:rPr lang="en-US" sz="1300" dirty="0" err="1" smtClean="0"/>
              <a:t>toán</a:t>
            </a:r>
            <a:r>
              <a:rPr lang="en-US" sz="1300" dirty="0" smtClean="0"/>
              <a:t> </a:t>
            </a:r>
            <a:r>
              <a:rPr lang="en-US" sz="1300" dirty="0" err="1" smtClean="0"/>
              <a:t>đơn</a:t>
            </a:r>
            <a:r>
              <a:rPr lang="en-US" sz="1300" dirty="0" smtClean="0"/>
              <a:t> </a:t>
            </a:r>
            <a:r>
              <a:rPr lang="en-US" sz="1300" dirty="0" err="1" smtClean="0"/>
              <a:t>hàng</a:t>
            </a:r>
            <a:endParaRPr lang="en-US" sz="1300" dirty="0"/>
          </a:p>
        </p:txBody>
      </p:sp>
      <p:sp>
        <p:nvSpPr>
          <p:cNvPr id="7" name="Rectangle 6"/>
          <p:cNvSpPr/>
          <p:nvPr/>
        </p:nvSpPr>
        <p:spPr>
          <a:xfrm>
            <a:off x="369455" y="214156"/>
            <a:ext cx="3976870" cy="523220"/>
          </a:xfrm>
          <a:prstGeom prst="rect">
            <a:avLst/>
          </a:prstGeom>
        </p:spPr>
        <p:txBody>
          <a:bodyPr wrap="square">
            <a:spAutoFit/>
          </a:bodyPr>
          <a:lstStyle/>
          <a:p>
            <a:r>
              <a:rPr lang="en-US" sz="2800" dirty="0" smtClean="0">
                <a:solidFill>
                  <a:schemeClr val="bg1"/>
                </a:solidFill>
              </a:rPr>
              <a:t>II. </a:t>
            </a:r>
            <a:r>
              <a:rPr lang="en-US" sz="2800" dirty="0" err="1" smtClean="0">
                <a:solidFill>
                  <a:schemeClr val="bg1"/>
                </a:solidFill>
              </a:rPr>
              <a:t>Thiết</a:t>
            </a:r>
            <a:r>
              <a:rPr lang="en-US" sz="2800" dirty="0" smtClean="0">
                <a:solidFill>
                  <a:schemeClr val="bg1"/>
                </a:solidFill>
              </a:rPr>
              <a:t> </a:t>
            </a:r>
            <a:r>
              <a:rPr lang="en-US" sz="2800" dirty="0" err="1" smtClean="0">
                <a:solidFill>
                  <a:schemeClr val="bg1"/>
                </a:solidFill>
              </a:rPr>
              <a:t>kế</a:t>
            </a:r>
            <a:r>
              <a:rPr lang="en-US" sz="2800" dirty="0" smtClean="0">
                <a:solidFill>
                  <a:schemeClr val="bg1"/>
                </a:solidFill>
              </a:rPr>
              <a:t> </a:t>
            </a:r>
            <a:r>
              <a:rPr lang="en-US" sz="2800" dirty="0" err="1" smtClean="0">
                <a:solidFill>
                  <a:schemeClr val="bg1"/>
                </a:solidFill>
              </a:rPr>
              <a:t>hệ</a:t>
            </a:r>
            <a:r>
              <a:rPr lang="en-US" sz="2800" dirty="0" smtClean="0">
                <a:solidFill>
                  <a:schemeClr val="bg1"/>
                </a:solidFill>
              </a:rPr>
              <a:t> </a:t>
            </a:r>
            <a:r>
              <a:rPr lang="en-US" sz="2800" dirty="0" err="1" smtClean="0">
                <a:solidFill>
                  <a:schemeClr val="bg1"/>
                </a:solidFill>
              </a:rPr>
              <a:t>thống</a:t>
            </a:r>
            <a:endParaRPr lang="en-US" sz="2800" dirty="0"/>
          </a:p>
        </p:txBody>
      </p:sp>
      <p:sp>
        <p:nvSpPr>
          <p:cNvPr id="2" name="Rectangle 1"/>
          <p:cNvSpPr/>
          <p:nvPr/>
        </p:nvSpPr>
        <p:spPr>
          <a:xfrm>
            <a:off x="6881734" y="5914108"/>
            <a:ext cx="4278735" cy="292388"/>
          </a:xfrm>
          <a:prstGeom prst="rect">
            <a:avLst/>
          </a:prstGeom>
        </p:spPr>
        <p:txBody>
          <a:bodyPr wrap="none">
            <a:spAutoFit/>
          </a:bodyPr>
          <a:lstStyle/>
          <a:p>
            <a:r>
              <a:rPr lang="en-US" sz="1300" dirty="0" err="1"/>
              <a:t>Hình</a:t>
            </a:r>
            <a:r>
              <a:rPr lang="en-US" sz="1300" dirty="0"/>
              <a:t> </a:t>
            </a:r>
            <a:r>
              <a:rPr lang="en-US" sz="1300" dirty="0" smtClean="0"/>
              <a:t>5. </a:t>
            </a:r>
            <a:r>
              <a:rPr lang="en-US" sz="1300" dirty="0" err="1"/>
              <a:t>Sơ</a:t>
            </a:r>
            <a:r>
              <a:rPr lang="en-US" sz="1300" dirty="0"/>
              <a:t> </a:t>
            </a:r>
            <a:r>
              <a:rPr lang="en-US" sz="1300" dirty="0" err="1"/>
              <a:t>đồ</a:t>
            </a:r>
            <a:r>
              <a:rPr lang="en-US" sz="1300" dirty="0"/>
              <a:t> </a:t>
            </a:r>
            <a:r>
              <a:rPr lang="en-US" sz="1300" dirty="0" err="1"/>
              <a:t>tuần</a:t>
            </a:r>
            <a:r>
              <a:rPr lang="en-US" sz="1300" dirty="0"/>
              <a:t> </a:t>
            </a:r>
            <a:r>
              <a:rPr lang="en-US" sz="1300" dirty="0" err="1"/>
              <a:t>tự</a:t>
            </a:r>
            <a:r>
              <a:rPr lang="en-US" sz="1300" dirty="0"/>
              <a:t> ca </a:t>
            </a:r>
            <a:r>
              <a:rPr lang="en-US" sz="1300" dirty="0" err="1"/>
              <a:t>sử</a:t>
            </a:r>
            <a:r>
              <a:rPr lang="en-US" sz="1300" dirty="0"/>
              <a:t> </a:t>
            </a:r>
            <a:r>
              <a:rPr lang="en-US" sz="1300" dirty="0" err="1"/>
              <a:t>dụng</a:t>
            </a:r>
            <a:r>
              <a:rPr lang="en-US" sz="1300" dirty="0"/>
              <a:t> </a:t>
            </a:r>
            <a:r>
              <a:rPr lang="en-US" sz="1300" dirty="0" err="1"/>
              <a:t>thanh</a:t>
            </a:r>
            <a:r>
              <a:rPr lang="en-US" sz="1300" dirty="0"/>
              <a:t> </a:t>
            </a:r>
            <a:r>
              <a:rPr lang="en-US" sz="1300" dirty="0" err="1"/>
              <a:t>toán</a:t>
            </a:r>
            <a:r>
              <a:rPr lang="en-US" sz="1300" dirty="0"/>
              <a:t> </a:t>
            </a:r>
            <a:r>
              <a:rPr lang="en-US" sz="1300" dirty="0" err="1"/>
              <a:t>đơn</a:t>
            </a:r>
            <a:r>
              <a:rPr lang="en-US" sz="1300" dirty="0"/>
              <a:t> </a:t>
            </a:r>
            <a:r>
              <a:rPr lang="en-US" sz="1300" dirty="0" err="1"/>
              <a:t>hàng</a:t>
            </a:r>
            <a:endParaRPr lang="en-US" sz="13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6920" y="1525180"/>
            <a:ext cx="5905500" cy="3770720"/>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310313" y="1290579"/>
            <a:ext cx="4862051" cy="4140403"/>
          </a:xfrm>
          <a:prstGeom prst="rect">
            <a:avLst/>
          </a:prstGeom>
        </p:spPr>
      </p:pic>
      <p:sp>
        <p:nvSpPr>
          <p:cNvPr id="3" name="Rectangle 2"/>
          <p:cNvSpPr/>
          <p:nvPr/>
        </p:nvSpPr>
        <p:spPr>
          <a:xfrm>
            <a:off x="780705" y="5786705"/>
            <a:ext cx="3921266" cy="292388"/>
          </a:xfrm>
          <a:prstGeom prst="rect">
            <a:avLst/>
          </a:prstGeom>
        </p:spPr>
        <p:txBody>
          <a:bodyPr wrap="none">
            <a:spAutoFit/>
          </a:bodyPr>
          <a:lstStyle/>
          <a:p>
            <a:r>
              <a:rPr lang="en-US" sz="1300" dirty="0" err="1"/>
              <a:t>Hình</a:t>
            </a:r>
            <a:r>
              <a:rPr lang="en-US" sz="1300" dirty="0"/>
              <a:t> 6</a:t>
            </a:r>
            <a:r>
              <a:rPr lang="en-US" sz="1300" dirty="0" smtClean="0"/>
              <a:t>. </a:t>
            </a:r>
            <a:r>
              <a:rPr lang="en-US" sz="1300" dirty="0" err="1"/>
              <a:t>Sơ</a:t>
            </a:r>
            <a:r>
              <a:rPr lang="en-US" sz="1300" dirty="0"/>
              <a:t> </a:t>
            </a:r>
            <a:r>
              <a:rPr lang="en-US" sz="1300" dirty="0" err="1" smtClean="0"/>
              <a:t>đồ</a:t>
            </a:r>
            <a:r>
              <a:rPr lang="en-US" sz="1300" dirty="0" smtClean="0"/>
              <a:t> </a:t>
            </a:r>
            <a:r>
              <a:rPr lang="en-US" sz="1300" dirty="0" err="1" smtClean="0"/>
              <a:t>lớp</a:t>
            </a:r>
            <a:r>
              <a:rPr lang="en-US" sz="1300" dirty="0" smtClean="0"/>
              <a:t> </a:t>
            </a:r>
            <a:r>
              <a:rPr lang="en-US" sz="1300" dirty="0"/>
              <a:t>ca </a:t>
            </a:r>
            <a:r>
              <a:rPr lang="en-US" sz="1300" dirty="0" err="1"/>
              <a:t>sử</a:t>
            </a:r>
            <a:r>
              <a:rPr lang="en-US" sz="1300" dirty="0"/>
              <a:t> </a:t>
            </a:r>
            <a:r>
              <a:rPr lang="en-US" sz="1300" dirty="0" err="1"/>
              <a:t>dụng</a:t>
            </a:r>
            <a:r>
              <a:rPr lang="en-US" sz="1300" dirty="0"/>
              <a:t> </a:t>
            </a:r>
            <a:r>
              <a:rPr lang="en-US" sz="1300" dirty="0" err="1" smtClean="0"/>
              <a:t>thêm</a:t>
            </a:r>
            <a:r>
              <a:rPr lang="en-US" sz="1300" dirty="0" smtClean="0"/>
              <a:t> </a:t>
            </a:r>
            <a:r>
              <a:rPr lang="en-US" sz="1300" dirty="0" err="1" smtClean="0"/>
              <a:t>sản</a:t>
            </a:r>
            <a:r>
              <a:rPr lang="en-US" sz="1300" dirty="0" smtClean="0"/>
              <a:t> </a:t>
            </a:r>
            <a:r>
              <a:rPr lang="en-US" sz="1300" dirty="0" err="1" smtClean="0"/>
              <a:t>phẩm</a:t>
            </a:r>
            <a:r>
              <a:rPr lang="en-US" sz="1300" dirty="0" smtClean="0"/>
              <a:t> </a:t>
            </a:r>
            <a:r>
              <a:rPr lang="en-US" sz="1300" dirty="0" err="1" smtClean="0"/>
              <a:t>mới</a:t>
            </a:r>
            <a:endParaRPr lang="en-US" sz="1300" dirty="0"/>
          </a:p>
        </p:txBody>
      </p:sp>
      <p:sp>
        <p:nvSpPr>
          <p:cNvPr id="4" name="Rectangle 3"/>
          <p:cNvSpPr/>
          <p:nvPr/>
        </p:nvSpPr>
        <p:spPr>
          <a:xfrm>
            <a:off x="417271" y="205571"/>
            <a:ext cx="3355342" cy="523220"/>
          </a:xfrm>
          <a:prstGeom prst="rect">
            <a:avLst/>
          </a:prstGeom>
        </p:spPr>
        <p:txBody>
          <a:bodyPr wrap="none">
            <a:spAutoFit/>
          </a:bodyPr>
          <a:lstStyle/>
          <a:p>
            <a:r>
              <a:rPr lang="en-US" sz="2800" dirty="0" smtClean="0">
                <a:solidFill>
                  <a:schemeClr val="bg1"/>
                </a:solidFill>
              </a:rPr>
              <a:t>II. </a:t>
            </a:r>
            <a:r>
              <a:rPr lang="en-US" sz="2800" dirty="0" err="1" smtClean="0">
                <a:solidFill>
                  <a:schemeClr val="bg1"/>
                </a:solidFill>
              </a:rPr>
              <a:t>Thiết</a:t>
            </a:r>
            <a:r>
              <a:rPr lang="en-US" sz="2800" dirty="0" smtClean="0">
                <a:solidFill>
                  <a:schemeClr val="bg1"/>
                </a:solidFill>
              </a:rPr>
              <a:t> </a:t>
            </a:r>
            <a:r>
              <a:rPr lang="en-US" sz="2800" dirty="0" err="1" smtClean="0">
                <a:solidFill>
                  <a:schemeClr val="bg1"/>
                </a:solidFill>
              </a:rPr>
              <a:t>kế</a:t>
            </a:r>
            <a:r>
              <a:rPr lang="en-US" sz="2800" dirty="0" smtClean="0">
                <a:solidFill>
                  <a:schemeClr val="bg1"/>
                </a:solidFill>
              </a:rPr>
              <a:t> </a:t>
            </a:r>
            <a:r>
              <a:rPr lang="en-US" sz="2800" dirty="0" err="1" smtClean="0">
                <a:solidFill>
                  <a:schemeClr val="bg1"/>
                </a:solidFill>
              </a:rPr>
              <a:t>hệ</a:t>
            </a:r>
            <a:r>
              <a:rPr lang="en-US" sz="2800" dirty="0" smtClean="0">
                <a:solidFill>
                  <a:schemeClr val="bg1"/>
                </a:solidFill>
              </a:rPr>
              <a:t> </a:t>
            </a:r>
            <a:r>
              <a:rPr lang="en-US" sz="2800" dirty="0" err="1" smtClean="0">
                <a:solidFill>
                  <a:schemeClr val="bg1"/>
                </a:solidFill>
              </a:rPr>
              <a:t>thống</a:t>
            </a:r>
            <a:endParaRPr lang="en-US" sz="2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1061" y="1362482"/>
            <a:ext cx="5973559" cy="4167992"/>
          </a:xfrm>
          <a:prstGeom prst="rect">
            <a:avLst/>
          </a:prstGeom>
        </p:spPr>
      </p:pic>
      <p:sp>
        <p:nvSpPr>
          <p:cNvPr id="6" name="Rectangle 5"/>
          <p:cNvSpPr/>
          <p:nvPr/>
        </p:nvSpPr>
        <p:spPr>
          <a:xfrm>
            <a:off x="6721333" y="5786705"/>
            <a:ext cx="4213013" cy="292388"/>
          </a:xfrm>
          <a:prstGeom prst="rect">
            <a:avLst/>
          </a:prstGeom>
        </p:spPr>
        <p:txBody>
          <a:bodyPr wrap="none">
            <a:spAutoFit/>
          </a:bodyPr>
          <a:lstStyle/>
          <a:p>
            <a:r>
              <a:rPr lang="en-US" sz="1300" dirty="0" err="1"/>
              <a:t>Hình</a:t>
            </a:r>
            <a:r>
              <a:rPr lang="en-US" sz="1300" dirty="0"/>
              <a:t> </a:t>
            </a:r>
            <a:r>
              <a:rPr lang="en-US" sz="1300" dirty="0" smtClean="0"/>
              <a:t>7. </a:t>
            </a:r>
            <a:r>
              <a:rPr lang="en-US" sz="1300" dirty="0" err="1"/>
              <a:t>Sơ</a:t>
            </a:r>
            <a:r>
              <a:rPr lang="en-US" sz="1300" dirty="0"/>
              <a:t> </a:t>
            </a:r>
            <a:r>
              <a:rPr lang="en-US" sz="1300" dirty="0" err="1"/>
              <a:t>đồ</a:t>
            </a:r>
            <a:r>
              <a:rPr lang="en-US" sz="1300" dirty="0"/>
              <a:t> </a:t>
            </a:r>
            <a:r>
              <a:rPr lang="en-US" sz="1300" dirty="0" err="1"/>
              <a:t>tuần</a:t>
            </a:r>
            <a:r>
              <a:rPr lang="en-US" sz="1300" dirty="0"/>
              <a:t> </a:t>
            </a:r>
            <a:r>
              <a:rPr lang="en-US" sz="1300" dirty="0" err="1"/>
              <a:t>tự</a:t>
            </a:r>
            <a:r>
              <a:rPr lang="en-US" sz="1300" dirty="0"/>
              <a:t> ca </a:t>
            </a:r>
            <a:r>
              <a:rPr lang="en-US" sz="1300" dirty="0" err="1"/>
              <a:t>sử</a:t>
            </a:r>
            <a:r>
              <a:rPr lang="en-US" sz="1300" dirty="0"/>
              <a:t> </a:t>
            </a:r>
            <a:r>
              <a:rPr lang="en-US" sz="1300" dirty="0" err="1"/>
              <a:t>dụng</a:t>
            </a:r>
            <a:r>
              <a:rPr lang="en-US" sz="1300" dirty="0"/>
              <a:t> </a:t>
            </a:r>
            <a:r>
              <a:rPr lang="en-US" sz="1300" dirty="0" err="1"/>
              <a:t>thêm</a:t>
            </a:r>
            <a:r>
              <a:rPr lang="en-US" sz="1300" dirty="0"/>
              <a:t> </a:t>
            </a:r>
            <a:r>
              <a:rPr lang="en-US" sz="1300" dirty="0" err="1"/>
              <a:t>sản</a:t>
            </a:r>
            <a:r>
              <a:rPr lang="en-US" sz="1300" dirty="0"/>
              <a:t> </a:t>
            </a:r>
            <a:r>
              <a:rPr lang="en-US" sz="1300" dirty="0" err="1"/>
              <a:t>phẩm</a:t>
            </a:r>
            <a:r>
              <a:rPr lang="en-US" sz="1300" dirty="0"/>
              <a:t> </a:t>
            </a:r>
            <a:r>
              <a:rPr lang="en-US" sz="1300" dirty="0" err="1"/>
              <a:t>mới</a:t>
            </a:r>
            <a:endParaRPr lang="en-US" sz="13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ĐHBK</Template>
  <TotalTime>1861</TotalTime>
  <Words>977</Words>
  <Application>Microsoft Office PowerPoint</Application>
  <PresentationFormat>Widescreen</PresentationFormat>
  <Paragraphs>126</Paragraphs>
  <Slides>24</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24</vt:i4>
      </vt:variant>
    </vt:vector>
  </HeadingPairs>
  <TitlesOfParts>
    <vt:vector size="34" baseType="lpstr">
      <vt:lpstr>Arial</vt:lpstr>
      <vt:lpstr>Calibri</vt:lpstr>
      <vt:lpstr>Calibri Light</vt:lpstr>
      <vt:lpstr>Cambria Math</vt:lpstr>
      <vt:lpstr>DejaVu Sans</vt:lpstr>
      <vt:lpstr>Symbol</vt:lpstr>
      <vt:lpstr>Times New Roman</vt:lpstr>
      <vt:lpstr>Wingdings</vt:lpstr>
      <vt:lpstr>Office Theme</vt:lpstr>
      <vt:lpstr>Office Theme</vt:lpstr>
      <vt:lpstr>PowerPoint Presentation</vt:lpstr>
      <vt:lpstr>PowerPoint Presentation</vt:lpstr>
      <vt:lpstr>PowerPoint Presentation</vt:lpstr>
      <vt:lpstr>II. Xây dựng hệ thống</vt:lpstr>
      <vt:lpstr>II. Phân tích yêu cầu hệ thống</vt:lpstr>
      <vt:lpstr>PowerPoint Presentation</vt:lpstr>
      <vt:lpstr>PowerPoint Presentation</vt:lpstr>
      <vt:lpstr>PowerPoint Presentation</vt:lpstr>
      <vt:lpstr>PowerPoint Presentation</vt:lpstr>
      <vt:lpstr>II. Thiết kế cơ sở dữ liệu</vt:lpstr>
      <vt:lpstr>Kiến trúc hệ thống</vt:lpstr>
      <vt:lpstr>PowerPoint Presentation</vt:lpstr>
      <vt:lpstr>PowerPoint Presentation</vt:lpstr>
      <vt:lpstr>PowerPoint Presentation</vt:lpstr>
      <vt:lpstr>PowerPoint Presentation</vt:lpstr>
      <vt:lpstr>PowerPoint Presentation</vt:lpstr>
      <vt:lpstr>PowerPoint Presentation</vt:lpstr>
      <vt:lpstr>IV. Một số kết quả đạt được</vt:lpstr>
      <vt:lpstr>PowerPoint Presentation</vt:lpstr>
      <vt:lpstr>PowerPoint Presentation</vt:lpstr>
      <vt:lpstr>PowerPoint Presentation</vt:lpstr>
      <vt:lpstr>Kết quả đánh giá hệ gợi ý</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TÓM TẮT ĐƠN VĂN BẢN</dc:title>
  <dc:subject/>
  <dc:creator>Thư Hoài</dc:creator>
  <dc:description/>
  <cp:lastModifiedBy>Nguyen Pham Van</cp:lastModifiedBy>
  <cp:revision>135</cp:revision>
  <dcterms:created xsi:type="dcterms:W3CDTF">2019-12-17T10:53:26Z</dcterms:created>
  <dcterms:modified xsi:type="dcterms:W3CDTF">2021-07-01T04:28:25Z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15</vt:i4>
  </property>
</Properties>
</file>