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A9E6A-3364-480C-935D-1AE7B98B69A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ED24A4-BB16-4B24-AEDE-6E9162B76E77}">
      <dgm:prSet/>
      <dgm:spPr/>
      <dgm:t>
        <a:bodyPr/>
        <a:lstStyle/>
        <a:p>
          <a:r>
            <a:rPr lang="en-US"/>
            <a:t>Phân cụm theo nhóm (partitional clustering) dẫn suất trực tiếp từ định nghĩa</a:t>
          </a:r>
        </a:p>
      </dgm:t>
    </dgm:pt>
    <dgm:pt modelId="{04EC4BD7-E066-4B6C-A8F8-82E1920088A6}" type="parTrans" cxnId="{FD1724B8-A3F9-475A-A485-B8019F13278E}">
      <dgm:prSet/>
      <dgm:spPr/>
      <dgm:t>
        <a:bodyPr/>
        <a:lstStyle/>
        <a:p>
          <a:endParaRPr lang="en-US"/>
        </a:p>
      </dgm:t>
    </dgm:pt>
    <dgm:pt modelId="{08DBFBC2-7590-4065-99D3-6546D08191C3}" type="sibTrans" cxnId="{FD1724B8-A3F9-475A-A485-B8019F13278E}">
      <dgm:prSet/>
      <dgm:spPr/>
      <dgm:t>
        <a:bodyPr/>
        <a:lstStyle/>
        <a:p>
          <a:endParaRPr lang="en-US"/>
        </a:p>
      </dgm:t>
    </dgm:pt>
    <dgm:pt modelId="{3C44A326-35D0-4CF7-ADC6-4779CD69AFB4}">
      <dgm:prSet/>
      <dgm:spPr/>
      <dgm:t>
        <a:bodyPr/>
        <a:lstStyle/>
        <a:p>
          <a:r>
            <a:rPr lang="en-US"/>
            <a:t>Phân cụm theo cấu trúc cây (hierarchical clustering)</a:t>
          </a:r>
        </a:p>
      </dgm:t>
    </dgm:pt>
    <dgm:pt modelId="{2401733E-AF02-45BB-B68A-2ACE64CCBF66}" type="parTrans" cxnId="{C4DC511C-A3F9-4BA2-971B-A9CF4EB930A8}">
      <dgm:prSet/>
      <dgm:spPr/>
      <dgm:t>
        <a:bodyPr/>
        <a:lstStyle/>
        <a:p>
          <a:endParaRPr lang="en-US"/>
        </a:p>
      </dgm:t>
    </dgm:pt>
    <dgm:pt modelId="{8573AFD4-DA9C-4865-979E-2E683217A728}" type="sibTrans" cxnId="{C4DC511C-A3F9-4BA2-971B-A9CF4EB930A8}">
      <dgm:prSet/>
      <dgm:spPr/>
      <dgm:t>
        <a:bodyPr/>
        <a:lstStyle/>
        <a:p>
          <a:endParaRPr lang="en-US"/>
        </a:p>
      </dgm:t>
    </dgm:pt>
    <dgm:pt modelId="{1F5E75D5-19AB-4A2D-A229-F6CFDFA2594F}">
      <dgm:prSet/>
      <dgm:spPr/>
      <dgm:t>
        <a:bodyPr/>
        <a:lstStyle/>
        <a:p>
          <a:r>
            <a:rPr lang="en-US"/>
            <a:t>Phân cụm theo mật độ (density clustering)</a:t>
          </a:r>
        </a:p>
      </dgm:t>
    </dgm:pt>
    <dgm:pt modelId="{107EA167-8C94-490F-9FA0-41B838DFFE40}" type="parTrans" cxnId="{D6B2DF12-DAC2-45D6-9A77-671BE903F41D}">
      <dgm:prSet/>
      <dgm:spPr/>
      <dgm:t>
        <a:bodyPr/>
        <a:lstStyle/>
        <a:p>
          <a:endParaRPr lang="en-US"/>
        </a:p>
      </dgm:t>
    </dgm:pt>
    <dgm:pt modelId="{95FC80EA-6F11-4853-8F12-02FA69BE559E}" type="sibTrans" cxnId="{D6B2DF12-DAC2-45D6-9A77-671BE903F41D}">
      <dgm:prSet/>
      <dgm:spPr/>
      <dgm:t>
        <a:bodyPr/>
        <a:lstStyle/>
        <a:p>
          <a:endParaRPr lang="en-US"/>
        </a:p>
      </dgm:t>
    </dgm:pt>
    <dgm:pt modelId="{2F4E1A48-5754-4C55-A6ED-FC8EFCEC4415}" type="pres">
      <dgm:prSet presAssocID="{D6FA9E6A-3364-480C-935D-1AE7B98B69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786482-8509-4AAD-A8EE-6CA344C6B593}" type="pres">
      <dgm:prSet presAssocID="{65ED24A4-BB16-4B24-AEDE-6E9162B76E77}" presName="hierRoot1" presStyleCnt="0"/>
      <dgm:spPr/>
    </dgm:pt>
    <dgm:pt modelId="{137759D1-B62B-4384-AA88-A9B6C4E22408}" type="pres">
      <dgm:prSet presAssocID="{65ED24A4-BB16-4B24-AEDE-6E9162B76E77}" presName="composite" presStyleCnt="0"/>
      <dgm:spPr/>
    </dgm:pt>
    <dgm:pt modelId="{ABB7543D-CC6A-4132-A4BD-40DA53B2905E}" type="pres">
      <dgm:prSet presAssocID="{65ED24A4-BB16-4B24-AEDE-6E9162B76E77}" presName="background" presStyleLbl="node0" presStyleIdx="0" presStyleCnt="3"/>
      <dgm:spPr/>
    </dgm:pt>
    <dgm:pt modelId="{DF1133F6-7FF9-4A69-9203-8F2C0626554E}" type="pres">
      <dgm:prSet presAssocID="{65ED24A4-BB16-4B24-AEDE-6E9162B76E77}" presName="text" presStyleLbl="fgAcc0" presStyleIdx="0" presStyleCnt="3">
        <dgm:presLayoutVars>
          <dgm:chPref val="3"/>
        </dgm:presLayoutVars>
      </dgm:prSet>
      <dgm:spPr/>
    </dgm:pt>
    <dgm:pt modelId="{90DEC7BB-3D0A-4B97-907F-7497972171AF}" type="pres">
      <dgm:prSet presAssocID="{65ED24A4-BB16-4B24-AEDE-6E9162B76E77}" presName="hierChild2" presStyleCnt="0"/>
      <dgm:spPr/>
    </dgm:pt>
    <dgm:pt modelId="{63D9AB90-10D7-4C6B-BAFC-1499E64078B2}" type="pres">
      <dgm:prSet presAssocID="{3C44A326-35D0-4CF7-ADC6-4779CD69AFB4}" presName="hierRoot1" presStyleCnt="0"/>
      <dgm:spPr/>
    </dgm:pt>
    <dgm:pt modelId="{35FF8F63-3087-40A0-8156-4B960F32CA84}" type="pres">
      <dgm:prSet presAssocID="{3C44A326-35D0-4CF7-ADC6-4779CD69AFB4}" presName="composite" presStyleCnt="0"/>
      <dgm:spPr/>
    </dgm:pt>
    <dgm:pt modelId="{89DEFFFF-B9D9-43B3-B644-E90BA7D445ED}" type="pres">
      <dgm:prSet presAssocID="{3C44A326-35D0-4CF7-ADC6-4779CD69AFB4}" presName="background" presStyleLbl="node0" presStyleIdx="1" presStyleCnt="3"/>
      <dgm:spPr/>
    </dgm:pt>
    <dgm:pt modelId="{F94E42F7-E8DC-404F-9F9D-16224D924702}" type="pres">
      <dgm:prSet presAssocID="{3C44A326-35D0-4CF7-ADC6-4779CD69AFB4}" presName="text" presStyleLbl="fgAcc0" presStyleIdx="1" presStyleCnt="3">
        <dgm:presLayoutVars>
          <dgm:chPref val="3"/>
        </dgm:presLayoutVars>
      </dgm:prSet>
      <dgm:spPr/>
    </dgm:pt>
    <dgm:pt modelId="{0D35EF4E-C9BD-49AF-A2D1-A3D7A0FB6F84}" type="pres">
      <dgm:prSet presAssocID="{3C44A326-35D0-4CF7-ADC6-4779CD69AFB4}" presName="hierChild2" presStyleCnt="0"/>
      <dgm:spPr/>
    </dgm:pt>
    <dgm:pt modelId="{90FB8116-EE5A-44F8-A8F2-8ED55911B516}" type="pres">
      <dgm:prSet presAssocID="{1F5E75D5-19AB-4A2D-A229-F6CFDFA2594F}" presName="hierRoot1" presStyleCnt="0"/>
      <dgm:spPr/>
    </dgm:pt>
    <dgm:pt modelId="{48C6964E-5B71-417A-886E-6BB79DA05AF9}" type="pres">
      <dgm:prSet presAssocID="{1F5E75D5-19AB-4A2D-A229-F6CFDFA2594F}" presName="composite" presStyleCnt="0"/>
      <dgm:spPr/>
    </dgm:pt>
    <dgm:pt modelId="{DCD8D8CA-F7F2-4273-8217-2C8A727E8E10}" type="pres">
      <dgm:prSet presAssocID="{1F5E75D5-19AB-4A2D-A229-F6CFDFA2594F}" presName="background" presStyleLbl="node0" presStyleIdx="2" presStyleCnt="3"/>
      <dgm:spPr/>
    </dgm:pt>
    <dgm:pt modelId="{39FF6DD8-6E60-4166-853D-97B9274CD97E}" type="pres">
      <dgm:prSet presAssocID="{1F5E75D5-19AB-4A2D-A229-F6CFDFA2594F}" presName="text" presStyleLbl="fgAcc0" presStyleIdx="2" presStyleCnt="3">
        <dgm:presLayoutVars>
          <dgm:chPref val="3"/>
        </dgm:presLayoutVars>
      </dgm:prSet>
      <dgm:spPr/>
    </dgm:pt>
    <dgm:pt modelId="{F79AB440-FFC3-46EE-A3AD-5B21A5DC8FAE}" type="pres">
      <dgm:prSet presAssocID="{1F5E75D5-19AB-4A2D-A229-F6CFDFA2594F}" presName="hierChild2" presStyleCnt="0"/>
      <dgm:spPr/>
    </dgm:pt>
  </dgm:ptLst>
  <dgm:cxnLst>
    <dgm:cxn modelId="{D6B2DF12-DAC2-45D6-9A77-671BE903F41D}" srcId="{D6FA9E6A-3364-480C-935D-1AE7B98B69A9}" destId="{1F5E75D5-19AB-4A2D-A229-F6CFDFA2594F}" srcOrd="2" destOrd="0" parTransId="{107EA167-8C94-490F-9FA0-41B838DFFE40}" sibTransId="{95FC80EA-6F11-4853-8F12-02FA69BE559E}"/>
    <dgm:cxn modelId="{C4DC511C-A3F9-4BA2-971B-A9CF4EB930A8}" srcId="{D6FA9E6A-3364-480C-935D-1AE7B98B69A9}" destId="{3C44A326-35D0-4CF7-ADC6-4779CD69AFB4}" srcOrd="1" destOrd="0" parTransId="{2401733E-AF02-45BB-B68A-2ACE64CCBF66}" sibTransId="{8573AFD4-DA9C-4865-979E-2E683217A728}"/>
    <dgm:cxn modelId="{9369C21C-FDEE-485D-B0DF-D3626B9F65C8}" type="presOf" srcId="{65ED24A4-BB16-4B24-AEDE-6E9162B76E77}" destId="{DF1133F6-7FF9-4A69-9203-8F2C0626554E}" srcOrd="0" destOrd="0" presId="urn:microsoft.com/office/officeart/2005/8/layout/hierarchy1"/>
    <dgm:cxn modelId="{26D5F66C-A46B-4705-BBB1-F53EE6485E0F}" type="presOf" srcId="{1F5E75D5-19AB-4A2D-A229-F6CFDFA2594F}" destId="{39FF6DD8-6E60-4166-853D-97B9274CD97E}" srcOrd="0" destOrd="0" presId="urn:microsoft.com/office/officeart/2005/8/layout/hierarchy1"/>
    <dgm:cxn modelId="{FD1724B8-A3F9-475A-A485-B8019F13278E}" srcId="{D6FA9E6A-3364-480C-935D-1AE7B98B69A9}" destId="{65ED24A4-BB16-4B24-AEDE-6E9162B76E77}" srcOrd="0" destOrd="0" parTransId="{04EC4BD7-E066-4B6C-A8F8-82E1920088A6}" sibTransId="{08DBFBC2-7590-4065-99D3-6546D08191C3}"/>
    <dgm:cxn modelId="{618AF6E1-234E-4D4A-9DDC-6AA797F7FD34}" type="presOf" srcId="{3C44A326-35D0-4CF7-ADC6-4779CD69AFB4}" destId="{F94E42F7-E8DC-404F-9F9D-16224D924702}" srcOrd="0" destOrd="0" presId="urn:microsoft.com/office/officeart/2005/8/layout/hierarchy1"/>
    <dgm:cxn modelId="{621CBCF9-1031-42F4-AD3E-2F26FB3B6420}" type="presOf" srcId="{D6FA9E6A-3364-480C-935D-1AE7B98B69A9}" destId="{2F4E1A48-5754-4C55-A6ED-FC8EFCEC4415}" srcOrd="0" destOrd="0" presId="urn:microsoft.com/office/officeart/2005/8/layout/hierarchy1"/>
    <dgm:cxn modelId="{9A5F3C32-D912-45CC-9474-18CD4D9C232F}" type="presParOf" srcId="{2F4E1A48-5754-4C55-A6ED-FC8EFCEC4415}" destId="{17786482-8509-4AAD-A8EE-6CA344C6B593}" srcOrd="0" destOrd="0" presId="urn:microsoft.com/office/officeart/2005/8/layout/hierarchy1"/>
    <dgm:cxn modelId="{89A51AE9-7151-4F02-A153-41E1CBFE949A}" type="presParOf" srcId="{17786482-8509-4AAD-A8EE-6CA344C6B593}" destId="{137759D1-B62B-4384-AA88-A9B6C4E22408}" srcOrd="0" destOrd="0" presId="urn:microsoft.com/office/officeart/2005/8/layout/hierarchy1"/>
    <dgm:cxn modelId="{1DEFC635-04D6-466B-9EE8-6420E2E0912F}" type="presParOf" srcId="{137759D1-B62B-4384-AA88-A9B6C4E22408}" destId="{ABB7543D-CC6A-4132-A4BD-40DA53B2905E}" srcOrd="0" destOrd="0" presId="urn:microsoft.com/office/officeart/2005/8/layout/hierarchy1"/>
    <dgm:cxn modelId="{FB1866A9-ADAB-41EC-AA7F-981A0F8C791B}" type="presParOf" srcId="{137759D1-B62B-4384-AA88-A9B6C4E22408}" destId="{DF1133F6-7FF9-4A69-9203-8F2C0626554E}" srcOrd="1" destOrd="0" presId="urn:microsoft.com/office/officeart/2005/8/layout/hierarchy1"/>
    <dgm:cxn modelId="{9911192A-8951-414D-A040-54B4ACF61C9B}" type="presParOf" srcId="{17786482-8509-4AAD-A8EE-6CA344C6B593}" destId="{90DEC7BB-3D0A-4B97-907F-7497972171AF}" srcOrd="1" destOrd="0" presId="urn:microsoft.com/office/officeart/2005/8/layout/hierarchy1"/>
    <dgm:cxn modelId="{08D62C6F-2FF8-4D17-8673-2E882CB06DA2}" type="presParOf" srcId="{2F4E1A48-5754-4C55-A6ED-FC8EFCEC4415}" destId="{63D9AB90-10D7-4C6B-BAFC-1499E64078B2}" srcOrd="1" destOrd="0" presId="urn:microsoft.com/office/officeart/2005/8/layout/hierarchy1"/>
    <dgm:cxn modelId="{5629BCEF-DEC1-475A-8EE9-D9F337CD5C58}" type="presParOf" srcId="{63D9AB90-10D7-4C6B-BAFC-1499E64078B2}" destId="{35FF8F63-3087-40A0-8156-4B960F32CA84}" srcOrd="0" destOrd="0" presId="urn:microsoft.com/office/officeart/2005/8/layout/hierarchy1"/>
    <dgm:cxn modelId="{934204E5-19F2-4450-995C-954C58081610}" type="presParOf" srcId="{35FF8F63-3087-40A0-8156-4B960F32CA84}" destId="{89DEFFFF-B9D9-43B3-B644-E90BA7D445ED}" srcOrd="0" destOrd="0" presId="urn:microsoft.com/office/officeart/2005/8/layout/hierarchy1"/>
    <dgm:cxn modelId="{8516C367-20C9-4836-854C-F19BDB9D39C8}" type="presParOf" srcId="{35FF8F63-3087-40A0-8156-4B960F32CA84}" destId="{F94E42F7-E8DC-404F-9F9D-16224D924702}" srcOrd="1" destOrd="0" presId="urn:microsoft.com/office/officeart/2005/8/layout/hierarchy1"/>
    <dgm:cxn modelId="{3FC40062-161D-4E7E-AF9F-6AC619335CC2}" type="presParOf" srcId="{63D9AB90-10D7-4C6B-BAFC-1499E64078B2}" destId="{0D35EF4E-C9BD-49AF-A2D1-A3D7A0FB6F84}" srcOrd="1" destOrd="0" presId="urn:microsoft.com/office/officeart/2005/8/layout/hierarchy1"/>
    <dgm:cxn modelId="{1063B154-B0DF-43E4-8ABB-3117433D5996}" type="presParOf" srcId="{2F4E1A48-5754-4C55-A6ED-FC8EFCEC4415}" destId="{90FB8116-EE5A-44F8-A8F2-8ED55911B516}" srcOrd="2" destOrd="0" presId="urn:microsoft.com/office/officeart/2005/8/layout/hierarchy1"/>
    <dgm:cxn modelId="{6308BE94-E305-4222-AB61-A59FED30CA48}" type="presParOf" srcId="{90FB8116-EE5A-44F8-A8F2-8ED55911B516}" destId="{48C6964E-5B71-417A-886E-6BB79DA05AF9}" srcOrd="0" destOrd="0" presId="urn:microsoft.com/office/officeart/2005/8/layout/hierarchy1"/>
    <dgm:cxn modelId="{D43BCCE2-C7B6-49AF-B2BB-E01992EC7F3D}" type="presParOf" srcId="{48C6964E-5B71-417A-886E-6BB79DA05AF9}" destId="{DCD8D8CA-F7F2-4273-8217-2C8A727E8E10}" srcOrd="0" destOrd="0" presId="urn:microsoft.com/office/officeart/2005/8/layout/hierarchy1"/>
    <dgm:cxn modelId="{9C64A2C8-E394-4425-B2AD-06948B2B6FB6}" type="presParOf" srcId="{48C6964E-5B71-417A-886E-6BB79DA05AF9}" destId="{39FF6DD8-6E60-4166-853D-97B9274CD97E}" srcOrd="1" destOrd="0" presId="urn:microsoft.com/office/officeart/2005/8/layout/hierarchy1"/>
    <dgm:cxn modelId="{1DE99D71-3FD1-4D8A-986D-CB5C159E411D}" type="presParOf" srcId="{90FB8116-EE5A-44F8-A8F2-8ED55911B516}" destId="{F79AB440-FFC3-46EE-A3AD-5B21A5DC8F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7543D-CC6A-4132-A4BD-40DA53B2905E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133F6-7FF9-4A69-9203-8F2C0626554E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Phân cụm theo nhóm (partitional clustering) dẫn suất trực tiếp từ định nghĩa</a:t>
          </a:r>
        </a:p>
      </dsp:txBody>
      <dsp:txXfrm>
        <a:off x="361379" y="885644"/>
        <a:ext cx="2682428" cy="1665515"/>
      </dsp:txXfrm>
    </dsp:sp>
    <dsp:sp modelId="{89DEFFFF-B9D9-43B3-B644-E90BA7D445ED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4E42F7-E8DC-404F-9F9D-16224D924702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Phân cụm theo cấu trúc cây (hierarchical clustering)</a:t>
          </a:r>
        </a:p>
      </dsp:txBody>
      <dsp:txXfrm>
        <a:off x="3766566" y="885644"/>
        <a:ext cx="2682428" cy="1665515"/>
      </dsp:txXfrm>
    </dsp:sp>
    <dsp:sp modelId="{DCD8D8CA-F7F2-4273-8217-2C8A727E8E10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FF6DD8-6E60-4166-853D-97B9274CD97E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Phân cụm theo mật độ (density clustering)</a:t>
          </a:r>
        </a:p>
      </dsp:txBody>
      <dsp:txXfrm>
        <a:off x="7171754" y="885644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9A2F7E-E2AC-444A-B27A-AF962F449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Bài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toán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Phân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cụm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02A931B-5F90-4EB0-84EA-E37AED42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bởi</a:t>
            </a:r>
            <a:r>
              <a:rPr lang="en-US" dirty="0">
                <a:solidFill>
                  <a:schemeClr val="bg2"/>
                </a:solidFill>
              </a:rPr>
              <a:t> : phạm văn nguyên – HTTT K61 - </a:t>
            </a:r>
            <a:r>
              <a:rPr lang="en-US" dirty="0" err="1">
                <a:solidFill>
                  <a:schemeClr val="bg2"/>
                </a:solidFill>
              </a:rPr>
              <a:t>hust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6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00B9B-59A4-46C6-8513-0044F847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499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K-Means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DF6C001-1B20-4FC1-9323-A694A00A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21565"/>
            <a:ext cx="9905998" cy="4197881"/>
          </a:xfrm>
        </p:spPr>
      </p:pic>
    </p:spTree>
    <p:extLst>
      <p:ext uri="{BB962C8B-B14F-4D97-AF65-F5344CB8AC3E}">
        <p14:creationId xmlns:p14="http://schemas.microsoft.com/office/powerpoint/2010/main" val="399875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CD3DDC-D58E-4918-9685-39D1966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67C414-A656-4673-A0BA-862147A8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Hoàn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toàn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dạng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thuộc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k </a:t>
            </a:r>
            <a:r>
              <a:rPr lang="en-US" dirty="0" err="1">
                <a:latin typeface="+mj-lt"/>
              </a:rPr>
              <a:t>trung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tâm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ban </a:t>
            </a:r>
            <a:r>
              <a:rPr lang="en-US" dirty="0" err="1">
                <a:latin typeface="+mj-lt"/>
              </a:rPr>
              <a:t>đầu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tìm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tối</a:t>
            </a:r>
            <a:r>
              <a:rPr lang="vi-VN" dirty="0">
                <a:latin typeface="+mj-lt"/>
              </a:rPr>
              <a:t> ưu </a:t>
            </a:r>
            <a:r>
              <a:rPr lang="vi-VN" dirty="0" err="1">
                <a:latin typeface="+mj-lt"/>
              </a:rPr>
              <a:t>cục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bộ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4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5753BA5-EEB3-42C4-94AD-C19729A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cây-phân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50CD12-2B52-4400-98FE-9D9D8977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(nested-clusters)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91F707-2B41-4F34-93A1-E1FEB68F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1168"/>
            <a:ext cx="5456279" cy="22507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795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094D30-C6B7-40C1-A511-80ECB18A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cây-phân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BAA21EF-6A99-46D2-AEDF-95DE54802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= {x1, x2,⋯,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: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-bao-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chồng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P1,⋯,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1,2,....,n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vi-V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cost</m:t>
                        </m:r>
                        <m:r>
                          <m:rPr>
                            <m:nor/>
                          </m:rPr>
                          <a:rPr lang="vi-V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Pi</m:t>
                        </m:r>
                        <m:r>
                          <m:rPr>
                            <m:nor/>
                          </m:rPr>
                          <a:rPr lang="vi-V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hiểu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phí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phân chia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Tùy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phí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ta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cây phân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nhau.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Bao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(Agglomerative) : 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hai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phí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gần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nhau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tương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trên cây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BAA21EF-6A99-46D2-AEDF-95DE54802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213D0-4789-47C8-8037-6A5B0415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C3B9C513-144E-4F7A-87B1-19949F255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133" y="2462789"/>
            <a:ext cx="6822830" cy="3445642"/>
          </a:xfrm>
        </p:spPr>
      </p:pic>
    </p:spTree>
    <p:extLst>
      <p:ext uri="{BB962C8B-B14F-4D97-AF65-F5344CB8AC3E}">
        <p14:creationId xmlns:p14="http://schemas.microsoft.com/office/powerpoint/2010/main" val="350505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E8A109-BD7B-4843-B10D-670D7EAA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392A0C0-29EF-4621-B679-F555D4DFE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463" y="2097088"/>
            <a:ext cx="5706950" cy="3541712"/>
          </a:xfrm>
        </p:spPr>
      </p:pic>
    </p:spTree>
    <p:extLst>
      <p:ext uri="{BB962C8B-B14F-4D97-AF65-F5344CB8AC3E}">
        <p14:creationId xmlns:p14="http://schemas.microsoft.com/office/powerpoint/2010/main" val="332495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1A5099-04DF-4BDB-838F-0972FA92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8067A2E-4FF7-4AB0-A322-C070A58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52" y="154283"/>
            <a:ext cx="5573841" cy="4023821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98D8E4B-E4EA-4CBE-AE9A-3B4BDB05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5" y="1876174"/>
            <a:ext cx="542544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0B70EF-2CA2-4835-8C46-CE0DE14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32B1BEB-0E8D-47EA-9167-837BE726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63" y="618518"/>
            <a:ext cx="5295237" cy="3541712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1F3C993-DFD3-42D0-A565-1E37CC87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4" y="2857865"/>
            <a:ext cx="4744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8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A3E29F-BF25-422A-83C2-BB0A217E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9D0B60A4-FB19-4D35-88BF-5F18BF0F0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147" y="2249488"/>
            <a:ext cx="6894531" cy="3541712"/>
          </a:xfrm>
        </p:spPr>
      </p:pic>
    </p:spTree>
    <p:extLst>
      <p:ext uri="{BB962C8B-B14F-4D97-AF65-F5344CB8AC3E}">
        <p14:creationId xmlns:p14="http://schemas.microsoft.com/office/powerpoint/2010/main" val="325525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EA19C6-F5F4-43B2-A061-9853915B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C6FE55-3DC3-47B8-A435-7D0CC73E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9864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4982C63-170E-4EC9-A329-6E137197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86663B-1BC2-4B22-B7FB-E36DB851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299720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(liên quan)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(không liên quan)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3F9686D-B132-46BA-8E95-70282F21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2165"/>
            <a:ext cx="5456279" cy="40887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129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20E7D2E5-2128-41D5-AABD-D431B43B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941C20-C0E1-4580-9D8A-47A08D1C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vi-VN" sz="2000" dirty="0" err="1">
                <a:latin typeface="+mj-lt"/>
              </a:rPr>
              <a:t>Giống</a:t>
            </a:r>
            <a:r>
              <a:rPr lang="vi-VN" sz="2000" dirty="0">
                <a:latin typeface="+mj-lt"/>
              </a:rPr>
              <a:t> như mô </a:t>
            </a:r>
            <a:r>
              <a:rPr lang="vi-VN" sz="2000" dirty="0" err="1">
                <a:latin typeface="+mj-lt"/>
              </a:rPr>
              <a:t>hình</a:t>
            </a:r>
            <a:r>
              <a:rPr lang="vi-VN" sz="2000" dirty="0">
                <a:latin typeface="+mj-lt"/>
              </a:rPr>
              <a:t> k-</a:t>
            </a:r>
            <a:r>
              <a:rPr lang="vi-VN" sz="2000" dirty="0" err="1">
                <a:latin typeface="+mj-lt"/>
              </a:rPr>
              <a:t>hàng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xóm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gần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nhất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 err="1">
                <a:latin typeface="+mj-lt"/>
              </a:rPr>
              <a:t>khoảng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thường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dùng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thước</a:t>
            </a:r>
            <a:r>
              <a:rPr lang="vi-VN" sz="2000" dirty="0">
                <a:latin typeface="+mj-lt"/>
              </a:rPr>
              <a:t> đo </a:t>
            </a:r>
            <a:r>
              <a:rPr lang="vi-VN" sz="2000" dirty="0" err="1">
                <a:latin typeface="+mj-lt"/>
              </a:rPr>
              <a:t>sự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giống</a:t>
            </a:r>
            <a:r>
              <a:rPr lang="vi-VN" sz="2000" dirty="0">
                <a:latin typeface="+mj-lt"/>
              </a:rPr>
              <a:t> nhau </a:t>
            </a:r>
            <a:r>
              <a:rPr lang="vi-VN" sz="2000" dirty="0" err="1">
                <a:latin typeface="+mj-lt"/>
              </a:rPr>
              <a:t>giữa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đối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tượng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dữ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liệu</a:t>
            </a:r>
            <a:endParaRPr lang="en-US" sz="2000" dirty="0">
              <a:latin typeface="+mj-lt"/>
            </a:endParaRPr>
          </a:p>
          <a:p>
            <a:r>
              <a:rPr lang="vi-VN" sz="2000" dirty="0" err="1">
                <a:latin typeface="+mj-lt"/>
              </a:rPr>
              <a:t>Số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nhóm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cụm</a:t>
            </a:r>
            <a:r>
              <a:rPr lang="vi-VN" sz="2000" dirty="0">
                <a:latin typeface="+mj-lt"/>
              </a:rPr>
              <a:t>) k </a:t>
            </a:r>
            <a:r>
              <a:rPr lang="vi-VN" sz="2000" dirty="0" err="1">
                <a:latin typeface="+mj-lt"/>
              </a:rPr>
              <a:t>cũng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thường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xác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định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cảm</a:t>
            </a:r>
            <a:r>
              <a:rPr lang="vi-VN" sz="2000" dirty="0">
                <a:latin typeface="+mj-lt"/>
              </a:rPr>
              <a:t> tinh</a:t>
            </a:r>
            <a:endParaRPr lang="en-US" sz="2000" dirty="0">
              <a:latin typeface="+mj-lt"/>
            </a:endParaRPr>
          </a:p>
          <a:p>
            <a:r>
              <a:rPr lang="vi-VN" sz="2000" dirty="0" err="1">
                <a:latin typeface="+mj-lt"/>
              </a:rPr>
              <a:t>Dữ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liệu</a:t>
            </a:r>
            <a:r>
              <a:rPr lang="vi-VN" sz="2000" dirty="0">
                <a:latin typeface="+mj-lt"/>
              </a:rPr>
              <a:t> ở đây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dữ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liệu</a:t>
            </a:r>
            <a:r>
              <a:rPr lang="vi-VN" sz="2000" dirty="0">
                <a:latin typeface="+mj-lt"/>
              </a:rPr>
              <a:t> không </a:t>
            </a:r>
            <a:r>
              <a:rPr lang="vi-VN" sz="2000" dirty="0" err="1">
                <a:latin typeface="+mj-lt"/>
              </a:rPr>
              <a:t>gán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nhãn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lớp</a:t>
            </a:r>
            <a:r>
              <a:rPr lang="vi-VN" sz="2000" dirty="0">
                <a:latin typeface="+mj-lt"/>
              </a:rPr>
              <a:t> nên </a:t>
            </a:r>
            <a:r>
              <a:rPr lang="vi-VN" sz="2000" dirty="0" err="1">
                <a:latin typeface="+mj-lt"/>
              </a:rPr>
              <a:t>thường</a:t>
            </a:r>
            <a:r>
              <a:rPr lang="vi-VN" sz="2000" dirty="0">
                <a:latin typeface="+mj-lt"/>
              </a:rPr>
              <a:t> không </a:t>
            </a:r>
            <a:r>
              <a:rPr lang="vi-VN" sz="2000" dirty="0" err="1">
                <a:latin typeface="+mj-lt"/>
              </a:rPr>
              <a:t>có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đánh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giá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giải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thuật</a:t>
            </a:r>
            <a:r>
              <a:rPr lang="vi-VN" sz="2000" dirty="0">
                <a:latin typeface="+mj-lt"/>
              </a:rPr>
              <a:t> phân </a:t>
            </a:r>
            <a:r>
              <a:rPr lang="vi-VN" sz="2000" dirty="0" err="1">
                <a:latin typeface="+mj-lt"/>
              </a:rPr>
              <a:t>cụm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tốt</a:t>
            </a:r>
            <a:r>
              <a:rPr lang="vi-VN" sz="2000" dirty="0">
                <a:latin typeface="+mj-lt"/>
              </a:rPr>
              <a:t> hay không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Tuy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nhiên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bài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toán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phân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cụm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ứng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rất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nhiều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trong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thực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tế</a:t>
            </a:r>
            <a:endParaRPr lang="en-US" sz="2000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603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38E685-A0ED-4A22-BE28-43115B88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C8F3AF8D-C796-4154-8A72-669710923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13639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66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0C07B92-79FA-4CCD-9CBC-05742E76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774" y="283743"/>
            <a:ext cx="4548131" cy="308966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B16AF40-A786-46FA-8B3C-BF43191C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0" y="283744"/>
            <a:ext cx="4910398" cy="308966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3346CB6-8394-407F-8C57-85DCDB64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564" y="3373409"/>
            <a:ext cx="573493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0709C-120F-4EFA-9FB3-743D0A25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C80962-AC68-4E9B-8867-A821688B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latin typeface="+mj-lt"/>
              </a:rPr>
              <a:t>Ý </a:t>
            </a:r>
            <a:r>
              <a:rPr lang="vi-VN" b="1" dirty="0" err="1">
                <a:latin typeface="+mj-lt"/>
              </a:rPr>
              <a:t>tưởng</a:t>
            </a:r>
            <a:endParaRPr lang="en-US" b="1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mỗi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cụm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trung tâm (</a:t>
            </a:r>
            <a:r>
              <a:rPr lang="vi-VN" dirty="0" err="1">
                <a:latin typeface="+mj-lt"/>
              </a:rPr>
              <a:t>centroid</a:t>
            </a:r>
            <a:r>
              <a:rPr lang="vi-V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mỗi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cụm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nếu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gần</a:t>
            </a:r>
            <a:r>
              <a:rPr lang="vi-VN" dirty="0">
                <a:latin typeface="+mj-lt"/>
              </a:rPr>
              <a:t> trung tâm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cụm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k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cụm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rõ</a:t>
            </a:r>
            <a:endParaRPr lang="en-US" dirty="0">
              <a:latin typeface="+mj-lt"/>
            </a:endParaRPr>
          </a:p>
          <a:p>
            <a:pPr lvl="1"/>
            <a:r>
              <a:rPr lang="vi-VN" dirty="0">
                <a:latin typeface="+mj-lt"/>
              </a:rPr>
              <a:t>cơ </a:t>
            </a:r>
            <a:r>
              <a:rPr lang="vi-VN" dirty="0" err="1">
                <a:latin typeface="+mj-lt"/>
              </a:rPr>
              <a:t>bản</a:t>
            </a:r>
            <a:r>
              <a:rPr lang="vi-VN" dirty="0">
                <a:latin typeface="+mj-lt"/>
              </a:rPr>
              <a:t> đây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đơn </a:t>
            </a:r>
            <a:r>
              <a:rPr lang="vi-VN" dirty="0" err="1">
                <a:latin typeface="+mj-lt"/>
              </a:rPr>
              <a:t>giản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F885824-DC0E-4FC0-9630-A3373263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784A20-CAB7-4C80-891F-5E903244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81619" cy="396504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{x1, x2,⋯,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...,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trung tâm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9BC1D-8E89-434E-8BCB-8202DE2E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60" y="2284346"/>
            <a:ext cx="4981619" cy="29623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6915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CDAAD4-C18B-4B3D-A552-0C10C79B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K-Means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B5819DE-5829-4176-863F-47446FB3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15548"/>
            <a:ext cx="9905998" cy="4233560"/>
          </a:xfrm>
        </p:spPr>
      </p:pic>
    </p:spTree>
    <p:extLst>
      <p:ext uri="{BB962C8B-B14F-4D97-AF65-F5344CB8AC3E}">
        <p14:creationId xmlns:p14="http://schemas.microsoft.com/office/powerpoint/2010/main" val="325977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65270-857E-4707-ABF2-1A78176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995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K-Means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5F069E5-02C9-4CE0-AEBB-78FFF37BD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9042"/>
            <a:ext cx="9905997" cy="4450439"/>
          </a:xfrm>
        </p:spPr>
      </p:pic>
    </p:spTree>
    <p:extLst>
      <p:ext uri="{BB962C8B-B14F-4D97-AF65-F5344CB8AC3E}">
        <p14:creationId xmlns:p14="http://schemas.microsoft.com/office/powerpoint/2010/main" val="474578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660</Words>
  <Application>Microsoft Office PowerPoint</Application>
  <PresentationFormat>Màn hình rộng</PresentationFormat>
  <Paragraphs>52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Times New Roman</vt:lpstr>
      <vt:lpstr>Trebuchet MS</vt:lpstr>
      <vt:lpstr>Tw Cen MT</vt:lpstr>
      <vt:lpstr>Vòng tròn</vt:lpstr>
      <vt:lpstr>Bài toán Phân cụm</vt:lpstr>
      <vt:lpstr>Định nghĩa của bài toán phân cụm</vt:lpstr>
      <vt:lpstr>Nhận xét</vt:lpstr>
      <vt:lpstr>Phân loại các bài toán phân cụm </vt:lpstr>
      <vt:lpstr>Bản trình bày PowerPoint</vt:lpstr>
      <vt:lpstr>Phân cụm theo nhóm – giải thuật K-means</vt:lpstr>
      <vt:lpstr>Phân cụm theo nhóm – giải thuật K-means</vt:lpstr>
      <vt:lpstr>Ví dụ thuật toán K-Means</vt:lpstr>
      <vt:lpstr>Ví dụ thuật toán K-Means</vt:lpstr>
      <vt:lpstr>Ví dụ thuật toán K-Means</vt:lpstr>
      <vt:lpstr>Nhận xét</vt:lpstr>
      <vt:lpstr>Phân cụm theo cấu trúc cây-phân cụm bao dần</vt:lpstr>
      <vt:lpstr>Phân cụm theo cấu trúc cây-phân cụm bao dần</vt:lpstr>
      <vt:lpstr>Thuật toán phân cụm theo cấu trúc cây-bao dần</vt:lpstr>
      <vt:lpstr>Bản trình bày PowerPoint</vt:lpstr>
      <vt:lpstr>Bản trình bày PowerPoint</vt:lpstr>
      <vt:lpstr>Bản trình bày PowerPoint</vt:lpstr>
      <vt:lpstr>Bản trình bày PowerPoint</vt:lpstr>
      <vt:lpstr>Các ứng dụng của bài toán phân cụm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 Phân cụm</dc:title>
  <dc:creator>văn nguyên phạm</dc:creator>
  <cp:lastModifiedBy>văn nguyên phạm</cp:lastModifiedBy>
  <cp:revision>5</cp:revision>
  <dcterms:created xsi:type="dcterms:W3CDTF">2019-04-10T17:57:00Z</dcterms:created>
  <dcterms:modified xsi:type="dcterms:W3CDTF">2019-04-12T04:56:57Z</dcterms:modified>
</cp:coreProperties>
</file>