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997889AC-110E-4ED7-BB7E-F70C3A011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Chuẩn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bị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dữ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liệu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và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tiền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xử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lý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dữ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liệu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BBAEB00-65B1-4911-8BE3-B8C6DCD49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Phạm văn nguyên – HTTT K61 –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hust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GVDH :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72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6E39E6-C223-4793-8AAE-15343F39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1FE59A-C3E1-4608-9EA2-5E27511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endParaRPr lang="en-US" dirty="0"/>
          </a:p>
          <a:p>
            <a:r>
              <a:rPr lang="en-US" dirty="0" err="1"/>
              <a:t>chuốt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5A2F55-47BB-4706-BE66-F0559CAE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1: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67D316-08DE-4946-A9D1-97AADDBA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Sau đây </a:t>
            </a:r>
            <a:r>
              <a:rPr lang="vi-VN" dirty="0" err="1"/>
              <a:t>liệt</a:t>
            </a:r>
            <a:r>
              <a:rPr lang="vi-VN" dirty="0"/>
              <a:t> kê 6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điền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  <a:p>
            <a:pPr lvl="1"/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/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hay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  <a:p>
            <a:pPr lvl="1"/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1"/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(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,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Bayes,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qui </a:t>
            </a:r>
            <a:r>
              <a:rPr lang="en-US" dirty="0" err="1"/>
              <a:t>nạp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00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342E9E-1A2A-4E74-A745-76229F67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Bước</a:t>
            </a:r>
            <a:r>
              <a:rPr lang="vi-VN" dirty="0"/>
              <a:t> 2</a:t>
            </a:r>
            <a:r>
              <a:rPr lang="en-US" dirty="0"/>
              <a:t> : </a:t>
            </a:r>
            <a:r>
              <a:rPr lang="en-US" dirty="0" err="1"/>
              <a:t>Chuốt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37EC580-2C7F-419F-8CD3-28AAD34B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(Regression),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(Cluster), </a:t>
            </a:r>
            <a:r>
              <a:rPr lang="nl-NL" dirty="0"/>
              <a:t>Giá trị lô (Binning method)</a:t>
            </a:r>
          </a:p>
          <a:p>
            <a:endParaRPr lang="nl-NL" dirty="0"/>
          </a:p>
          <a:p>
            <a:r>
              <a:rPr lang="nl-NL" dirty="0"/>
              <a:t>Vd : giá trị lô</a:t>
            </a: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0E0E5CE-731A-4E4F-AA6E-7442D26E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28" y="2975812"/>
            <a:ext cx="536324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3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09FB4E-EFC8-4FB0-A642-C3B3F163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 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7CBEFB-0B34-41DC-97C4-D62D5E82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trong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ta tuân </a:t>
            </a:r>
            <a:r>
              <a:rPr lang="vi-VN" dirty="0" err="1"/>
              <a:t>thủ</a:t>
            </a:r>
            <a:r>
              <a:rPr lang="vi-VN" dirty="0"/>
              <a:t> ba </a:t>
            </a:r>
            <a:r>
              <a:rPr lang="vi-VN" dirty="0" err="1"/>
              <a:t>luật</a:t>
            </a:r>
            <a:r>
              <a:rPr lang="vi-VN" dirty="0"/>
              <a:t> sau</a:t>
            </a:r>
            <a:endParaRPr lang="en-US" dirty="0"/>
          </a:p>
          <a:p>
            <a:pPr lvl="1"/>
            <a:r>
              <a:rPr lang="en-US" dirty="0" err="1">
                <a:latin typeface="Tw Cen MT (Thân)"/>
              </a:rPr>
              <a:t>Luật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giá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trị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duy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nhất</a:t>
            </a:r>
            <a:r>
              <a:rPr lang="en-US" dirty="0">
                <a:latin typeface="Tw Cen MT (Thân)"/>
              </a:rPr>
              <a:t> (unique rule) : </a:t>
            </a:r>
            <a:r>
              <a:rPr lang="en-US" dirty="0" err="1">
                <a:latin typeface="Tw Cen MT (Thân)"/>
              </a:rPr>
              <a:t>mỗi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giá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trị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của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một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thuộc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tính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sẽ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khác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biệt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với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các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giá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trị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khác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thuộc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cùng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thuộc</a:t>
            </a:r>
            <a:r>
              <a:rPr lang="en-US" dirty="0">
                <a:latin typeface="Tw Cen MT (Thân)"/>
              </a:rPr>
              <a:t> </a:t>
            </a:r>
            <a:r>
              <a:rPr lang="en-US" dirty="0" err="1">
                <a:latin typeface="Tw Cen MT (Thân)"/>
              </a:rPr>
              <a:t>tính</a:t>
            </a:r>
            <a:r>
              <a:rPr lang="en-US" dirty="0">
                <a:latin typeface="Tw Cen MT (Thân)"/>
              </a:rPr>
              <a:t> </a:t>
            </a:r>
          </a:p>
          <a:p>
            <a:pPr lvl="1"/>
            <a:r>
              <a:rPr lang="vi-VN" dirty="0" err="1">
                <a:latin typeface="Tw Cen MT (Thân)"/>
              </a:rPr>
              <a:t>Luật</a:t>
            </a:r>
            <a:r>
              <a:rPr lang="vi-VN" dirty="0">
                <a:latin typeface="Tw Cen MT (Thân)"/>
              </a:rPr>
              <a:t> liên </a:t>
            </a:r>
            <a:r>
              <a:rPr lang="vi-VN" dirty="0" err="1">
                <a:latin typeface="Tw Cen MT (Thân)"/>
              </a:rPr>
              <a:t>tục</a:t>
            </a:r>
            <a:r>
              <a:rPr lang="vi-VN" dirty="0">
                <a:latin typeface="Tw Cen MT (Thân)"/>
              </a:rPr>
              <a:t> (</a:t>
            </a:r>
            <a:r>
              <a:rPr lang="vi-VN" dirty="0" err="1">
                <a:latin typeface="Tw Cen MT (Thân)"/>
              </a:rPr>
              <a:t>consecutive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rule</a:t>
            </a:r>
            <a:r>
              <a:rPr lang="vi-VN" dirty="0">
                <a:latin typeface="Tw Cen MT (Thân)"/>
              </a:rPr>
              <a:t>) : không </a:t>
            </a:r>
            <a:r>
              <a:rPr lang="vi-VN" dirty="0" err="1">
                <a:latin typeface="Tw Cen MT (Thân)"/>
              </a:rPr>
              <a:t>có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giá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trị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bị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mất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giữa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giá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trị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lớn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nhất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và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nhỏ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nhất</a:t>
            </a:r>
            <a:r>
              <a:rPr lang="vi-VN" dirty="0">
                <a:latin typeface="Tw Cen MT (Thân)"/>
              </a:rPr>
              <a:t> tương </a:t>
            </a:r>
            <a:r>
              <a:rPr lang="vi-VN" dirty="0" err="1">
                <a:latin typeface="Tw Cen MT (Thân)"/>
              </a:rPr>
              <a:t>ứng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một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thuộc</a:t>
            </a:r>
            <a:r>
              <a:rPr lang="vi-VN" dirty="0">
                <a:latin typeface="Tw Cen MT (Thân)"/>
              </a:rPr>
              <a:t> tinh</a:t>
            </a:r>
            <a:endParaRPr lang="en-US" dirty="0">
              <a:latin typeface="Tw Cen MT (Thân)"/>
            </a:endParaRPr>
          </a:p>
          <a:p>
            <a:pPr lvl="1"/>
            <a:r>
              <a:rPr lang="vi-VN" dirty="0" err="1">
                <a:latin typeface="Tw Cen MT (Thân)"/>
              </a:rPr>
              <a:t>Luật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giá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trị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rỗng</a:t>
            </a:r>
            <a:r>
              <a:rPr lang="vi-VN" dirty="0">
                <a:latin typeface="Tw Cen MT (Thân)"/>
              </a:rPr>
              <a:t> (</a:t>
            </a:r>
            <a:r>
              <a:rPr lang="vi-VN" dirty="0" err="1">
                <a:latin typeface="Tw Cen MT (Thân)"/>
              </a:rPr>
              <a:t>null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rule</a:t>
            </a:r>
            <a:r>
              <a:rPr lang="vi-VN" dirty="0">
                <a:latin typeface="Tw Cen MT (Thân)"/>
              </a:rPr>
              <a:t>) : </a:t>
            </a:r>
            <a:r>
              <a:rPr lang="vi-VN" dirty="0" err="1">
                <a:latin typeface="Tw Cen MT (Thân)"/>
              </a:rPr>
              <a:t>xác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định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trước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các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ký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hiệu</a:t>
            </a:r>
            <a:r>
              <a:rPr lang="vi-VN" dirty="0">
                <a:latin typeface="Tw Cen MT (Thân)"/>
              </a:rPr>
              <a:t> hay </a:t>
            </a:r>
            <a:r>
              <a:rPr lang="vi-VN" dirty="0" err="1">
                <a:latin typeface="Tw Cen MT (Thân)"/>
              </a:rPr>
              <a:t>cách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đánh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dấu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giá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trị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rỗng</a:t>
            </a:r>
            <a:r>
              <a:rPr lang="vi-VN" dirty="0">
                <a:latin typeface="Tw Cen MT (Thân)"/>
              </a:rPr>
              <a:t>, </a:t>
            </a:r>
            <a:r>
              <a:rPr lang="vi-VN" dirty="0" err="1">
                <a:latin typeface="Tw Cen MT (Thân)"/>
              </a:rPr>
              <a:t>e.g</a:t>
            </a:r>
            <a:r>
              <a:rPr lang="vi-VN" dirty="0">
                <a:latin typeface="Tw Cen MT (Thân)"/>
              </a:rPr>
              <a:t>. "?" hay "</a:t>
            </a:r>
            <a:r>
              <a:rPr lang="vi-VN" dirty="0" err="1">
                <a:latin typeface="Tw Cen MT (Thân)"/>
              </a:rPr>
              <a:t>don’t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know</a:t>
            </a:r>
            <a:r>
              <a:rPr lang="vi-VN" dirty="0">
                <a:latin typeface="Tw Cen MT (Thân)"/>
              </a:rPr>
              <a:t>"</a:t>
            </a:r>
            <a:endParaRPr lang="en-US" dirty="0">
              <a:latin typeface="Tw Cen MT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03334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A5B0FE-7AB9-4356-BE99-79155A64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B4F59D-7F3D-48F3-A267-27C72B65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khai </a:t>
            </a:r>
            <a:r>
              <a:rPr lang="vi-VN" dirty="0" err="1"/>
              <a:t>phá</a:t>
            </a:r>
            <a:r>
              <a:rPr lang="vi-VN" dirty="0"/>
              <a:t>.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sau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=&gt;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=&gt;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=&gt;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B3CE0C-5E2B-4092-95A6-3BDE873C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chiểu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8A4380-DBE9-41BD-8096-4D505F77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chiến</a:t>
            </a:r>
            <a:r>
              <a:rPr lang="vi-VN" dirty="0"/>
              <a:t> </a:t>
            </a:r>
            <a:r>
              <a:rPr lang="vi-VN" dirty="0" err="1"/>
              <a:t>lược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con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: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không liên quan, dư </a:t>
            </a:r>
            <a:r>
              <a:rPr lang="vi-VN" dirty="0" err="1"/>
              <a:t>thừa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xóa</a:t>
            </a:r>
            <a:r>
              <a:rPr lang="vi-VN" dirty="0"/>
              <a:t> hay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: trong </a:t>
            </a:r>
            <a:r>
              <a:rPr lang="vi-VN" dirty="0" err="1"/>
              <a:t>đó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cỡ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  <a:p>
            <a:pPr lvl="1"/>
            <a:r>
              <a:rPr lang="vi-VN" dirty="0" err="1"/>
              <a:t>Rời</a:t>
            </a:r>
            <a:r>
              <a:rPr lang="vi-VN" dirty="0"/>
              <a:t> </a:t>
            </a:r>
            <a:r>
              <a:rPr lang="vi-VN" dirty="0" err="1"/>
              <a:t>rạc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: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thô </a:t>
            </a:r>
            <a:r>
              <a:rPr lang="vi-VN" dirty="0" err="1"/>
              <a:t>được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rời</a:t>
            </a:r>
            <a:r>
              <a:rPr lang="vi-VN" dirty="0"/>
              <a:t> </a:t>
            </a:r>
            <a:r>
              <a:rPr lang="vi-VN" dirty="0" err="1"/>
              <a:t>rạc</a:t>
            </a:r>
            <a:r>
              <a:rPr lang="vi-VN" dirty="0"/>
              <a:t> </a:t>
            </a:r>
            <a:r>
              <a:rPr lang="vi-VN" dirty="0" err="1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4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1378CE-D229-46C9-B45C-46914E23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4EF0A2-3EF0-4F19-912D-815FDFC1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DA71FCAB-E6E5-4E42-9F06-FECC04CA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D3DA19-1583-4720-8242-489212CA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ban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2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2701DACF-DE31-4273-B20B-04AD79DB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Tại sao phải tiền xử lý dữ liệu</a:t>
            </a:r>
          </a:p>
        </p:txBody>
      </p:sp>
      <p:cxnSp>
        <p:nvCxnSpPr>
          <p:cNvPr id="54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7A34AC-70D3-4239-B51D-9607416F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thân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endParaRPr lang="en-US" sz="1800" dirty="0"/>
          </a:p>
          <a:p>
            <a:pPr lvl="1"/>
            <a:r>
              <a:rPr lang="vi-VN" sz="1800" dirty="0">
                <a:latin typeface="Tw Cen MT (Thân)"/>
              </a:rPr>
              <a:t>Không </a:t>
            </a:r>
            <a:r>
              <a:rPr lang="vi-VN" sz="1800" dirty="0" err="1">
                <a:latin typeface="Tw Cen MT (Thân)"/>
              </a:rPr>
              <a:t>đầy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đủ</a:t>
            </a:r>
            <a:r>
              <a:rPr lang="vi-VN" sz="1800" dirty="0">
                <a:latin typeface="Tw Cen MT (Thân)"/>
              </a:rPr>
              <a:t> (</a:t>
            </a:r>
            <a:r>
              <a:rPr lang="vi-VN" sz="1800" dirty="0" err="1">
                <a:latin typeface="Tw Cen MT (Thân)"/>
              </a:rPr>
              <a:t>Incomplete</a:t>
            </a:r>
            <a:r>
              <a:rPr lang="vi-VN" sz="1800" dirty="0">
                <a:latin typeface="Tw Cen MT (Thân)"/>
              </a:rPr>
              <a:t>) : </a:t>
            </a:r>
            <a:r>
              <a:rPr lang="vi-VN" sz="1800" dirty="0" err="1">
                <a:latin typeface="Tw Cen MT (Thân)"/>
              </a:rPr>
              <a:t>thiếu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một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vài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giá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trị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thuộc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trường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dữ</a:t>
            </a:r>
            <a:r>
              <a:rPr lang="vi-VN" sz="1800" dirty="0">
                <a:latin typeface="Tw Cen MT (Thân)"/>
              </a:rPr>
              <a:t> liêu hay </a:t>
            </a:r>
            <a:r>
              <a:rPr lang="vi-VN" sz="1800" dirty="0" err="1">
                <a:latin typeface="Tw Cen MT (Thân)"/>
              </a:rPr>
              <a:t>thuộc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tính</a:t>
            </a:r>
            <a:r>
              <a:rPr lang="vi-VN" sz="1800" dirty="0">
                <a:latin typeface="Tw Cen MT (Thân)"/>
              </a:rPr>
              <a:t> ....</a:t>
            </a:r>
            <a:endParaRPr lang="en-US" sz="1800" dirty="0">
              <a:latin typeface="Tw Cen MT (Thân)"/>
            </a:endParaRPr>
          </a:p>
          <a:p>
            <a:pPr lvl="1"/>
            <a:r>
              <a:rPr lang="vi-VN" sz="1800" dirty="0" err="1">
                <a:latin typeface="Tw Cen MT (Thân)"/>
              </a:rPr>
              <a:t>Nhiễu</a:t>
            </a:r>
            <a:r>
              <a:rPr lang="vi-VN" sz="1800" dirty="0">
                <a:latin typeface="Tw Cen MT (Thân)"/>
              </a:rPr>
              <a:t> (</a:t>
            </a:r>
            <a:r>
              <a:rPr lang="vi-VN" sz="1800" dirty="0" err="1">
                <a:latin typeface="Tw Cen MT (Thân)"/>
              </a:rPr>
              <a:t>Noisy</a:t>
            </a:r>
            <a:r>
              <a:rPr lang="vi-VN" sz="1800" dirty="0">
                <a:latin typeface="Tw Cen MT (Thân)"/>
              </a:rPr>
              <a:t>) : </a:t>
            </a:r>
            <a:r>
              <a:rPr lang="vi-VN" sz="1800" dirty="0" err="1">
                <a:latin typeface="Tw Cen MT (Thân)"/>
              </a:rPr>
              <a:t>xuất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hiện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giá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trị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lỗi</a:t>
            </a:r>
            <a:r>
              <a:rPr lang="vi-VN" sz="1800" dirty="0">
                <a:latin typeface="Tw Cen MT (Thân)"/>
              </a:rPr>
              <a:t>, </a:t>
            </a:r>
            <a:r>
              <a:rPr lang="vi-VN" sz="1800" dirty="0" err="1">
                <a:latin typeface="Tw Cen MT (Thân)"/>
              </a:rPr>
              <a:t>lỗi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chủ</a:t>
            </a:r>
            <a:r>
              <a:rPr lang="vi-VN" sz="1800" dirty="0">
                <a:latin typeface="Tw Cen MT (Thân)"/>
              </a:rPr>
              <a:t> quan </a:t>
            </a:r>
            <a:r>
              <a:rPr lang="vi-VN" sz="1800" dirty="0" err="1">
                <a:latin typeface="Tw Cen MT (Thân)"/>
              </a:rPr>
              <a:t>người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nhập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dữ</a:t>
            </a:r>
            <a:r>
              <a:rPr lang="vi-VN" sz="1800" dirty="0">
                <a:latin typeface="Tw Cen MT (Thân)"/>
              </a:rPr>
              <a:t> </a:t>
            </a:r>
            <a:r>
              <a:rPr lang="vi-VN" sz="1800" dirty="0" err="1">
                <a:latin typeface="Tw Cen MT (Thân)"/>
              </a:rPr>
              <a:t>liệu</a:t>
            </a:r>
            <a:r>
              <a:rPr lang="vi-VN" sz="1800" dirty="0">
                <a:latin typeface="Tw Cen MT (Thân)"/>
              </a:rPr>
              <a:t> ....</a:t>
            </a:r>
            <a:endParaRPr lang="en-US" sz="1800" dirty="0">
              <a:latin typeface="Tw Cen MT (Thân)"/>
            </a:endParaRPr>
          </a:p>
          <a:p>
            <a:pPr lvl="1"/>
            <a:r>
              <a:rPr lang="en-US" sz="1800" dirty="0" err="1">
                <a:latin typeface="Tw Cen MT (Thân)"/>
              </a:rPr>
              <a:t>Không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nhất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quán</a:t>
            </a:r>
            <a:r>
              <a:rPr lang="en-US" sz="1800" dirty="0">
                <a:latin typeface="Tw Cen MT (Thân)"/>
              </a:rPr>
              <a:t> (Inconsistent) : </a:t>
            </a:r>
            <a:r>
              <a:rPr lang="en-US" sz="1800" dirty="0" err="1">
                <a:latin typeface="Tw Cen MT (Thân)"/>
              </a:rPr>
              <a:t>sự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khác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biệt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trong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cách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phân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loại</a:t>
            </a:r>
            <a:r>
              <a:rPr lang="en-US" sz="1800" dirty="0">
                <a:latin typeface="Tw Cen MT (Thân)"/>
              </a:rPr>
              <a:t>, </a:t>
            </a:r>
            <a:r>
              <a:rPr lang="en-US" sz="1800" dirty="0" err="1">
                <a:latin typeface="Tw Cen MT (Thân)"/>
              </a:rPr>
              <a:t>phân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biệt</a:t>
            </a:r>
            <a:r>
              <a:rPr lang="en-US" sz="1800" dirty="0">
                <a:latin typeface="Tw Cen MT (Thân)"/>
              </a:rPr>
              <a:t> hay logic </a:t>
            </a:r>
            <a:r>
              <a:rPr lang="en-US" sz="1800" dirty="0" err="1">
                <a:latin typeface="Tw Cen MT (Thân)"/>
              </a:rPr>
              <a:t>của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dữ</a:t>
            </a:r>
            <a:r>
              <a:rPr lang="en-US" sz="1800" dirty="0">
                <a:latin typeface="Tw Cen MT (Thân)"/>
              </a:rPr>
              <a:t> </a:t>
            </a:r>
            <a:r>
              <a:rPr lang="en-US" sz="1800" dirty="0" err="1">
                <a:latin typeface="Tw Cen MT (Thân)"/>
              </a:rPr>
              <a:t>liệu</a:t>
            </a:r>
            <a:r>
              <a:rPr lang="en-US" sz="1800" dirty="0">
                <a:latin typeface="Tw Cen MT (Thân)"/>
              </a:rPr>
              <a:t> ...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6253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6FFEE3E-F365-4D5B-80CB-7B293FE6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Quy trình tiền xử lý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AEA182-44FC-4846-94B5-1CF0A736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>
                <a:latin typeface="Tw Cen MT (Thân)"/>
              </a:rPr>
              <a:t>Làm sạch : Loại bỏ các giá trị sai, kiểm tra tính nhất quan của dữ liệu </a:t>
            </a:r>
          </a:p>
          <a:p>
            <a:r>
              <a:rPr lang="vi-VN" sz="2000">
                <a:latin typeface="Tw Cen MT (Thân)"/>
              </a:rPr>
              <a:t>Tích hợp : Dữ liệu có nhiều nguồn nên cần lưu theo một cách thức thống nhất </a:t>
            </a:r>
            <a:endParaRPr lang="en-US" sz="2000">
              <a:latin typeface="Tw Cen MT (Thân)"/>
            </a:endParaRPr>
          </a:p>
          <a:p>
            <a:r>
              <a:rPr lang="en-US" sz="2000">
                <a:latin typeface="Tw Cen MT (Thân)"/>
              </a:rPr>
              <a:t>Chuyển đổi : Chuẩn hóa và tập hợp dữ liệu</a:t>
            </a:r>
          </a:p>
          <a:p>
            <a:r>
              <a:rPr lang="vi-VN" sz="2000">
                <a:latin typeface="Tw Cen MT (Thân)"/>
              </a:rPr>
              <a:t>Giảm chiều : Mô tả dữ liệu trong kích thước nhỏ nhưng không làm mất kết quả cần kiết xuất</a:t>
            </a:r>
            <a:endParaRPr lang="en-US" sz="2000">
              <a:latin typeface="Tw Cen MT (Thân)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708449D-E1D6-48A5-895F-569E8143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13553"/>
            <a:ext cx="5456279" cy="44059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8666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56765E-C901-49E3-9F54-9D181DBC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F7ACC6-CED6-4564-829D-2B9F2DEE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(mean),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(median), mode (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(midrange)</a:t>
            </a:r>
          </a:p>
          <a:p>
            <a:pPr lvl="1"/>
            <a:r>
              <a:rPr lang="vi-VN" dirty="0">
                <a:latin typeface="Tw Cen MT (Thân)"/>
              </a:rPr>
              <a:t>Phân </a:t>
            </a:r>
            <a:r>
              <a:rPr lang="vi-VN" dirty="0" err="1">
                <a:latin typeface="Tw Cen MT (Thân)"/>
              </a:rPr>
              <a:t>tán</a:t>
            </a:r>
            <a:r>
              <a:rPr lang="vi-VN" dirty="0">
                <a:latin typeface="Tw Cen MT (Thân)"/>
              </a:rPr>
              <a:t> : phương sai (</a:t>
            </a:r>
            <a:r>
              <a:rPr lang="vi-VN" dirty="0" err="1">
                <a:latin typeface="Tw Cen MT (Thân)"/>
              </a:rPr>
              <a:t>variance</a:t>
            </a:r>
            <a:r>
              <a:rPr lang="vi-VN" dirty="0">
                <a:latin typeface="Tw Cen MT (Thân)"/>
              </a:rPr>
              <a:t>), phạm vi (</a:t>
            </a:r>
            <a:r>
              <a:rPr lang="vi-VN" dirty="0" err="1">
                <a:latin typeface="Tw Cen MT (Thân)"/>
              </a:rPr>
              <a:t>range</a:t>
            </a:r>
            <a:r>
              <a:rPr lang="vi-VN" dirty="0">
                <a:latin typeface="Tw Cen MT (Thân)"/>
              </a:rPr>
              <a:t>), </a:t>
            </a:r>
            <a:r>
              <a:rPr lang="vi-VN" dirty="0" err="1">
                <a:latin typeface="Tw Cen MT (Thân)"/>
              </a:rPr>
              <a:t>tứ</a:t>
            </a:r>
            <a:r>
              <a:rPr lang="vi-VN" dirty="0">
                <a:latin typeface="Tw Cen MT (Thân)"/>
              </a:rPr>
              <a:t> phân </a:t>
            </a:r>
            <a:r>
              <a:rPr lang="vi-VN" dirty="0" err="1">
                <a:latin typeface="Tw Cen MT (Thân)"/>
              </a:rPr>
              <a:t>vị</a:t>
            </a:r>
            <a:r>
              <a:rPr lang="vi-VN" dirty="0">
                <a:latin typeface="Tw Cen MT (Thân)"/>
              </a:rPr>
              <a:t> (</a:t>
            </a:r>
            <a:r>
              <a:rPr lang="vi-VN" dirty="0" err="1">
                <a:latin typeface="Tw Cen MT (Thân)"/>
              </a:rPr>
              <a:t>quatiles</a:t>
            </a:r>
            <a:r>
              <a:rPr lang="vi-VN" dirty="0">
                <a:latin typeface="Tw Cen MT (Thân)"/>
              </a:rPr>
              <a:t>), </a:t>
            </a:r>
            <a:r>
              <a:rPr lang="vi-VN" dirty="0" err="1">
                <a:latin typeface="Tw Cen MT (Thân)"/>
              </a:rPr>
              <a:t>độ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trải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giữa</a:t>
            </a:r>
            <a:r>
              <a:rPr lang="vi-VN" dirty="0">
                <a:latin typeface="Tw Cen MT (Thân)"/>
              </a:rPr>
              <a:t> (</a:t>
            </a:r>
            <a:r>
              <a:rPr lang="vi-VN" dirty="0" err="1">
                <a:latin typeface="Tw Cen MT (Thân)"/>
              </a:rPr>
              <a:t>InterQuartile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Range</a:t>
            </a:r>
            <a:r>
              <a:rPr lang="vi-VN" dirty="0">
                <a:latin typeface="Tw Cen MT (Thân)"/>
              </a:rPr>
              <a:t> - IQR)</a:t>
            </a:r>
            <a:endParaRPr lang="en-US" dirty="0">
              <a:latin typeface="Tw Cen MT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25611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958EE1-7618-44CF-B873-702B8772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C510738-7D3B-4BB7-B238-6CD4B2B4C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vi-VN" dirty="0"/>
                  <a:t>Cho </a:t>
                </a:r>
                <a:r>
                  <a:rPr lang="vi-VN" dirty="0" err="1"/>
                  <a:t>tập</a:t>
                </a:r>
                <a:r>
                  <a:rPr lang="vi-VN" dirty="0"/>
                  <a:t> x1, x2, ..., </a:t>
                </a:r>
                <a:r>
                  <a:rPr lang="vi-VN" dirty="0" err="1"/>
                  <a:t>xN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tập</a:t>
                </a:r>
                <a:r>
                  <a:rPr lang="vi-VN" dirty="0"/>
                  <a:t> N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quan </a:t>
                </a:r>
                <a:r>
                  <a:rPr lang="vi-VN" dirty="0" err="1"/>
                  <a:t>sát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, </a:t>
                </a:r>
                <a:r>
                  <a:rPr lang="vi-VN" dirty="0" err="1"/>
                  <a:t>ví</a:t>
                </a:r>
                <a:r>
                  <a:rPr lang="vi-VN" dirty="0"/>
                  <a:t> du như </a:t>
                </a:r>
                <a:r>
                  <a:rPr lang="vi-VN" dirty="0" err="1"/>
                  <a:t>của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thuộc</a:t>
                </a:r>
                <a:r>
                  <a:rPr lang="vi-VN" dirty="0"/>
                  <a:t> </a:t>
                </a:r>
                <a:r>
                  <a:rPr lang="vi-VN" dirty="0" err="1"/>
                  <a:t>tính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en-US" dirty="0"/>
                  <a:t> =&gt;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xi , </a:t>
                </a:r>
                <a:r>
                  <a:rPr lang="en-US" dirty="0" err="1"/>
                  <a:t>i</a:t>
                </a:r>
                <a:r>
                  <a:rPr lang="en-US" dirty="0"/>
                  <a:t> = 1, 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Đôi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wi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kèm</a:t>
                </a:r>
                <a:r>
                  <a:rPr lang="en-US" dirty="0"/>
                  <a:t> xi , </a:t>
                </a:r>
                <a:r>
                  <a:rPr lang="en-US" dirty="0" err="1"/>
                  <a:t>i</a:t>
                </a:r>
                <a:r>
                  <a:rPr lang="en-US" dirty="0"/>
                  <a:t> = 1, N =&gt;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xi , </a:t>
                </a:r>
                <a:r>
                  <a:rPr lang="en-US" dirty="0" err="1"/>
                  <a:t>i</a:t>
                </a:r>
                <a:r>
                  <a:rPr lang="en-US" dirty="0"/>
                  <a:t> = 1, N</a:t>
                </a:r>
              </a:p>
              <a:p>
                <a:pPr marL="0" indent="0">
                  <a:buNone/>
                </a:pP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C510738-7D3B-4BB7-B238-6CD4B2B4C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BF1C8B-3319-43C7-9D8A-FEEA2315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CAE5DD-7B29-4B84-AA95-4C6067A3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Số</a:t>
            </a:r>
            <a:r>
              <a:rPr lang="vi-VN" dirty="0"/>
              <a:t> trung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x1, x2, ..., </a:t>
            </a:r>
            <a:r>
              <a:rPr lang="vi-VN" dirty="0" err="1"/>
              <a:t>xN</a:t>
            </a:r>
            <a:r>
              <a:rPr lang="vi-VN" dirty="0"/>
              <a:t>, ta </a:t>
            </a:r>
            <a:r>
              <a:rPr lang="vi-VN" dirty="0" err="1"/>
              <a:t>xếp</a:t>
            </a:r>
            <a:r>
              <a:rPr lang="vi-VN" dirty="0"/>
              <a:t> tăng </a:t>
            </a:r>
            <a:r>
              <a:rPr lang="vi-VN" dirty="0" err="1"/>
              <a:t>dần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quan </a:t>
            </a:r>
            <a:r>
              <a:rPr lang="vi-VN" dirty="0" err="1"/>
              <a:t>sát</a:t>
            </a:r>
            <a:r>
              <a:rPr lang="vi-VN" dirty="0"/>
              <a:t>, </a:t>
            </a:r>
            <a:r>
              <a:rPr lang="vi-VN" dirty="0" err="1"/>
              <a:t>rồi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xN</a:t>
            </a:r>
            <a:r>
              <a:rPr lang="vi-VN" dirty="0"/>
              <a:t>/2 </a:t>
            </a:r>
            <a:r>
              <a:rPr lang="vi-VN" dirty="0" err="1"/>
              <a:t>nằm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chẵn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ta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trung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hai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nằm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/>
              <a:t>Cho </a:t>
            </a:r>
            <a:r>
              <a:rPr lang="vi-VN" dirty="0" err="1"/>
              <a:t>tập</a:t>
            </a:r>
            <a:r>
              <a:rPr lang="vi-VN" dirty="0"/>
              <a:t> x1, x2, ..., </a:t>
            </a:r>
            <a:r>
              <a:rPr lang="vi-VN" dirty="0" err="1"/>
              <a:t>xN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N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quan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,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mode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2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42142C-C32C-44D2-94D1-44A7ABEB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B135109-08CB-444E-BEC6-710B5310E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vi-VN" dirty="0"/>
                  <a:t>Cho </a:t>
                </a:r>
                <a:r>
                  <a:rPr lang="vi-VN" dirty="0" err="1"/>
                  <a:t>tập</a:t>
                </a:r>
                <a:r>
                  <a:rPr lang="vi-VN" dirty="0"/>
                  <a:t> x1, x2, ..., </a:t>
                </a:r>
                <a:r>
                  <a:rPr lang="vi-VN" dirty="0" err="1"/>
                  <a:t>xN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tập</a:t>
                </a:r>
                <a:r>
                  <a:rPr lang="vi-VN" dirty="0"/>
                  <a:t> N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quan </a:t>
                </a:r>
                <a:r>
                  <a:rPr lang="vi-VN" dirty="0" err="1"/>
                  <a:t>sát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hay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/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đo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endParaRPr lang="en-US" dirty="0"/>
              </a:p>
              <a:p>
                <a:pPr lvl="1"/>
                <a:r>
                  <a:rPr lang="en-US" dirty="0"/>
                  <a:t>Range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vi-VN" dirty="0" err="1"/>
                  <a:t>Tứ</a:t>
                </a:r>
                <a:r>
                  <a:rPr lang="vi-VN" dirty="0"/>
                  <a:t> phân </a:t>
                </a:r>
                <a:r>
                  <a:rPr lang="vi-VN" dirty="0" err="1"/>
                  <a:t>vị</a:t>
                </a:r>
                <a:r>
                  <a:rPr lang="vi-VN" dirty="0"/>
                  <a:t> (</a:t>
                </a:r>
                <a:r>
                  <a:rPr lang="vi-VN" dirty="0" err="1"/>
                  <a:t>Quatiles</a:t>
                </a:r>
                <a:r>
                  <a:rPr lang="vi-VN" dirty="0"/>
                  <a:t>) : </a:t>
                </a:r>
                <a:r>
                  <a:rPr lang="vi-VN" dirty="0" err="1"/>
                  <a:t>gồm</a:t>
                </a:r>
                <a:r>
                  <a:rPr lang="vi-VN" dirty="0"/>
                  <a:t> </a:t>
                </a:r>
                <a:r>
                  <a:rPr lang="vi-VN" dirty="0" err="1"/>
                  <a:t>có</a:t>
                </a:r>
                <a:r>
                  <a:rPr lang="vi-VN" dirty="0"/>
                  <a:t> 3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thứ</a:t>
                </a:r>
                <a:r>
                  <a:rPr lang="vi-VN" dirty="0"/>
                  <a:t> </a:t>
                </a:r>
                <a:r>
                  <a:rPr lang="vi-VN" dirty="0" err="1"/>
                  <a:t>nhất</a:t>
                </a:r>
                <a:r>
                  <a:rPr lang="vi-VN" dirty="0"/>
                  <a:t> Q1, </a:t>
                </a:r>
                <a:r>
                  <a:rPr lang="vi-VN" dirty="0" err="1"/>
                  <a:t>thứ</a:t>
                </a:r>
                <a:r>
                  <a:rPr lang="vi-VN" dirty="0"/>
                  <a:t> </a:t>
                </a:r>
                <a:r>
                  <a:rPr lang="vi-VN" dirty="0" err="1"/>
                  <a:t>nhì</a:t>
                </a:r>
                <a:r>
                  <a:rPr lang="vi-VN" dirty="0"/>
                  <a:t> Q2 </a:t>
                </a:r>
                <a:r>
                  <a:rPr lang="vi-VN" dirty="0" err="1"/>
                  <a:t>và</a:t>
                </a:r>
                <a:r>
                  <a:rPr lang="vi-VN" dirty="0"/>
                  <a:t> </a:t>
                </a:r>
                <a:r>
                  <a:rPr lang="vi-VN" dirty="0" err="1"/>
                  <a:t>thứ</a:t>
                </a:r>
                <a:r>
                  <a:rPr lang="vi-VN" dirty="0"/>
                  <a:t> ba Q3. Ba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 chia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tập</a:t>
                </a:r>
                <a:r>
                  <a:rPr lang="vi-VN" dirty="0"/>
                  <a:t> </a:t>
                </a:r>
                <a:r>
                  <a:rPr lang="vi-VN" dirty="0" err="1"/>
                  <a:t>hợp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 (</a:t>
                </a:r>
                <a:r>
                  <a:rPr lang="vi-VN" dirty="0" err="1"/>
                  <a:t>đã</a:t>
                </a:r>
                <a:r>
                  <a:rPr lang="vi-VN" dirty="0"/>
                  <a:t> </a:t>
                </a:r>
                <a:r>
                  <a:rPr lang="vi-VN" dirty="0" err="1"/>
                  <a:t>sắp</a:t>
                </a:r>
                <a:r>
                  <a:rPr lang="vi-VN" dirty="0"/>
                  <a:t> </a:t>
                </a:r>
                <a:r>
                  <a:rPr lang="vi-VN" dirty="0" err="1"/>
                  <a:t>xếp</a:t>
                </a:r>
                <a:r>
                  <a:rPr lang="vi-VN" dirty="0"/>
                  <a:t> </a:t>
                </a:r>
                <a:r>
                  <a:rPr lang="vi-VN" dirty="0" err="1"/>
                  <a:t>dữ</a:t>
                </a:r>
                <a:r>
                  <a:rPr lang="vi-VN" dirty="0"/>
                  <a:t> </a:t>
                </a:r>
                <a:r>
                  <a:rPr lang="vi-VN" dirty="0" err="1"/>
                  <a:t>liệu</a:t>
                </a:r>
                <a:r>
                  <a:rPr lang="vi-VN" dirty="0"/>
                  <a:t> theo </a:t>
                </a:r>
                <a:r>
                  <a:rPr lang="vi-VN" dirty="0" err="1"/>
                  <a:t>trật</a:t>
                </a:r>
                <a:r>
                  <a:rPr lang="vi-VN" dirty="0"/>
                  <a:t> </a:t>
                </a:r>
                <a:r>
                  <a:rPr lang="vi-VN" dirty="0" err="1"/>
                  <a:t>từ</a:t>
                </a:r>
                <a:r>
                  <a:rPr lang="vi-VN" dirty="0"/>
                  <a:t> </a:t>
                </a:r>
                <a:r>
                  <a:rPr lang="vi-VN" dirty="0" err="1"/>
                  <a:t>từ</a:t>
                </a:r>
                <a:r>
                  <a:rPr lang="vi-VN" dirty="0"/>
                  <a:t> </a:t>
                </a:r>
                <a:r>
                  <a:rPr lang="vi-VN" dirty="0" err="1"/>
                  <a:t>bé</a:t>
                </a:r>
                <a:r>
                  <a:rPr lang="vi-VN" dirty="0"/>
                  <a:t> </a:t>
                </a:r>
                <a:r>
                  <a:rPr lang="vi-VN" dirty="0" err="1"/>
                  <a:t>đến</a:t>
                </a:r>
                <a:r>
                  <a:rPr lang="vi-VN" dirty="0"/>
                  <a:t> </a:t>
                </a:r>
                <a:r>
                  <a:rPr lang="vi-VN" dirty="0" err="1"/>
                  <a:t>lớn</a:t>
                </a:r>
                <a:r>
                  <a:rPr lang="vi-VN" dirty="0"/>
                  <a:t>) </a:t>
                </a:r>
                <a:r>
                  <a:rPr lang="vi-VN" dirty="0" err="1"/>
                  <a:t>thành</a:t>
                </a:r>
                <a:r>
                  <a:rPr lang="vi-VN" dirty="0"/>
                  <a:t> 4 </a:t>
                </a:r>
                <a:r>
                  <a:rPr lang="vi-VN" dirty="0" err="1"/>
                  <a:t>phần</a:t>
                </a:r>
                <a:r>
                  <a:rPr lang="vi-VN" dirty="0"/>
                  <a:t> </a:t>
                </a: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số</a:t>
                </a:r>
                <a:r>
                  <a:rPr lang="vi-VN" dirty="0"/>
                  <a:t> </a:t>
                </a:r>
                <a:r>
                  <a:rPr lang="vi-VN" dirty="0" err="1"/>
                  <a:t>lượng</a:t>
                </a:r>
                <a:r>
                  <a:rPr lang="vi-VN" dirty="0"/>
                  <a:t> quan </a:t>
                </a:r>
                <a:r>
                  <a:rPr lang="vi-VN" dirty="0" err="1"/>
                  <a:t>sát</a:t>
                </a:r>
                <a:r>
                  <a:rPr lang="vi-VN" dirty="0"/>
                  <a:t> </a:t>
                </a:r>
                <a:r>
                  <a:rPr lang="vi-VN" dirty="0" err="1"/>
                  <a:t>đều</a:t>
                </a:r>
                <a:r>
                  <a:rPr lang="vi-VN" dirty="0"/>
                  <a:t> nhau. </a:t>
                </a:r>
                <a:endParaRPr lang="en-US" dirty="0"/>
              </a:p>
              <a:p>
                <a:pPr lvl="1"/>
                <a:r>
                  <a:rPr lang="vi-VN" dirty="0" err="1"/>
                  <a:t>Độ</a:t>
                </a:r>
                <a:r>
                  <a:rPr lang="vi-VN" dirty="0"/>
                  <a:t> </a:t>
                </a:r>
                <a:r>
                  <a:rPr lang="vi-VN" dirty="0" err="1"/>
                  <a:t>trải</a:t>
                </a:r>
                <a:r>
                  <a:rPr lang="vi-VN" dirty="0"/>
                  <a:t> </a:t>
                </a:r>
                <a:r>
                  <a:rPr lang="vi-VN" dirty="0" err="1"/>
                  <a:t>giữa</a:t>
                </a:r>
                <a:r>
                  <a:rPr lang="vi-VN" dirty="0"/>
                  <a:t> (</a:t>
                </a:r>
                <a:r>
                  <a:rPr lang="vi-VN" dirty="0" err="1"/>
                  <a:t>Interquartile</a:t>
                </a:r>
                <a:r>
                  <a:rPr lang="vi-VN" dirty="0"/>
                  <a:t> </a:t>
                </a:r>
                <a:r>
                  <a:rPr lang="vi-VN" dirty="0" err="1"/>
                  <a:t>range</a:t>
                </a:r>
                <a:r>
                  <a:rPr lang="vi-VN" dirty="0"/>
                  <a:t>) : </a:t>
                </a:r>
                <a:r>
                  <a:rPr lang="vi-VN" dirty="0" err="1"/>
                  <a:t>Đại</a:t>
                </a:r>
                <a:r>
                  <a:rPr lang="vi-VN" dirty="0"/>
                  <a:t> </a:t>
                </a:r>
                <a:r>
                  <a:rPr lang="vi-VN" dirty="0" err="1"/>
                  <a:t>lượng</a:t>
                </a:r>
                <a:r>
                  <a:rPr lang="vi-VN" dirty="0"/>
                  <a:t> </a:t>
                </a:r>
                <a:r>
                  <a:rPr lang="vi-VN" dirty="0" err="1"/>
                  <a:t>này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tính</a:t>
                </a:r>
                <a:r>
                  <a:rPr lang="vi-VN" dirty="0"/>
                  <a:t> ra </a:t>
                </a:r>
                <a:r>
                  <a:rPr lang="vi-VN" dirty="0" err="1"/>
                  <a:t>bằng</a:t>
                </a:r>
                <a:r>
                  <a:rPr lang="vi-VN" dirty="0"/>
                  <a:t> </a:t>
                </a:r>
                <a:r>
                  <a:rPr lang="vi-VN" dirty="0" err="1"/>
                  <a:t>cách</a:t>
                </a:r>
                <a:r>
                  <a:rPr lang="vi-VN" dirty="0"/>
                  <a:t> </a:t>
                </a:r>
                <a:r>
                  <a:rPr lang="vi-VN" dirty="0" err="1"/>
                  <a:t>lấy</a:t>
                </a:r>
                <a:r>
                  <a:rPr lang="vi-VN" dirty="0"/>
                  <a:t>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tứ</a:t>
                </a:r>
                <a:r>
                  <a:rPr lang="vi-VN" dirty="0"/>
                  <a:t> phân </a:t>
                </a:r>
                <a:r>
                  <a:rPr lang="vi-VN" dirty="0" err="1"/>
                  <a:t>vị</a:t>
                </a:r>
                <a:r>
                  <a:rPr lang="vi-VN" dirty="0"/>
                  <a:t> </a:t>
                </a:r>
                <a:r>
                  <a:rPr lang="vi-VN" dirty="0" err="1"/>
                  <a:t>thứ</a:t>
                </a:r>
                <a:r>
                  <a:rPr lang="vi-VN" dirty="0"/>
                  <a:t> ba </a:t>
                </a:r>
                <a:r>
                  <a:rPr lang="vi-VN" dirty="0" err="1"/>
                  <a:t>trừ</a:t>
                </a:r>
                <a:r>
                  <a:rPr lang="vi-VN" dirty="0"/>
                  <a:t> đi </a:t>
                </a:r>
                <a:r>
                  <a:rPr lang="vi-VN" dirty="0" err="1"/>
                  <a:t>giá</a:t>
                </a:r>
                <a:r>
                  <a:rPr lang="vi-VN" dirty="0"/>
                  <a:t> </a:t>
                </a:r>
                <a:r>
                  <a:rPr lang="vi-VN" dirty="0" err="1"/>
                  <a:t>trị</a:t>
                </a:r>
                <a:r>
                  <a:rPr lang="vi-VN" dirty="0"/>
                  <a:t> </a:t>
                </a:r>
                <a:r>
                  <a:rPr lang="vi-VN" dirty="0" err="1"/>
                  <a:t>tứ</a:t>
                </a:r>
                <a:r>
                  <a:rPr lang="vi-VN" dirty="0"/>
                  <a:t> phân </a:t>
                </a:r>
                <a:r>
                  <a:rPr lang="vi-VN" dirty="0" err="1"/>
                  <a:t>vị</a:t>
                </a:r>
                <a:r>
                  <a:rPr lang="vi-VN" dirty="0"/>
                  <a:t> </a:t>
                </a:r>
                <a:r>
                  <a:rPr lang="vi-VN" dirty="0" err="1"/>
                  <a:t>thứ</a:t>
                </a:r>
                <a:r>
                  <a:rPr lang="vi-VN" dirty="0"/>
                  <a:t> </a:t>
                </a:r>
                <a:r>
                  <a:rPr lang="vi-VN" dirty="0" err="1"/>
                  <a:t>nhất</a:t>
                </a:r>
                <a:r>
                  <a:rPr lang="vi-VN" dirty="0"/>
                  <a:t> IQR = Q3 − Q1</a:t>
                </a:r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B135109-08CB-444E-BEC6-710B5310E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5" t="-1893" r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36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5337C6-1ADA-4E92-8E85-B5D9F857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F833C3-22C7-42A2-A102-46B630CF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(Histogram)</a:t>
            </a:r>
          </a:p>
          <a:p>
            <a:r>
              <a:rPr lang="fr-FR" dirty="0" err="1"/>
              <a:t>Đồ</a:t>
            </a:r>
            <a:r>
              <a:rPr lang="fr-FR" dirty="0"/>
              <a:t> </a:t>
            </a:r>
            <a:r>
              <a:rPr lang="fr-FR" dirty="0" err="1"/>
              <a:t>thị</a:t>
            </a:r>
            <a:r>
              <a:rPr lang="fr-FR" dirty="0"/>
              <a:t> </a:t>
            </a:r>
            <a:r>
              <a:rPr lang="fr-FR" dirty="0" err="1"/>
              <a:t>phân</a:t>
            </a:r>
            <a:r>
              <a:rPr lang="fr-FR" dirty="0"/>
              <a:t> </a:t>
            </a:r>
            <a:r>
              <a:rPr lang="fr-FR" dirty="0" err="1"/>
              <a:t>vị</a:t>
            </a:r>
            <a:r>
              <a:rPr lang="fr-FR" dirty="0"/>
              <a:t> (Quantile plot)</a:t>
            </a:r>
          </a:p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(scatter plot)</a:t>
            </a:r>
          </a:p>
        </p:txBody>
      </p:sp>
    </p:spTree>
    <p:extLst>
      <p:ext uri="{BB962C8B-B14F-4D97-AF65-F5344CB8AC3E}">
        <p14:creationId xmlns:p14="http://schemas.microsoft.com/office/powerpoint/2010/main" val="283891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òng tròn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1057</Words>
  <Application>Microsoft Office PowerPoint</Application>
  <PresentationFormat>Màn hình rộng</PresentationFormat>
  <Paragraphs>74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Times New Roman</vt:lpstr>
      <vt:lpstr>Trebuchet MS</vt:lpstr>
      <vt:lpstr>Tw Cen MT</vt:lpstr>
      <vt:lpstr>Tw Cen MT (Thân)</vt:lpstr>
      <vt:lpstr>Vòng tròn</vt:lpstr>
      <vt:lpstr>Chuẩn bị dữ liệu và tiền xử lý dữ liệu</vt:lpstr>
      <vt:lpstr>Tổng quan</vt:lpstr>
      <vt:lpstr>Tại sao phải tiền xử lý dữ liệu</vt:lpstr>
      <vt:lpstr>Quy trình tiền xử lý dữ liệu</vt:lpstr>
      <vt:lpstr>Tổng hợp thông tin ban đầu của dữ liệu</vt:lpstr>
      <vt:lpstr>Do sự tập trung</vt:lpstr>
      <vt:lpstr>Do sự tập trung (tiếp)</vt:lpstr>
      <vt:lpstr>ĐO sự phân tán</vt:lpstr>
      <vt:lpstr>Biểu diễn thông tin tổng hợp</vt:lpstr>
      <vt:lpstr>Làm sạch dữ liệu</vt:lpstr>
      <vt:lpstr>Bước 1: Điền đầy đủ giá trị bị mất</vt:lpstr>
      <vt:lpstr>Bước 2 : Chuốt dữ liệu để loại nhiễu</vt:lpstr>
      <vt:lpstr>Bước 3 : kiểm tra và sửa tính không nhất quán  </vt:lpstr>
      <vt:lpstr>Tích hợp và chuyển đổi dữ liệu</vt:lpstr>
      <vt:lpstr>Giảm chiểu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Chuẩn bị dữ liệu và tiền xử lý dữ liệu</dc:title>
  <dc:creator>văn nguyên phạm</dc:creator>
  <cp:lastModifiedBy>văn nguyên phạm</cp:lastModifiedBy>
  <cp:revision>13</cp:revision>
  <dcterms:created xsi:type="dcterms:W3CDTF">2019-04-07T14:00:16Z</dcterms:created>
  <dcterms:modified xsi:type="dcterms:W3CDTF">2019-04-16T16:12:25Z</dcterms:modified>
</cp:coreProperties>
</file>