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7" r:id="rId10"/>
    <p:sldId id="265" r:id="rId11"/>
    <p:sldId id="266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6="http://schemas.microsoft.com/office/drawing/2014/main" xmlns:p14="http://schemas.microsoft.com/office/powerpoint/2010/main"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48FB7FE2-3D8C-41C8-82C1-3543A7276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Hồi quy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9FACBF2A-2EE5-4314-AFF2-393B5969A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Thực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hiện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bởi</a:t>
            </a:r>
            <a:r>
              <a:rPr lang="en-US" dirty="0">
                <a:solidFill>
                  <a:schemeClr val="bg2"/>
                </a:solidFill>
              </a:rPr>
              <a:t> : phạm văn nguyên – </a:t>
            </a:r>
            <a:r>
              <a:rPr lang="en-US" dirty="0" err="1">
                <a:solidFill>
                  <a:schemeClr val="bg2"/>
                </a:solidFill>
              </a:rPr>
              <a:t>httt</a:t>
            </a:r>
            <a:r>
              <a:rPr lang="en-US" dirty="0">
                <a:solidFill>
                  <a:schemeClr val="bg2"/>
                </a:solidFill>
              </a:rPr>
              <a:t> k61 - </a:t>
            </a:r>
            <a:r>
              <a:rPr lang="en-US" dirty="0" err="1">
                <a:solidFill>
                  <a:schemeClr val="bg2"/>
                </a:solidFill>
              </a:rPr>
              <a:t>hust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4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55AC65A-F33E-4924-81DF-DE7B819AD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8E571F59-87A7-49C4-9057-A734140A4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618518"/>
            <a:ext cx="9905998" cy="5233642"/>
          </a:xfrm>
        </p:spPr>
      </p:pic>
    </p:spTree>
    <p:extLst>
      <p:ext uri="{BB962C8B-B14F-4D97-AF65-F5344CB8AC3E}">
        <p14:creationId xmlns:p14="http://schemas.microsoft.com/office/powerpoint/2010/main" val="4072399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C73BBF6-B7E9-4852-B61A-6E8EE00F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BCCAFD68-50DB-46CB-94DC-D62A5C9D3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088" y="2097088"/>
            <a:ext cx="6125430" cy="3496163"/>
          </a:xfr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B140C746-2989-4A2D-8C12-12DC291E6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518" y="811045"/>
            <a:ext cx="5782482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9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843A137-F130-44DE-9A4E-9DE9C63B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FEC9782-EC6C-4321-AEFB-D2027B90D0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vi-VN" b="1" dirty="0">
                    <a:latin typeface="+mj-lt"/>
                  </a:rPr>
                  <a:t>Mô </a:t>
                </a:r>
                <a:r>
                  <a:rPr lang="vi-VN" b="1" dirty="0" err="1">
                    <a:latin typeface="+mj-lt"/>
                  </a:rPr>
                  <a:t>hình</a:t>
                </a:r>
                <a:r>
                  <a:rPr lang="vi-VN" b="1" dirty="0">
                    <a:latin typeface="+mj-lt"/>
                  </a:rPr>
                  <a:t> </a:t>
                </a:r>
                <a:r>
                  <a:rPr lang="vi-VN" b="1" dirty="0" err="1">
                    <a:latin typeface="+mj-lt"/>
                  </a:rPr>
                  <a:t>hồi</a:t>
                </a:r>
                <a:r>
                  <a:rPr lang="vi-VN" b="1" dirty="0">
                    <a:latin typeface="+mj-lt"/>
                  </a:rPr>
                  <a:t> qui </a:t>
                </a:r>
                <a:r>
                  <a:rPr lang="vi-VN" b="1" dirty="0" err="1">
                    <a:latin typeface="+mj-lt"/>
                  </a:rPr>
                  <a:t>tuyến</a:t>
                </a:r>
                <a:r>
                  <a:rPr lang="vi-VN" b="1" dirty="0">
                    <a:latin typeface="+mj-lt"/>
                  </a:rPr>
                  <a:t> </a:t>
                </a:r>
                <a:r>
                  <a:rPr lang="vi-VN" b="1" dirty="0" err="1">
                    <a:latin typeface="+mj-lt"/>
                  </a:rPr>
                  <a:t>tính</a:t>
                </a:r>
                <a:r>
                  <a:rPr lang="vi-VN" b="1" dirty="0">
                    <a:latin typeface="+mj-lt"/>
                  </a:rPr>
                  <a:t> đơn - </a:t>
                </a:r>
                <a:r>
                  <a:rPr lang="vi-VN" b="1" dirty="0" err="1">
                    <a:latin typeface="+mj-lt"/>
                  </a:rPr>
                  <a:t>Linear</a:t>
                </a:r>
                <a:r>
                  <a:rPr lang="vi-VN" b="1" dirty="0">
                    <a:latin typeface="+mj-lt"/>
                  </a:rPr>
                  <a:t> </a:t>
                </a:r>
                <a:r>
                  <a:rPr lang="vi-VN" b="1" dirty="0" err="1">
                    <a:latin typeface="+mj-lt"/>
                  </a:rPr>
                  <a:t>Regression</a:t>
                </a:r>
                <a:r>
                  <a:rPr lang="vi-VN" b="1" dirty="0">
                    <a:latin typeface="+mj-lt"/>
                  </a:rPr>
                  <a:t> </a:t>
                </a:r>
                <a:r>
                  <a:rPr lang="vi-VN" b="1" dirty="0" err="1">
                    <a:latin typeface="+mj-lt"/>
                  </a:rPr>
                  <a:t>Model</a:t>
                </a:r>
                <a:endParaRPr lang="en-US" b="1" dirty="0">
                  <a:latin typeface="+mj-lt"/>
                </a:endParaRP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x1 , x2 , ...,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≡ x ∈ R m ta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trọng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w1 ,w2 , ...,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≡ w ∈ Rm</a:t>
                </a: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tuyến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chiều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pl-P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(x) = w⋅x + b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vi-VN" dirty="0">
                    <a:latin typeface="+mj-lt"/>
                  </a:rPr>
                  <a:t>trong </a:t>
                </a:r>
                <a:r>
                  <a:rPr lang="vi-VN" dirty="0" err="1">
                    <a:latin typeface="+mj-lt"/>
                  </a:rPr>
                  <a:t>đó</a:t>
                </a:r>
                <a:r>
                  <a:rPr lang="vi-VN" dirty="0">
                    <a:latin typeface="+mj-lt"/>
                  </a:rPr>
                  <a:t> ⋅ </a:t>
                </a:r>
                <a:r>
                  <a:rPr lang="vi-VN" dirty="0" err="1">
                    <a:latin typeface="+mj-lt"/>
                  </a:rPr>
                  <a:t>là</a:t>
                </a:r>
                <a:r>
                  <a:rPr lang="vi-VN" dirty="0">
                    <a:latin typeface="+mj-lt"/>
                  </a:rPr>
                  <a:t> </a:t>
                </a:r>
                <a:r>
                  <a:rPr lang="vi-VN" dirty="0" err="1">
                    <a:latin typeface="+mj-lt"/>
                  </a:rPr>
                  <a:t>phép</a:t>
                </a:r>
                <a:r>
                  <a:rPr lang="vi-VN" dirty="0">
                    <a:latin typeface="+mj-lt"/>
                  </a:rPr>
                  <a:t> nhân vô </a:t>
                </a:r>
                <a:r>
                  <a:rPr lang="vi-VN" dirty="0" err="1">
                    <a:latin typeface="+mj-lt"/>
                  </a:rPr>
                  <a:t>hướng</a:t>
                </a:r>
                <a:r>
                  <a:rPr lang="vi-VN" dirty="0">
                    <a:latin typeface="+mj-lt"/>
                  </a:rPr>
                  <a:t> hai </a:t>
                </a:r>
                <a:r>
                  <a:rPr lang="vi-VN" dirty="0" err="1">
                    <a:latin typeface="+mj-lt"/>
                  </a:rPr>
                  <a:t>vec</a:t>
                </a:r>
                <a:r>
                  <a:rPr lang="vi-VN" dirty="0">
                    <a:latin typeface="+mj-lt"/>
                  </a:rPr>
                  <a:t> tơ x </a:t>
                </a:r>
                <a:r>
                  <a:rPr lang="vi-VN" dirty="0" err="1">
                    <a:latin typeface="+mj-lt"/>
                  </a:rPr>
                  <a:t>và</a:t>
                </a:r>
                <a:r>
                  <a:rPr lang="vi-VN" dirty="0">
                    <a:latin typeface="+mj-lt"/>
                  </a:rPr>
                  <a:t> w</a:t>
                </a:r>
                <a:endParaRPr lang="en-US" dirty="0">
                  <a:latin typeface="+mj-lt"/>
                </a:endParaRPr>
              </a:p>
              <a:p>
                <a:r>
                  <a:rPr lang="vi-VN" dirty="0" err="1">
                    <a:latin typeface="+mj-lt"/>
                  </a:rPr>
                  <a:t>Tổng</a:t>
                </a:r>
                <a:r>
                  <a:rPr lang="vi-VN" dirty="0">
                    <a:latin typeface="+mj-lt"/>
                  </a:rPr>
                  <a:t> </a:t>
                </a:r>
                <a:r>
                  <a:rPr lang="vi-VN" dirty="0" err="1">
                    <a:latin typeface="+mj-lt"/>
                  </a:rPr>
                  <a:t>bình</a:t>
                </a:r>
                <a:r>
                  <a:rPr lang="vi-VN" dirty="0">
                    <a:latin typeface="+mj-lt"/>
                  </a:rPr>
                  <a:t> phương </a:t>
                </a:r>
                <a:r>
                  <a:rPr lang="vi-VN" dirty="0" err="1">
                    <a:latin typeface="+mj-lt"/>
                  </a:rPr>
                  <a:t>lỗi</a:t>
                </a:r>
                <a:r>
                  <a:rPr lang="vi-VN" dirty="0">
                    <a:latin typeface="+mj-lt"/>
                  </a:rPr>
                  <a:t> ∑ n i=1 (f (xi ) − </a:t>
                </a:r>
                <a:r>
                  <a:rPr lang="vi-VN" dirty="0" err="1">
                    <a:latin typeface="+mj-lt"/>
                  </a:rPr>
                  <a:t>yi</a:t>
                </a:r>
                <a:r>
                  <a:rPr lang="vi-VN" dirty="0">
                    <a:latin typeface="+mj-lt"/>
                  </a:rPr>
                  <a:t> ) 2 = ∑ n i=1 (w ⋅ xi + b − </a:t>
                </a:r>
                <a:r>
                  <a:rPr lang="vi-VN" dirty="0" err="1">
                    <a:latin typeface="+mj-lt"/>
                  </a:rPr>
                  <a:t>yi</a:t>
                </a:r>
                <a:r>
                  <a:rPr lang="vi-VN" dirty="0">
                    <a:latin typeface="+mj-lt"/>
                  </a:rPr>
                  <a:t> ) 2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i="1">
                            <a:latin typeface="+mj-lt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+mj-lt"/>
                          </a:rPr>
                          <m:t>𝑖</m:t>
                        </m:r>
                        <m:r>
                          <a:rPr lang="en-US" i="1">
                            <a:latin typeface="+mj-lt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+mj-lt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+mj-lt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vi-VN" i="1">
                                <a:latin typeface="+mj-lt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+mj-lt"/>
                              </a:rPr>
                              <m:t>(</m:t>
                            </m:r>
                            <m:r>
                              <a:rPr lang="en-US" i="1">
                                <a:latin typeface="+mj-lt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+mj-lt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+mj-lt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+mj-lt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+mj-lt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+mj-lt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+mj-lt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+mj-lt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+mj-lt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+mj-lt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>
                    <a:latin typeface="+mj-lt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i="1">
                            <a:latin typeface="+mj-lt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+mj-lt"/>
                          </a:rPr>
                          <m:t>𝑖</m:t>
                        </m:r>
                        <m:r>
                          <a:rPr lang="en-US" i="1">
                            <a:latin typeface="+mj-lt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+mj-lt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+mj-lt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vi-VN" i="1">
                                <a:latin typeface="+mj-lt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+mj-lt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+mj-lt"/>
                              </a:rPr>
                              <m:t>𝑤</m:t>
                            </m:r>
                            <m:r>
                              <m:rPr>
                                <m:nor/>
                              </m:rPr>
                              <a:rPr lang="vi-VN" dirty="0">
                                <a:latin typeface="+mj-lt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+mj-lt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+mj-lt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+mj-lt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+mj-lt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i="1">
                                <a:latin typeface="+mj-lt"/>
                              </a:rPr>
                              <m:t>+</m:t>
                            </m:r>
                            <m:r>
                              <a:rPr lang="en-US" i="1">
                                <a:latin typeface="+mj-lt"/>
                              </a:rPr>
                              <m:t>𝑏</m:t>
                            </m:r>
                            <m:r>
                              <a:rPr lang="en-US" i="1">
                                <a:latin typeface="+mj-lt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+mj-lt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+mj-lt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+mj-lt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+mj-lt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+mj-lt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vi-VN" dirty="0">
                    <a:latin typeface="+mj-lt"/>
                  </a:rPr>
                  <a:t> </a:t>
                </a:r>
                <a:r>
                  <a:rPr lang="vi-VN" dirty="0" err="1">
                    <a:latin typeface="+mj-lt"/>
                  </a:rPr>
                  <a:t>dùng</a:t>
                </a:r>
                <a:r>
                  <a:rPr lang="vi-VN" dirty="0">
                    <a:latin typeface="+mj-lt"/>
                  </a:rPr>
                  <a:t> </a:t>
                </a:r>
                <a:r>
                  <a:rPr lang="vi-VN" dirty="0" err="1">
                    <a:latin typeface="+mj-lt"/>
                  </a:rPr>
                  <a:t>để</a:t>
                </a:r>
                <a:r>
                  <a:rPr lang="vi-VN" dirty="0">
                    <a:latin typeface="+mj-lt"/>
                  </a:rPr>
                  <a:t> </a:t>
                </a:r>
                <a:r>
                  <a:rPr lang="vi-VN" dirty="0" err="1">
                    <a:latin typeface="+mj-lt"/>
                  </a:rPr>
                  <a:t>ước</a:t>
                </a:r>
                <a:r>
                  <a:rPr lang="vi-VN" dirty="0">
                    <a:latin typeface="+mj-lt"/>
                  </a:rPr>
                  <a:t> </a:t>
                </a:r>
                <a:r>
                  <a:rPr lang="vi-VN" dirty="0" err="1">
                    <a:latin typeface="+mj-lt"/>
                  </a:rPr>
                  <a:t>lượng</a:t>
                </a:r>
                <a:r>
                  <a:rPr lang="vi-VN" dirty="0">
                    <a:latin typeface="+mj-lt"/>
                  </a:rPr>
                  <a:t> w </a:t>
                </a:r>
                <a:r>
                  <a:rPr lang="vi-VN" dirty="0" err="1">
                    <a:latin typeface="+mj-lt"/>
                  </a:rPr>
                  <a:t>và</a:t>
                </a:r>
                <a:r>
                  <a:rPr lang="vi-VN" dirty="0">
                    <a:latin typeface="+mj-lt"/>
                  </a:rPr>
                  <a:t> b</a:t>
                </a:r>
                <a:endParaRPr lang="en-US" b="1" dirty="0">
                  <a:latin typeface="+mj-lt"/>
                </a:endParaRPr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FEC9782-EC6C-4321-AEFB-D2027B90D0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6" t="-3098" b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19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DEB9B55-E58F-4861-AEC9-B29894A3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Linear Regression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DC55496-E81C-4499-B1E2-917FFCC48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3" y="2249487"/>
            <a:ext cx="5486400" cy="3541714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(X,Y ) = {(x1, y1),⋯,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(x) = w ⋅ x + b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E0D47187-F9F5-47D1-AF91-5A99DE9F4A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676" b="2"/>
          <a:stretch/>
        </p:blipFill>
        <p:spPr>
          <a:xfrm>
            <a:off x="6414053" y="2496398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8250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5DE4C0-CF38-43F9-BBF6-3EED8192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60709"/>
            <a:ext cx="9905998" cy="945239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2F70EF8-F2B8-4029-858A-BA507AC909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05948"/>
                <a:ext cx="9905999" cy="458525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vi-VN" dirty="0">
                    <a:latin typeface="+mj-lt"/>
                  </a:rPr>
                  <a:t>Với </a:t>
                </a:r>
                <a:r>
                  <a:rPr lang="vi-VN" dirty="0" err="1">
                    <a:latin typeface="+mj-lt"/>
                  </a:rPr>
                  <a:t>phép</a:t>
                </a:r>
                <a:r>
                  <a:rPr lang="vi-VN" dirty="0">
                    <a:latin typeface="+mj-lt"/>
                  </a:rPr>
                  <a:t> nhân vô </a:t>
                </a:r>
                <a:r>
                  <a:rPr lang="vi-VN" dirty="0" err="1">
                    <a:latin typeface="+mj-lt"/>
                  </a:rPr>
                  <a:t>hướng</a:t>
                </a:r>
                <a:r>
                  <a:rPr lang="vi-VN" dirty="0">
                    <a:latin typeface="+mj-lt"/>
                  </a:rPr>
                  <a:t> w ⋅ x = w 1 x 1 +w 2 x 2 + ⋯w </a:t>
                </a:r>
                <a:r>
                  <a:rPr lang="vi-VN" dirty="0" err="1">
                    <a:latin typeface="+mj-lt"/>
                  </a:rPr>
                  <a:t>mx</a:t>
                </a:r>
                <a:r>
                  <a:rPr lang="vi-VN" dirty="0">
                    <a:latin typeface="+mj-lt"/>
                  </a:rPr>
                  <a:t> m, </a:t>
                </a:r>
                <a:r>
                  <a:rPr lang="vi-VN" dirty="0" err="1">
                    <a:latin typeface="+mj-lt"/>
                  </a:rPr>
                  <a:t>hệ</a:t>
                </a:r>
                <a:r>
                  <a:rPr lang="vi-VN" dirty="0">
                    <a:latin typeface="+mj-lt"/>
                  </a:rPr>
                  <a:t> phương </a:t>
                </a:r>
                <a:r>
                  <a:rPr lang="vi-VN" dirty="0" err="1">
                    <a:latin typeface="+mj-lt"/>
                  </a:rPr>
                  <a:t>trình</a:t>
                </a:r>
                <a:r>
                  <a:rPr lang="vi-VN" dirty="0">
                    <a:latin typeface="+mj-lt"/>
                  </a:rPr>
                  <a:t> </a:t>
                </a:r>
                <a:r>
                  <a:rPr lang="vi-VN" dirty="0" err="1">
                    <a:latin typeface="+mj-lt"/>
                  </a:rPr>
                  <a:t>đạo</a:t>
                </a:r>
                <a:r>
                  <a:rPr lang="vi-VN" dirty="0">
                    <a:latin typeface="+mj-lt"/>
                  </a:rPr>
                  <a:t> </a:t>
                </a:r>
                <a:r>
                  <a:rPr lang="vi-VN" dirty="0" err="1">
                    <a:latin typeface="+mj-lt"/>
                  </a:rPr>
                  <a:t>hàm</a:t>
                </a:r>
                <a:r>
                  <a:rPr lang="vi-VN" dirty="0">
                    <a:latin typeface="+mj-lt"/>
                  </a:rPr>
                  <a:t> </a:t>
                </a:r>
                <a:r>
                  <a:rPr lang="vi-VN" dirty="0" err="1">
                    <a:latin typeface="+mj-lt"/>
                  </a:rPr>
                  <a:t>bộ</a:t>
                </a:r>
                <a:r>
                  <a:rPr lang="vi-VN" dirty="0">
                    <a:latin typeface="+mj-lt"/>
                  </a:rPr>
                  <a:t> </a:t>
                </a:r>
                <a:r>
                  <a:rPr lang="vi-VN" dirty="0" err="1">
                    <a:latin typeface="+mj-lt"/>
                  </a:rPr>
                  <a:t>phận</a:t>
                </a:r>
                <a:r>
                  <a:rPr lang="vi-VN" dirty="0">
                    <a:latin typeface="+mj-lt"/>
                  </a:rPr>
                  <a:t> </a:t>
                </a:r>
                <a:r>
                  <a:rPr lang="vi-VN" dirty="0" err="1">
                    <a:latin typeface="+mj-lt"/>
                  </a:rPr>
                  <a:t>bậc</a:t>
                </a:r>
                <a:r>
                  <a:rPr lang="vi-VN" dirty="0">
                    <a:latin typeface="+mj-lt"/>
                  </a:rPr>
                  <a:t> 1 </a:t>
                </a:r>
                <a:r>
                  <a:rPr lang="vi-VN" dirty="0" err="1">
                    <a:latin typeface="+mj-lt"/>
                  </a:rPr>
                  <a:t>của</a:t>
                </a:r>
                <a:r>
                  <a:rPr lang="vi-VN" dirty="0">
                    <a:latin typeface="+mj-lt"/>
                  </a:rPr>
                  <a:t> </a:t>
                </a:r>
                <a:r>
                  <a:rPr lang="vi-VN" dirty="0" err="1">
                    <a:latin typeface="+mj-lt"/>
                  </a:rPr>
                  <a:t>bình</a:t>
                </a:r>
                <a:r>
                  <a:rPr lang="vi-VN" dirty="0">
                    <a:latin typeface="+mj-lt"/>
                  </a:rPr>
                  <a:t> phương </a:t>
                </a:r>
                <a:r>
                  <a:rPr lang="vi-VN" dirty="0" err="1">
                    <a:latin typeface="+mj-lt"/>
                  </a:rPr>
                  <a:t>lỗi</a:t>
                </a:r>
                <a:r>
                  <a:rPr lang="vi-VN" dirty="0">
                    <a:latin typeface="+mj-lt"/>
                  </a:rPr>
                  <a:t> </a:t>
                </a:r>
                <a:r>
                  <a:rPr lang="vi-VN" dirty="0" err="1">
                    <a:latin typeface="+mj-lt"/>
                  </a:rPr>
                  <a:t>tạo</a:t>
                </a:r>
                <a:r>
                  <a:rPr lang="vi-VN" dirty="0">
                    <a:latin typeface="+mj-lt"/>
                  </a:rPr>
                  <a:t> nên </a:t>
                </a:r>
                <a:r>
                  <a:rPr lang="vi-VN" dirty="0" err="1">
                    <a:latin typeface="+mj-lt"/>
                  </a:rPr>
                  <a:t>gradient</a:t>
                </a: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+mj-lt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>
                              <a:latin typeface="+mj-lt"/>
                            </a:rPr>
                            <m:t>∂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+mj-lt"/>
                            </a:rPr>
                            <m:t>se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>
                              <a:latin typeface="+mj-lt"/>
                            </a:rPr>
                            <m:t>∂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+mj-lt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+mj-lt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+mj-lt"/>
                        </a:rPr>
                        <m:t>=2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+mj-lt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+mj-lt"/>
                            </a:rPr>
                            <m:t>𝑖</m:t>
                          </m:r>
                          <m:r>
                            <a:rPr lang="en-US" b="0" i="1" smtClean="0">
                              <a:latin typeface="+mj-lt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+mj-lt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+mj-lt"/>
                            </a:rPr>
                            <m:t>(</m:t>
                          </m:r>
                          <m:r>
                            <a:rPr lang="en-US" b="0" i="1" smtClean="0">
                              <a:latin typeface="+mj-lt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+mj-lt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+mj-l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+mj-lt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+mj-lt"/>
                            </a:rPr>
                            <m:t>+</m:t>
                          </m:r>
                          <m:r>
                            <a:rPr lang="en-US" b="0" i="1" smtClean="0">
                              <a:latin typeface="+mj-lt"/>
                            </a:rPr>
                            <m:t>𝑏</m:t>
                          </m:r>
                          <m:r>
                            <a:rPr lang="en-US" b="0" i="1" smtClean="0">
                              <a:latin typeface="+mj-lt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+mj-lt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+mj-lt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+mj-lt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+mj-l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+mj-lt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+mj-lt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+mj-lt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>
                              <a:latin typeface="+mj-lt"/>
                            </a:rPr>
                            <m:t>∂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+mj-lt"/>
                            </a:rPr>
                            <m:t>se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>
                              <a:latin typeface="+mj-lt"/>
                            </a:rPr>
                            <m:t>∂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+mj-lt"/>
                            </a:rPr>
                            <m:t>w</m:t>
                          </m:r>
                          <m:r>
                            <a:rPr lang="en-US" b="0" i="1" smtClean="0">
                              <a:latin typeface="+mj-lt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+mj-lt"/>
                        </a:rPr>
                        <m:t>=2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+mj-lt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+mj-lt"/>
                            </a:rPr>
                            <m:t>𝑖</m:t>
                          </m:r>
                          <m:r>
                            <a:rPr lang="en-US" i="1">
                              <a:latin typeface="+mj-lt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+mj-lt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+mj-lt"/>
                            </a:rPr>
                            <m:t>(</m:t>
                          </m:r>
                          <m:r>
                            <a:rPr lang="en-US" i="1">
                              <a:latin typeface="+mj-lt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+mj-lt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+mj-l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+mj-lt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+mj-lt"/>
                            </a:rPr>
                            <m:t>+</m:t>
                          </m:r>
                          <m:r>
                            <a:rPr lang="en-US" i="1">
                              <a:latin typeface="+mj-lt"/>
                            </a:rPr>
                            <m:t>𝑏</m:t>
                          </m:r>
                          <m:r>
                            <a:rPr lang="en-US" i="1">
                              <a:latin typeface="+mj-lt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+mj-lt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+mj-lt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+mj-lt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+mj-l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+mj-lt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+mj-lt"/>
                            </a:rPr>
                            <m:t>2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				⋮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+mj-lt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>
                              <a:latin typeface="+mj-lt"/>
                            </a:rPr>
                            <m:t>∂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+mj-lt"/>
                            </a:rPr>
                            <m:t>se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>
                              <a:latin typeface="+mj-lt"/>
                            </a:rPr>
                            <m:t>∂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+mj-lt"/>
                            </a:rPr>
                            <m:t>w</m:t>
                          </m:r>
                          <m:r>
                            <a:rPr lang="en-US" b="0" i="1" smtClean="0">
                              <a:latin typeface="+mj-lt"/>
                            </a:rPr>
                            <m:t>𝑚</m:t>
                          </m:r>
                        </m:den>
                      </m:f>
                      <m:r>
                        <a:rPr lang="en-US" i="1">
                          <a:latin typeface="+mj-lt"/>
                        </a:rPr>
                        <m:t>=2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+mj-lt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+mj-lt"/>
                            </a:rPr>
                            <m:t>𝑖</m:t>
                          </m:r>
                          <m:r>
                            <a:rPr lang="en-US" i="1">
                              <a:latin typeface="+mj-lt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+mj-lt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+mj-lt"/>
                            </a:rPr>
                            <m:t>(</m:t>
                          </m:r>
                          <m:r>
                            <a:rPr lang="en-US" i="1">
                              <a:latin typeface="+mj-lt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+mj-lt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+mj-l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+mj-lt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+mj-lt"/>
                            </a:rPr>
                            <m:t>+</m:t>
                          </m:r>
                          <m:r>
                            <a:rPr lang="en-US" i="1">
                              <a:latin typeface="+mj-lt"/>
                            </a:rPr>
                            <m:t>𝑏</m:t>
                          </m:r>
                          <m:r>
                            <a:rPr lang="en-US" i="1">
                              <a:latin typeface="+mj-lt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+mj-lt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+mj-lt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+mj-lt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+mj-l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+mj-lt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+mj-lt"/>
                            </a:rPr>
                            <m:t>𝑚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+mj-lt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>
                              <a:latin typeface="+mj-lt"/>
                            </a:rPr>
                            <m:t>∂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+mj-lt"/>
                            </a:rPr>
                            <m:t>se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mtClean="0">
                              <a:latin typeface="+mj-lt"/>
                            </a:rPr>
                            <m:t>∂</m:t>
                          </m:r>
                          <m:r>
                            <a:rPr lang="en-US" b="0" i="1" smtClean="0">
                              <a:latin typeface="+mj-lt"/>
                            </a:rPr>
                            <m:t>𝑏</m:t>
                          </m:r>
                        </m:den>
                      </m:f>
                      <m:r>
                        <a:rPr lang="en-US" i="1">
                          <a:latin typeface="+mj-lt"/>
                        </a:rPr>
                        <m:t>=2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+mj-lt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+mj-lt"/>
                            </a:rPr>
                            <m:t>𝑖</m:t>
                          </m:r>
                          <m:r>
                            <a:rPr lang="en-US" i="1">
                              <a:latin typeface="+mj-lt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+mj-lt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+mj-lt"/>
                            </a:rPr>
                            <m:t>(</m:t>
                          </m:r>
                          <m:r>
                            <a:rPr lang="en-US" i="1">
                              <a:latin typeface="+mj-lt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+mj-lt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+mj-l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+mj-lt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+mj-lt"/>
                            </a:rPr>
                            <m:t>+</m:t>
                          </m:r>
                          <m:r>
                            <a:rPr lang="en-US" i="1">
                              <a:latin typeface="+mj-lt"/>
                            </a:rPr>
                            <m:t>𝑏</m:t>
                          </m:r>
                          <m:r>
                            <a:rPr lang="en-US" i="1">
                              <a:latin typeface="+mj-lt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+mj-lt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+mj-lt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+mj-lt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+mj-l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+mj-lt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+mj-lt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2F70EF8-F2B8-4029-858A-BA507AC909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05948"/>
                <a:ext cx="9905999" cy="4585253"/>
              </a:xfrm>
              <a:blipFill>
                <a:blip r:embed="rId2"/>
                <a:stretch>
                  <a:fillRect l="-615" t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913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02DA494-F8B2-46A7-8656-2786B090D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0174"/>
            <a:ext cx="9905999" cy="4731027"/>
          </a:xfrm>
        </p:spPr>
        <p:txBody>
          <a:bodyPr>
            <a:normAutofit/>
          </a:bodyPr>
          <a:lstStyle/>
          <a:p>
            <a:r>
              <a:rPr lang="vi-VN" dirty="0" err="1">
                <a:latin typeface="+mj-lt"/>
              </a:rPr>
              <a:t>Khác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với</a:t>
            </a:r>
            <a:r>
              <a:rPr lang="vi-VN" dirty="0">
                <a:latin typeface="+mj-lt"/>
              </a:rPr>
              <a:t> mô </a:t>
            </a:r>
            <a:r>
              <a:rPr lang="vi-VN" dirty="0" err="1">
                <a:latin typeface="+mj-lt"/>
              </a:rPr>
              <a:t>hình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Simple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Linear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Regression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có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thể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giải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được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một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cách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tường</a:t>
            </a:r>
            <a:r>
              <a:rPr lang="vi-VN" dirty="0">
                <a:latin typeface="+mj-lt"/>
              </a:rPr>
              <a:t> minh, ta </a:t>
            </a:r>
            <a:r>
              <a:rPr lang="vi-VN" dirty="0" err="1">
                <a:latin typeface="+mj-lt"/>
              </a:rPr>
              <a:t>thường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dùng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các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kỹ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thuật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tối</a:t>
            </a:r>
            <a:r>
              <a:rPr lang="vi-VN" dirty="0">
                <a:latin typeface="+mj-lt"/>
              </a:rPr>
              <a:t> ưu - </a:t>
            </a:r>
            <a:r>
              <a:rPr lang="vi-VN" dirty="0" err="1">
                <a:latin typeface="+mj-lt"/>
              </a:rPr>
              <a:t>optimization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techniques</a:t>
            </a:r>
            <a:r>
              <a:rPr lang="vi-VN" dirty="0">
                <a:latin typeface="+mj-lt"/>
              </a:rPr>
              <a:t> - </a:t>
            </a:r>
            <a:r>
              <a:rPr lang="vi-VN" dirty="0" err="1">
                <a:latin typeface="+mj-lt"/>
              </a:rPr>
              <a:t>để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ước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lượng</a:t>
            </a:r>
            <a:r>
              <a:rPr lang="vi-VN" dirty="0">
                <a:latin typeface="+mj-lt"/>
              </a:rPr>
              <a:t> w </a:t>
            </a:r>
            <a:r>
              <a:rPr lang="vi-VN" dirty="0" err="1">
                <a:latin typeface="+mj-lt"/>
              </a:rPr>
              <a:t>và</a:t>
            </a:r>
            <a:r>
              <a:rPr lang="vi-VN" dirty="0">
                <a:latin typeface="+mj-lt"/>
              </a:rPr>
              <a:t> b</a:t>
            </a:r>
            <a:endParaRPr lang="en-US" dirty="0">
              <a:latin typeface="+mj-lt"/>
            </a:endParaRPr>
          </a:p>
          <a:p>
            <a:pPr lvl="1"/>
            <a:r>
              <a:rPr lang="vi-VN" dirty="0" err="1">
                <a:latin typeface="+mj-lt"/>
              </a:rPr>
              <a:t>Bước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gradient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thấp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nhất</a:t>
            </a:r>
            <a:r>
              <a:rPr lang="vi-VN" dirty="0">
                <a:latin typeface="+mj-lt"/>
              </a:rPr>
              <a:t> (</a:t>
            </a:r>
            <a:r>
              <a:rPr lang="vi-VN" dirty="0" err="1">
                <a:latin typeface="+mj-lt"/>
              </a:rPr>
              <a:t>Descent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gradient</a:t>
            </a:r>
            <a:r>
              <a:rPr lang="vi-VN" dirty="0">
                <a:latin typeface="+mj-lt"/>
              </a:rPr>
              <a:t>)</a:t>
            </a:r>
            <a:endParaRPr lang="en-US" dirty="0">
              <a:latin typeface="+mj-lt"/>
            </a:endParaRPr>
          </a:p>
          <a:p>
            <a:pPr lvl="1"/>
            <a:r>
              <a:rPr lang="vi-VN" dirty="0">
                <a:latin typeface="+mj-lt"/>
              </a:rPr>
              <a:t>Phương </a:t>
            </a:r>
            <a:r>
              <a:rPr lang="vi-VN" dirty="0" err="1">
                <a:latin typeface="+mj-lt"/>
              </a:rPr>
              <a:t>pháp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gần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Newton</a:t>
            </a:r>
            <a:r>
              <a:rPr lang="vi-VN" dirty="0">
                <a:latin typeface="+mj-lt"/>
              </a:rPr>
              <a:t> (</a:t>
            </a:r>
            <a:r>
              <a:rPr lang="vi-VN" dirty="0" err="1">
                <a:latin typeface="+mj-lt"/>
              </a:rPr>
              <a:t>Quasi-Newton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method</a:t>
            </a:r>
            <a:r>
              <a:rPr lang="vi-VN" dirty="0">
                <a:latin typeface="+mj-lt"/>
              </a:rPr>
              <a:t>) </a:t>
            </a:r>
            <a:endParaRPr lang="en-US" dirty="0">
              <a:latin typeface="+mj-lt"/>
            </a:endParaRPr>
          </a:p>
          <a:p>
            <a:pPr lvl="1"/>
            <a:r>
              <a:rPr lang="vi-VN" dirty="0" err="1">
                <a:latin typeface="+mj-lt"/>
              </a:rPr>
              <a:t>Limited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Memory</a:t>
            </a:r>
            <a:r>
              <a:rPr lang="vi-VN" dirty="0">
                <a:latin typeface="+mj-lt"/>
              </a:rPr>
              <a:t>-BFGS ( </a:t>
            </a:r>
            <a:r>
              <a:rPr lang="vi-VN" dirty="0" err="1">
                <a:latin typeface="+mj-lt"/>
              </a:rPr>
              <a:t>Broyden</a:t>
            </a:r>
            <a:r>
              <a:rPr lang="vi-VN" dirty="0">
                <a:latin typeface="+mj-lt"/>
              </a:rPr>
              <a:t>–</a:t>
            </a:r>
            <a:r>
              <a:rPr lang="vi-VN" dirty="0" err="1">
                <a:latin typeface="+mj-lt"/>
              </a:rPr>
              <a:t>Fletcher</a:t>
            </a:r>
            <a:r>
              <a:rPr lang="vi-VN" dirty="0">
                <a:latin typeface="+mj-lt"/>
              </a:rPr>
              <a:t>–</a:t>
            </a:r>
            <a:r>
              <a:rPr lang="vi-VN" dirty="0" err="1">
                <a:latin typeface="+mj-lt"/>
              </a:rPr>
              <a:t>Goldfarb</a:t>
            </a:r>
            <a:r>
              <a:rPr lang="vi-VN" dirty="0">
                <a:latin typeface="+mj-lt"/>
              </a:rPr>
              <a:t>–</a:t>
            </a:r>
            <a:r>
              <a:rPr lang="vi-VN" dirty="0" err="1">
                <a:latin typeface="+mj-lt"/>
              </a:rPr>
              <a:t>Shanno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Method</a:t>
            </a:r>
            <a:r>
              <a:rPr lang="vi-VN" dirty="0">
                <a:latin typeface="+mj-lt"/>
              </a:rPr>
              <a:t>)</a:t>
            </a:r>
            <a:endParaRPr lang="en-US" dirty="0">
              <a:latin typeface="+mj-lt"/>
            </a:endParaRPr>
          </a:p>
          <a:p>
            <a:r>
              <a:rPr lang="vi-VN" dirty="0" err="1">
                <a:latin typeface="+mj-lt"/>
              </a:rPr>
              <a:t>Vậy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thủ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tục</a:t>
            </a:r>
            <a:r>
              <a:rPr lang="vi-VN" dirty="0">
                <a:latin typeface="+mj-lt"/>
              </a:rPr>
              <a:t> con </a:t>
            </a:r>
            <a:r>
              <a:rPr lang="vi-VN" dirty="0" err="1">
                <a:latin typeface="+mj-lt"/>
              </a:rPr>
              <a:t>ArgMin</a:t>
            </a:r>
            <a:r>
              <a:rPr lang="vi-VN" dirty="0">
                <a:latin typeface="+mj-lt"/>
              </a:rPr>
              <a:t>(se) </a:t>
            </a:r>
            <a:r>
              <a:rPr lang="vi-VN" dirty="0" err="1">
                <a:latin typeface="+mj-lt"/>
              </a:rPr>
              <a:t>có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thể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áp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dụng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một</a:t>
            </a:r>
            <a:r>
              <a:rPr lang="vi-VN" dirty="0">
                <a:latin typeface="+mj-lt"/>
              </a:rPr>
              <a:t> trong </a:t>
            </a:r>
            <a:r>
              <a:rPr lang="vi-VN" dirty="0" err="1">
                <a:latin typeface="+mj-lt"/>
              </a:rPr>
              <a:t>các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kỹ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thuật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tối</a:t>
            </a:r>
            <a:r>
              <a:rPr lang="vi-VN" dirty="0">
                <a:latin typeface="+mj-lt"/>
              </a:rPr>
              <a:t> ưu trên. </a:t>
            </a:r>
            <a:r>
              <a:rPr lang="vi-VN" dirty="0" err="1">
                <a:latin typeface="+mj-lt"/>
              </a:rPr>
              <a:t>Nhắc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lại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các</a:t>
            </a:r>
            <a:r>
              <a:rPr lang="vi-VN" dirty="0">
                <a:latin typeface="+mj-lt"/>
              </a:rPr>
              <a:t> tham </a:t>
            </a:r>
            <a:r>
              <a:rPr lang="vi-VN" dirty="0" err="1">
                <a:latin typeface="+mj-lt"/>
              </a:rPr>
              <a:t>số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trả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lại</a:t>
            </a:r>
            <a:r>
              <a:rPr lang="vi-VN" dirty="0">
                <a:latin typeface="+mj-lt"/>
              </a:rPr>
              <a:t> (w, b) </a:t>
            </a:r>
            <a:r>
              <a:rPr lang="vi-VN" dirty="0" err="1">
                <a:latin typeface="+mj-lt"/>
              </a:rPr>
              <a:t>là</a:t>
            </a:r>
            <a:r>
              <a:rPr lang="vi-VN" dirty="0">
                <a:latin typeface="+mj-lt"/>
              </a:rPr>
              <a:t> không duy </a:t>
            </a:r>
            <a:r>
              <a:rPr lang="vi-VN" dirty="0" err="1">
                <a:latin typeface="+mj-lt"/>
              </a:rPr>
              <a:t>nhất</a:t>
            </a:r>
            <a:r>
              <a:rPr lang="vi-VN" dirty="0">
                <a:latin typeface="+mj-lt"/>
              </a:rPr>
              <a:t> cho </a:t>
            </a:r>
            <a:r>
              <a:rPr lang="vi-VN" dirty="0" err="1">
                <a:latin typeface="+mj-lt"/>
              </a:rPr>
              <a:t>cùng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bộ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dữ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liệu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059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DC75B70-16FB-4C50-B7F0-3025CF87B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4240772-23C0-495C-96F3-5E612E15D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1770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DC47C29A-A887-4202-B997-434F0D302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EDB1748-BEF3-44F4-8CAC-C848D37B3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vi-VN" sz="2000" dirty="0" err="1">
                <a:latin typeface="+mj-lt"/>
              </a:rPr>
              <a:t>Giống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bài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toán</a:t>
            </a:r>
            <a:r>
              <a:rPr lang="vi-VN" sz="2000" dirty="0">
                <a:latin typeface="+mj-lt"/>
              </a:rPr>
              <a:t> phân </a:t>
            </a:r>
            <a:r>
              <a:rPr lang="vi-VN" sz="2000" dirty="0" err="1">
                <a:latin typeface="+mj-lt"/>
              </a:rPr>
              <a:t>loại</a:t>
            </a:r>
            <a:r>
              <a:rPr lang="vi-VN" sz="2000" dirty="0">
                <a:latin typeface="+mj-lt"/>
              </a:rPr>
              <a:t> nhưng không gian </a:t>
            </a:r>
            <a:r>
              <a:rPr lang="vi-VN" sz="2000" dirty="0" err="1">
                <a:latin typeface="+mj-lt"/>
              </a:rPr>
              <a:t>giá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trị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đầu</a:t>
            </a:r>
            <a:r>
              <a:rPr lang="vi-VN" sz="2000" dirty="0">
                <a:latin typeface="+mj-lt"/>
              </a:rPr>
              <a:t> ra y ∈ R </a:t>
            </a:r>
            <a:r>
              <a:rPr lang="vi-VN" sz="2000" dirty="0" err="1">
                <a:latin typeface="+mj-lt"/>
              </a:rPr>
              <a:t>là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giá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trị</a:t>
            </a:r>
            <a:r>
              <a:rPr lang="vi-VN" sz="2000" dirty="0">
                <a:latin typeface="+mj-lt"/>
              </a:rPr>
              <a:t> liên </a:t>
            </a:r>
            <a:r>
              <a:rPr lang="vi-VN" sz="2000" dirty="0" err="1">
                <a:latin typeface="+mj-lt"/>
              </a:rPr>
              <a:t>tục</a:t>
            </a:r>
            <a:r>
              <a:rPr lang="vi-VN" sz="2000" dirty="0">
                <a:latin typeface="+mj-lt"/>
              </a:rPr>
              <a:t>, vô </a:t>
            </a:r>
            <a:r>
              <a:rPr lang="vi-VN" sz="2000" dirty="0" err="1">
                <a:latin typeface="+mj-lt"/>
              </a:rPr>
              <a:t>hạn</a:t>
            </a:r>
            <a:endParaRPr lang="en-US" sz="2000" dirty="0">
              <a:latin typeface="+mj-lt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target variable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y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9B467282-4114-4DCF-BBE1-D06C613CA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43815"/>
            <a:ext cx="5456279" cy="434542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0681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61EBFF0-A39F-41F8-842E-2BE123FD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67CD1D0-5F3F-4B47-BDBB-BC1117020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+mj-lt"/>
              </a:rPr>
              <a:t>Sử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dụng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tập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các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đối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tượng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đã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được</a:t>
            </a:r>
            <a:r>
              <a:rPr lang="vi-VN" dirty="0">
                <a:latin typeface="+mj-lt"/>
              </a:rPr>
              <a:t> quan </a:t>
            </a:r>
            <a:r>
              <a:rPr lang="vi-VN" dirty="0" err="1">
                <a:latin typeface="+mj-lt"/>
              </a:rPr>
              <a:t>sát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gồm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các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cặp</a:t>
            </a:r>
            <a:r>
              <a:rPr lang="vi-VN" dirty="0">
                <a:latin typeface="+mj-lt"/>
              </a:rPr>
              <a:t> (X,Y ) = {(x1, y1),⋯, (</a:t>
            </a:r>
            <a:r>
              <a:rPr lang="vi-VN" dirty="0" err="1">
                <a:latin typeface="+mj-lt"/>
              </a:rPr>
              <a:t>xn</a:t>
            </a:r>
            <a:r>
              <a:rPr lang="vi-VN" dirty="0">
                <a:latin typeface="+mj-lt"/>
              </a:rPr>
              <a:t>, </a:t>
            </a:r>
            <a:r>
              <a:rPr lang="vi-VN" dirty="0" err="1">
                <a:latin typeface="+mj-lt"/>
              </a:rPr>
              <a:t>yn</a:t>
            </a:r>
            <a:r>
              <a:rPr lang="vi-VN" dirty="0">
                <a:latin typeface="+mj-lt"/>
              </a:rPr>
              <a:t>)} trong </a:t>
            </a:r>
            <a:r>
              <a:rPr lang="vi-VN" dirty="0" err="1">
                <a:latin typeface="+mj-lt"/>
              </a:rPr>
              <a:t>đó</a:t>
            </a:r>
            <a:r>
              <a:rPr lang="vi-VN" dirty="0">
                <a:latin typeface="+mj-lt"/>
              </a:rPr>
              <a:t> (xi , </a:t>
            </a:r>
            <a:r>
              <a:rPr lang="vi-VN" dirty="0" err="1">
                <a:latin typeface="+mj-lt"/>
              </a:rPr>
              <a:t>yi</a:t>
            </a:r>
            <a:r>
              <a:rPr lang="vi-VN" dirty="0">
                <a:latin typeface="+mj-lt"/>
              </a:rPr>
              <a:t> ) </a:t>
            </a:r>
            <a:r>
              <a:rPr lang="vi-VN" dirty="0" err="1">
                <a:latin typeface="+mj-lt"/>
              </a:rPr>
              <a:t>với</a:t>
            </a:r>
            <a:r>
              <a:rPr lang="vi-VN" dirty="0">
                <a:latin typeface="+mj-lt"/>
              </a:rPr>
              <a:t> i = 1,⋯, n </a:t>
            </a:r>
            <a:r>
              <a:rPr lang="vi-VN" dirty="0" err="1">
                <a:latin typeface="+mj-lt"/>
              </a:rPr>
              <a:t>với</a:t>
            </a:r>
            <a:r>
              <a:rPr lang="vi-VN" dirty="0">
                <a:latin typeface="+mj-lt"/>
              </a:rPr>
              <a:t> xi </a:t>
            </a:r>
            <a:r>
              <a:rPr lang="vi-VN" dirty="0" err="1">
                <a:latin typeface="+mj-lt"/>
              </a:rPr>
              <a:t>là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tập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giá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trị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thuộc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tính</a:t>
            </a:r>
            <a:r>
              <a:rPr lang="vi-VN" dirty="0">
                <a:latin typeface="+mj-lt"/>
              </a:rPr>
              <a:t>, </a:t>
            </a:r>
            <a:r>
              <a:rPr lang="vi-VN" dirty="0" err="1">
                <a:latin typeface="+mj-lt"/>
              </a:rPr>
              <a:t>còn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yi</a:t>
            </a:r>
            <a:r>
              <a:rPr lang="vi-VN" dirty="0">
                <a:latin typeface="+mj-lt"/>
              </a:rPr>
              <a:t> ∈ R </a:t>
            </a:r>
            <a:r>
              <a:rPr lang="vi-VN" dirty="0" err="1">
                <a:latin typeface="+mj-lt"/>
              </a:rPr>
              <a:t>là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giá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trị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cần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ước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lượng</a:t>
            </a:r>
            <a:r>
              <a:rPr lang="vi-VN" dirty="0">
                <a:latin typeface="+mj-lt"/>
              </a:rPr>
              <a:t> </a:t>
            </a:r>
            <a:endParaRPr lang="en-US" dirty="0">
              <a:latin typeface="+mj-lt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(X) ↦ 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(X)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4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6F394C0-71C1-4F86-A317-7E53A51AF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2F29307-CDA7-4CFB-8E00-EB09271A93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Lớp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 (X) ↦ R</a:t>
                </a:r>
              </a:p>
              <a:p>
                <a:pPr lvl="1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truyến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 (x) = w ⋅ x + b ⇐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hay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dùng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phi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tuyến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e.g. f (x) = exp(−∣∣x∣∣2 )</a:t>
                </a: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tiêu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chí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Dựa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(X,Y )</a:t>
                </a:r>
              </a:p>
              <a:p>
                <a:pPr lvl="1"/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Tổng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bình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phương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lỗi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vi-V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⇐ tiêu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chí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hay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dùng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Trung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bình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tổng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bình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phương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lỗi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Tổng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tuyệt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lỗi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2F29307-CDA7-4CFB-8E00-EB09271A93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 b="-16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57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FC5F830-0082-407F-A91A-8E4F5C57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KPDL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A767451-1E37-439B-AC67-8013E40BE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tiêu chi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xấu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(X) ↦ R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đoan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hơn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không gian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y ∈ R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vô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63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C91237-E469-4AE0-A053-67EBA0AA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567557DA-9091-4902-8999-8CA5C12515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7"/>
                <a:ext cx="9905999" cy="411155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 </a:t>
                </a:r>
                <a:r>
                  <a:rPr lang="en-US" sz="2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1 , x 2 , ..., x m ≡ x ta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tuyến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chiều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(x) = ax + b</a:t>
                </a:r>
              </a:p>
              <a:p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Tiêu </a:t>
                </a:r>
                <a:r>
                  <a:rPr lang="vi-V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chí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đánh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tổng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bình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phương </a:t>
                </a:r>
                <a:r>
                  <a:rPr lang="vi-V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lỗi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(sum </a:t>
                </a:r>
                <a:r>
                  <a:rPr lang="vi-V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squared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errors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 sao cho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tổng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bình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phương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nhỏ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vi-V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Thế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ngược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lựa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∈ x </a:t>
                </a:r>
                <a:r>
                  <a:rPr lang="vi-V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j = 1,m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567557DA-9091-4902-8999-8CA5C12515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7"/>
                <a:ext cx="9905999" cy="4111556"/>
              </a:xfrm>
              <a:blipFill>
                <a:blip r:embed="rId2"/>
                <a:stretch>
                  <a:fillRect l="-1231" t="-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53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AC2012-FC75-452F-AF0A-D31DCA9A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SimpleLinearRegression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941055FD-F241-4CD7-A7F4-457969F91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15548"/>
            <a:ext cx="9905997" cy="4423934"/>
          </a:xfrm>
        </p:spPr>
      </p:pic>
    </p:spTree>
    <p:extLst>
      <p:ext uri="{BB962C8B-B14F-4D97-AF65-F5344CB8AC3E}">
        <p14:creationId xmlns:p14="http://schemas.microsoft.com/office/powerpoint/2010/main" val="1958368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C52ECE-4FDC-414F-930B-EDC3F66F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8491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Tổng bình ph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ơng lỗi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A2E232D9-12DF-45A7-8A3A-5C2CD73D0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957" y="1577010"/>
            <a:ext cx="4837043" cy="4232948"/>
          </a:xfr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96E09AFA-10A9-4C2B-8349-E4712CB82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654" y="1577008"/>
            <a:ext cx="4656301" cy="423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6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òng tròn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816</Words>
  <Application>Microsoft Office PowerPoint</Application>
  <PresentationFormat>Màn hình rộng</PresentationFormat>
  <Paragraphs>59</Paragraphs>
  <Slides>15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15</vt:i4>
      </vt:variant>
    </vt:vector>
  </HeadingPairs>
  <TitlesOfParts>
    <vt:vector size="21" baseType="lpstr">
      <vt:lpstr>Arial</vt:lpstr>
      <vt:lpstr>Cambria Math</vt:lpstr>
      <vt:lpstr>Times New Roman</vt:lpstr>
      <vt:lpstr>Trebuchet MS</vt:lpstr>
      <vt:lpstr>Tw Cen MT</vt:lpstr>
      <vt:lpstr>Vòng tròn</vt:lpstr>
      <vt:lpstr>Hồi quy</vt:lpstr>
      <vt:lpstr>Tổng quan</vt:lpstr>
      <vt:lpstr>Định nghĩa về bài toán hồi qui </vt:lpstr>
      <vt:lpstr>Ứng dụng trong khai phá dữ liệu</vt:lpstr>
      <vt:lpstr>Lớp hàm và tiêu chí</vt:lpstr>
      <vt:lpstr>Nhận xét về bài toán hồi qui áp dụng KPDL</vt:lpstr>
      <vt:lpstr>Hồi qui tuyến tính trên một thuộc tính</vt:lpstr>
      <vt:lpstr>Giải thuật SimpleLinearRegression</vt:lpstr>
      <vt:lpstr>Tổng bình phương lỗi</vt:lpstr>
      <vt:lpstr>Bản trình bày PowerPoint</vt:lpstr>
      <vt:lpstr>Ví dụ</vt:lpstr>
      <vt:lpstr>Hồi quy tuyến tính trên mọi thuộc tính</vt:lpstr>
      <vt:lpstr>Giải thuật Linear Regression</vt:lpstr>
      <vt:lpstr>Vấn đề ước lượng tham số và nhiễu cộng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Hồi quy</dc:title>
  <dc:creator>văn nguyên phạm</dc:creator>
  <cp:lastModifiedBy>văn nguyên phạm</cp:lastModifiedBy>
  <cp:revision>4</cp:revision>
  <dcterms:created xsi:type="dcterms:W3CDTF">2019-04-17T15:46:10Z</dcterms:created>
  <dcterms:modified xsi:type="dcterms:W3CDTF">2019-04-17T15:58:19Z</dcterms:modified>
</cp:coreProperties>
</file>