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268BFC76-EB09-4FA9-B03D-C231DB0F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Luật kết hợp dùng trong KPDL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C15C73A-BF16-403D-9839-CACF507F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phạm văn nguyên –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httt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k61 –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hust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8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B3B385-178E-4AE2-8F21-5B2E5B4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F5D6DF0-101C-4506-A6BB-65A53C6B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11" y="3589611"/>
            <a:ext cx="3985251" cy="220159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53C3AD4-6FE7-4533-A642-344288D9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46" y="1357803"/>
            <a:ext cx="4635583" cy="1738343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619D71-1C9B-47EB-B515-86923F92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5286376" cy="3792964"/>
          </a:xfrm>
        </p:spPr>
        <p:txBody>
          <a:bodyPr>
            <a:normAutofit fontScale="92500" lnSpcReduction="20000"/>
          </a:bodyPr>
          <a:lstStyle/>
          <a:p>
            <a:r>
              <a:rPr lang="vi-VN" dirty="0" err="1">
                <a:latin typeface="+mj-lt"/>
              </a:rPr>
              <a:t>luật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X → Y không </a:t>
            </a:r>
            <a:r>
              <a:rPr lang="vi-VN" dirty="0" err="1">
                <a:latin typeface="+mj-lt"/>
              </a:rPr>
              <a:t>phải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 (</a:t>
            </a:r>
            <a:r>
              <a:rPr lang="vi-VN" dirty="0" err="1">
                <a:latin typeface="+mj-lt"/>
              </a:rPr>
              <a:t>frequent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itemsets</a:t>
            </a:r>
            <a:r>
              <a:rPr lang="vi-V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nữa</a:t>
            </a:r>
            <a:r>
              <a:rPr lang="vi-VN" dirty="0">
                <a:latin typeface="+mj-lt"/>
              </a:rPr>
              <a:t> sinh ra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từ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</a:t>
            </a:r>
            <a:r>
              <a:rPr lang="vi-VN" dirty="0">
                <a:latin typeface="+mj-lt"/>
              </a:rPr>
              <a:t> tin </a:t>
            </a:r>
            <a:r>
              <a:rPr lang="vi-VN" dirty="0" err="1">
                <a:latin typeface="+mj-lt"/>
              </a:rPr>
              <a:t>tưởng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 hơn </a:t>
            </a:r>
            <a:r>
              <a:rPr lang="vi-VN" dirty="0" err="1">
                <a:latin typeface="+mj-lt"/>
              </a:rPr>
              <a:t>bằng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minconf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trước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Đầu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: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 F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R={X → Y |conf (X → Y ) 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3215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2F07AC-5459-43DD-A3E4-4E71784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2FEDB4-6A17-496B-9D10-06EB6083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tâm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9F5C70E-44C2-4EC3-82AA-F4D96F10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2CED53-7A8A-47B4-B773-18511F05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sau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∩ Y = ∅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asociation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→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⊆ 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∈ 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BDC7806-BF11-4A33-9245-7D1BE88D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6528"/>
            <a:ext cx="5456279" cy="3720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224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DB3493-752D-4E19-BD24-AE1A6BA9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5299857-6120-41B6-84C4-16B54598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+mj-lt"/>
              </a:rPr>
              <a:t>Khác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khai </a:t>
            </a:r>
            <a:r>
              <a:rPr lang="vi-VN" dirty="0" err="1">
                <a:latin typeface="+mj-lt"/>
              </a:rPr>
              <a:t>phá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thông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, khai </a:t>
            </a:r>
            <a:r>
              <a:rPr lang="vi-VN" dirty="0" err="1">
                <a:latin typeface="+mj-lt"/>
              </a:rPr>
              <a:t>phá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phân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chi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bước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Ở đây ta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tìm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 theo </a:t>
            </a:r>
            <a:r>
              <a:rPr lang="vi-VN" dirty="0" err="1">
                <a:latin typeface="+mj-lt"/>
              </a:rPr>
              <a:t>dạng</a:t>
            </a:r>
            <a:r>
              <a:rPr lang="vi-VN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457200" lvl="1" indent="0" algn="ctr">
              <a:buNone/>
            </a:pPr>
            <a:r>
              <a:rPr lang="vi-VN" dirty="0">
                <a:latin typeface="+mj-lt"/>
              </a:rPr>
              <a:t>(</a:t>
            </a:r>
            <a:r>
              <a:rPr lang="vi-VN" dirty="0" err="1">
                <a:latin typeface="+mj-lt"/>
              </a:rPr>
              <a:t>condset</a:t>
            </a:r>
            <a:r>
              <a:rPr lang="vi-VN" dirty="0">
                <a:latin typeface="+mj-lt"/>
              </a:rPr>
              <a:t>, y)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condset</a:t>
            </a:r>
            <a:r>
              <a:rPr lang="en-US" dirty="0">
                <a:latin typeface="+mj-lt"/>
              </a:rPr>
              <a:t> ⊆ I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y ∈ Y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sup(</a:t>
            </a:r>
            <a:r>
              <a:rPr lang="en-US" dirty="0" err="1">
                <a:latin typeface="+mj-lt"/>
              </a:rPr>
              <a:t>condset</a:t>
            </a:r>
            <a:r>
              <a:rPr lang="en-US" dirty="0">
                <a:latin typeface="+mj-lt"/>
              </a:rPr>
              <a:t>, y) ≥ </a:t>
            </a:r>
            <a:r>
              <a:rPr lang="en-US" dirty="0" err="1">
                <a:latin typeface="+mj-lt"/>
              </a:rPr>
              <a:t>minsup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8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10B972-2A3C-4AE3-98EF-E19DEE73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/>
              <a:t>for watching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26B67A-5B9F-4EC3-93D4-CB2F410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34CF09-2558-4A19-9F5A-12252CC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D004C-AF1B-4237-9B29-3D1E03B4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18184BC-35AC-43CE-937E-C98C9C54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79" y="3429000"/>
            <a:ext cx="7797435" cy="27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EE884-D35A-4F22-A99C-9B963FEE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46A443-FBE5-4E36-B783-27003235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{i1, i2, ...,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⊆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{t1,t2, ...,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⊂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∩ Y = ∅</a:t>
            </a:r>
          </a:p>
        </p:txBody>
      </p:sp>
    </p:spTree>
    <p:extLst>
      <p:ext uri="{BB962C8B-B14F-4D97-AF65-F5344CB8AC3E}">
        <p14:creationId xmlns:p14="http://schemas.microsoft.com/office/powerpoint/2010/main" val="31969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1E4C51-608A-4D54-843E-D79917A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8413462-6D2A-4AE4-A990-03DD254F1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vi-VN" dirty="0">
                    <a:latin typeface="+mj-lt"/>
                  </a:rPr>
                  <a:t>Hỗ </a:t>
                </a:r>
                <a:r>
                  <a:rPr lang="vi-VN" dirty="0" err="1">
                    <a:latin typeface="+mj-lt"/>
                  </a:rPr>
                  <a:t>trợ</a:t>
                </a:r>
                <a:r>
                  <a:rPr lang="vi-VN" dirty="0">
                    <a:latin typeface="+mj-lt"/>
                  </a:rPr>
                  <a:t> (</a:t>
                </a:r>
                <a:r>
                  <a:rPr lang="vi-VN" dirty="0" err="1">
                    <a:latin typeface="+mj-lt"/>
                  </a:rPr>
                  <a:t>support</a:t>
                </a:r>
                <a:r>
                  <a:rPr lang="vi-VN" dirty="0">
                    <a:latin typeface="+mj-lt"/>
                  </a:rPr>
                  <a:t>) : </a:t>
                </a:r>
                <a:r>
                  <a:rPr lang="vi-VN" dirty="0" err="1">
                    <a:latin typeface="+mj-lt"/>
                  </a:rPr>
                  <a:t>luật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được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hỗ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trợ</a:t>
                </a:r>
                <a:r>
                  <a:rPr lang="vi-VN" dirty="0">
                    <a:latin typeface="+mj-lt"/>
                  </a:rPr>
                  <a:t>, </a:t>
                </a:r>
                <a:r>
                  <a:rPr lang="vi-VN" dirty="0" err="1">
                    <a:latin typeface="+mj-lt"/>
                  </a:rPr>
                  <a:t>ký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hiệu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sup</a:t>
                </a:r>
                <a:r>
                  <a:rPr lang="vi-VN" dirty="0">
                    <a:latin typeface="+mj-lt"/>
                  </a:rPr>
                  <a:t>, bao nhiêu </a:t>
                </a:r>
                <a:r>
                  <a:rPr lang="vi-VN" dirty="0" err="1">
                    <a:latin typeface="+mj-lt"/>
                  </a:rPr>
                  <a:t>phần</a:t>
                </a:r>
                <a:r>
                  <a:rPr lang="vi-VN" dirty="0">
                    <a:latin typeface="+mj-lt"/>
                  </a:rPr>
                  <a:t> trăm trong cơ </a:t>
                </a:r>
                <a:r>
                  <a:rPr lang="vi-VN" dirty="0" err="1">
                    <a:latin typeface="+mj-lt"/>
                  </a:rPr>
                  <a:t>sở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dữ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liệu</a:t>
                </a:r>
                <a:r>
                  <a:rPr lang="vi-VN" dirty="0">
                    <a:latin typeface="+mj-lt"/>
                  </a:rPr>
                  <a:t> T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s-ES" dirty="0"/>
                  <a:t>sup(X → Y ) = P(X, Y )</a:t>
                </a:r>
                <a:endParaRPr lang="en-US" dirty="0"/>
              </a:p>
              <a:p>
                <a:r>
                  <a:rPr lang="vi-VN" dirty="0">
                    <a:latin typeface="+mj-lt"/>
                  </a:rPr>
                  <a:t>Tin </a:t>
                </a:r>
                <a:r>
                  <a:rPr lang="vi-VN" dirty="0" err="1">
                    <a:latin typeface="+mj-lt"/>
                  </a:rPr>
                  <a:t>cậy</a:t>
                </a:r>
                <a:r>
                  <a:rPr lang="vi-VN" dirty="0">
                    <a:latin typeface="+mj-lt"/>
                  </a:rPr>
                  <a:t> (</a:t>
                </a:r>
                <a:r>
                  <a:rPr lang="vi-VN" dirty="0" err="1">
                    <a:latin typeface="+mj-lt"/>
                  </a:rPr>
                  <a:t>confidence</a:t>
                </a:r>
                <a:r>
                  <a:rPr lang="vi-VN" dirty="0">
                    <a:latin typeface="+mj-lt"/>
                  </a:rPr>
                  <a:t>) : </a:t>
                </a:r>
                <a:r>
                  <a:rPr lang="vi-VN" dirty="0" err="1">
                    <a:latin typeface="+mj-lt"/>
                  </a:rPr>
                  <a:t>luật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được</a:t>
                </a:r>
                <a:r>
                  <a:rPr lang="vi-VN" dirty="0">
                    <a:latin typeface="+mj-lt"/>
                  </a:rPr>
                  <a:t> tin </a:t>
                </a:r>
                <a:r>
                  <a:rPr lang="vi-VN" dirty="0" err="1">
                    <a:latin typeface="+mj-lt"/>
                  </a:rPr>
                  <a:t>cậy</a:t>
                </a:r>
                <a:r>
                  <a:rPr lang="vi-VN" dirty="0">
                    <a:latin typeface="+mj-lt"/>
                  </a:rPr>
                  <a:t>, </a:t>
                </a:r>
                <a:r>
                  <a:rPr lang="vi-VN" dirty="0" err="1">
                    <a:latin typeface="+mj-lt"/>
                  </a:rPr>
                  <a:t>ký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hiệu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conf</a:t>
                </a:r>
                <a:r>
                  <a:rPr lang="vi-VN" dirty="0">
                    <a:latin typeface="+mj-lt"/>
                  </a:rPr>
                  <a:t> , bao nhiêu </a:t>
                </a:r>
                <a:r>
                  <a:rPr lang="vi-VN" dirty="0" err="1">
                    <a:latin typeface="+mj-lt"/>
                  </a:rPr>
                  <a:t>phần</a:t>
                </a:r>
                <a:r>
                  <a:rPr lang="vi-VN" dirty="0">
                    <a:latin typeface="+mj-lt"/>
                  </a:rPr>
                  <a:t> trăm khi </a:t>
                </a:r>
                <a:r>
                  <a:rPr lang="vi-VN" dirty="0" err="1">
                    <a:latin typeface="+mj-lt"/>
                  </a:rPr>
                  <a:t>có</a:t>
                </a:r>
                <a:r>
                  <a:rPr lang="vi-VN" dirty="0">
                    <a:latin typeface="+mj-lt"/>
                  </a:rPr>
                  <a:t> X </a:t>
                </a:r>
                <a:r>
                  <a:rPr lang="vi-VN" dirty="0" err="1">
                    <a:latin typeface="+mj-lt"/>
                  </a:rPr>
                  <a:t>đồng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thời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với</a:t>
                </a:r>
                <a:r>
                  <a:rPr lang="vi-VN" dirty="0">
                    <a:latin typeface="+mj-lt"/>
                  </a:rPr>
                  <a:t> Y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/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8413462-6D2A-4AE4-A990-03DD254F1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8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2D9FE7-206A-49A3-AF3F-B03BB0A7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E892DE-212E-445B-9113-CECACC6D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∀sup(X → Y ) 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→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∀conf (X → Y ) 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→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⊂ 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(completeness)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target on right-hand-side) : Y = ∅</a:t>
            </a:r>
          </a:p>
        </p:txBody>
      </p:sp>
    </p:spTree>
    <p:extLst>
      <p:ext uri="{BB962C8B-B14F-4D97-AF65-F5344CB8AC3E}">
        <p14:creationId xmlns:p14="http://schemas.microsoft.com/office/powerpoint/2010/main" val="29636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BCA409-49C0-4537-9190-B93ECE5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4F5D1A-ECB5-41AD-BA0C-E025410A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→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sup(X → Y ) 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 (X → Y ) 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xuyên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generate-association-rules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CB7A4EF-755B-49CF-8BEB-4E76363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142020"/>
          </a:xfrm>
        </p:spPr>
        <p:txBody>
          <a:bodyPr>
            <a:normAutofit/>
          </a:bodyPr>
          <a:lstStyle/>
          <a:p>
            <a:r>
              <a:rPr lang="vi-VN" sz="3200" dirty="0" err="1"/>
              <a:t>Bước</a:t>
            </a:r>
            <a:r>
              <a:rPr lang="vi-VN" sz="3200" dirty="0"/>
              <a:t> 1 : </a:t>
            </a:r>
            <a:r>
              <a:rPr lang="vi-VN" sz="3200" dirty="0" err="1"/>
              <a:t>tìm</a:t>
            </a:r>
            <a:r>
              <a:rPr lang="vi-VN" sz="3200" dirty="0"/>
              <a:t> </a:t>
            </a:r>
            <a:r>
              <a:rPr lang="vi-VN" sz="3200" dirty="0" err="1"/>
              <a:t>tập</a:t>
            </a:r>
            <a:r>
              <a:rPr lang="vi-VN" sz="3200" dirty="0"/>
              <a:t> </a:t>
            </a:r>
            <a:r>
              <a:rPr lang="vi-VN" sz="3200" dirty="0" err="1"/>
              <a:t>thường</a:t>
            </a:r>
            <a:r>
              <a:rPr lang="vi-VN" sz="3200" dirty="0"/>
              <a:t> xuyên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A37FF6D-B752-42B9-90CA-8ADB2DBDE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0106"/>
                <a:ext cx="4868862" cy="432442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vi-VN" sz="2000" dirty="0" err="1">
                    <a:latin typeface="+mj-lt"/>
                  </a:rPr>
                  <a:t>Một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thường</a:t>
                </a:r>
                <a:r>
                  <a:rPr lang="vi-VN" sz="2000" dirty="0">
                    <a:latin typeface="+mj-lt"/>
                  </a:rPr>
                  <a:t> xuyên </a:t>
                </a:r>
                <a:r>
                  <a:rPr lang="vi-VN" sz="2000" dirty="0" err="1">
                    <a:latin typeface="+mj-lt"/>
                  </a:rPr>
                  <a:t>là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một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các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món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hàng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có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độ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hỗ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trợ</a:t>
                </a:r>
                <a:r>
                  <a:rPr lang="vi-VN" sz="2000" dirty="0">
                    <a:latin typeface="+mj-lt"/>
                  </a:rPr>
                  <a:t> ≥ </a:t>
                </a:r>
                <a:r>
                  <a:rPr lang="vi-VN" sz="2000" dirty="0" err="1">
                    <a:latin typeface="+mj-lt"/>
                  </a:rPr>
                  <a:t>minsup</a:t>
                </a:r>
                <a:endParaRPr lang="en-US" sz="2000" dirty="0">
                  <a:latin typeface="+mj-lt"/>
                </a:endParaRPr>
              </a:p>
              <a:p>
                <a:r>
                  <a:rPr lang="vi-VN" sz="2000" dirty="0" err="1">
                    <a:latin typeface="+mj-lt"/>
                  </a:rPr>
                  <a:t>Thuộc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tính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apriori</a:t>
                </a:r>
                <a:r>
                  <a:rPr lang="vi-VN" sz="2000" dirty="0">
                    <a:latin typeface="+mj-lt"/>
                  </a:rPr>
                  <a:t> : </a:t>
                </a:r>
                <a:r>
                  <a:rPr lang="vi-VN" sz="2000" dirty="0" err="1">
                    <a:latin typeface="+mj-lt"/>
                  </a:rPr>
                  <a:t>mọi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con </a:t>
                </a:r>
                <a:r>
                  <a:rPr lang="vi-VN" sz="2000" dirty="0" err="1">
                    <a:latin typeface="+mj-lt"/>
                  </a:rPr>
                  <a:t>của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thường</a:t>
                </a:r>
                <a:r>
                  <a:rPr lang="vi-VN" sz="2000" dirty="0">
                    <a:latin typeface="+mj-lt"/>
                  </a:rPr>
                  <a:t> xuyên </a:t>
                </a:r>
                <a:r>
                  <a:rPr lang="vi-VN" sz="2000" dirty="0" err="1">
                    <a:latin typeface="+mj-lt"/>
                  </a:rPr>
                  <a:t>cũng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là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thường</a:t>
                </a:r>
                <a:r>
                  <a:rPr lang="vi-VN" sz="2000" dirty="0">
                    <a:latin typeface="+mj-lt"/>
                  </a:rPr>
                  <a:t> xuyên</a:t>
                </a: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000" b="1" dirty="0" err="1">
                    <a:latin typeface="+mj-lt"/>
                  </a:rPr>
                  <a:t>Giải</a:t>
                </a:r>
                <a:r>
                  <a:rPr lang="vi-VN" sz="2000" b="1" dirty="0">
                    <a:latin typeface="+mj-lt"/>
                  </a:rPr>
                  <a:t> </a:t>
                </a:r>
                <a:r>
                  <a:rPr lang="vi-VN" sz="2000" b="1" dirty="0" err="1">
                    <a:latin typeface="+mj-lt"/>
                  </a:rPr>
                  <a:t>thuật</a:t>
                </a:r>
                <a:r>
                  <a:rPr lang="vi-VN" sz="2000" b="1" dirty="0">
                    <a:latin typeface="+mj-lt"/>
                  </a:rPr>
                  <a:t> </a:t>
                </a:r>
                <a:r>
                  <a:rPr lang="vi-VN" sz="2000" b="1" dirty="0" err="1">
                    <a:latin typeface="+mj-lt"/>
                  </a:rPr>
                  <a:t>lặp</a:t>
                </a:r>
                <a:r>
                  <a:rPr lang="vi-VN" sz="2000" b="1" dirty="0">
                    <a:latin typeface="+mj-lt"/>
                  </a:rPr>
                  <a:t> theo </a:t>
                </a:r>
                <a:r>
                  <a:rPr lang="vi-VN" sz="2000" b="1" dirty="0" err="1">
                    <a:latin typeface="+mj-lt"/>
                  </a:rPr>
                  <a:t>bước</a:t>
                </a:r>
                <a:r>
                  <a:rPr lang="vi-VN" sz="2000" b="1" dirty="0">
                    <a:latin typeface="+mj-lt"/>
                  </a:rPr>
                  <a:t> k = 2,3...</a:t>
                </a:r>
                <a:endParaRPr lang="en-US" sz="2000" b="1" dirty="0">
                  <a:latin typeface="+mj-lt"/>
                </a:endParaRPr>
              </a:p>
              <a:p>
                <a:r>
                  <a:rPr lang="vi-VN" sz="2000" dirty="0" err="1">
                    <a:latin typeface="+mj-lt"/>
                  </a:rPr>
                  <a:t>Khởi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tạo</a:t>
                </a:r>
                <a:r>
                  <a:rPr lang="vi-VN" sz="2000" dirty="0">
                    <a:latin typeface="+mj-lt"/>
                  </a:rPr>
                  <a:t>, </a:t>
                </a:r>
                <a:r>
                  <a:rPr lang="vi-VN" sz="2000" dirty="0" err="1">
                    <a:latin typeface="+mj-lt"/>
                  </a:rPr>
                  <a:t>tìm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tập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thường</a:t>
                </a:r>
                <a:r>
                  <a:rPr lang="vi-VN" sz="2000" dirty="0">
                    <a:latin typeface="+mj-lt"/>
                  </a:rPr>
                  <a:t> xuyên </a:t>
                </a:r>
                <a:r>
                  <a:rPr lang="vi-VN" sz="2000" dirty="0" err="1">
                    <a:latin typeface="+mj-lt"/>
                  </a:rPr>
                  <a:t>kích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thước</a:t>
                </a:r>
                <a:r>
                  <a:rPr lang="vi-VN" sz="2000" dirty="0">
                    <a:latin typeface="+mj-lt"/>
                  </a:rPr>
                  <a:t> 1 : F1</a:t>
                </a:r>
                <a:endParaRPr lang="en-US" sz="2000" dirty="0">
                  <a:latin typeface="+mj-lt"/>
                </a:endParaRPr>
              </a:p>
              <a:p>
                <a:r>
                  <a:rPr lang="en-US" sz="2000" dirty="0" err="1">
                    <a:latin typeface="+mj-lt"/>
                  </a:rPr>
                  <a:t>Lặp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với</a:t>
                </a:r>
                <a:r>
                  <a:rPr lang="en-US" sz="2000" dirty="0">
                    <a:latin typeface="+mj-lt"/>
                  </a:rPr>
                  <a:t> k = 2,3,....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600" dirty="0">
                    <a:latin typeface="+mj-lt"/>
                  </a:rPr>
                  <a:t> = </a:t>
                </a:r>
                <a:r>
                  <a:rPr lang="vi-VN" sz="1600" dirty="0" err="1">
                    <a:latin typeface="+mj-lt"/>
                  </a:rPr>
                  <a:t>các</a:t>
                </a:r>
                <a:r>
                  <a:rPr lang="vi-VN" sz="1600" dirty="0">
                    <a:latin typeface="+mj-lt"/>
                  </a:rPr>
                  <a:t> ƯCV </a:t>
                </a:r>
                <a:r>
                  <a:rPr lang="vi-VN" sz="1600" dirty="0" err="1">
                    <a:latin typeface="+mj-lt"/>
                  </a:rPr>
                  <a:t>tập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thường</a:t>
                </a:r>
                <a:r>
                  <a:rPr lang="vi-VN" sz="1600" dirty="0">
                    <a:latin typeface="+mj-lt"/>
                  </a:rPr>
                  <a:t> xuyên </a:t>
                </a:r>
                <a:r>
                  <a:rPr lang="vi-VN" sz="1600" dirty="0" err="1">
                    <a:latin typeface="+mj-lt"/>
                  </a:rPr>
                  <a:t>kích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thước</a:t>
                </a:r>
                <a:r>
                  <a:rPr lang="vi-VN" sz="1600" dirty="0">
                    <a:latin typeface="+mj-lt"/>
                  </a:rPr>
                  <a:t> k </a:t>
                </a:r>
                <a:r>
                  <a:rPr lang="vi-VN" sz="1600" dirty="0" err="1">
                    <a:latin typeface="+mj-lt"/>
                  </a:rPr>
                  <a:t>biết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tập</a:t>
                </a:r>
                <a:r>
                  <a:rPr lang="vi-VN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600" dirty="0">
                    <a:latin typeface="+mj-lt"/>
                  </a:rPr>
                  <a:t> = </a:t>
                </a:r>
                <a:r>
                  <a:rPr lang="vi-VN" sz="1600" dirty="0" err="1">
                    <a:latin typeface="+mj-lt"/>
                  </a:rPr>
                  <a:t>tập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thường</a:t>
                </a:r>
                <a:r>
                  <a:rPr lang="vi-VN" sz="1600" dirty="0">
                    <a:latin typeface="+mj-lt"/>
                  </a:rPr>
                  <a:t> xuyên </a:t>
                </a:r>
                <a:r>
                  <a:rPr lang="vi-VN" sz="1600" dirty="0" err="1">
                    <a:latin typeface="+mj-lt"/>
                  </a:rPr>
                  <a:t>thực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sự</a:t>
                </a:r>
                <a:r>
                  <a:rPr lang="vi-VN" sz="1600" dirty="0">
                    <a:latin typeface="+mj-lt"/>
                  </a:rPr>
                  <a:t> </a:t>
                </a:r>
                <a:r>
                  <a:rPr lang="vi-VN" sz="1600" dirty="0" err="1">
                    <a:latin typeface="+mj-lt"/>
                  </a:rPr>
                  <a:t>với</a:t>
                </a:r>
                <a:r>
                  <a:rPr lang="vi-VN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vi-VN" sz="1600" dirty="0">
                    <a:latin typeface="+mj-lt"/>
                  </a:rPr>
                  <a:t> 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F </a:t>
                </a:r>
                <a:r>
                  <a:rPr lang="en-US" sz="2000" dirty="0" err="1">
                    <a:latin typeface="+mj-lt"/>
                  </a:rPr>
                  <a:t>và</a:t>
                </a:r>
                <a:r>
                  <a:rPr lang="en-US" sz="2000" dirty="0">
                    <a:latin typeface="+mj-lt"/>
                  </a:rPr>
                  <a:t> C </a:t>
                </a:r>
                <a:r>
                  <a:rPr lang="en-US" sz="2000" dirty="0" err="1">
                    <a:latin typeface="+mj-lt"/>
                  </a:rPr>
                  <a:t>nên</a:t>
                </a:r>
                <a:r>
                  <a:rPr lang="en-US" sz="2000" dirty="0">
                    <a:latin typeface="+mj-lt"/>
                  </a:rPr>
                  <a:t> đ</a:t>
                </a:r>
                <a:r>
                  <a:rPr lang="vi-VN" sz="2000" dirty="0">
                    <a:latin typeface="+mj-lt"/>
                  </a:rPr>
                  <a:t>ư</a:t>
                </a:r>
                <a:r>
                  <a:rPr lang="en-US" sz="2000" dirty="0" err="1">
                    <a:latin typeface="+mj-lt"/>
                  </a:rPr>
                  <a:t>ợc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sắp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xếp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theo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thứ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tự</a:t>
                </a:r>
                <a:r>
                  <a:rPr lang="en-US" sz="2000" dirty="0">
                    <a:latin typeface="+mj-lt"/>
                  </a:rPr>
                  <a:t> alphabet </a:t>
                </a:r>
                <a:r>
                  <a:rPr lang="en-US" sz="2000" dirty="0" err="1">
                    <a:latin typeface="+mj-lt"/>
                  </a:rPr>
                  <a:t>và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độ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lớp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của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độ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th</a:t>
                </a:r>
                <a:r>
                  <a:rPr lang="vi-VN" sz="2000" dirty="0">
                    <a:latin typeface="+mj-lt"/>
                  </a:rPr>
                  <a:t>ư</a:t>
                </a:r>
                <a:r>
                  <a:rPr lang="en-US" sz="2000" dirty="0" err="1">
                    <a:latin typeface="+mj-lt"/>
                  </a:rPr>
                  <a:t>ờng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xuyên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A37FF6D-B752-42B9-90CA-8ADB2DBDE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0106"/>
                <a:ext cx="4868862" cy="4324427"/>
              </a:xfrm>
              <a:blipFill>
                <a:blip r:embed="rId4"/>
                <a:stretch>
                  <a:fillRect l="-1252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A91C97C3-C32E-488D-9E7B-9710C9FD5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2" y="1820564"/>
            <a:ext cx="5316539" cy="36166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9297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F8E3A3-7AC6-47D1-9603-A7BD026E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E2E60-4C01-4DEC-B295-28036B4A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</a:p>
          <a:p>
            <a:endParaRPr lang="en-US" dirty="0"/>
          </a:p>
        </p:txBody>
      </p:sp>
      <p:pic>
        <p:nvPicPr>
          <p:cNvPr id="4" name="Chỗ dành sẵn cho Nội dung 4">
            <a:extLst>
              <a:ext uri="{FF2B5EF4-FFF2-40B4-BE49-F238E27FC236}">
                <a16:creationId xmlns:a16="http://schemas.microsoft.com/office/drawing/2014/main" id="{B6612FA4-F2D5-4B05-91F1-127DBFAAC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4" b="1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4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E23E7A-D243-4B5F-9A84-E97502F9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Thủ tục con : candidate-gen(Fk−1)</a:t>
            </a:r>
          </a:p>
        </p:txBody>
      </p:sp>
      <p:sp>
        <p:nvSpPr>
          <p:cNvPr id="46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B0AAFEF-262D-46F8-AB51-E4A194F7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95" y="1147146"/>
            <a:ext cx="3469969" cy="220159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2A02DEE9-2FDF-4D31-99F5-06469029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768863"/>
            <a:ext cx="4635583" cy="1690519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8F5FB5-F90E-4795-9EAE-5FFB452F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vi-VN" sz="2000" dirty="0" err="1">
                <a:latin typeface="+mj-lt"/>
              </a:rPr>
              <a:t>Thủ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tục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trả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lại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tập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ƯCV </a:t>
            </a:r>
            <a:r>
              <a:rPr lang="vi-VN" sz="2000" dirty="0" err="1">
                <a:latin typeface="+mj-lt"/>
              </a:rPr>
              <a:t>từ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tập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thường</a:t>
            </a:r>
            <a:r>
              <a:rPr lang="vi-VN" sz="2000" dirty="0">
                <a:latin typeface="+mj-lt"/>
              </a:rPr>
              <a:t> xuyên </a:t>
            </a:r>
            <a:r>
              <a:rPr lang="vi-VN" sz="2000" dirty="0" err="1">
                <a:latin typeface="+mj-lt"/>
              </a:rPr>
              <a:t>bước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trước</a:t>
            </a:r>
            <a:r>
              <a:rPr lang="vi-VN" sz="2000" dirty="0">
                <a:latin typeface="+mj-lt"/>
              </a:rPr>
              <a:t> Fk−1, </a:t>
            </a:r>
            <a:r>
              <a:rPr lang="vi-VN" sz="2000" dirty="0" err="1">
                <a:latin typeface="+mj-lt"/>
              </a:rPr>
              <a:t>gồm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có</a:t>
            </a:r>
            <a:r>
              <a:rPr lang="vi-VN" sz="2000" dirty="0">
                <a:latin typeface="+mj-lt"/>
              </a:rPr>
              <a:t> hai </a:t>
            </a:r>
            <a:r>
              <a:rPr lang="vi-VN" sz="2000" dirty="0" err="1">
                <a:latin typeface="+mj-lt"/>
              </a:rPr>
              <a:t>bước</a:t>
            </a:r>
            <a:endParaRPr lang="en-US" sz="20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vi-VN" dirty="0" err="1">
                <a:latin typeface="+mj-lt"/>
              </a:rPr>
              <a:t>bước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nối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join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step</a:t>
            </a:r>
            <a:r>
              <a:rPr lang="vi-VN" dirty="0">
                <a:latin typeface="+mj-lt"/>
              </a:rPr>
              <a:t>) : sinh ra </a:t>
            </a:r>
            <a:r>
              <a:rPr lang="vi-VN" dirty="0" err="1">
                <a:latin typeface="+mj-lt"/>
              </a:rPr>
              <a:t>tất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khả</a:t>
            </a:r>
            <a:r>
              <a:rPr lang="vi-VN" dirty="0">
                <a:latin typeface="+mj-lt"/>
              </a:rPr>
              <a:t> năng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 </a:t>
            </a:r>
            <a:r>
              <a:rPr lang="vi-VN" dirty="0" err="1">
                <a:latin typeface="+mj-lt"/>
              </a:rPr>
              <a:t>Ck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thước</a:t>
            </a:r>
            <a:r>
              <a:rPr lang="vi-VN" dirty="0">
                <a:latin typeface="+mj-lt"/>
              </a:rPr>
              <a:t> k</a:t>
            </a: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vi-VN" dirty="0" err="1">
                <a:latin typeface="+mj-lt"/>
              </a:rPr>
              <a:t>bước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xén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prune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step</a:t>
            </a:r>
            <a:r>
              <a:rPr lang="vi-VN" dirty="0">
                <a:latin typeface="+mj-lt"/>
              </a:rPr>
              <a:t>) : </a:t>
            </a:r>
            <a:r>
              <a:rPr lang="vi-VN" dirty="0" err="1">
                <a:latin typeface="+mj-lt"/>
              </a:rPr>
              <a:t>loại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bỏ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những</a:t>
            </a:r>
            <a:r>
              <a:rPr lang="vi-VN" dirty="0">
                <a:latin typeface="+mj-lt"/>
              </a:rPr>
              <a:t> ƯCV trong </a:t>
            </a:r>
            <a:r>
              <a:rPr lang="vi-VN" dirty="0" err="1">
                <a:latin typeface="+mj-lt"/>
              </a:rPr>
              <a:t>Ck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không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trở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thành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xuyên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32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1116</Words>
  <Application>Microsoft Office PowerPoint</Application>
  <PresentationFormat>Màn hình rộng</PresentationFormat>
  <Paragraphs>75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Tw Cen MT</vt:lpstr>
      <vt:lpstr>Wingdings</vt:lpstr>
      <vt:lpstr>Vòng tròn</vt:lpstr>
      <vt:lpstr>Luật kết hợp dùng trong KPDL</vt:lpstr>
      <vt:lpstr>Khái niệm luật kết hợp</vt:lpstr>
      <vt:lpstr>Các khải niệm cơ bản</vt:lpstr>
      <vt:lpstr>Các phép đo đối với luật kết hợp </vt:lpstr>
      <vt:lpstr>Mục tiêu và các tình huống đặc biệt</vt:lpstr>
      <vt:lpstr>Giải thuật Apriori</vt:lpstr>
      <vt:lpstr>Bước 1 : tìm tập thường xuyên</vt:lpstr>
      <vt:lpstr>Giải thuật tìm tập thường xuyên </vt:lpstr>
      <vt:lpstr>Thủ tục con : candidate-gen(Fk−1)</vt:lpstr>
      <vt:lpstr>Bước 2 :Sinh luật kết hợp từ tập thường xuyên</vt:lpstr>
      <vt:lpstr>Các vấn đề liên quan đến luật kết hợp</vt:lpstr>
      <vt:lpstr>Luật kết hợp với dữ liệu được phân lớp</vt:lpstr>
      <vt:lpstr>Nhận xét về khai phá luật kết hợp phân lớp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Luật kết hợp dùng trong KPDL</dc:title>
  <dc:creator>văn nguyên phạm</dc:creator>
  <cp:lastModifiedBy>văn nguyên phạm</cp:lastModifiedBy>
  <cp:revision>13</cp:revision>
  <dcterms:created xsi:type="dcterms:W3CDTF">2019-04-12T04:08:51Z</dcterms:created>
  <dcterms:modified xsi:type="dcterms:W3CDTF">2019-04-17T15:37:36Z</dcterms:modified>
</cp:coreProperties>
</file>