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6CA94-38D2-4D9E-9106-C4061D43A53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7348D-F5CE-45EE-9A39-D26A4551234B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5185A4-13D8-4C92-A021-A7A93A49C454}" type="parTrans" cxnId="{92C9CEC4-674D-467F-8BF4-82DAA4472398}">
      <dgm:prSet/>
      <dgm:spPr/>
      <dgm:t>
        <a:bodyPr/>
        <a:lstStyle/>
        <a:p>
          <a:endParaRPr lang="en-US"/>
        </a:p>
      </dgm:t>
    </dgm:pt>
    <dgm:pt modelId="{A74876E4-22C2-49D9-A79B-8776ED60370F}" type="sibTrans" cxnId="{92C9CEC4-674D-467F-8BF4-82DAA4472398}">
      <dgm:prSet/>
      <dgm:spPr/>
      <dgm:t>
        <a:bodyPr/>
        <a:lstStyle/>
        <a:p>
          <a:endParaRPr lang="en-US"/>
        </a:p>
      </dgm:t>
    </dgm:pt>
    <dgm:pt modelId="{0D5B154B-A73D-4189-8BD4-ABC2565C45CD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Gồm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92C602-FEA1-4939-9E0C-0283191AE81E}" type="parTrans" cxnId="{494A4AF5-38FB-4AC8-ABD5-2274994997EB}">
      <dgm:prSet/>
      <dgm:spPr/>
      <dgm:t>
        <a:bodyPr/>
        <a:lstStyle/>
        <a:p>
          <a:endParaRPr lang="en-US"/>
        </a:p>
      </dgm:t>
    </dgm:pt>
    <dgm:pt modelId="{35CAC561-5208-43CF-9FE4-DEF9298D5E86}" type="sibTrans" cxnId="{494A4AF5-38FB-4AC8-ABD5-2274994997EB}">
      <dgm:prSet/>
      <dgm:spPr/>
      <dgm:t>
        <a:bodyPr/>
        <a:lstStyle/>
        <a:p>
          <a:endParaRPr lang="en-US"/>
        </a:p>
      </dgm:t>
    </dgm:pt>
    <dgm:pt modelId="{E03B8673-5A26-4945-A65F-CF8BB100ED2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Pha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: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quan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phân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hậu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P(Y ∣X)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4FAC48-168A-4C7C-BDBD-DB9381F9A377}" type="parTrans" cxnId="{979039FB-B844-4719-B5D2-A7C274C1A5CB}">
      <dgm:prSet/>
      <dgm:spPr/>
      <dgm:t>
        <a:bodyPr/>
        <a:lstStyle/>
        <a:p>
          <a:endParaRPr lang="en-US"/>
        </a:p>
      </dgm:t>
    </dgm:pt>
    <dgm:pt modelId="{72838D73-4A9D-4531-AF1A-FDBEB32627D6}" type="sibTrans" cxnId="{979039FB-B844-4719-B5D2-A7C274C1A5CB}">
      <dgm:prSet/>
      <dgm:spPr/>
      <dgm:t>
        <a:bodyPr/>
        <a:lstStyle/>
        <a:p>
          <a:endParaRPr lang="en-US"/>
        </a:p>
      </dgm:t>
    </dgm:pt>
    <dgm:pt modelId="{8F4952F9-408F-4A8B-BE0D-7EC1AFB82FF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Pha phân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biệt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: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quan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X ′ ta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lấy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Y ′ sao cho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hậu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P(Y ′ ∣X ′ )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B87E01-E0BA-47C9-B76D-9F2400883318}" type="parTrans" cxnId="{86480976-F07C-490F-B561-1480E7A160BC}">
      <dgm:prSet/>
      <dgm:spPr/>
      <dgm:t>
        <a:bodyPr/>
        <a:lstStyle/>
        <a:p>
          <a:endParaRPr lang="en-US"/>
        </a:p>
      </dgm:t>
    </dgm:pt>
    <dgm:pt modelId="{42341C12-3353-43E9-8212-7C64BF01160E}" type="sibTrans" cxnId="{86480976-F07C-490F-B561-1480E7A160BC}">
      <dgm:prSet/>
      <dgm:spPr/>
      <dgm:t>
        <a:bodyPr/>
        <a:lstStyle/>
        <a:p>
          <a:endParaRPr lang="en-US"/>
        </a:p>
      </dgm:t>
    </dgm:pt>
    <dgm:pt modelId="{4B531C65-F18E-4F75-B6B0-91E286DECCCC}" type="pres">
      <dgm:prSet presAssocID="{0AD6CA94-38D2-4D9E-9106-C4061D43A530}" presName="linear" presStyleCnt="0">
        <dgm:presLayoutVars>
          <dgm:dir/>
          <dgm:animLvl val="lvl"/>
          <dgm:resizeHandles val="exact"/>
        </dgm:presLayoutVars>
      </dgm:prSet>
      <dgm:spPr/>
    </dgm:pt>
    <dgm:pt modelId="{F4AACA21-481A-4FD3-9DB9-3F2A48485324}" type="pres">
      <dgm:prSet presAssocID="{0497348D-F5CE-45EE-9A39-D26A4551234B}" presName="parentLin" presStyleCnt="0"/>
      <dgm:spPr/>
    </dgm:pt>
    <dgm:pt modelId="{7CF4DB8F-3D82-413A-B962-DC666FB3D1DF}" type="pres">
      <dgm:prSet presAssocID="{0497348D-F5CE-45EE-9A39-D26A4551234B}" presName="parentLeftMargin" presStyleLbl="node1" presStyleIdx="0" presStyleCnt="1"/>
      <dgm:spPr/>
    </dgm:pt>
    <dgm:pt modelId="{9D06B2F4-4EE5-43C3-AB25-F4FA3E454F63}" type="pres">
      <dgm:prSet presAssocID="{0497348D-F5CE-45EE-9A39-D26A455123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78FB8D5-CD26-4BE5-9955-950ED3066477}" type="pres">
      <dgm:prSet presAssocID="{0497348D-F5CE-45EE-9A39-D26A4551234B}" presName="negativeSpace" presStyleCnt="0"/>
      <dgm:spPr/>
    </dgm:pt>
    <dgm:pt modelId="{D8D9FB3E-3D05-4069-A670-2F745D409DAE}" type="pres">
      <dgm:prSet presAssocID="{0497348D-F5CE-45EE-9A39-D26A4551234B}" presName="childText" presStyleLbl="conFgAcc1" presStyleIdx="0" presStyleCnt="1" custScaleY="110264">
        <dgm:presLayoutVars>
          <dgm:bulletEnabled val="1"/>
        </dgm:presLayoutVars>
      </dgm:prSet>
      <dgm:spPr/>
    </dgm:pt>
  </dgm:ptLst>
  <dgm:cxnLst>
    <dgm:cxn modelId="{8E06C828-7639-4020-BFDD-15217F309BB1}" type="presOf" srcId="{0AD6CA94-38D2-4D9E-9106-C4061D43A530}" destId="{4B531C65-F18E-4F75-B6B0-91E286DECCCC}" srcOrd="0" destOrd="0" presId="urn:microsoft.com/office/officeart/2005/8/layout/list1"/>
    <dgm:cxn modelId="{C02B3738-B503-48DC-ADFD-87B33FAD0F43}" type="presOf" srcId="{E03B8673-5A26-4945-A65F-CF8BB100ED29}" destId="{D8D9FB3E-3D05-4069-A670-2F745D409DAE}" srcOrd="0" destOrd="1" presId="urn:microsoft.com/office/officeart/2005/8/layout/list1"/>
    <dgm:cxn modelId="{56D2703A-19F1-4FCD-AA53-97F9B6B8B046}" type="presOf" srcId="{0497348D-F5CE-45EE-9A39-D26A4551234B}" destId="{9D06B2F4-4EE5-43C3-AB25-F4FA3E454F63}" srcOrd="1" destOrd="0" presId="urn:microsoft.com/office/officeart/2005/8/layout/list1"/>
    <dgm:cxn modelId="{86480976-F07C-490F-B561-1480E7A160BC}" srcId="{0D5B154B-A73D-4189-8BD4-ABC2565C45CD}" destId="{8F4952F9-408F-4A8B-BE0D-7EC1AFB82FFE}" srcOrd="1" destOrd="0" parTransId="{42B87E01-E0BA-47C9-B76D-9F2400883318}" sibTransId="{42341C12-3353-43E9-8212-7C64BF01160E}"/>
    <dgm:cxn modelId="{92C9CEC4-674D-467F-8BF4-82DAA4472398}" srcId="{0AD6CA94-38D2-4D9E-9106-C4061D43A530}" destId="{0497348D-F5CE-45EE-9A39-D26A4551234B}" srcOrd="0" destOrd="0" parTransId="{D65185A4-13D8-4C92-A021-A7A93A49C454}" sibTransId="{A74876E4-22C2-49D9-A79B-8776ED60370F}"/>
    <dgm:cxn modelId="{409B6AE7-283F-47D0-A454-BC71BE8AD47E}" type="presOf" srcId="{0D5B154B-A73D-4189-8BD4-ABC2565C45CD}" destId="{D8D9FB3E-3D05-4069-A670-2F745D409DAE}" srcOrd="0" destOrd="0" presId="urn:microsoft.com/office/officeart/2005/8/layout/list1"/>
    <dgm:cxn modelId="{760938EE-FDCA-4138-87E4-22E1FD1FFBF4}" type="presOf" srcId="{8F4952F9-408F-4A8B-BE0D-7EC1AFB82FFE}" destId="{D8D9FB3E-3D05-4069-A670-2F745D409DAE}" srcOrd="0" destOrd="2" presId="urn:microsoft.com/office/officeart/2005/8/layout/list1"/>
    <dgm:cxn modelId="{494A4AF5-38FB-4AC8-ABD5-2274994997EB}" srcId="{0497348D-F5CE-45EE-9A39-D26A4551234B}" destId="{0D5B154B-A73D-4189-8BD4-ABC2565C45CD}" srcOrd="0" destOrd="0" parTransId="{A492C602-FEA1-4939-9E0C-0283191AE81E}" sibTransId="{35CAC561-5208-43CF-9FE4-DEF9298D5E86}"/>
    <dgm:cxn modelId="{979039FB-B844-4719-B5D2-A7C274C1A5CB}" srcId="{0D5B154B-A73D-4189-8BD4-ABC2565C45CD}" destId="{E03B8673-5A26-4945-A65F-CF8BB100ED29}" srcOrd="0" destOrd="0" parTransId="{9E4FAC48-168A-4C7C-BDBD-DB9381F9A377}" sibTransId="{72838D73-4A9D-4531-AF1A-FDBEB32627D6}"/>
    <dgm:cxn modelId="{9C8DD2FD-376B-491E-B233-C0929FA0C052}" type="presOf" srcId="{0497348D-F5CE-45EE-9A39-D26A4551234B}" destId="{7CF4DB8F-3D82-413A-B962-DC666FB3D1DF}" srcOrd="0" destOrd="0" presId="urn:microsoft.com/office/officeart/2005/8/layout/list1"/>
    <dgm:cxn modelId="{2E1D7D46-7823-4A4F-BFEE-454F4238E920}" type="presParOf" srcId="{4B531C65-F18E-4F75-B6B0-91E286DECCCC}" destId="{F4AACA21-481A-4FD3-9DB9-3F2A48485324}" srcOrd="0" destOrd="0" presId="urn:microsoft.com/office/officeart/2005/8/layout/list1"/>
    <dgm:cxn modelId="{6091626F-00EB-4EF1-A9E4-FF057F0D6818}" type="presParOf" srcId="{F4AACA21-481A-4FD3-9DB9-3F2A48485324}" destId="{7CF4DB8F-3D82-413A-B962-DC666FB3D1DF}" srcOrd="0" destOrd="0" presId="urn:microsoft.com/office/officeart/2005/8/layout/list1"/>
    <dgm:cxn modelId="{740DD31F-7725-45FD-AD39-A32C5126BC2B}" type="presParOf" srcId="{F4AACA21-481A-4FD3-9DB9-3F2A48485324}" destId="{9D06B2F4-4EE5-43C3-AB25-F4FA3E454F63}" srcOrd="1" destOrd="0" presId="urn:microsoft.com/office/officeart/2005/8/layout/list1"/>
    <dgm:cxn modelId="{2031AAF7-5219-4991-952B-0E5665A768DA}" type="presParOf" srcId="{4B531C65-F18E-4F75-B6B0-91E286DECCCC}" destId="{C78FB8D5-CD26-4BE5-9955-950ED3066477}" srcOrd="1" destOrd="0" presId="urn:microsoft.com/office/officeart/2005/8/layout/list1"/>
    <dgm:cxn modelId="{C564F9E4-E4FD-4AD7-B030-B9F2EEABF4B4}" type="presParOf" srcId="{4B531C65-F18E-4F75-B6B0-91E286DECCCC}" destId="{D8D9FB3E-3D05-4069-A670-2F745D409DA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9FB3E-3D05-4069-A670-2F745D409DAE}">
      <dsp:nvSpPr>
        <dsp:cNvPr id="0" name=""/>
        <dsp:cNvSpPr/>
      </dsp:nvSpPr>
      <dsp:spPr>
        <a:xfrm>
          <a:off x="0" y="392363"/>
          <a:ext cx="9906000" cy="31259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520700" rIns="76881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Gồm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hai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pha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Pha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: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quan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phân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hậu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P(Y ∣X) 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 phân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biệt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: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mới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quan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X ′ ta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lấy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 ′ sao cho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suất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hậu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P(Y ′ ∣X ′ )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2363"/>
        <a:ext cx="9906000" cy="3125984"/>
      </dsp:txXfrm>
    </dsp:sp>
    <dsp:sp modelId="{9D06B2F4-4EE5-43C3-AB25-F4FA3E454F63}">
      <dsp:nvSpPr>
        <dsp:cNvPr id="0" name=""/>
        <dsp:cNvSpPr/>
      </dsp:nvSpPr>
      <dsp:spPr>
        <a:xfrm>
          <a:off x="495300" y="23363"/>
          <a:ext cx="693420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1326" y="59389"/>
        <a:ext cx="68621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343AEAFF-F9C3-4945-AD87-5BB61F73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Phân loại và dự báo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D89A74E-D825-4401-AEDC-AEDAD60D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Thực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bởi</a:t>
            </a:r>
            <a:r>
              <a:rPr lang="en-US" dirty="0">
                <a:solidFill>
                  <a:schemeClr val="bg2"/>
                </a:solidFill>
              </a:rPr>
              <a:t> : phạm văn nguyên – </a:t>
            </a:r>
            <a:r>
              <a:rPr lang="en-US" dirty="0" err="1">
                <a:solidFill>
                  <a:schemeClr val="bg2"/>
                </a:solidFill>
              </a:rPr>
              <a:t>httt</a:t>
            </a:r>
            <a:r>
              <a:rPr lang="en-US" dirty="0">
                <a:solidFill>
                  <a:schemeClr val="bg2"/>
                </a:solidFill>
              </a:rPr>
              <a:t> k61 - </a:t>
            </a:r>
            <a:r>
              <a:rPr lang="en-US" dirty="0" err="1">
                <a:solidFill>
                  <a:schemeClr val="bg2"/>
                </a:solidFill>
              </a:rPr>
              <a:t>hust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92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65911A-D4BD-40E3-BF89-DE15F1B2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FF7B0D-DFA6-4B02-A9C7-4B4EDB60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>
                <a:latin typeface="+mj-lt"/>
              </a:rPr>
              <a:t>Xét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 x </a:t>
            </a:r>
            <a:r>
              <a:rPr lang="vi-VN" dirty="0" err="1">
                <a:latin typeface="+mj-lt"/>
              </a:rPr>
              <a:t>biểu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diễn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mới</a:t>
            </a:r>
            <a:r>
              <a:rPr lang="vi-VN" dirty="0">
                <a:latin typeface="+mj-lt"/>
              </a:rPr>
              <a:t> quan </a:t>
            </a:r>
            <a:r>
              <a:rPr lang="vi-VN" dirty="0" err="1">
                <a:latin typeface="+mj-lt"/>
              </a:rPr>
              <a:t>sát</a:t>
            </a:r>
            <a:r>
              <a:rPr lang="vi-VN" dirty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Euclide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Jaccard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7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396DE6E-F257-4EC8-928E-754513A2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1" y="457200"/>
            <a:ext cx="5782656" cy="3266621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5F0534E-1285-4ADF-B4EE-1B4A3288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75" y="2986468"/>
            <a:ext cx="5902163" cy="34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3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A3C94D-6383-4311-957A-FEB0F3F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A43400-E864-4800-A48B-1F88B72A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Phu </a:t>
            </a:r>
            <a:r>
              <a:rPr lang="vi-VN" dirty="0" err="1">
                <a:latin typeface="+mj-lt"/>
              </a:rPr>
              <a:t>thuộc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khoảng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chọn</a:t>
            </a:r>
            <a:endParaRPr lang="en-US" dirty="0">
              <a:latin typeface="+mj-lt"/>
            </a:endParaRPr>
          </a:p>
          <a:p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dùng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trường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thuộc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dạng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trị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(</a:t>
            </a:r>
            <a:r>
              <a:rPr lang="vi-VN" dirty="0" err="1">
                <a:latin typeface="+mj-lt"/>
              </a:rPr>
              <a:t>numeric</a:t>
            </a:r>
            <a:r>
              <a:rPr lang="vi-VN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Times New Roman (Đầu đề)"/>
              </a:rPr>
              <a:t>Phải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quét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toàn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bộ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dữ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liệu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để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tìm</a:t>
            </a:r>
            <a:r>
              <a:rPr lang="en-US" dirty="0">
                <a:latin typeface="Times New Roman (Đầu đề)"/>
              </a:rPr>
              <a:t> k-</a:t>
            </a:r>
            <a:r>
              <a:rPr lang="en-US" dirty="0" err="1">
                <a:latin typeface="Times New Roman (Đầu đề)"/>
              </a:rPr>
              <a:t>hàng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xóm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gần</a:t>
            </a:r>
            <a:r>
              <a:rPr lang="en-US" dirty="0">
                <a:latin typeface="Times New Roman (Đầu đề)"/>
              </a:rPr>
              <a:t> </a:t>
            </a:r>
            <a:r>
              <a:rPr lang="en-US" dirty="0" err="1">
                <a:latin typeface="Times New Roman (Đầu đề)"/>
              </a:rPr>
              <a:t>nhất</a:t>
            </a:r>
            <a:endParaRPr lang="en-US" dirty="0">
              <a:latin typeface="Times New Roman (Đầu đề)"/>
            </a:endParaRPr>
          </a:p>
          <a:p>
            <a:r>
              <a:rPr lang="vi-VN" dirty="0">
                <a:latin typeface="+mj-lt"/>
              </a:rPr>
              <a:t>Tuy </a:t>
            </a:r>
            <a:r>
              <a:rPr lang="vi-VN" dirty="0" err="1">
                <a:latin typeface="+mj-lt"/>
              </a:rPr>
              <a:t>vậy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địa</a:t>
            </a:r>
            <a:r>
              <a:rPr lang="vi-VN" dirty="0">
                <a:latin typeface="+mj-lt"/>
              </a:rPr>
              <a:t> phương </a:t>
            </a:r>
            <a:r>
              <a:rPr lang="vi-VN" dirty="0" err="1">
                <a:latin typeface="+mj-lt"/>
              </a:rPr>
              <a:t>vì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 k-</a:t>
            </a:r>
            <a:r>
              <a:rPr lang="vi-VN" dirty="0" err="1">
                <a:latin typeface="+mj-lt"/>
              </a:rPr>
              <a:t>hàng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xóm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k &lt;&lt; n</a:t>
            </a:r>
            <a:endParaRPr lang="en-US" dirty="0">
              <a:latin typeface="+mj-lt"/>
            </a:endParaRPr>
          </a:p>
          <a:p>
            <a:r>
              <a:rPr lang="vi-VN" dirty="0" err="1">
                <a:latin typeface="+mj-lt"/>
              </a:rPr>
              <a:t>Giá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trị</a:t>
            </a:r>
            <a:r>
              <a:rPr lang="vi-VN" dirty="0">
                <a:latin typeface="+mj-lt"/>
              </a:rPr>
              <a:t> k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định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thường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dựa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cảm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04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35E2C9-251D-4E12-B65D-68C6B3E7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63BD4B-9D8D-4ED0-9911-357F3B8D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16853" cy="35417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12B6ED2-0AD8-471D-B60C-8603F4E58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4"/>
          <a:stretch/>
        </p:blipFill>
        <p:spPr>
          <a:xfrm>
            <a:off x="6728344" y="280834"/>
            <a:ext cx="4316853" cy="2795068"/>
          </a:xfrm>
          <a:custGeom>
            <a:avLst/>
            <a:gdLst>
              <a:gd name="connsiteX0" fmla="*/ 166465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337870 h 2337870"/>
              <a:gd name="connsiteX3" fmla="*/ 0 w 3425199"/>
              <a:gd name="connsiteY3" fmla="*/ 2337870 h 2337870"/>
              <a:gd name="connsiteX4" fmla="*/ 0 w 3425199"/>
              <a:gd name="connsiteY4" fmla="*/ 166465 h 2337870"/>
              <a:gd name="connsiteX5" fmla="*/ 166465 w 3425199"/>
              <a:gd name="connsiteY5" fmla="*/ 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C7B27B06-F78A-4C36-B68E-3AC8D9884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65" b="1"/>
          <a:stretch/>
        </p:blipFill>
        <p:spPr>
          <a:xfrm>
            <a:off x="6738400" y="3739895"/>
            <a:ext cx="4316853" cy="2795068"/>
          </a:xfrm>
          <a:custGeom>
            <a:avLst/>
            <a:gdLst>
              <a:gd name="connsiteX0" fmla="*/ 0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171405 h 2337870"/>
              <a:gd name="connsiteX3" fmla="*/ 3258734 w 3425199"/>
              <a:gd name="connsiteY3" fmla="*/ 2337870 h 2337870"/>
              <a:gd name="connsiteX4" fmla="*/ 0 w 3425199"/>
              <a:gd name="connsiteY4" fmla="*/ 233787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29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BF549A-F71D-4B27-B13A-8371028D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CDB639-61F8-4244-9764-5CD08A9A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KPDL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sau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đưa ra thông qua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chia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3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D486B-AE12-46C4-B008-C1D54281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101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134255-8022-4B9A-B669-55F08514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35996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không liên quan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cây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4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51DD831-CF6F-45C3-A4C9-F034EBCA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48E622-2C5A-4C9D-942A-2AFBCE20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284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{y1, y2, ...,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D1809DC-05F0-4790-B3B8-54B5CD1D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8815"/>
            <a:ext cx="5456279" cy="27554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713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82F96-10F4-4645-A73C-8CE599FE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B88271-845E-4CE1-B4E6-AFF22BBA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HuntAlgorithm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chia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Xt1 ∪ Xt2 ∪ ... ∪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chia,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đo thông tin thêm 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khi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848BBF24-EDDF-4922-B6EF-08093B8C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đo</a:t>
            </a:r>
            <a:r>
              <a:rPr lang="en-US" sz="3200" dirty="0"/>
              <a:t> </a:t>
            </a:r>
            <a:r>
              <a:rPr lang="en-US" sz="3200" dirty="0" err="1"/>
              <a:t>entropi</a:t>
            </a:r>
            <a:r>
              <a:rPr lang="en-US" sz="3200" dirty="0"/>
              <a:t> 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cây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endParaRPr lang="en-US" sz="32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EEF722-7AA3-4020-98EF-DDEFAAEE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vi-VN" sz="2000"/>
              <a:t>Entropy được dùng để đo độ không sạch của một nhóm dữ liệu</a:t>
            </a:r>
            <a:endParaRPr lang="en-US" sz="2000"/>
          </a:p>
          <a:p>
            <a:r>
              <a:rPr lang="vi-VN" sz="2000"/>
              <a:t>Công thức của entropy như sau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entropy = −p(c1) log2 p(c1) − p(c2) log2 p(c2)</a:t>
            </a:r>
          </a:p>
          <a:p>
            <a:pPr marL="0" indent="0">
              <a:buNone/>
            </a:pPr>
            <a:r>
              <a:rPr lang="vi-VN" sz="2000"/>
              <a:t>Vậy</a:t>
            </a:r>
            <a:r>
              <a:rPr lang="vi-VN" sz="2000" dirty="0"/>
              <a:t> </a:t>
            </a:r>
            <a:r>
              <a:rPr lang="vi-VN" sz="2000"/>
              <a:t>độ</a:t>
            </a:r>
            <a:r>
              <a:rPr lang="vi-VN" sz="2000" dirty="0"/>
              <a:t> không </a:t>
            </a:r>
            <a:r>
              <a:rPr lang="vi-VN" sz="2000"/>
              <a:t>sạch</a:t>
            </a:r>
            <a:r>
              <a:rPr lang="vi-VN" sz="2000" dirty="0"/>
              <a:t> 0 ≤ </a:t>
            </a:r>
            <a:r>
              <a:rPr lang="vi-VN" sz="2000"/>
              <a:t>entropy</a:t>
            </a:r>
            <a:r>
              <a:rPr lang="vi-VN" sz="2000" dirty="0"/>
              <a:t> ≤ 1, </a:t>
            </a:r>
            <a:r>
              <a:rPr lang="vi-VN" sz="2000"/>
              <a:t>càng</a:t>
            </a:r>
            <a:r>
              <a:rPr lang="vi-VN" sz="2000" dirty="0"/>
              <a:t> </a:t>
            </a:r>
            <a:r>
              <a:rPr lang="vi-VN" sz="2000"/>
              <a:t>gần</a:t>
            </a:r>
            <a:r>
              <a:rPr lang="vi-VN" sz="2000" dirty="0"/>
              <a:t> </a:t>
            </a:r>
            <a:r>
              <a:rPr lang="vi-VN" sz="2000"/>
              <a:t>giá</a:t>
            </a:r>
            <a:r>
              <a:rPr lang="vi-VN" sz="2000" dirty="0"/>
              <a:t> </a:t>
            </a:r>
            <a:r>
              <a:rPr lang="vi-VN" sz="2000"/>
              <a:t>trị</a:t>
            </a:r>
            <a:r>
              <a:rPr lang="vi-VN" sz="2000" dirty="0"/>
              <a:t> 1 </a:t>
            </a:r>
            <a:r>
              <a:rPr lang="vi-VN" sz="2000"/>
              <a:t>càng</a:t>
            </a:r>
            <a:r>
              <a:rPr lang="vi-VN" sz="2000" dirty="0"/>
              <a:t> không </a:t>
            </a:r>
            <a:r>
              <a:rPr lang="vi-VN" sz="2000"/>
              <a:t>sạch</a:t>
            </a:r>
            <a:r>
              <a:rPr lang="vi-VN" sz="2000" dirty="0"/>
              <a:t> </a:t>
            </a:r>
            <a:r>
              <a:rPr lang="vi-VN" sz="2000"/>
              <a:t>và</a:t>
            </a:r>
            <a:r>
              <a:rPr lang="vi-VN" sz="2000" dirty="0"/>
              <a:t> </a:t>
            </a:r>
            <a:r>
              <a:rPr lang="vi-VN" sz="2000"/>
              <a:t>ngược</a:t>
            </a:r>
            <a:r>
              <a:rPr lang="vi-VN" sz="2000" dirty="0"/>
              <a:t> </a:t>
            </a:r>
            <a:r>
              <a:rPr lang="vi-VN" sz="2000"/>
              <a:t>lại</a:t>
            </a:r>
            <a:r>
              <a:rPr lang="vi-VN" sz="2000" dirty="0"/>
              <a:t>.</a:t>
            </a:r>
            <a:endParaRPr lang="en-US" sz="20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DD2B550-2B07-422B-82DC-DF6612A95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9642"/>
            <a:ext cx="5456279" cy="327376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7246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FDB9CF-499C-4D4B-A7D5-C9EE060F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0651106-4897-42DF-A3E0-975E00782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21" y="665789"/>
            <a:ext cx="5604018" cy="3541712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1CDDF51-069B-476E-B0A0-4F881E3E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39" y="2378085"/>
            <a:ext cx="550438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783A22F-1206-44A7-85FB-5A6DF230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6A7938-2E10-488F-8F44-D03130EA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vi-VN" sz="2000" dirty="0" err="1">
                <a:latin typeface="+mj-lt"/>
              </a:rPr>
              <a:t>Bài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toán</a:t>
            </a:r>
            <a:r>
              <a:rPr lang="vi-VN" sz="2000" dirty="0">
                <a:latin typeface="+mj-lt"/>
              </a:rPr>
              <a:t> phân </a:t>
            </a:r>
            <a:r>
              <a:rPr lang="vi-VN" sz="2000" dirty="0" err="1">
                <a:latin typeface="+mj-lt"/>
              </a:rPr>
              <a:t>loại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là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bài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toán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xác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định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đối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tượng</a:t>
            </a:r>
            <a:r>
              <a:rPr lang="vi-VN" sz="2000" dirty="0">
                <a:latin typeface="+mj-lt"/>
              </a:rPr>
              <a:t> quan </a:t>
            </a:r>
            <a:r>
              <a:rPr lang="vi-VN" sz="2000" dirty="0" err="1">
                <a:latin typeface="+mj-lt"/>
              </a:rPr>
              <a:t>sát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thuộc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về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nhóm</a:t>
            </a:r>
            <a:r>
              <a:rPr lang="vi-VN" sz="2000" dirty="0">
                <a:latin typeface="+mj-lt"/>
              </a:rPr>
              <a:t> (</a:t>
            </a:r>
            <a:r>
              <a:rPr lang="vi-VN" sz="2000" dirty="0" err="1">
                <a:latin typeface="+mj-lt"/>
              </a:rPr>
              <a:t>lớp</a:t>
            </a:r>
            <a:r>
              <a:rPr lang="vi-VN" sz="2000" dirty="0">
                <a:latin typeface="+mj-lt"/>
              </a:rPr>
              <a:t>) </a:t>
            </a:r>
            <a:r>
              <a:rPr lang="vi-VN" sz="2000" dirty="0" err="1">
                <a:latin typeface="+mj-lt"/>
              </a:rPr>
              <a:t>các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đối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tượng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đã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phân </a:t>
            </a:r>
            <a:r>
              <a:rPr lang="vi-VN" sz="2000" dirty="0" err="1">
                <a:latin typeface="+mj-lt"/>
              </a:rPr>
              <a:t>biêt</a:t>
            </a:r>
            <a:r>
              <a:rPr lang="vi-VN" sz="2000" dirty="0">
                <a:latin typeface="+mj-lt"/>
              </a:rPr>
              <a:t>, </a:t>
            </a:r>
            <a:r>
              <a:rPr lang="vi-VN" sz="2000" dirty="0" err="1">
                <a:latin typeface="+mj-lt"/>
              </a:rPr>
              <a:t>đã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được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nhận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dạng</a:t>
            </a:r>
            <a:r>
              <a:rPr lang="vi-VN" sz="2000" dirty="0">
                <a:latin typeface="+mj-lt"/>
              </a:rPr>
              <a:t> hay </a:t>
            </a:r>
            <a:r>
              <a:rPr lang="vi-VN" sz="2000" dirty="0" err="1">
                <a:latin typeface="+mj-lt"/>
              </a:rPr>
              <a:t>có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hiểu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biết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trước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đó</a:t>
            </a:r>
            <a:r>
              <a:rPr lang="vi-VN" sz="2000" dirty="0">
                <a:latin typeface="+mj-lt"/>
              </a:rPr>
              <a:t>. Như </a:t>
            </a:r>
            <a:r>
              <a:rPr lang="vi-VN" sz="2000" dirty="0" err="1">
                <a:latin typeface="+mj-lt"/>
              </a:rPr>
              <a:t>vậy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có</a:t>
            </a:r>
            <a:r>
              <a:rPr lang="vi-VN" sz="2000" dirty="0">
                <a:latin typeface="+mj-lt"/>
              </a:rPr>
              <a:t> ba </a:t>
            </a:r>
            <a:r>
              <a:rPr lang="vi-VN" sz="2000" dirty="0" err="1">
                <a:latin typeface="+mj-lt"/>
              </a:rPr>
              <a:t>đặc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tính</a:t>
            </a:r>
            <a:r>
              <a:rPr lang="vi-VN" sz="2000" dirty="0">
                <a:latin typeface="+mj-lt"/>
              </a:rPr>
              <a:t> đi </a:t>
            </a:r>
            <a:r>
              <a:rPr lang="vi-VN" sz="2000" dirty="0" err="1">
                <a:latin typeface="+mj-lt"/>
              </a:rPr>
              <a:t>kèm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với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bài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toán</a:t>
            </a:r>
            <a:r>
              <a:rPr lang="vi-VN" sz="2000" dirty="0">
                <a:latin typeface="+mj-lt"/>
              </a:rPr>
              <a:t> phân </a:t>
            </a:r>
            <a:r>
              <a:rPr lang="vi-VN" sz="2000" dirty="0" err="1">
                <a:latin typeface="+mj-lt"/>
              </a:rPr>
              <a:t>loại</a:t>
            </a:r>
            <a:r>
              <a:rPr lang="vi-VN" sz="2000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(Differentiated)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(Recognized)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(Understood)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73CABF7-E90B-4626-ABBE-0ACEA840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6876"/>
            <a:ext cx="5456279" cy="35192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9982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E6A36B-8AF4-426F-AC55-91322943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50AD16-C769-4FFB-AFE8-8787ADE4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ở </a:t>
            </a:r>
            <a:r>
              <a:rPr lang="en-US" dirty="0" err="1"/>
              <a:t>từng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35DFA4C-D552-43D8-914E-28AAB179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6C39CB-3261-4711-9E0E-ADA94F18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1" y="1950635"/>
            <a:ext cx="4459287" cy="39650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NaiveBayes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f (x) = 1 1+e −x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(Perceptron, SVM) f (x) = w ⋅ x + b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(Decision tree)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(Random tree) 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(Random forest)</a:t>
            </a:r>
          </a:p>
          <a:p>
            <a:pPr>
              <a:lnSpc>
                <a:spcPct val="110000"/>
              </a:lnSpc>
            </a:pP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Instanced-Based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(Nearest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Neigboors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(k-Nearest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Neigboors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818C7BD-495D-4825-98F1-82ACA193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3240"/>
            <a:ext cx="5456279" cy="40465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451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148415-0ABF-41F1-8340-68D66050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(Naive Bayes Classifier)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730EE7D-C908-4E10-AF6B-8682DCC01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vi-VN" dirty="0">
                    <a:latin typeface="+mj-lt"/>
                  </a:rPr>
                  <a:t>Định </a:t>
                </a:r>
                <a:r>
                  <a:rPr lang="vi-VN" dirty="0" err="1">
                    <a:latin typeface="+mj-lt"/>
                  </a:rPr>
                  <a:t>lý</a:t>
                </a:r>
                <a:r>
                  <a:rPr lang="vi-VN" dirty="0">
                    <a:latin typeface="+mj-lt"/>
                  </a:rPr>
                  <a:t> Bay </a:t>
                </a:r>
                <a:r>
                  <a:rPr lang="vi-VN" dirty="0" err="1">
                    <a:latin typeface="+mj-lt"/>
                  </a:rPr>
                  <a:t>ét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được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phát</a:t>
                </a:r>
                <a:r>
                  <a:rPr lang="vi-VN" dirty="0">
                    <a:latin typeface="+mj-lt"/>
                  </a:rPr>
                  <a:t> </a:t>
                </a:r>
                <a:r>
                  <a:rPr lang="vi-VN" dirty="0" err="1">
                    <a:latin typeface="+mj-lt"/>
                  </a:rPr>
                  <a:t>biểu</a:t>
                </a:r>
                <a:r>
                  <a:rPr lang="vi-VN" dirty="0">
                    <a:latin typeface="+mj-lt"/>
                  </a:rPr>
                  <a:t> như sau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là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nhãn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nắm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hậu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P(Y ∣X)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P(Y 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730EE7D-C908-4E10-AF6B-8682DCC01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1CFC932-0E13-4A56-AB5C-43C597D7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678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(Naive Bayes Classifier)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DE00172C-78AE-4C3A-A4BA-F535CDFCB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7869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94CDBB9-7EEE-46BE-8F36-95719CCD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987502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2C781A-26FF-4882-9ED2-6D3E92E19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2213" y="1849438"/>
                <a:ext cx="4408486" cy="43650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P(X)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P(Y)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quan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Y={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=no}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P(X|Y) ? ⇒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thuyết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52C781A-26FF-4882-9ED2-6D3E92E19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213" y="1849438"/>
                <a:ext cx="4408486" cy="4365095"/>
              </a:xfrm>
              <a:blipFill>
                <a:blip r:embed="rId4"/>
                <a:stretch>
                  <a:fillRect l="-2905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6A765421-41EF-4B7F-ACF6-95BA49008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978"/>
            <a:ext cx="5456279" cy="34510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1094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5F6DA7-9920-4667-AF6B-75AA5E1C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8EBD89C-0ED2-4FEA-80D0-EFD8B9B2E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y,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= {X1,X2, ..,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8EBD89C-0ED2-4FEA-80D0-EFD8B9B2E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92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70D42A3-A836-417F-8C00-7876D0341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265" y="801477"/>
            <a:ext cx="4618212" cy="1409897"/>
          </a:xfr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65120AC-EE49-41BE-88CB-DAEC6740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41" y="801478"/>
            <a:ext cx="4618213" cy="1409897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C7D105EC-2A08-4CE4-84CC-38E61E0FE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982" y="3055437"/>
            <a:ext cx="710418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8B26C25E-B6E6-4F14-B6B3-17B70418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B86CB8-F5DA-41DB-882D-8137C734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nêu "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CCDD067-67F5-4BF2-8D4D-9BA4F89B8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48" y="2250246"/>
            <a:ext cx="5843382" cy="29964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9294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òng tròn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1241</Words>
  <Application>Microsoft Office PowerPoint</Application>
  <PresentationFormat>Màn hình rộng</PresentationFormat>
  <Paragraphs>89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Times New Roman</vt:lpstr>
      <vt:lpstr>Times New Roman (Đầu đề)</vt:lpstr>
      <vt:lpstr>Trebuchet MS</vt:lpstr>
      <vt:lpstr>Tw Cen MT</vt:lpstr>
      <vt:lpstr>Vòng tròn</vt:lpstr>
      <vt:lpstr>Phân loại và dự báo</vt:lpstr>
      <vt:lpstr>Định nghĩa về bài toán phân loại</vt:lpstr>
      <vt:lpstr>Các mô hình phân loại</vt:lpstr>
      <vt:lpstr>Mô hình phân loại trực tiếp Bay ét (Naive Bayes Classifier)</vt:lpstr>
      <vt:lpstr>Mô hình phân loại trực tiếp Bay ét (Naive Bayes Classifier)</vt:lpstr>
      <vt:lpstr>Ví dụ</vt:lpstr>
      <vt:lpstr>Ví dụ</vt:lpstr>
      <vt:lpstr>Bản trình bày PowerPoint</vt:lpstr>
      <vt:lpstr>Mô hình k hàng xóm gần nhất</vt:lpstr>
      <vt:lpstr>Mô hình</vt:lpstr>
      <vt:lpstr>Bản trình bày PowerPoint</vt:lpstr>
      <vt:lpstr>Nhận Xét</vt:lpstr>
      <vt:lpstr>Cây quyết định</vt:lpstr>
      <vt:lpstr>Cây quyết định</vt:lpstr>
      <vt:lpstr>Cây quyết định</vt:lpstr>
      <vt:lpstr>Cây quyết định</vt:lpstr>
      <vt:lpstr>Nhận xét thuật toán</vt:lpstr>
      <vt:lpstr>Độ đo entropi áp dụng trong cây quyết định</vt:lpstr>
      <vt:lpstr>Bản trình bày PowerPoint</vt:lpstr>
      <vt:lpstr>Độ đo entropi áp dụng trong cây quyết định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và dự báo</dc:title>
  <dc:creator>văn nguyên phạm</dc:creator>
  <cp:lastModifiedBy>văn nguyên phạm</cp:lastModifiedBy>
  <cp:revision>4</cp:revision>
  <dcterms:created xsi:type="dcterms:W3CDTF">2019-04-12T04:47:24Z</dcterms:created>
  <dcterms:modified xsi:type="dcterms:W3CDTF">2019-04-17T15:28:15Z</dcterms:modified>
</cp:coreProperties>
</file>