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32"/>
  </p:notesMasterIdLst>
  <p:handoutMasterIdLst>
    <p:handoutMasterId r:id="rId33"/>
  </p:handoutMasterIdLst>
  <p:sldIdLst>
    <p:sldId id="286" r:id="rId2"/>
    <p:sldId id="401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3" r:id="rId13"/>
    <p:sldId id="414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EA8F2015-E481-EC4A-8AB8-C320A4F57DA1}">
          <p14:sldIdLst>
            <p14:sldId id="286"/>
            <p14:sldId id="401"/>
            <p14:sldId id="403"/>
          </p14:sldIdLst>
        </p14:section>
        <p14:section name="Git" id="{F749DA02-8FE0-FD40-B6FB-5BBCE7EB3599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3"/>
            <p14:sldId id="414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/>
    <p:restoredTop sz="96327"/>
  </p:normalViewPr>
  <p:slideViewPr>
    <p:cSldViewPr snapToGrid="0" snapToObjects="1">
      <p:cViewPr varScale="1">
        <p:scale>
          <a:sx n="74" d="100"/>
          <a:sy n="74" d="100"/>
        </p:scale>
        <p:origin x="200" y="2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32" d="100"/>
          <a:sy n="132" d="100"/>
        </p:scale>
        <p:origin x="5344" y="1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0EBAF-D955-C443-AB02-2BCBC7797572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1DC8B-0A09-DC4E-ABCE-FAAA12F0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A641A-FC50-3840-A830-42D90553FE8C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96355-3DDC-9949-861F-AD0908BFC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653153" y="2290219"/>
            <a:ext cx="1866901" cy="130157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53153" y="4235103"/>
            <a:ext cx="1866901" cy="130157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53153" y="4655233"/>
            <a:ext cx="1866901" cy="130157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3153" y="2907197"/>
            <a:ext cx="1866901" cy="130157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4653153" y="1181100"/>
            <a:ext cx="1866901" cy="130157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3153" y="2907197"/>
            <a:ext cx="1866901" cy="130157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4653153" y="1181100"/>
            <a:ext cx="1866901" cy="130157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759448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927944"/>
            <a:ext cx="12192000" cy="293005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98607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2313828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738977" y="2313828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487355" y="2313828"/>
            <a:ext cx="3704646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8669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837707" y="1"/>
            <a:ext cx="3598627" cy="228997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837707" y="2289977"/>
            <a:ext cx="3598627" cy="228997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837707" y="4573989"/>
            <a:ext cx="3598627" cy="228401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6645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885413" y="1"/>
            <a:ext cx="3113599" cy="228997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473601" y="2289977"/>
            <a:ext cx="3113599" cy="228997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885413" y="4573989"/>
            <a:ext cx="3113599" cy="228401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75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056536" y="0"/>
            <a:ext cx="3135464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Номер слайда 21"/>
          <p:cNvSpPr txBox="1">
            <a:spLocks/>
          </p:cNvSpPr>
          <p:nvPr userDrawn="1"/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30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mtClean="0">
                <a:solidFill>
                  <a:schemeClr val="tx1">
                    <a:lumMod val="50000"/>
                    <a:lumOff val="50000"/>
                    <a:alpha val="7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1">
                  <a:lumMod val="50000"/>
                  <a:lumOff val="50000"/>
                  <a:alpha val="7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68887" y="3262747"/>
            <a:ext cx="0" cy="3449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516593" y="3262747"/>
            <a:ext cx="0" cy="3449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33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371337" y="6418877"/>
            <a:ext cx="513735" cy="227164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3135464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002364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3135464" y="0"/>
            <a:ext cx="990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Номер слайда 21"/>
          <p:cNvSpPr txBox="1">
            <a:spLocks/>
          </p:cNvSpPr>
          <p:nvPr userDrawn="1"/>
        </p:nvSpPr>
        <p:spPr>
          <a:xfrm>
            <a:off x="3371337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30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mtClean="0">
                <a:solidFill>
                  <a:schemeClr val="tx1">
                    <a:lumMod val="50000"/>
                    <a:lumOff val="50000"/>
                    <a:alpha val="7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1">
                  <a:lumMod val="50000"/>
                  <a:lumOff val="50000"/>
                  <a:alpha val="7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4351" y="3262747"/>
            <a:ext cx="0" cy="3449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3652057" y="3262747"/>
            <a:ext cx="0" cy="3449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1" y="1181099"/>
            <a:ext cx="5524500" cy="2839357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3628571" y="4020456"/>
            <a:ext cx="3093359" cy="19594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6624827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500438"/>
            <a:ext cx="4229100" cy="18571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0167256" y="0"/>
            <a:ext cx="2024743" cy="3106057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8142512" y="0"/>
            <a:ext cx="2024743" cy="5696857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117769" y="0"/>
            <a:ext cx="2024743" cy="496388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2832589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0600" y="1952170"/>
            <a:ext cx="2024743" cy="490582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3015343" y="1181101"/>
            <a:ext cx="2024743" cy="567689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5040086" y="2728687"/>
            <a:ext cx="2024743" cy="412931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60960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395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056536" y="0"/>
            <a:ext cx="3135464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67751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206448" y="990269"/>
            <a:ext cx="6414052" cy="243873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86013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79951" y="0"/>
            <a:ext cx="7612049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0269"/>
            <a:ext cx="6414052" cy="243873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12352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866900" y="0"/>
            <a:ext cx="1032510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371547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8061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866900" y="3429000"/>
            <a:ext cx="1032510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666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68986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866901" y="3429000"/>
            <a:ext cx="4229100" cy="2521857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489701" y="3429000"/>
            <a:ext cx="4229100" cy="2521857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17671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768443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19794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1" y="300445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322839" y="300445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6778777" y="300445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234715" y="300445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500438"/>
            <a:ext cx="4229100" cy="18571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649028" y="2318656"/>
            <a:ext cx="2220685" cy="222068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71315" y="2318657"/>
            <a:ext cx="2220685" cy="222068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9971315" y="0"/>
            <a:ext cx="2220685" cy="222068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71314" y="4637315"/>
            <a:ext cx="2220685" cy="222068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7649028" y="4637315"/>
            <a:ext cx="2220685" cy="222068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5326741" y="2318657"/>
            <a:ext cx="2220685" cy="222068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003292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1181101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943351" y="1181101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6019801" y="1181101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8096251" y="1181101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10172700" y="1181101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46537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0886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2621644"/>
            <a:ext cx="2139042" cy="2139042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4890408" y="2621644"/>
            <a:ext cx="2139042" cy="2139042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7913915" y="2621644"/>
            <a:ext cx="2139042" cy="2139042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000025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6433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3011714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3060095" y="1"/>
            <a:ext cx="3011714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120190" y="1"/>
            <a:ext cx="3011714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9180286" y="1"/>
            <a:ext cx="3011714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924796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1181100"/>
            <a:ext cx="7326086" cy="56769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167074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361543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4361543" y="-1"/>
            <a:ext cx="2227943" cy="68652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7391400" y="1000025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31761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51054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6531429" y="1000025"/>
            <a:ext cx="5089071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398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" name="Номер слайда 21"/>
          <p:cNvSpPr txBox="1">
            <a:spLocks/>
          </p:cNvSpPr>
          <p:nvPr userDrawn="1"/>
        </p:nvSpPr>
        <p:spPr>
          <a:xfrm>
            <a:off x="388273" y="65712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30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3080468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86600" y="0"/>
            <a:ext cx="51054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000025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8185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86600" y="0"/>
            <a:ext cx="51054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699328" y="1181100"/>
            <a:ext cx="4793343" cy="56769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767466"/>
            <a:ext cx="4229100" cy="18571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27771" y="1848660"/>
            <a:ext cx="2264228" cy="243305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7531100" y="1848660"/>
            <a:ext cx="2264228" cy="243305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4328127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1181100"/>
            <a:ext cx="1406070" cy="1406070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448707" y="762906"/>
            <a:ext cx="2242457" cy="2242457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471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000025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2358570"/>
            <a:ext cx="12192000" cy="449942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0603505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000025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94335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601980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809625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10172700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22" hasCustomPrompt="1"/>
          </p:nvPr>
        </p:nvSpPr>
        <p:spPr>
          <a:xfrm>
            <a:off x="186690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394335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4" hasCustomPrompt="1"/>
          </p:nvPr>
        </p:nvSpPr>
        <p:spPr>
          <a:xfrm>
            <a:off x="601980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25" hasCustomPrompt="1"/>
          </p:nvPr>
        </p:nvSpPr>
        <p:spPr>
          <a:xfrm>
            <a:off x="809625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26" hasCustomPrompt="1"/>
          </p:nvPr>
        </p:nvSpPr>
        <p:spPr>
          <a:xfrm>
            <a:off x="10172700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000025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94335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601980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809625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10172700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" name="Номер слайда 21"/>
          <p:cNvSpPr txBox="1">
            <a:spLocks/>
          </p:cNvSpPr>
          <p:nvPr userDrawn="1"/>
        </p:nvSpPr>
        <p:spPr>
          <a:xfrm>
            <a:off x="388273" y="65712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30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899" y="4517240"/>
            <a:ext cx="8046357" cy="243873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" name="Номер слайда 21"/>
          <p:cNvSpPr txBox="1">
            <a:spLocks/>
          </p:cNvSpPr>
          <p:nvPr userDrawn="1"/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30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468887" y="3262747"/>
            <a:ext cx="0" cy="3449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516593" y="3262747"/>
            <a:ext cx="0" cy="3449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" name="Номер слайда 21"/>
          <p:cNvSpPr txBox="1">
            <a:spLocks/>
          </p:cNvSpPr>
          <p:nvPr userDrawn="1"/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30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mtClean="0">
                <a:solidFill>
                  <a:schemeClr val="bg1">
                    <a:alpha val="7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alpha val="7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468887" y="3262747"/>
            <a:ext cx="0" cy="3449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516593" y="3262747"/>
            <a:ext cx="0" cy="3449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500438"/>
            <a:ext cx="4229100" cy="18571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6900" y="994934"/>
            <a:ext cx="9753600" cy="148786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1000" b="0" i="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866900" y="2514600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68887" y="3262747"/>
            <a:ext cx="0" cy="3449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516593" y="3262747"/>
            <a:ext cx="0" cy="3449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18" r:id="rId2"/>
    <p:sldLayoutId id="2147484009" r:id="rId3"/>
    <p:sldLayoutId id="2147484023" r:id="rId4"/>
    <p:sldLayoutId id="2147484035" r:id="rId5"/>
    <p:sldLayoutId id="2147484022" r:id="rId6"/>
    <p:sldLayoutId id="2147484043" r:id="rId7"/>
    <p:sldLayoutId id="2147484010" r:id="rId8"/>
    <p:sldLayoutId id="2147484011" r:id="rId9"/>
    <p:sldLayoutId id="2147484012" r:id="rId10"/>
    <p:sldLayoutId id="2147484052" r:id="rId11"/>
    <p:sldLayoutId id="2147484053" r:id="rId12"/>
    <p:sldLayoutId id="2147484054" r:id="rId13"/>
    <p:sldLayoutId id="2147484019" r:id="rId14"/>
    <p:sldLayoutId id="2147484013" r:id="rId15"/>
    <p:sldLayoutId id="2147484014" r:id="rId16"/>
    <p:sldLayoutId id="2147484015" r:id="rId17"/>
    <p:sldLayoutId id="2147484016" r:id="rId18"/>
    <p:sldLayoutId id="2147484017" r:id="rId19"/>
    <p:sldLayoutId id="2147484020" r:id="rId20"/>
    <p:sldLayoutId id="2147484021" r:id="rId21"/>
    <p:sldLayoutId id="2147484024" r:id="rId22"/>
    <p:sldLayoutId id="2147484025" r:id="rId23"/>
    <p:sldLayoutId id="2147484026" r:id="rId24"/>
    <p:sldLayoutId id="2147484027" r:id="rId25"/>
    <p:sldLayoutId id="2147484028" r:id="rId26"/>
    <p:sldLayoutId id="2147484029" r:id="rId27"/>
    <p:sldLayoutId id="2147484030" r:id="rId28"/>
    <p:sldLayoutId id="2147484031" r:id="rId29"/>
    <p:sldLayoutId id="2147484047" r:id="rId30"/>
    <p:sldLayoutId id="2147484032" r:id="rId31"/>
    <p:sldLayoutId id="2147484048" r:id="rId32"/>
    <p:sldLayoutId id="2147484033" r:id="rId33"/>
    <p:sldLayoutId id="2147484034" r:id="rId34"/>
    <p:sldLayoutId id="2147484036" r:id="rId35"/>
    <p:sldLayoutId id="2147484037" r:id="rId36"/>
    <p:sldLayoutId id="2147484038" r:id="rId37"/>
    <p:sldLayoutId id="2147484039" r:id="rId38"/>
    <p:sldLayoutId id="2147484040" r:id="rId39"/>
    <p:sldLayoutId id="2147484051" r:id="rId40"/>
    <p:sldLayoutId id="2147484041" r:id="rId41"/>
    <p:sldLayoutId id="2147484044" r:id="rId42"/>
    <p:sldLayoutId id="2147484042" r:id="rId43"/>
    <p:sldLayoutId id="2147484045" r:id="rId44"/>
    <p:sldLayoutId id="2147484046" r:id="rId45"/>
    <p:sldLayoutId id="2147484049" r:id="rId46"/>
    <p:sldLayoutId id="2147484050" r:id="rId47"/>
  </p:sldLayoutIdLst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4400" kern="1200" spc="-1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28" pos="624" userDrawn="1">
          <p15:clr>
            <a:srgbClr val="F26B43"/>
          </p15:clr>
        </p15:guide>
        <p15:guide id="29" pos="7320" userDrawn="1">
          <p15:clr>
            <a:srgbClr val="F26B43"/>
          </p15:clr>
        </p15:guide>
        <p15:guide id="48" pos="1176" userDrawn="1">
          <p15:clr>
            <a:srgbClr val="F26B43"/>
          </p15:clr>
        </p15:guide>
        <p15:guide id="51" orient="horz" pos="7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Rectangle 5"/>
          <p:cNvSpPr/>
          <p:nvPr/>
        </p:nvSpPr>
        <p:spPr>
          <a:xfrm>
            <a:off x="329514" y="329513"/>
            <a:ext cx="1219199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>
                <a:solidFill>
                  <a:schemeClr val="bg1">
                    <a:alpha val="70000"/>
                  </a:schemeClr>
                </a:solidFill>
              </a:rPr>
              <a:pPr/>
              <a:t>1</a:t>
            </a:fld>
            <a:endParaRPr lang="en-US" dirty="0">
              <a:solidFill>
                <a:schemeClr val="bg1">
                  <a:alpha val="7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86110" y="0"/>
            <a:ext cx="0" cy="685800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887" y="3262747"/>
            <a:ext cx="0" cy="34497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6593" y="3262747"/>
            <a:ext cx="0" cy="34497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2"/>
          <p:cNvSpPr txBox="1">
            <a:spLocks/>
          </p:cNvSpPr>
          <p:nvPr/>
        </p:nvSpPr>
        <p:spPr>
          <a:xfrm>
            <a:off x="1866899" y="2788863"/>
            <a:ext cx="6544070" cy="1412843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DEVELOPER TRAINING</a:t>
            </a:r>
          </a:p>
          <a:p>
            <a:r>
              <a:rPr lang="en-US" dirty="0">
                <a:solidFill>
                  <a:schemeClr val="bg1"/>
                </a:solidFill>
              </a:rPr>
              <a:t>S1E3 – BEM, SCSS</a:t>
            </a:r>
          </a:p>
        </p:txBody>
      </p:sp>
      <p:sp>
        <p:nvSpPr>
          <p:cNvPr id="12" name="Shape 3939"/>
          <p:cNvSpPr/>
          <p:nvPr/>
        </p:nvSpPr>
        <p:spPr>
          <a:xfrm rot="16200000">
            <a:off x="10464012" y="3237300"/>
            <a:ext cx="383397" cy="383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73" y="235"/>
                </a:moveTo>
                <a:cubicBezTo>
                  <a:pt x="12909" y="205"/>
                  <a:pt x="12839" y="184"/>
                  <a:pt x="12764" y="184"/>
                </a:cubicBezTo>
                <a:cubicBezTo>
                  <a:pt x="12492" y="184"/>
                  <a:pt x="12273" y="405"/>
                  <a:pt x="12273" y="675"/>
                </a:cubicBezTo>
                <a:cubicBezTo>
                  <a:pt x="12273" y="946"/>
                  <a:pt x="12492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5"/>
                  <a:pt x="9107" y="184"/>
                  <a:pt x="8836" y="184"/>
                </a:cubicBezTo>
                <a:cubicBezTo>
                  <a:pt x="8761" y="184"/>
                  <a:pt x="8691" y="205"/>
                  <a:pt x="8626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1" y="9818"/>
                  <a:pt x="6382" y="10038"/>
                  <a:pt x="6382" y="10309"/>
                </a:cubicBezTo>
                <a:cubicBezTo>
                  <a:pt x="6382" y="10445"/>
                  <a:pt x="6436" y="10568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8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4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2" y="9874"/>
                  <a:pt x="7009" y="9818"/>
                  <a:pt x="6873" y="98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10578774" y="3185909"/>
            <a:ext cx="1041726" cy="421816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spc="300">
                <a:latin typeface="Montserrat" charset="0"/>
                <a:ea typeface="Montserrat" charset="0"/>
                <a:cs typeface="Montserrat" charset="0"/>
              </a:rPr>
              <a:t>NEXT</a:t>
            </a:r>
            <a:endParaRPr lang="en-US" sz="1400" spc="300" dirty="0">
              <a:solidFill>
                <a:srgbClr val="FF000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102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CB132-378D-324D-B2D3-51E1EFFE2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850BC8-47A0-9444-9F8B-F80C6C6E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</a:t>
            </a:r>
            <a:r>
              <a:rPr lang="en-US" dirty="0" err="1"/>
              <a:t>Mixins</a:t>
            </a:r>
            <a:r>
              <a:rPr lang="en-US" dirty="0"/>
              <a:t> – Parameters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F988F3-34D4-7848-9584-023FC4C1F3E9}"/>
              </a:ext>
            </a:extLst>
          </p:cNvPr>
          <p:cNvSpPr/>
          <p:nvPr/>
        </p:nvSpPr>
        <p:spPr>
          <a:xfrm>
            <a:off x="1866900" y="201727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solidFill>
                  <a:srgbClr val="859900"/>
                </a:solidFill>
              </a:rPr>
              <a:t>@function </a:t>
            </a:r>
            <a:r>
              <a:rPr lang="en-SG" dirty="0">
                <a:solidFill>
                  <a:srgbClr val="268BD2"/>
                </a:solidFill>
              </a:rPr>
              <a:t>multiply</a:t>
            </a:r>
            <a:r>
              <a:rPr lang="en-SG" dirty="0"/>
              <a:t>(</a:t>
            </a:r>
            <a:r>
              <a:rPr lang="en-SG" dirty="0">
                <a:solidFill>
                  <a:srgbClr val="6C71C4"/>
                </a:solidFill>
              </a:rPr>
              <a:t>$a</a:t>
            </a:r>
            <a:r>
              <a:rPr lang="en-SG" dirty="0"/>
              <a:t>, </a:t>
            </a:r>
            <a:r>
              <a:rPr lang="en-SG" dirty="0">
                <a:solidFill>
                  <a:srgbClr val="6C71C4"/>
                </a:solidFill>
              </a:rPr>
              <a:t>$b</a:t>
            </a:r>
            <a:r>
              <a:rPr lang="en-SG" dirty="0"/>
              <a:t>) {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859900"/>
                </a:solidFill>
              </a:rPr>
              <a:t>@return </a:t>
            </a:r>
            <a:r>
              <a:rPr lang="en-SG" dirty="0"/>
              <a:t>(</a:t>
            </a:r>
            <a:r>
              <a:rPr lang="en-SG" dirty="0">
                <a:solidFill>
                  <a:srgbClr val="6C71C4"/>
                </a:solidFill>
              </a:rPr>
              <a:t>$a </a:t>
            </a:r>
            <a:r>
              <a:rPr lang="en-SG" dirty="0"/>
              <a:t>* </a:t>
            </a:r>
            <a:r>
              <a:rPr lang="en-SG" dirty="0">
                <a:solidFill>
                  <a:srgbClr val="6C71C4"/>
                </a:solidFill>
              </a:rPr>
              <a:t>$b</a:t>
            </a:r>
            <a:r>
              <a:rPr lang="en-SG" dirty="0"/>
              <a:t>);</a:t>
            </a:r>
            <a:br>
              <a:rPr lang="en-SG" dirty="0"/>
            </a:br>
            <a:r>
              <a:rPr lang="en-SG" dirty="0"/>
              <a:t>}</a:t>
            </a:r>
            <a:br>
              <a:rPr lang="en-SG" dirty="0"/>
            </a:br>
            <a:br>
              <a:rPr lang="en-SG" dirty="0"/>
            </a:br>
            <a:r>
              <a:rPr lang="en-SG" i="1" dirty="0">
                <a:solidFill>
                  <a:srgbClr val="93A1A1"/>
                </a:solidFill>
              </a:rPr>
              <a:t>// `$a` is mandatory and `$b` is optional (default value being 2)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dirty="0">
                <a:solidFill>
                  <a:srgbClr val="859900"/>
                </a:solidFill>
              </a:rPr>
              <a:t>@function </a:t>
            </a:r>
            <a:r>
              <a:rPr lang="en-SG" dirty="0">
                <a:solidFill>
                  <a:srgbClr val="268BD2"/>
                </a:solidFill>
              </a:rPr>
              <a:t>multiply</a:t>
            </a:r>
            <a:r>
              <a:rPr lang="en-SG" dirty="0"/>
              <a:t>(</a:t>
            </a:r>
            <a:r>
              <a:rPr lang="en-SG" dirty="0">
                <a:solidFill>
                  <a:srgbClr val="6C71C4"/>
                </a:solidFill>
              </a:rPr>
              <a:t>$a</a:t>
            </a:r>
            <a:r>
              <a:rPr lang="en-SG" dirty="0"/>
              <a:t>, </a:t>
            </a:r>
            <a:r>
              <a:rPr lang="en-SG" dirty="0">
                <a:solidFill>
                  <a:srgbClr val="6C71C4"/>
                </a:solidFill>
              </a:rPr>
              <a:t>$b</a:t>
            </a:r>
            <a:r>
              <a:rPr lang="en-SG" dirty="0"/>
              <a:t>: </a:t>
            </a:r>
            <a:r>
              <a:rPr lang="en-SG" dirty="0">
                <a:solidFill>
                  <a:srgbClr val="D33682"/>
                </a:solidFill>
              </a:rPr>
              <a:t>2</a:t>
            </a:r>
            <a:r>
              <a:rPr lang="en-SG" dirty="0"/>
              <a:t>) {</a:t>
            </a:r>
            <a:br>
              <a:rPr lang="en-SG" dirty="0"/>
            </a:br>
            <a:r>
              <a:rPr lang="en-SG" dirty="0">
                <a:solidFill>
                  <a:srgbClr val="859900"/>
                </a:solidFill>
              </a:rPr>
              <a:t>@return </a:t>
            </a:r>
            <a:r>
              <a:rPr lang="en-SG" dirty="0"/>
              <a:t>(</a:t>
            </a:r>
            <a:r>
              <a:rPr lang="en-SG" dirty="0">
                <a:solidFill>
                  <a:srgbClr val="6C71C4"/>
                </a:solidFill>
              </a:rPr>
              <a:t>$a </a:t>
            </a:r>
            <a:r>
              <a:rPr lang="en-SG" dirty="0"/>
              <a:t>* </a:t>
            </a:r>
            <a:r>
              <a:rPr lang="en-SG" dirty="0">
                <a:solidFill>
                  <a:srgbClr val="6C71C4"/>
                </a:solidFill>
              </a:rPr>
              <a:t>$b</a:t>
            </a:r>
            <a:r>
              <a:rPr lang="en-SG" dirty="0"/>
              <a:t>); }</a:t>
            </a:r>
            <a:br>
              <a:rPr lang="en-SG" dirty="0"/>
            </a:br>
            <a:br>
              <a:rPr lang="en-SG" dirty="0"/>
            </a:br>
            <a:r>
              <a:rPr lang="en-SG" i="1" dirty="0">
                <a:solidFill>
                  <a:srgbClr val="93A1A1"/>
                </a:solidFill>
              </a:rPr>
              <a:t>// Throws an error: // &gt; `Required argument $b must come before any optional arguments.`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dirty="0">
                <a:solidFill>
                  <a:srgbClr val="859900"/>
                </a:solidFill>
              </a:rPr>
              <a:t>@function </a:t>
            </a:r>
            <a:r>
              <a:rPr lang="en-SG" dirty="0">
                <a:solidFill>
                  <a:srgbClr val="268BD2"/>
                </a:solidFill>
              </a:rPr>
              <a:t>multiply</a:t>
            </a:r>
            <a:r>
              <a:rPr lang="en-SG" dirty="0"/>
              <a:t>(</a:t>
            </a:r>
            <a:r>
              <a:rPr lang="en-SG" dirty="0">
                <a:solidFill>
                  <a:srgbClr val="6C71C4"/>
                </a:solidFill>
              </a:rPr>
              <a:t>$a</a:t>
            </a:r>
            <a:r>
              <a:rPr lang="en-SG" dirty="0"/>
              <a:t>: </a:t>
            </a:r>
            <a:r>
              <a:rPr lang="en-SG" dirty="0">
                <a:solidFill>
                  <a:srgbClr val="D33682"/>
                </a:solidFill>
              </a:rPr>
              <a:t>2</a:t>
            </a:r>
            <a:r>
              <a:rPr lang="en-SG" dirty="0"/>
              <a:t>, </a:t>
            </a:r>
            <a:r>
              <a:rPr lang="en-SG" dirty="0">
                <a:solidFill>
                  <a:srgbClr val="6C71C4"/>
                </a:solidFill>
              </a:rPr>
              <a:t>$b</a:t>
            </a:r>
            <a:r>
              <a:rPr lang="en-SG" dirty="0"/>
              <a:t>) {</a:t>
            </a:r>
            <a:br>
              <a:rPr lang="en-SG" dirty="0"/>
            </a:br>
            <a:r>
              <a:rPr lang="en-SG" dirty="0">
                <a:solidFill>
                  <a:srgbClr val="859900"/>
                </a:solidFill>
              </a:rPr>
              <a:t>@return </a:t>
            </a:r>
            <a:r>
              <a:rPr lang="en-SG" dirty="0"/>
              <a:t>(</a:t>
            </a:r>
            <a:r>
              <a:rPr lang="en-SG" dirty="0">
                <a:solidFill>
                  <a:srgbClr val="6C71C4"/>
                </a:solidFill>
              </a:rPr>
              <a:t>$a </a:t>
            </a:r>
            <a:r>
              <a:rPr lang="en-SG" dirty="0"/>
              <a:t>* </a:t>
            </a:r>
            <a:r>
              <a:rPr lang="en-SG" dirty="0">
                <a:solidFill>
                  <a:srgbClr val="6C71C4"/>
                </a:solidFill>
              </a:rPr>
              <a:t>$b</a:t>
            </a:r>
            <a:r>
              <a:rPr lang="en-SG" dirty="0"/>
              <a:t>);</a:t>
            </a:r>
            <a:br>
              <a:rPr lang="en-SG" dirty="0"/>
            </a:br>
            <a:r>
              <a:rPr lang="en-SG" dirty="0"/>
              <a:t>}</a:t>
            </a:r>
            <a:br>
              <a:rPr lang="en-SG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2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CB132-378D-324D-B2D3-51E1EFFE2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850BC8-47A0-9444-9F8B-F80C6C6E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- Asset Management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3F8B9B-F13D-E14C-AC3F-2F97401DD4D5}"/>
              </a:ext>
            </a:extLst>
          </p:cNvPr>
          <p:cNvSpPr/>
          <p:nvPr/>
        </p:nvSpPr>
        <p:spPr>
          <a:xfrm>
            <a:off x="1172705" y="174133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i="1" dirty="0">
                <a:solidFill>
                  <a:srgbClr val="93A1A1"/>
                </a:solidFill>
              </a:rPr>
              <a:t>/// CDN URL where all assets are served from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dirty="0">
                <a:solidFill>
                  <a:srgbClr val="859900"/>
                </a:solidFill>
              </a:rPr>
              <a:t>@type </a:t>
            </a:r>
            <a:r>
              <a:rPr lang="en-SG" dirty="0">
                <a:solidFill>
                  <a:srgbClr val="268BD2"/>
                </a:solidFill>
              </a:rPr>
              <a:t>String </a:t>
            </a:r>
            <a:r>
              <a:rPr lang="en-SG" dirty="0">
                <a:solidFill>
                  <a:srgbClr val="6C71C4"/>
                </a:solidFill>
              </a:rPr>
              <a:t>$base-</a:t>
            </a:r>
            <a:r>
              <a:rPr lang="en-SG" dirty="0" err="1">
                <a:solidFill>
                  <a:srgbClr val="6C71C4"/>
                </a:solidFill>
              </a:rPr>
              <a:t>url</a:t>
            </a:r>
            <a:r>
              <a:rPr lang="en-SG" dirty="0"/>
              <a:t>: </a:t>
            </a:r>
            <a:r>
              <a:rPr lang="en-SG" dirty="0">
                <a:solidFill>
                  <a:srgbClr val="2AA198"/>
                </a:solidFill>
              </a:rPr>
              <a:t>'http://</a:t>
            </a:r>
            <a:r>
              <a:rPr lang="en-SG" dirty="0" err="1">
                <a:solidFill>
                  <a:srgbClr val="2AA198"/>
                </a:solidFill>
              </a:rPr>
              <a:t>cdn.example.com</a:t>
            </a:r>
            <a:r>
              <a:rPr lang="en-SG" dirty="0">
                <a:solidFill>
                  <a:srgbClr val="2AA198"/>
                </a:solidFill>
              </a:rPr>
              <a:t>/assets/'</a:t>
            </a:r>
            <a:r>
              <a:rPr lang="en-SG" dirty="0"/>
              <a:t>;</a:t>
            </a:r>
            <a:br>
              <a:rPr lang="en-SG" dirty="0"/>
            </a:br>
            <a:br>
              <a:rPr lang="en-SG" dirty="0"/>
            </a:br>
            <a:r>
              <a:rPr lang="en-SG" i="1" dirty="0">
                <a:solidFill>
                  <a:srgbClr val="93A1A1"/>
                </a:solidFill>
              </a:rPr>
              <a:t>/// Native `</a:t>
            </a:r>
            <a:r>
              <a:rPr lang="en-SG" i="1" dirty="0" err="1">
                <a:solidFill>
                  <a:srgbClr val="93A1A1"/>
                </a:solidFill>
              </a:rPr>
              <a:t>url</a:t>
            </a:r>
            <a:r>
              <a:rPr lang="en-SG" i="1" dirty="0">
                <a:solidFill>
                  <a:srgbClr val="93A1A1"/>
                </a:solidFill>
              </a:rPr>
              <a:t>(..)` function wrapper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i="1" dirty="0">
                <a:solidFill>
                  <a:srgbClr val="93A1A1"/>
                </a:solidFill>
              </a:rPr>
              <a:t>/// @param {String} $base - base URL for the asset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i="1" dirty="0">
                <a:solidFill>
                  <a:srgbClr val="93A1A1"/>
                </a:solidFill>
              </a:rPr>
              <a:t>/// @param {String} $type - asset type folder (e.g. `fonts/`)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i="1" dirty="0">
                <a:solidFill>
                  <a:srgbClr val="93A1A1"/>
                </a:solidFill>
              </a:rPr>
              <a:t>/// @param {String} $path - asset path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i="1" dirty="0">
                <a:solidFill>
                  <a:srgbClr val="93A1A1"/>
                </a:solidFill>
              </a:rPr>
              <a:t>/// @return {</a:t>
            </a:r>
            <a:r>
              <a:rPr lang="en-SG" i="1" dirty="0" err="1">
                <a:solidFill>
                  <a:srgbClr val="93A1A1"/>
                </a:solidFill>
              </a:rPr>
              <a:t>Url</a:t>
            </a:r>
            <a:r>
              <a:rPr lang="en-SG" i="1" dirty="0">
                <a:solidFill>
                  <a:srgbClr val="93A1A1"/>
                </a:solidFill>
              </a:rPr>
              <a:t>}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dirty="0">
                <a:solidFill>
                  <a:srgbClr val="859900"/>
                </a:solidFill>
              </a:rPr>
              <a:t>@function </a:t>
            </a:r>
            <a:r>
              <a:rPr lang="en-SG" dirty="0">
                <a:solidFill>
                  <a:srgbClr val="268BD2"/>
                </a:solidFill>
              </a:rPr>
              <a:t>asset</a:t>
            </a:r>
            <a:r>
              <a:rPr lang="en-SG" dirty="0"/>
              <a:t>(</a:t>
            </a:r>
            <a:r>
              <a:rPr lang="en-SG" dirty="0">
                <a:solidFill>
                  <a:srgbClr val="6C71C4"/>
                </a:solidFill>
              </a:rPr>
              <a:t>$base</a:t>
            </a:r>
            <a:r>
              <a:rPr lang="en-SG" dirty="0"/>
              <a:t>, </a:t>
            </a:r>
            <a:r>
              <a:rPr lang="en-SG" dirty="0">
                <a:solidFill>
                  <a:srgbClr val="6C71C4"/>
                </a:solidFill>
              </a:rPr>
              <a:t>$type</a:t>
            </a:r>
            <a:r>
              <a:rPr lang="en-SG" dirty="0"/>
              <a:t>, </a:t>
            </a:r>
            <a:r>
              <a:rPr lang="en-SG" dirty="0">
                <a:solidFill>
                  <a:srgbClr val="6C71C4"/>
                </a:solidFill>
              </a:rPr>
              <a:t>$path</a:t>
            </a:r>
            <a:r>
              <a:rPr lang="en-SG" dirty="0"/>
              <a:t>) {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859900"/>
                </a:solidFill>
              </a:rPr>
              <a:t>@return </a:t>
            </a:r>
            <a:r>
              <a:rPr lang="en-SG" dirty="0" err="1">
                <a:solidFill>
                  <a:srgbClr val="268BD2"/>
                </a:solidFill>
              </a:rPr>
              <a:t>url</a:t>
            </a:r>
            <a:r>
              <a:rPr lang="en-SG" dirty="0"/>
              <a:t>(</a:t>
            </a:r>
            <a:r>
              <a:rPr lang="en-SG" dirty="0">
                <a:solidFill>
                  <a:srgbClr val="6C71C4"/>
                </a:solidFill>
              </a:rPr>
              <a:t>$base </a:t>
            </a:r>
            <a:r>
              <a:rPr lang="en-SG" dirty="0"/>
              <a:t>+ </a:t>
            </a:r>
            <a:r>
              <a:rPr lang="en-SG" dirty="0">
                <a:solidFill>
                  <a:srgbClr val="6C71C4"/>
                </a:solidFill>
              </a:rPr>
              <a:t>$type </a:t>
            </a:r>
            <a:r>
              <a:rPr lang="en-SG" dirty="0"/>
              <a:t>+ </a:t>
            </a:r>
            <a:r>
              <a:rPr lang="en-SG" dirty="0">
                <a:solidFill>
                  <a:srgbClr val="6C71C4"/>
                </a:solidFill>
              </a:rPr>
              <a:t>$path</a:t>
            </a:r>
            <a:r>
              <a:rPr lang="en-SG" dirty="0"/>
              <a:t>);</a:t>
            </a:r>
            <a:br>
              <a:rPr lang="en-SG" dirty="0"/>
            </a:br>
            <a:r>
              <a:rPr lang="en-SG" dirty="0"/>
              <a:t>}</a:t>
            </a:r>
            <a:br>
              <a:rPr lang="en-SG" dirty="0"/>
            </a:br>
            <a:br>
              <a:rPr lang="en-SG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5BEF73-ED2B-8A45-9D12-DFB7FC0B1B12}"/>
              </a:ext>
            </a:extLst>
          </p:cNvPr>
          <p:cNvSpPr/>
          <p:nvPr/>
        </p:nvSpPr>
        <p:spPr>
          <a:xfrm>
            <a:off x="6907078" y="174133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i="1" dirty="0">
                <a:solidFill>
                  <a:srgbClr val="93A1A1"/>
                </a:solidFill>
              </a:rPr>
              <a:t>/// Returns URL to an image based on its path </a:t>
            </a:r>
          </a:p>
          <a:p>
            <a:r>
              <a:rPr lang="en-SG" i="1" dirty="0">
                <a:solidFill>
                  <a:srgbClr val="93A1A1"/>
                </a:solidFill>
              </a:rPr>
              <a:t>/// @param {String} $path - image path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i="1" dirty="0">
                <a:solidFill>
                  <a:srgbClr val="93A1A1"/>
                </a:solidFill>
              </a:rPr>
              <a:t>/// @param {String} $base [$base-</a:t>
            </a:r>
            <a:r>
              <a:rPr lang="en-SG" i="1" dirty="0" err="1">
                <a:solidFill>
                  <a:srgbClr val="93A1A1"/>
                </a:solidFill>
              </a:rPr>
              <a:t>url</a:t>
            </a:r>
            <a:r>
              <a:rPr lang="en-SG" i="1" dirty="0">
                <a:solidFill>
                  <a:srgbClr val="93A1A1"/>
                </a:solidFill>
              </a:rPr>
              <a:t>] - base URL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i="1" dirty="0">
                <a:solidFill>
                  <a:srgbClr val="93A1A1"/>
                </a:solidFill>
              </a:rPr>
              <a:t>/// @return {</a:t>
            </a:r>
            <a:r>
              <a:rPr lang="en-SG" i="1" dirty="0" err="1">
                <a:solidFill>
                  <a:srgbClr val="93A1A1"/>
                </a:solidFill>
              </a:rPr>
              <a:t>Url</a:t>
            </a:r>
            <a:r>
              <a:rPr lang="en-SG" i="1" dirty="0">
                <a:solidFill>
                  <a:srgbClr val="93A1A1"/>
                </a:solidFill>
              </a:rPr>
              <a:t>}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dirty="0">
                <a:solidFill>
                  <a:srgbClr val="859900"/>
                </a:solidFill>
              </a:rPr>
              <a:t>@function </a:t>
            </a:r>
            <a:r>
              <a:rPr lang="en-SG" dirty="0">
                <a:solidFill>
                  <a:srgbClr val="268BD2"/>
                </a:solidFill>
              </a:rPr>
              <a:t>image</a:t>
            </a:r>
            <a:r>
              <a:rPr lang="en-SG" dirty="0"/>
              <a:t>(</a:t>
            </a:r>
            <a:r>
              <a:rPr lang="en-SG" dirty="0">
                <a:solidFill>
                  <a:srgbClr val="6C71C4"/>
                </a:solidFill>
              </a:rPr>
              <a:t>$path</a:t>
            </a:r>
            <a:r>
              <a:rPr lang="en-SG" dirty="0"/>
              <a:t>, </a:t>
            </a:r>
            <a:r>
              <a:rPr lang="en-SG" dirty="0">
                <a:solidFill>
                  <a:srgbClr val="6C71C4"/>
                </a:solidFill>
              </a:rPr>
              <a:t>$base</a:t>
            </a:r>
            <a:r>
              <a:rPr lang="en-SG" dirty="0"/>
              <a:t>: </a:t>
            </a:r>
            <a:r>
              <a:rPr lang="en-SG" dirty="0">
                <a:solidFill>
                  <a:srgbClr val="6C71C4"/>
                </a:solidFill>
              </a:rPr>
              <a:t>$base-</a:t>
            </a:r>
            <a:r>
              <a:rPr lang="en-SG" dirty="0" err="1">
                <a:solidFill>
                  <a:srgbClr val="6C71C4"/>
                </a:solidFill>
              </a:rPr>
              <a:t>url</a:t>
            </a:r>
            <a:r>
              <a:rPr lang="en-SG" dirty="0"/>
              <a:t>) {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859900"/>
                </a:solidFill>
              </a:rPr>
              <a:t>@return </a:t>
            </a:r>
            <a:r>
              <a:rPr lang="en-SG" dirty="0">
                <a:solidFill>
                  <a:srgbClr val="268BD2"/>
                </a:solidFill>
              </a:rPr>
              <a:t>asset</a:t>
            </a:r>
            <a:r>
              <a:rPr lang="en-SG" dirty="0"/>
              <a:t>(</a:t>
            </a:r>
            <a:r>
              <a:rPr lang="en-SG" dirty="0">
                <a:solidFill>
                  <a:srgbClr val="6C71C4"/>
                </a:solidFill>
              </a:rPr>
              <a:t>$base</a:t>
            </a:r>
            <a:r>
              <a:rPr lang="en-SG" dirty="0"/>
              <a:t>, </a:t>
            </a:r>
            <a:r>
              <a:rPr lang="en-SG" dirty="0">
                <a:solidFill>
                  <a:srgbClr val="2AA198"/>
                </a:solidFill>
              </a:rPr>
              <a:t>'images/'</a:t>
            </a:r>
            <a:r>
              <a:rPr lang="en-SG" dirty="0"/>
              <a:t>, </a:t>
            </a:r>
            <a:r>
              <a:rPr lang="en-SG" dirty="0">
                <a:solidFill>
                  <a:srgbClr val="6C71C4"/>
                </a:solidFill>
              </a:rPr>
              <a:t>$path</a:t>
            </a:r>
            <a:r>
              <a:rPr lang="en-SG" dirty="0"/>
              <a:t>);</a:t>
            </a:r>
            <a:br>
              <a:rPr lang="en-SG" dirty="0"/>
            </a:br>
            <a:r>
              <a:rPr lang="en-SG" dirty="0"/>
              <a:t>}</a:t>
            </a:r>
            <a:br>
              <a:rPr lang="en-SG" dirty="0"/>
            </a:br>
            <a:br>
              <a:rPr lang="en-SG" dirty="0"/>
            </a:br>
            <a:r>
              <a:rPr lang="en-SG" i="1" dirty="0">
                <a:solidFill>
                  <a:srgbClr val="93A1A1"/>
                </a:solidFill>
              </a:rPr>
              <a:t>/// Returns URL to a font based on its path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i="1" dirty="0">
                <a:solidFill>
                  <a:srgbClr val="93A1A1"/>
                </a:solidFill>
              </a:rPr>
              <a:t>/// @param {String} $path - font path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i="1" dirty="0">
                <a:solidFill>
                  <a:srgbClr val="93A1A1"/>
                </a:solidFill>
              </a:rPr>
              <a:t>/// @param {String} $base [$base-</a:t>
            </a:r>
            <a:r>
              <a:rPr lang="en-SG" i="1" dirty="0" err="1">
                <a:solidFill>
                  <a:srgbClr val="93A1A1"/>
                </a:solidFill>
              </a:rPr>
              <a:t>url</a:t>
            </a:r>
            <a:r>
              <a:rPr lang="en-SG" i="1" dirty="0">
                <a:solidFill>
                  <a:srgbClr val="93A1A1"/>
                </a:solidFill>
              </a:rPr>
              <a:t>] - base URL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i="1" dirty="0">
                <a:solidFill>
                  <a:srgbClr val="93A1A1"/>
                </a:solidFill>
              </a:rPr>
              <a:t>/// @return {</a:t>
            </a:r>
            <a:r>
              <a:rPr lang="en-SG" i="1" dirty="0" err="1">
                <a:solidFill>
                  <a:srgbClr val="93A1A1"/>
                </a:solidFill>
              </a:rPr>
              <a:t>Url</a:t>
            </a:r>
            <a:r>
              <a:rPr lang="en-SG" i="1" dirty="0">
                <a:solidFill>
                  <a:srgbClr val="93A1A1"/>
                </a:solidFill>
              </a:rPr>
              <a:t>}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dirty="0">
                <a:solidFill>
                  <a:srgbClr val="859900"/>
                </a:solidFill>
              </a:rPr>
              <a:t>@function </a:t>
            </a:r>
            <a:r>
              <a:rPr lang="en-SG" dirty="0">
                <a:solidFill>
                  <a:srgbClr val="268BD2"/>
                </a:solidFill>
              </a:rPr>
              <a:t>font</a:t>
            </a:r>
            <a:r>
              <a:rPr lang="en-SG" dirty="0"/>
              <a:t>(</a:t>
            </a:r>
            <a:r>
              <a:rPr lang="en-SG" dirty="0">
                <a:solidFill>
                  <a:srgbClr val="6C71C4"/>
                </a:solidFill>
              </a:rPr>
              <a:t>$path</a:t>
            </a:r>
            <a:r>
              <a:rPr lang="en-SG" dirty="0"/>
              <a:t>, </a:t>
            </a:r>
            <a:r>
              <a:rPr lang="en-SG" dirty="0">
                <a:solidFill>
                  <a:srgbClr val="6C71C4"/>
                </a:solidFill>
              </a:rPr>
              <a:t>$base</a:t>
            </a:r>
            <a:r>
              <a:rPr lang="en-SG" dirty="0"/>
              <a:t>: </a:t>
            </a:r>
            <a:r>
              <a:rPr lang="en-SG" dirty="0">
                <a:solidFill>
                  <a:srgbClr val="6C71C4"/>
                </a:solidFill>
              </a:rPr>
              <a:t>$base-</a:t>
            </a:r>
            <a:r>
              <a:rPr lang="en-SG" dirty="0" err="1">
                <a:solidFill>
                  <a:srgbClr val="6C71C4"/>
                </a:solidFill>
              </a:rPr>
              <a:t>url</a:t>
            </a:r>
            <a:r>
              <a:rPr lang="en-SG" dirty="0"/>
              <a:t>) {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859900"/>
                </a:solidFill>
              </a:rPr>
              <a:t>@return </a:t>
            </a:r>
            <a:r>
              <a:rPr lang="en-SG" dirty="0">
                <a:solidFill>
                  <a:srgbClr val="268BD2"/>
                </a:solidFill>
              </a:rPr>
              <a:t>asset</a:t>
            </a:r>
            <a:r>
              <a:rPr lang="en-SG" dirty="0"/>
              <a:t>(</a:t>
            </a:r>
            <a:r>
              <a:rPr lang="en-SG" dirty="0">
                <a:solidFill>
                  <a:srgbClr val="6C71C4"/>
                </a:solidFill>
              </a:rPr>
              <a:t>$base</a:t>
            </a:r>
            <a:r>
              <a:rPr lang="en-SG" dirty="0"/>
              <a:t>, </a:t>
            </a:r>
            <a:r>
              <a:rPr lang="en-SG" dirty="0">
                <a:solidFill>
                  <a:srgbClr val="2AA198"/>
                </a:solidFill>
              </a:rPr>
              <a:t>'fonts/'</a:t>
            </a:r>
            <a:r>
              <a:rPr lang="en-SG" dirty="0"/>
              <a:t>, </a:t>
            </a:r>
            <a:r>
              <a:rPr lang="en-SG" dirty="0">
                <a:solidFill>
                  <a:srgbClr val="6C71C4"/>
                </a:solidFill>
              </a:rPr>
              <a:t>$path</a:t>
            </a:r>
            <a:r>
              <a:rPr lang="en-SG" dirty="0"/>
              <a:t>);</a:t>
            </a:r>
            <a:br>
              <a:rPr lang="en-SG" dirty="0"/>
            </a:br>
            <a:r>
              <a:rPr lang="en-SG" dirty="0"/>
              <a:t>}</a:t>
            </a:r>
            <a:br>
              <a:rPr lang="en-SG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09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CB132-378D-324D-B2D3-51E1EFFE2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850BC8-47A0-9444-9F8B-F80C6C6E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Mixxins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C3B296-AF12-9743-ACAD-1B15D90477F1}"/>
              </a:ext>
            </a:extLst>
          </p:cNvPr>
          <p:cNvSpPr/>
          <p:nvPr/>
        </p:nvSpPr>
        <p:spPr>
          <a:xfrm>
            <a:off x="1660903" y="3596724"/>
            <a:ext cx="27896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B58900"/>
                </a:solidFill>
              </a:rPr>
              <a:t>@</a:t>
            </a:r>
            <a:r>
              <a:rPr lang="en-SG" dirty="0" err="1">
                <a:solidFill>
                  <a:srgbClr val="B58900"/>
                </a:solidFill>
              </a:rPr>
              <a:t>mixin</a:t>
            </a:r>
            <a:r>
              <a:rPr lang="en-SG" dirty="0">
                <a:solidFill>
                  <a:srgbClr val="B58900"/>
                </a:solidFill>
              </a:rPr>
              <a:t> </a:t>
            </a:r>
            <a:r>
              <a:rPr lang="en-SG" dirty="0" err="1">
                <a:solidFill>
                  <a:srgbClr val="268BD2"/>
                </a:solidFill>
              </a:rPr>
              <a:t>center</a:t>
            </a:r>
            <a:r>
              <a:rPr lang="en-SG" dirty="0">
                <a:solidFill>
                  <a:srgbClr val="268BD2"/>
                </a:solidFill>
              </a:rPr>
              <a:t> </a:t>
            </a:r>
            <a:r>
              <a:rPr lang="en-SG" dirty="0"/>
              <a:t>{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B58900"/>
                </a:solidFill>
              </a:rPr>
              <a:t>width</a:t>
            </a:r>
            <a:r>
              <a:rPr lang="en-SG" dirty="0"/>
              <a:t>: </a:t>
            </a:r>
            <a:r>
              <a:rPr lang="en-SG" dirty="0">
                <a:solidFill>
                  <a:srgbClr val="D33682"/>
                </a:solidFill>
              </a:rPr>
              <a:t>100</a:t>
            </a:r>
            <a:r>
              <a:rPr lang="en-SG" dirty="0"/>
              <a:t>%;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B58900"/>
                </a:solidFill>
              </a:rPr>
              <a:t>max-width</a:t>
            </a:r>
            <a:r>
              <a:rPr lang="en-SG" dirty="0"/>
              <a:t>: </a:t>
            </a:r>
            <a:r>
              <a:rPr lang="en-SG" dirty="0">
                <a:solidFill>
                  <a:srgbClr val="D33682"/>
                </a:solidFill>
              </a:rPr>
              <a:t>1180</a:t>
            </a:r>
            <a:r>
              <a:rPr lang="en-SG" dirty="0">
                <a:solidFill>
                  <a:srgbClr val="2AA198"/>
                </a:solidFill>
              </a:rPr>
              <a:t>px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B58900"/>
                </a:solidFill>
              </a:rPr>
              <a:t>margin-left</a:t>
            </a:r>
            <a:r>
              <a:rPr lang="en-SG" dirty="0"/>
              <a:t>: </a:t>
            </a:r>
            <a:r>
              <a:rPr lang="en-SG" dirty="0">
                <a:solidFill>
                  <a:srgbClr val="2AA198"/>
                </a:solidFill>
              </a:rPr>
              <a:t>auto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B58900"/>
                </a:solidFill>
              </a:rPr>
              <a:t>margin-right</a:t>
            </a:r>
            <a:r>
              <a:rPr lang="en-SG" dirty="0"/>
              <a:t>: </a:t>
            </a:r>
            <a:r>
              <a:rPr lang="en-SG" dirty="0">
                <a:solidFill>
                  <a:srgbClr val="2AA198"/>
                </a:solidFill>
              </a:rPr>
              <a:t>auto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}</a:t>
            </a:r>
            <a:br>
              <a:rPr lang="en-SG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32C9-F861-1249-9A27-5C70CC585250}"/>
              </a:ext>
            </a:extLst>
          </p:cNvPr>
          <p:cNvSpPr/>
          <p:nvPr/>
        </p:nvSpPr>
        <p:spPr>
          <a:xfrm>
            <a:off x="4419129" y="3606695"/>
            <a:ext cx="2369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.</a:t>
            </a:r>
            <a:r>
              <a:rPr lang="en-SG" dirty="0">
                <a:solidFill>
                  <a:srgbClr val="CB4B16"/>
                </a:solidFill>
              </a:rPr>
              <a:t>container </a:t>
            </a:r>
            <a:r>
              <a:rPr lang="en-SG" dirty="0"/>
              <a:t>{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859900"/>
                </a:solidFill>
              </a:rPr>
              <a:t>@include </a:t>
            </a:r>
            <a:r>
              <a:rPr lang="en-SG" dirty="0" err="1">
                <a:solidFill>
                  <a:srgbClr val="268BD2"/>
                </a:solidFill>
              </a:rPr>
              <a:t>center</a:t>
            </a:r>
            <a:r>
              <a:rPr lang="en-SG" dirty="0"/>
              <a:t>; </a:t>
            </a:r>
            <a:br>
              <a:rPr lang="en-SG" dirty="0"/>
            </a:br>
            <a:r>
              <a:rPr lang="en-SG" dirty="0"/>
              <a:t>}</a:t>
            </a:r>
            <a:br>
              <a:rPr lang="en-SG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D53834-54AE-0E40-8273-FB4476B8DECC}"/>
              </a:ext>
            </a:extLst>
          </p:cNvPr>
          <p:cNvSpPr/>
          <p:nvPr/>
        </p:nvSpPr>
        <p:spPr>
          <a:xfrm>
            <a:off x="7124054" y="360669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.</a:t>
            </a:r>
            <a:r>
              <a:rPr lang="en-SG" dirty="0">
                <a:solidFill>
                  <a:srgbClr val="CB4B16"/>
                </a:solidFill>
              </a:rPr>
              <a:t>container </a:t>
            </a:r>
            <a:r>
              <a:rPr lang="en-SG" dirty="0"/>
              <a:t>{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B58900"/>
                </a:solidFill>
              </a:rPr>
              <a:t>width</a:t>
            </a:r>
            <a:r>
              <a:rPr lang="en-SG" dirty="0"/>
              <a:t>: </a:t>
            </a:r>
            <a:r>
              <a:rPr lang="en-SG" dirty="0">
                <a:solidFill>
                  <a:srgbClr val="D33682"/>
                </a:solidFill>
              </a:rPr>
              <a:t>100</a:t>
            </a:r>
            <a:r>
              <a:rPr lang="en-SG" dirty="0"/>
              <a:t>%;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B58900"/>
                </a:solidFill>
              </a:rPr>
              <a:t>max-width</a:t>
            </a:r>
            <a:r>
              <a:rPr lang="en-SG" dirty="0"/>
              <a:t>: </a:t>
            </a:r>
            <a:r>
              <a:rPr lang="en-SG" dirty="0">
                <a:solidFill>
                  <a:srgbClr val="D33682"/>
                </a:solidFill>
              </a:rPr>
              <a:t>1180</a:t>
            </a:r>
            <a:r>
              <a:rPr lang="en-SG" dirty="0">
                <a:solidFill>
                  <a:srgbClr val="2AA198"/>
                </a:solidFill>
              </a:rPr>
              <a:t>px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B58900"/>
                </a:solidFill>
              </a:rPr>
              <a:t>margin-left</a:t>
            </a:r>
            <a:r>
              <a:rPr lang="en-SG" dirty="0"/>
              <a:t>: </a:t>
            </a:r>
            <a:r>
              <a:rPr lang="en-SG" dirty="0">
                <a:solidFill>
                  <a:srgbClr val="2AA198"/>
                </a:solidFill>
              </a:rPr>
              <a:t>auto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B58900"/>
                </a:solidFill>
              </a:rPr>
              <a:t>margin-right</a:t>
            </a:r>
            <a:r>
              <a:rPr lang="en-SG" dirty="0"/>
              <a:t>: </a:t>
            </a:r>
            <a:r>
              <a:rPr lang="en-SG" dirty="0">
                <a:solidFill>
                  <a:srgbClr val="2AA198"/>
                </a:solidFill>
              </a:rPr>
              <a:t>auto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}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59A0D-13FE-6A4C-AE5C-21EBE621BFBC}"/>
              </a:ext>
            </a:extLst>
          </p:cNvPr>
          <p:cNvSpPr txBox="1"/>
          <p:nvPr/>
        </p:nvSpPr>
        <p:spPr>
          <a:xfrm>
            <a:off x="1660903" y="2120018"/>
            <a:ext cx="862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 put it very simply, a </a:t>
            </a:r>
            <a:r>
              <a:rPr lang="en-US" dirty="0" err="1">
                <a:highlight>
                  <a:srgbClr val="FFFF00"/>
                </a:highlight>
              </a:rPr>
              <a:t>mixin</a:t>
            </a:r>
            <a:r>
              <a:rPr lang="en-US" dirty="0">
                <a:highlight>
                  <a:srgbClr val="FFFF00"/>
                </a:highlight>
              </a:rPr>
              <a:t> is a function that can output code rather than return a result.</a:t>
            </a:r>
          </a:p>
        </p:txBody>
      </p:sp>
    </p:spTree>
    <p:extLst>
      <p:ext uri="{BB962C8B-B14F-4D97-AF65-F5344CB8AC3E}">
        <p14:creationId xmlns:p14="http://schemas.microsoft.com/office/powerpoint/2010/main" val="3386489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CB132-378D-324D-B2D3-51E1EFFE2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850BC8-47A0-9444-9F8B-F80C6C6E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Mixxins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447920-71FC-C549-B0E9-80254A855399}"/>
              </a:ext>
            </a:extLst>
          </p:cNvPr>
          <p:cNvSpPr/>
          <p:nvPr/>
        </p:nvSpPr>
        <p:spPr>
          <a:xfrm>
            <a:off x="1513668" y="1977343"/>
            <a:ext cx="40812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i="1" dirty="0">
                <a:solidFill>
                  <a:srgbClr val="93A1A1"/>
                </a:solidFill>
              </a:rPr>
              <a:t>/// @param {Length} $height [$width] - element height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dirty="0">
                <a:solidFill>
                  <a:srgbClr val="B58900"/>
                </a:solidFill>
              </a:rPr>
              <a:t>@</a:t>
            </a:r>
            <a:r>
              <a:rPr lang="en-SG" dirty="0" err="1">
                <a:solidFill>
                  <a:srgbClr val="B58900"/>
                </a:solidFill>
              </a:rPr>
              <a:t>mixin</a:t>
            </a:r>
            <a:r>
              <a:rPr lang="en-SG" dirty="0">
                <a:solidFill>
                  <a:srgbClr val="B58900"/>
                </a:solidFill>
              </a:rPr>
              <a:t> </a:t>
            </a:r>
            <a:r>
              <a:rPr lang="en-SG" dirty="0">
                <a:solidFill>
                  <a:srgbClr val="268BD2"/>
                </a:solidFill>
              </a:rPr>
              <a:t>size</a:t>
            </a:r>
            <a:r>
              <a:rPr lang="en-SG" dirty="0"/>
              <a:t>(</a:t>
            </a:r>
            <a:r>
              <a:rPr lang="en-SG" dirty="0">
                <a:solidFill>
                  <a:srgbClr val="6C71C4"/>
                </a:solidFill>
              </a:rPr>
              <a:t>$width</a:t>
            </a:r>
            <a:r>
              <a:rPr lang="en-SG" dirty="0"/>
              <a:t>, </a:t>
            </a:r>
            <a:r>
              <a:rPr lang="en-SG" dirty="0">
                <a:solidFill>
                  <a:srgbClr val="6C71C4"/>
                </a:solidFill>
              </a:rPr>
              <a:t>$height</a:t>
            </a:r>
            <a:r>
              <a:rPr lang="en-SG" dirty="0"/>
              <a:t>: </a:t>
            </a:r>
            <a:r>
              <a:rPr lang="en-SG" dirty="0">
                <a:solidFill>
                  <a:srgbClr val="6C71C4"/>
                </a:solidFill>
              </a:rPr>
              <a:t>$width</a:t>
            </a:r>
            <a:r>
              <a:rPr lang="en-SG" dirty="0"/>
              <a:t>) {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B58900"/>
                </a:solidFill>
              </a:rPr>
              <a:t>width</a:t>
            </a:r>
            <a:r>
              <a:rPr lang="en-SG" dirty="0"/>
              <a:t>: </a:t>
            </a:r>
            <a:r>
              <a:rPr lang="en-SG" dirty="0">
                <a:solidFill>
                  <a:srgbClr val="6C71C4"/>
                </a:solidFill>
              </a:rPr>
              <a:t>$width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B58900"/>
                </a:solidFill>
              </a:rPr>
              <a:t>height</a:t>
            </a:r>
            <a:r>
              <a:rPr lang="en-SG" dirty="0"/>
              <a:t>: </a:t>
            </a:r>
            <a:r>
              <a:rPr lang="en-SG" dirty="0">
                <a:solidFill>
                  <a:srgbClr val="6C71C4"/>
                </a:solidFill>
              </a:rPr>
              <a:t>$height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}</a:t>
            </a:r>
            <a:br>
              <a:rPr lang="en-SG" dirty="0"/>
            </a:br>
            <a:br>
              <a:rPr lang="en-SG" dirty="0"/>
            </a:br>
            <a:r>
              <a:rPr lang="en-SG" i="1" dirty="0">
                <a:solidFill>
                  <a:srgbClr val="93A1A1"/>
                </a:solidFill>
              </a:rPr>
              <a:t>// Usage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dirty="0"/>
              <a:t>.</a:t>
            </a:r>
            <a:r>
              <a:rPr lang="en-SG" dirty="0">
                <a:solidFill>
                  <a:srgbClr val="CB4B16"/>
                </a:solidFill>
              </a:rPr>
              <a:t>foo </a:t>
            </a:r>
            <a:r>
              <a:rPr lang="en-SG" dirty="0"/>
              <a:t>{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859900"/>
                </a:solidFill>
              </a:rPr>
              <a:t>@include </a:t>
            </a:r>
            <a:r>
              <a:rPr lang="en-SG" dirty="0">
                <a:solidFill>
                  <a:srgbClr val="268BD2"/>
                </a:solidFill>
              </a:rPr>
              <a:t>size</a:t>
            </a:r>
            <a:r>
              <a:rPr lang="en-SG" dirty="0"/>
              <a:t>(</a:t>
            </a:r>
            <a:r>
              <a:rPr lang="en-SG" dirty="0">
                <a:solidFill>
                  <a:srgbClr val="D33682"/>
                </a:solidFill>
              </a:rPr>
              <a:t>100</a:t>
            </a:r>
            <a:r>
              <a:rPr lang="en-SG" dirty="0"/>
              <a:t>%, </a:t>
            </a:r>
            <a:r>
              <a:rPr lang="en-SG" dirty="0">
                <a:solidFill>
                  <a:srgbClr val="D33682"/>
                </a:solidFill>
              </a:rPr>
              <a:t>42</a:t>
            </a:r>
            <a:r>
              <a:rPr lang="en-SG" dirty="0">
                <a:solidFill>
                  <a:srgbClr val="2AA198"/>
                </a:solidFill>
              </a:rPr>
              <a:t>px</a:t>
            </a:r>
            <a:r>
              <a:rPr lang="en-SG" dirty="0"/>
              <a:t>);</a:t>
            </a:r>
            <a:br>
              <a:rPr lang="en-SG" dirty="0"/>
            </a:br>
            <a:r>
              <a:rPr lang="en-SG" dirty="0"/>
              <a:t>}</a:t>
            </a:r>
            <a:br>
              <a:rPr lang="en-SG" dirty="0"/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80AF17-A755-774E-AF99-883F3587131B}"/>
              </a:ext>
            </a:extLst>
          </p:cNvPr>
          <p:cNvSpPr/>
          <p:nvPr/>
        </p:nvSpPr>
        <p:spPr>
          <a:xfrm>
            <a:off x="5594888" y="1977343"/>
            <a:ext cx="35491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B58900"/>
                </a:solidFill>
              </a:rPr>
              <a:t>@</a:t>
            </a:r>
            <a:r>
              <a:rPr lang="en-SG" dirty="0" err="1">
                <a:solidFill>
                  <a:srgbClr val="B58900"/>
                </a:solidFill>
              </a:rPr>
              <a:t>mixin</a:t>
            </a:r>
            <a:r>
              <a:rPr lang="en-SG" dirty="0">
                <a:solidFill>
                  <a:srgbClr val="B58900"/>
                </a:solidFill>
              </a:rPr>
              <a:t> </a:t>
            </a:r>
            <a:r>
              <a:rPr lang="en-SG" dirty="0">
                <a:solidFill>
                  <a:srgbClr val="268BD2"/>
                </a:solidFill>
              </a:rPr>
              <a:t>on-event </a:t>
            </a:r>
            <a:r>
              <a:rPr lang="en-SG" dirty="0"/>
              <a:t>{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268BD2"/>
                </a:solidFill>
              </a:rPr>
              <a:t>&amp;</a:t>
            </a:r>
            <a:r>
              <a:rPr lang="en-SG" dirty="0"/>
              <a:t>:hover, </a:t>
            </a:r>
            <a:r>
              <a:rPr lang="en-SG" dirty="0">
                <a:solidFill>
                  <a:srgbClr val="268BD2"/>
                </a:solidFill>
              </a:rPr>
              <a:t>&amp;</a:t>
            </a:r>
            <a:r>
              <a:rPr lang="en-SG" dirty="0"/>
              <a:t>:active, </a:t>
            </a:r>
            <a:r>
              <a:rPr lang="en-SG" dirty="0">
                <a:solidFill>
                  <a:srgbClr val="268BD2"/>
                </a:solidFill>
              </a:rPr>
              <a:t>&amp;</a:t>
            </a:r>
            <a:r>
              <a:rPr lang="en-SG" dirty="0"/>
              <a:t>:focus {</a:t>
            </a:r>
            <a:br>
              <a:rPr lang="en-SG" dirty="0"/>
            </a:br>
            <a:r>
              <a:rPr lang="en-SG" dirty="0"/>
              <a:t>    </a:t>
            </a:r>
            <a:r>
              <a:rPr lang="en-SG" dirty="0">
                <a:solidFill>
                  <a:srgbClr val="859900"/>
                </a:solidFill>
              </a:rPr>
              <a:t>@content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  }</a:t>
            </a:r>
            <a:br>
              <a:rPr lang="en-SG" dirty="0"/>
            </a:br>
            <a:r>
              <a:rPr lang="en-SG" dirty="0"/>
              <a:t>}</a:t>
            </a:r>
            <a:br>
              <a:rPr lang="en-SG" dirty="0"/>
            </a:br>
            <a:br>
              <a:rPr lang="en-SG" dirty="0"/>
            </a:br>
            <a:r>
              <a:rPr lang="en-SG" dirty="0"/>
              <a:t>.</a:t>
            </a:r>
            <a:r>
              <a:rPr lang="en-SG" dirty="0">
                <a:solidFill>
                  <a:srgbClr val="CB4B16"/>
                </a:solidFill>
              </a:rPr>
              <a:t>foo </a:t>
            </a:r>
            <a:r>
              <a:rPr lang="en-SG" dirty="0"/>
              <a:t>{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 err="1">
                <a:solidFill>
                  <a:srgbClr val="B58900"/>
                </a:solidFill>
              </a:rPr>
              <a:t>color</a:t>
            </a:r>
            <a:r>
              <a:rPr lang="en-SG" dirty="0"/>
              <a:t>: </a:t>
            </a:r>
            <a:r>
              <a:rPr lang="en-SG" dirty="0">
                <a:solidFill>
                  <a:srgbClr val="2AA198"/>
                </a:solidFill>
              </a:rPr>
              <a:t>blue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859900"/>
                </a:solidFill>
              </a:rPr>
              <a:t>@include </a:t>
            </a:r>
            <a:r>
              <a:rPr lang="en-SG" dirty="0">
                <a:solidFill>
                  <a:srgbClr val="268BD2"/>
                </a:solidFill>
              </a:rPr>
              <a:t>on-event </a:t>
            </a:r>
            <a:r>
              <a:rPr lang="en-SG" dirty="0"/>
              <a:t>{</a:t>
            </a:r>
            <a:br>
              <a:rPr lang="en-SG" dirty="0"/>
            </a:br>
            <a:r>
              <a:rPr lang="en-SG" dirty="0"/>
              <a:t>    </a:t>
            </a:r>
            <a:r>
              <a:rPr lang="en-SG" dirty="0" err="1">
                <a:solidFill>
                  <a:srgbClr val="B58900"/>
                </a:solidFill>
              </a:rPr>
              <a:t>color</a:t>
            </a:r>
            <a:r>
              <a:rPr lang="en-SG" dirty="0"/>
              <a:t>: </a:t>
            </a:r>
            <a:r>
              <a:rPr lang="en-SG" dirty="0">
                <a:solidFill>
                  <a:srgbClr val="2AA198"/>
                </a:solidFill>
              </a:rPr>
              <a:t>red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  }</a:t>
            </a:r>
            <a:br>
              <a:rPr lang="en-SG" dirty="0"/>
            </a:br>
            <a:r>
              <a:rPr lang="en-SG" dirty="0"/>
              <a:t>}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ABE122-F05E-6848-B89F-F9332F4A5648}"/>
              </a:ext>
            </a:extLst>
          </p:cNvPr>
          <p:cNvSpPr/>
          <p:nvPr/>
        </p:nvSpPr>
        <p:spPr>
          <a:xfrm>
            <a:off x="5594888" y="53936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SG" dirty="0"/>
            </a:br>
            <a:r>
              <a:rPr lang="en-SG" dirty="0"/>
              <a:t>.</a:t>
            </a:r>
            <a:r>
              <a:rPr lang="en-SG" dirty="0">
                <a:solidFill>
                  <a:srgbClr val="CB4B16"/>
                </a:solidFill>
              </a:rPr>
              <a:t>foo </a:t>
            </a:r>
            <a:r>
              <a:rPr lang="en-SG" dirty="0"/>
              <a:t>{</a:t>
            </a:r>
            <a:r>
              <a:rPr lang="en-SG" dirty="0" err="1">
                <a:solidFill>
                  <a:srgbClr val="B58900"/>
                </a:solidFill>
              </a:rPr>
              <a:t>color</a:t>
            </a:r>
            <a:r>
              <a:rPr lang="en-SG" dirty="0"/>
              <a:t>: </a:t>
            </a:r>
            <a:r>
              <a:rPr lang="en-SG" dirty="0">
                <a:solidFill>
                  <a:srgbClr val="2AA198"/>
                </a:solidFill>
              </a:rPr>
              <a:t>blue</a:t>
            </a:r>
            <a:r>
              <a:rPr lang="en-SG" dirty="0"/>
              <a:t>; }</a:t>
            </a:r>
            <a:br>
              <a:rPr lang="en-SG" dirty="0"/>
            </a:br>
            <a:r>
              <a:rPr lang="en-SG" dirty="0"/>
              <a:t>.</a:t>
            </a:r>
            <a:r>
              <a:rPr lang="en-SG" dirty="0" err="1">
                <a:solidFill>
                  <a:srgbClr val="CB4B16"/>
                </a:solidFill>
              </a:rPr>
              <a:t>foo</a:t>
            </a:r>
            <a:r>
              <a:rPr lang="en-SG" dirty="0" err="1"/>
              <a:t>:hover</a:t>
            </a:r>
            <a:r>
              <a:rPr lang="en-SG" dirty="0"/>
              <a:t>, .</a:t>
            </a:r>
            <a:r>
              <a:rPr lang="en-SG" dirty="0" err="1">
                <a:solidFill>
                  <a:srgbClr val="CB4B16"/>
                </a:solidFill>
              </a:rPr>
              <a:t>foo</a:t>
            </a:r>
            <a:r>
              <a:rPr lang="en-SG" dirty="0" err="1"/>
              <a:t>:active</a:t>
            </a:r>
            <a:r>
              <a:rPr lang="en-SG" dirty="0"/>
              <a:t>, .</a:t>
            </a:r>
            <a:r>
              <a:rPr lang="en-SG" dirty="0" err="1">
                <a:solidFill>
                  <a:srgbClr val="CB4B16"/>
                </a:solidFill>
              </a:rPr>
              <a:t>foo</a:t>
            </a:r>
            <a:r>
              <a:rPr lang="en-SG" dirty="0" err="1"/>
              <a:t>:focus</a:t>
            </a:r>
            <a:r>
              <a:rPr lang="en-SG" dirty="0"/>
              <a:t> {</a:t>
            </a:r>
            <a:r>
              <a:rPr lang="en-SG" dirty="0" err="1">
                <a:solidFill>
                  <a:srgbClr val="B58900"/>
                </a:solidFill>
              </a:rPr>
              <a:t>color</a:t>
            </a:r>
            <a:r>
              <a:rPr lang="en-SG" dirty="0"/>
              <a:t>: </a:t>
            </a:r>
            <a:r>
              <a:rPr lang="en-SG" dirty="0">
                <a:solidFill>
                  <a:srgbClr val="2AA198"/>
                </a:solidFill>
              </a:rPr>
              <a:t>red</a:t>
            </a:r>
            <a:r>
              <a:rPr lang="en-SG" dirty="0"/>
              <a:t>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12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CB132-378D-324D-B2D3-51E1EFFE2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850BC8-47A0-9444-9F8B-F80C6C6E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Mixxins</a:t>
            </a:r>
            <a:r>
              <a:rPr lang="en-US" dirty="0"/>
              <a:t> – Wrap 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793AF2-7E7E-2F44-AFBB-D70A405B427E}"/>
              </a:ext>
            </a:extLst>
          </p:cNvPr>
          <p:cNvSpPr/>
          <p:nvPr/>
        </p:nvSpPr>
        <p:spPr>
          <a:xfrm>
            <a:off x="6922576" y="1969415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.</a:t>
            </a:r>
            <a:r>
              <a:rPr lang="en-SG" dirty="0">
                <a:solidFill>
                  <a:srgbClr val="CB4B16"/>
                </a:solidFill>
              </a:rPr>
              <a:t>message </a:t>
            </a:r>
            <a:r>
              <a:rPr lang="en-SG" dirty="0"/>
              <a:t>{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B58900"/>
                </a:solidFill>
              </a:rPr>
              <a:t>padding</a:t>
            </a:r>
            <a:r>
              <a:rPr lang="en-SG" dirty="0"/>
              <a:t>: </a:t>
            </a:r>
            <a:r>
              <a:rPr lang="en-SG" dirty="0">
                <a:solidFill>
                  <a:srgbClr val="D33682"/>
                </a:solidFill>
              </a:rPr>
              <a:t>10</a:t>
            </a:r>
            <a:r>
              <a:rPr lang="en-SG" dirty="0">
                <a:solidFill>
                  <a:srgbClr val="2AA198"/>
                </a:solidFill>
              </a:rPr>
              <a:t>px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B58900"/>
                </a:solidFill>
              </a:rPr>
              <a:t>border</a:t>
            </a:r>
            <a:r>
              <a:rPr lang="en-SG" dirty="0"/>
              <a:t>: </a:t>
            </a:r>
            <a:r>
              <a:rPr lang="en-SG" dirty="0">
                <a:solidFill>
                  <a:srgbClr val="D33682"/>
                </a:solidFill>
              </a:rPr>
              <a:t>1</a:t>
            </a:r>
            <a:r>
              <a:rPr lang="en-SG" dirty="0">
                <a:solidFill>
                  <a:srgbClr val="2AA198"/>
                </a:solidFill>
              </a:rPr>
              <a:t>px solid </a:t>
            </a:r>
            <a:r>
              <a:rPr lang="en-SG" dirty="0" err="1">
                <a:solidFill>
                  <a:srgbClr val="268BD2"/>
                </a:solidFill>
              </a:rPr>
              <a:t>currentcolor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}</a:t>
            </a:r>
            <a:br>
              <a:rPr lang="en-SG" dirty="0"/>
            </a:br>
            <a:br>
              <a:rPr lang="en-SG" dirty="0"/>
            </a:br>
            <a:r>
              <a:rPr lang="en-SG" dirty="0"/>
              <a:t>.</a:t>
            </a:r>
            <a:r>
              <a:rPr lang="en-SG" dirty="0">
                <a:solidFill>
                  <a:srgbClr val="CB4B16"/>
                </a:solidFill>
              </a:rPr>
              <a:t>message-info </a:t>
            </a:r>
            <a:r>
              <a:rPr lang="en-SG" dirty="0"/>
              <a:t>{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859900"/>
                </a:solidFill>
              </a:rPr>
              <a:t>@include </a:t>
            </a:r>
            <a:r>
              <a:rPr lang="en-SG" dirty="0">
                <a:solidFill>
                  <a:srgbClr val="268BD2"/>
                </a:solidFill>
              </a:rPr>
              <a:t>message</a:t>
            </a:r>
            <a:r>
              <a:rPr lang="en-SG" dirty="0"/>
              <a:t>(</a:t>
            </a:r>
            <a:r>
              <a:rPr lang="en-SG" dirty="0">
                <a:solidFill>
                  <a:srgbClr val="2AA198"/>
                </a:solidFill>
              </a:rPr>
              <a:t>blue</a:t>
            </a:r>
            <a:r>
              <a:rPr lang="en-SG" dirty="0"/>
              <a:t>);</a:t>
            </a:r>
            <a:br>
              <a:rPr lang="en-SG" dirty="0"/>
            </a:br>
            <a:r>
              <a:rPr lang="en-SG" dirty="0"/>
              <a:t>}</a:t>
            </a:r>
            <a:br>
              <a:rPr lang="en-SG" dirty="0"/>
            </a:br>
            <a:br>
              <a:rPr lang="en-SG" dirty="0"/>
            </a:br>
            <a:r>
              <a:rPr lang="en-SG" dirty="0"/>
              <a:t>.</a:t>
            </a:r>
            <a:r>
              <a:rPr lang="en-SG" dirty="0">
                <a:solidFill>
                  <a:srgbClr val="CB4B16"/>
                </a:solidFill>
              </a:rPr>
              <a:t>message-danger </a:t>
            </a:r>
            <a:r>
              <a:rPr lang="en-SG" dirty="0"/>
              <a:t>{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859900"/>
                </a:solidFill>
              </a:rPr>
              <a:t>@include </a:t>
            </a:r>
            <a:r>
              <a:rPr lang="en-SG" dirty="0">
                <a:solidFill>
                  <a:srgbClr val="268BD2"/>
                </a:solidFill>
              </a:rPr>
              <a:t>message</a:t>
            </a:r>
            <a:r>
              <a:rPr lang="en-SG" dirty="0"/>
              <a:t>(</a:t>
            </a:r>
            <a:r>
              <a:rPr lang="en-SG" dirty="0">
                <a:solidFill>
                  <a:srgbClr val="2AA198"/>
                </a:solidFill>
              </a:rPr>
              <a:t>red</a:t>
            </a:r>
            <a:r>
              <a:rPr lang="en-SG" dirty="0"/>
              <a:t>);</a:t>
            </a:r>
            <a:br>
              <a:rPr lang="en-SG" dirty="0"/>
            </a:br>
            <a:r>
              <a:rPr lang="en-SG" dirty="0"/>
              <a:t>}</a:t>
            </a:r>
            <a:br>
              <a:rPr lang="en-SG" dirty="0"/>
            </a:br>
            <a:br>
              <a:rPr lang="en-SG" dirty="0"/>
            </a:br>
            <a:r>
              <a:rPr lang="en-SG" dirty="0"/>
              <a:t>.</a:t>
            </a:r>
            <a:r>
              <a:rPr lang="en-SG" dirty="0">
                <a:solidFill>
                  <a:srgbClr val="CB4B16"/>
                </a:solidFill>
              </a:rPr>
              <a:t>message-confirm </a:t>
            </a:r>
            <a:r>
              <a:rPr lang="en-SG" dirty="0"/>
              <a:t>{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859900"/>
                </a:solidFill>
              </a:rPr>
              <a:t>@include </a:t>
            </a:r>
            <a:r>
              <a:rPr lang="en-SG" dirty="0">
                <a:solidFill>
                  <a:srgbClr val="268BD2"/>
                </a:solidFill>
              </a:rPr>
              <a:t>message</a:t>
            </a:r>
            <a:r>
              <a:rPr lang="en-SG" dirty="0"/>
              <a:t>(</a:t>
            </a:r>
            <a:r>
              <a:rPr lang="en-SG" dirty="0">
                <a:solidFill>
                  <a:srgbClr val="2AA198"/>
                </a:solidFill>
              </a:rPr>
              <a:t>green</a:t>
            </a:r>
            <a:r>
              <a:rPr lang="en-SG" dirty="0"/>
              <a:t>);</a:t>
            </a:r>
            <a:br>
              <a:rPr lang="en-SG" dirty="0"/>
            </a:br>
            <a:r>
              <a:rPr lang="en-SG" dirty="0"/>
              <a:t>}</a:t>
            </a:r>
            <a:br>
              <a:rPr lang="en-SG" dirty="0"/>
            </a:br>
            <a:br>
              <a:rPr lang="en-SG" dirty="0"/>
            </a:br>
            <a:br>
              <a:rPr lang="en-SG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D2828E-9954-7E47-8548-45F653EDFAD7}"/>
              </a:ext>
            </a:extLst>
          </p:cNvPr>
          <p:cNvSpPr/>
          <p:nvPr/>
        </p:nvSpPr>
        <p:spPr>
          <a:xfrm>
            <a:off x="1095213" y="197938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solidFill>
                  <a:srgbClr val="B58900"/>
                </a:solidFill>
              </a:rPr>
              <a:t>@</a:t>
            </a:r>
            <a:r>
              <a:rPr lang="en-SG" dirty="0" err="1">
                <a:solidFill>
                  <a:srgbClr val="B58900"/>
                </a:solidFill>
              </a:rPr>
              <a:t>mixin</a:t>
            </a:r>
            <a:r>
              <a:rPr lang="en-SG" dirty="0">
                <a:solidFill>
                  <a:srgbClr val="B58900"/>
                </a:solidFill>
              </a:rPr>
              <a:t> </a:t>
            </a:r>
            <a:r>
              <a:rPr lang="en-SG" dirty="0">
                <a:solidFill>
                  <a:srgbClr val="268BD2"/>
                </a:solidFill>
              </a:rPr>
              <a:t>message</a:t>
            </a:r>
            <a:r>
              <a:rPr lang="en-SG" dirty="0"/>
              <a:t>(</a:t>
            </a:r>
            <a:r>
              <a:rPr lang="en-SG" dirty="0">
                <a:solidFill>
                  <a:srgbClr val="6C71C4"/>
                </a:solidFill>
              </a:rPr>
              <a:t>$</a:t>
            </a:r>
            <a:r>
              <a:rPr lang="en-SG" dirty="0" err="1">
                <a:solidFill>
                  <a:srgbClr val="6C71C4"/>
                </a:solidFill>
              </a:rPr>
              <a:t>color</a:t>
            </a:r>
            <a:r>
              <a:rPr lang="en-SG" dirty="0"/>
              <a:t>, </a:t>
            </a:r>
            <a:r>
              <a:rPr lang="en-SG" dirty="0">
                <a:solidFill>
                  <a:srgbClr val="6C71C4"/>
                </a:solidFill>
              </a:rPr>
              <a:t>$background-</a:t>
            </a:r>
            <a:r>
              <a:rPr lang="en-SG" dirty="0" err="1">
                <a:solidFill>
                  <a:srgbClr val="6C71C4"/>
                </a:solidFill>
              </a:rPr>
              <a:t>color</a:t>
            </a:r>
            <a:r>
              <a:rPr lang="en-SG" dirty="0"/>
              <a:t>: </a:t>
            </a:r>
            <a:r>
              <a:rPr lang="en-SG" dirty="0">
                <a:solidFill>
                  <a:srgbClr val="268BD2"/>
                </a:solidFill>
              </a:rPr>
              <a:t>lighten</a:t>
            </a:r>
            <a:r>
              <a:rPr lang="en-SG" dirty="0"/>
              <a:t>(</a:t>
            </a:r>
            <a:r>
              <a:rPr lang="en-SG" dirty="0">
                <a:solidFill>
                  <a:srgbClr val="6C71C4"/>
                </a:solidFill>
              </a:rPr>
              <a:t>$</a:t>
            </a:r>
            <a:r>
              <a:rPr lang="en-SG" dirty="0" err="1">
                <a:solidFill>
                  <a:srgbClr val="6C71C4"/>
                </a:solidFill>
              </a:rPr>
              <a:t>color</a:t>
            </a:r>
            <a:r>
              <a:rPr lang="en-SG" dirty="0"/>
              <a:t>, </a:t>
            </a:r>
            <a:r>
              <a:rPr lang="en-SG" dirty="0">
                <a:solidFill>
                  <a:srgbClr val="D33682"/>
                </a:solidFill>
              </a:rPr>
              <a:t>20</a:t>
            </a:r>
            <a:r>
              <a:rPr lang="en-SG" dirty="0"/>
              <a:t>%)) {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 err="1">
                <a:solidFill>
                  <a:srgbClr val="B58900"/>
                </a:solidFill>
              </a:rPr>
              <a:t>color</a:t>
            </a:r>
            <a:r>
              <a:rPr lang="en-SG" dirty="0"/>
              <a:t>: </a:t>
            </a:r>
            <a:r>
              <a:rPr lang="en-SG" dirty="0">
                <a:solidFill>
                  <a:srgbClr val="6C71C4"/>
                </a:solidFill>
              </a:rPr>
              <a:t>$</a:t>
            </a:r>
            <a:r>
              <a:rPr lang="en-SG" dirty="0" err="1">
                <a:solidFill>
                  <a:srgbClr val="6C71C4"/>
                </a:solidFill>
              </a:rPr>
              <a:t>color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B58900"/>
                </a:solidFill>
              </a:rPr>
              <a:t>background-</a:t>
            </a:r>
            <a:r>
              <a:rPr lang="en-SG" dirty="0" err="1">
                <a:solidFill>
                  <a:srgbClr val="B58900"/>
                </a:solidFill>
              </a:rPr>
              <a:t>color</a:t>
            </a:r>
            <a:r>
              <a:rPr lang="en-SG" dirty="0"/>
              <a:t>: </a:t>
            </a:r>
            <a:r>
              <a:rPr lang="en-SG" dirty="0">
                <a:solidFill>
                  <a:srgbClr val="6C71C4"/>
                </a:solidFill>
              </a:rPr>
              <a:t>$background-</a:t>
            </a:r>
            <a:r>
              <a:rPr lang="en-SG" dirty="0" err="1">
                <a:solidFill>
                  <a:srgbClr val="6C71C4"/>
                </a:solidFill>
              </a:rPr>
              <a:t>color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}</a:t>
            </a:r>
            <a:br>
              <a:rPr lang="en-SG" dirty="0"/>
            </a:br>
            <a:br>
              <a:rPr lang="en-SG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50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CB132-378D-324D-B2D3-51E1EFFE2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51CA97-DA8A-FB42-ABF6-A608A1FE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56E90-AD15-FA4B-871B-E6B2B19DD3AD}"/>
              </a:ext>
            </a:extLst>
          </p:cNvPr>
          <p:cNvSpPr/>
          <p:nvPr/>
        </p:nvSpPr>
        <p:spPr>
          <a:xfrm>
            <a:off x="1866900" y="223425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solidFill>
                  <a:srgbClr val="859900"/>
                </a:solidFill>
              </a:rPr>
              <a:t>@for </a:t>
            </a:r>
            <a:r>
              <a:rPr lang="en-SG" dirty="0">
                <a:solidFill>
                  <a:srgbClr val="6C71C4"/>
                </a:solidFill>
              </a:rPr>
              <a:t>$</a:t>
            </a:r>
            <a:r>
              <a:rPr lang="en-SG" dirty="0" err="1">
                <a:solidFill>
                  <a:srgbClr val="6C71C4"/>
                </a:solidFill>
              </a:rPr>
              <a:t>i</a:t>
            </a:r>
            <a:r>
              <a:rPr lang="en-SG" dirty="0">
                <a:solidFill>
                  <a:srgbClr val="6C71C4"/>
                </a:solidFill>
              </a:rPr>
              <a:t> </a:t>
            </a:r>
            <a:r>
              <a:rPr lang="en-SG" dirty="0"/>
              <a:t>from </a:t>
            </a:r>
            <a:r>
              <a:rPr lang="en-SG" dirty="0">
                <a:solidFill>
                  <a:srgbClr val="D33682"/>
                </a:solidFill>
              </a:rPr>
              <a:t>1 </a:t>
            </a:r>
            <a:r>
              <a:rPr lang="en-SG" dirty="0"/>
              <a:t>through </a:t>
            </a:r>
            <a:r>
              <a:rPr lang="en-SG" dirty="0">
                <a:solidFill>
                  <a:srgbClr val="D33682"/>
                </a:solidFill>
              </a:rPr>
              <a:t>10 </a:t>
            </a:r>
            <a:r>
              <a:rPr lang="en-SG" dirty="0"/>
              <a:t>{ .</a:t>
            </a:r>
            <a:r>
              <a:rPr lang="en-SG" dirty="0" err="1">
                <a:solidFill>
                  <a:srgbClr val="CB4B16"/>
                </a:solidFill>
              </a:rPr>
              <a:t>item</a:t>
            </a:r>
            <a:r>
              <a:rPr lang="en-SG" dirty="0" err="1"/>
              <a:t>:nth-child</a:t>
            </a:r>
            <a:r>
              <a:rPr lang="en-SG" dirty="0"/>
              <a:t>(#{</a:t>
            </a:r>
            <a:r>
              <a:rPr lang="en-SG" dirty="0">
                <a:solidFill>
                  <a:srgbClr val="6C71C4"/>
                </a:solidFill>
              </a:rPr>
              <a:t>$</a:t>
            </a:r>
            <a:r>
              <a:rPr lang="en-SG" dirty="0" err="1">
                <a:solidFill>
                  <a:srgbClr val="6C71C4"/>
                </a:solidFill>
              </a:rPr>
              <a:t>i</a:t>
            </a:r>
            <a:r>
              <a:rPr lang="en-SG" dirty="0"/>
              <a:t>}) {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B58900"/>
                </a:solidFill>
              </a:rPr>
              <a:t>animation-delay</a:t>
            </a:r>
            <a:r>
              <a:rPr lang="en-SG" dirty="0"/>
              <a:t>: (</a:t>
            </a:r>
            <a:r>
              <a:rPr lang="en-SG" dirty="0">
                <a:solidFill>
                  <a:srgbClr val="6C71C4"/>
                </a:solidFill>
              </a:rPr>
              <a:t>$</a:t>
            </a:r>
            <a:r>
              <a:rPr lang="en-SG" dirty="0" err="1">
                <a:solidFill>
                  <a:srgbClr val="6C71C4"/>
                </a:solidFill>
              </a:rPr>
              <a:t>i</a:t>
            </a:r>
            <a:r>
              <a:rPr lang="en-SG" dirty="0">
                <a:solidFill>
                  <a:srgbClr val="6C71C4"/>
                </a:solidFill>
              </a:rPr>
              <a:t> </a:t>
            </a:r>
            <a:r>
              <a:rPr lang="en-SG" dirty="0"/>
              <a:t>- </a:t>
            </a:r>
            <a:r>
              <a:rPr lang="en-SG" dirty="0">
                <a:solidFill>
                  <a:srgbClr val="D33682"/>
                </a:solidFill>
              </a:rPr>
              <a:t>1</a:t>
            </a:r>
            <a:r>
              <a:rPr lang="en-SG" dirty="0"/>
              <a:t>) * </a:t>
            </a:r>
            <a:r>
              <a:rPr lang="en-SG" dirty="0">
                <a:solidFill>
                  <a:srgbClr val="D33682"/>
                </a:solidFill>
              </a:rPr>
              <a:t>0.1</a:t>
            </a:r>
            <a:r>
              <a:rPr lang="en-SG" dirty="0">
                <a:solidFill>
                  <a:srgbClr val="2AA198"/>
                </a:solidFill>
              </a:rPr>
              <a:t>s</a:t>
            </a:r>
            <a:r>
              <a:rPr lang="en-SG" dirty="0"/>
              <a:t>; }</a:t>
            </a:r>
            <a:br>
              <a:rPr lang="en-SG" dirty="0"/>
            </a:br>
            <a:r>
              <a:rPr lang="en-SG" dirty="0"/>
              <a:t>}</a:t>
            </a:r>
            <a:br>
              <a:rPr lang="en-SG" dirty="0"/>
            </a:br>
            <a:br>
              <a:rPr lang="en-SG" dirty="0"/>
            </a:br>
            <a:r>
              <a:rPr lang="en-SG" dirty="0"/>
              <a:t>.</a:t>
            </a:r>
            <a:r>
              <a:rPr lang="en-SG" dirty="0" err="1">
                <a:solidFill>
                  <a:srgbClr val="CB4B16"/>
                </a:solidFill>
              </a:rPr>
              <a:t>item</a:t>
            </a:r>
            <a:r>
              <a:rPr lang="en-SG" dirty="0" err="1"/>
              <a:t>:nth-child</a:t>
            </a:r>
            <a:r>
              <a:rPr lang="en-SG" dirty="0"/>
              <a:t>(</a:t>
            </a:r>
            <a:r>
              <a:rPr lang="en-SG" dirty="0">
                <a:solidFill>
                  <a:srgbClr val="D33682"/>
                </a:solidFill>
              </a:rPr>
              <a:t>1</a:t>
            </a:r>
            <a:r>
              <a:rPr lang="en-SG" dirty="0"/>
              <a:t>) { </a:t>
            </a:r>
            <a:r>
              <a:rPr lang="en-SG" dirty="0">
                <a:solidFill>
                  <a:srgbClr val="B58900"/>
                </a:solidFill>
              </a:rPr>
              <a:t>animation-delay</a:t>
            </a:r>
            <a:r>
              <a:rPr lang="en-SG" dirty="0"/>
              <a:t>: </a:t>
            </a:r>
            <a:r>
              <a:rPr lang="en-SG" dirty="0">
                <a:solidFill>
                  <a:srgbClr val="D33682"/>
                </a:solidFill>
              </a:rPr>
              <a:t>0.0</a:t>
            </a:r>
            <a:r>
              <a:rPr lang="en-SG" dirty="0">
                <a:solidFill>
                  <a:srgbClr val="2AA198"/>
                </a:solidFill>
              </a:rPr>
              <a:t>s</a:t>
            </a:r>
            <a:r>
              <a:rPr lang="en-SG" dirty="0"/>
              <a:t>; }</a:t>
            </a:r>
            <a:br>
              <a:rPr lang="en-SG" dirty="0"/>
            </a:br>
            <a:r>
              <a:rPr lang="en-SG" dirty="0"/>
              <a:t>.</a:t>
            </a:r>
            <a:r>
              <a:rPr lang="en-SG" dirty="0" err="1">
                <a:solidFill>
                  <a:srgbClr val="CB4B16"/>
                </a:solidFill>
              </a:rPr>
              <a:t>item</a:t>
            </a:r>
            <a:r>
              <a:rPr lang="en-SG" dirty="0" err="1"/>
              <a:t>:nth-child</a:t>
            </a:r>
            <a:r>
              <a:rPr lang="en-SG" dirty="0"/>
              <a:t>(</a:t>
            </a:r>
            <a:r>
              <a:rPr lang="en-SG" dirty="0">
                <a:solidFill>
                  <a:srgbClr val="D33682"/>
                </a:solidFill>
              </a:rPr>
              <a:t>2</a:t>
            </a:r>
            <a:r>
              <a:rPr lang="en-SG" dirty="0"/>
              <a:t>) { </a:t>
            </a:r>
            <a:r>
              <a:rPr lang="en-SG" dirty="0">
                <a:solidFill>
                  <a:srgbClr val="B58900"/>
                </a:solidFill>
              </a:rPr>
              <a:t>animation-delay</a:t>
            </a:r>
            <a:r>
              <a:rPr lang="en-SG" dirty="0"/>
              <a:t>: </a:t>
            </a:r>
            <a:r>
              <a:rPr lang="en-SG" dirty="0">
                <a:solidFill>
                  <a:srgbClr val="D33682"/>
                </a:solidFill>
              </a:rPr>
              <a:t>0.1</a:t>
            </a:r>
            <a:r>
              <a:rPr lang="en-SG" dirty="0">
                <a:solidFill>
                  <a:srgbClr val="2AA198"/>
                </a:solidFill>
              </a:rPr>
              <a:t>s</a:t>
            </a:r>
            <a:r>
              <a:rPr lang="en-SG" dirty="0"/>
              <a:t>; }</a:t>
            </a:r>
            <a:br>
              <a:rPr lang="en-SG" dirty="0"/>
            </a:br>
            <a:r>
              <a:rPr lang="en-SG" dirty="0"/>
              <a:t>.</a:t>
            </a:r>
            <a:r>
              <a:rPr lang="en-SG" dirty="0" err="1">
                <a:solidFill>
                  <a:srgbClr val="CB4B16"/>
                </a:solidFill>
              </a:rPr>
              <a:t>item</a:t>
            </a:r>
            <a:r>
              <a:rPr lang="en-SG" dirty="0" err="1"/>
              <a:t>:nth-child</a:t>
            </a:r>
            <a:r>
              <a:rPr lang="en-SG" dirty="0"/>
              <a:t>(</a:t>
            </a:r>
            <a:r>
              <a:rPr lang="en-SG" dirty="0">
                <a:solidFill>
                  <a:srgbClr val="D33682"/>
                </a:solidFill>
              </a:rPr>
              <a:t>3</a:t>
            </a:r>
            <a:r>
              <a:rPr lang="en-SG" dirty="0"/>
              <a:t>) { </a:t>
            </a:r>
            <a:r>
              <a:rPr lang="en-SG" dirty="0">
                <a:solidFill>
                  <a:srgbClr val="B58900"/>
                </a:solidFill>
              </a:rPr>
              <a:t>animation-delay</a:t>
            </a:r>
            <a:r>
              <a:rPr lang="en-SG" dirty="0"/>
              <a:t>: </a:t>
            </a:r>
            <a:r>
              <a:rPr lang="en-SG" dirty="0">
                <a:solidFill>
                  <a:srgbClr val="D33682"/>
                </a:solidFill>
              </a:rPr>
              <a:t>0.2</a:t>
            </a:r>
            <a:r>
              <a:rPr lang="en-SG" dirty="0">
                <a:solidFill>
                  <a:srgbClr val="2AA198"/>
                </a:solidFill>
              </a:rPr>
              <a:t>s</a:t>
            </a:r>
            <a:r>
              <a:rPr lang="en-SG" dirty="0"/>
              <a:t>; }</a:t>
            </a:r>
            <a:br>
              <a:rPr lang="en-SG" dirty="0"/>
            </a:br>
            <a:r>
              <a:rPr lang="en-SG" dirty="0"/>
              <a:t>.</a:t>
            </a:r>
            <a:r>
              <a:rPr lang="en-SG" dirty="0" err="1">
                <a:solidFill>
                  <a:srgbClr val="CB4B16"/>
                </a:solidFill>
              </a:rPr>
              <a:t>item</a:t>
            </a:r>
            <a:r>
              <a:rPr lang="en-SG" dirty="0" err="1"/>
              <a:t>:nth-child</a:t>
            </a:r>
            <a:r>
              <a:rPr lang="en-SG" dirty="0"/>
              <a:t>(</a:t>
            </a:r>
            <a:r>
              <a:rPr lang="en-SG" dirty="0">
                <a:solidFill>
                  <a:srgbClr val="D33682"/>
                </a:solidFill>
              </a:rPr>
              <a:t>4</a:t>
            </a:r>
            <a:r>
              <a:rPr lang="en-SG" dirty="0"/>
              <a:t>) { </a:t>
            </a:r>
            <a:r>
              <a:rPr lang="en-SG" dirty="0">
                <a:solidFill>
                  <a:srgbClr val="B58900"/>
                </a:solidFill>
              </a:rPr>
              <a:t>animation-delay</a:t>
            </a:r>
            <a:r>
              <a:rPr lang="en-SG" dirty="0"/>
              <a:t>: </a:t>
            </a:r>
            <a:r>
              <a:rPr lang="en-SG" dirty="0">
                <a:solidFill>
                  <a:srgbClr val="D33682"/>
                </a:solidFill>
              </a:rPr>
              <a:t>0.3</a:t>
            </a:r>
            <a:r>
              <a:rPr lang="en-SG" dirty="0">
                <a:solidFill>
                  <a:srgbClr val="2AA198"/>
                </a:solidFill>
              </a:rPr>
              <a:t>s</a:t>
            </a:r>
            <a:r>
              <a:rPr lang="en-SG" dirty="0"/>
              <a:t>; }</a:t>
            </a:r>
            <a:br>
              <a:rPr lang="en-SG" dirty="0"/>
            </a:br>
            <a:r>
              <a:rPr lang="en-SG" dirty="0"/>
              <a:t>.</a:t>
            </a:r>
            <a:r>
              <a:rPr lang="en-SG" dirty="0" err="1">
                <a:solidFill>
                  <a:srgbClr val="CB4B16"/>
                </a:solidFill>
              </a:rPr>
              <a:t>item</a:t>
            </a:r>
            <a:r>
              <a:rPr lang="en-SG" dirty="0" err="1"/>
              <a:t>:nth-child</a:t>
            </a:r>
            <a:r>
              <a:rPr lang="en-SG" dirty="0"/>
              <a:t>(</a:t>
            </a:r>
            <a:r>
              <a:rPr lang="en-SG" dirty="0">
                <a:solidFill>
                  <a:srgbClr val="D33682"/>
                </a:solidFill>
              </a:rPr>
              <a:t>5</a:t>
            </a:r>
            <a:r>
              <a:rPr lang="en-SG" dirty="0"/>
              <a:t>) { </a:t>
            </a:r>
            <a:r>
              <a:rPr lang="en-SG" dirty="0">
                <a:solidFill>
                  <a:srgbClr val="B58900"/>
                </a:solidFill>
              </a:rPr>
              <a:t>animation-delay</a:t>
            </a:r>
            <a:r>
              <a:rPr lang="en-SG" dirty="0"/>
              <a:t>: </a:t>
            </a:r>
            <a:r>
              <a:rPr lang="en-SG" dirty="0">
                <a:solidFill>
                  <a:srgbClr val="D33682"/>
                </a:solidFill>
              </a:rPr>
              <a:t>0.4</a:t>
            </a:r>
            <a:r>
              <a:rPr lang="en-SG" dirty="0">
                <a:solidFill>
                  <a:srgbClr val="2AA198"/>
                </a:solidFill>
              </a:rPr>
              <a:t>s</a:t>
            </a:r>
            <a:r>
              <a:rPr lang="en-SG" dirty="0"/>
              <a:t>; }</a:t>
            </a:r>
            <a:br>
              <a:rPr lang="en-SG" dirty="0"/>
            </a:br>
            <a:r>
              <a:rPr lang="en-SG" dirty="0"/>
              <a:t>.</a:t>
            </a:r>
            <a:r>
              <a:rPr lang="en-SG" dirty="0" err="1">
                <a:solidFill>
                  <a:srgbClr val="CB4B16"/>
                </a:solidFill>
              </a:rPr>
              <a:t>item</a:t>
            </a:r>
            <a:r>
              <a:rPr lang="en-SG" dirty="0" err="1"/>
              <a:t>:nth-child</a:t>
            </a:r>
            <a:r>
              <a:rPr lang="en-SG" dirty="0"/>
              <a:t>(</a:t>
            </a:r>
            <a:r>
              <a:rPr lang="en-SG" dirty="0">
                <a:solidFill>
                  <a:srgbClr val="D33682"/>
                </a:solidFill>
              </a:rPr>
              <a:t>6</a:t>
            </a:r>
            <a:r>
              <a:rPr lang="en-SG" dirty="0"/>
              <a:t>) { </a:t>
            </a:r>
            <a:r>
              <a:rPr lang="en-SG" dirty="0">
                <a:solidFill>
                  <a:srgbClr val="B58900"/>
                </a:solidFill>
              </a:rPr>
              <a:t>animation-delay</a:t>
            </a:r>
            <a:r>
              <a:rPr lang="en-SG" dirty="0"/>
              <a:t>: </a:t>
            </a:r>
            <a:r>
              <a:rPr lang="en-SG" dirty="0">
                <a:solidFill>
                  <a:srgbClr val="D33682"/>
                </a:solidFill>
              </a:rPr>
              <a:t>0.5</a:t>
            </a:r>
            <a:r>
              <a:rPr lang="en-SG" dirty="0">
                <a:solidFill>
                  <a:srgbClr val="2AA198"/>
                </a:solidFill>
              </a:rPr>
              <a:t>s</a:t>
            </a:r>
            <a:r>
              <a:rPr lang="en-SG" dirty="0"/>
              <a:t>; }</a:t>
            </a:r>
            <a:br>
              <a:rPr lang="en-SG" dirty="0"/>
            </a:br>
            <a:r>
              <a:rPr lang="en-SG" dirty="0"/>
              <a:t>.</a:t>
            </a:r>
            <a:r>
              <a:rPr lang="en-SG" dirty="0" err="1">
                <a:solidFill>
                  <a:srgbClr val="CB4B16"/>
                </a:solidFill>
              </a:rPr>
              <a:t>item</a:t>
            </a:r>
            <a:r>
              <a:rPr lang="en-SG" dirty="0" err="1"/>
              <a:t>:nth-child</a:t>
            </a:r>
            <a:r>
              <a:rPr lang="en-SG" dirty="0"/>
              <a:t>(</a:t>
            </a:r>
            <a:r>
              <a:rPr lang="en-SG" dirty="0">
                <a:solidFill>
                  <a:srgbClr val="D33682"/>
                </a:solidFill>
              </a:rPr>
              <a:t>7</a:t>
            </a:r>
            <a:r>
              <a:rPr lang="en-SG" dirty="0"/>
              <a:t>) { </a:t>
            </a:r>
            <a:r>
              <a:rPr lang="en-SG" dirty="0">
                <a:solidFill>
                  <a:srgbClr val="B58900"/>
                </a:solidFill>
              </a:rPr>
              <a:t>animation-delay</a:t>
            </a:r>
            <a:r>
              <a:rPr lang="en-SG" dirty="0"/>
              <a:t>: </a:t>
            </a:r>
            <a:r>
              <a:rPr lang="en-SG" dirty="0">
                <a:solidFill>
                  <a:srgbClr val="D33682"/>
                </a:solidFill>
              </a:rPr>
              <a:t>0.6</a:t>
            </a:r>
            <a:r>
              <a:rPr lang="en-SG" dirty="0">
                <a:solidFill>
                  <a:srgbClr val="2AA198"/>
                </a:solidFill>
              </a:rPr>
              <a:t>s</a:t>
            </a:r>
            <a:r>
              <a:rPr lang="en-SG" dirty="0"/>
              <a:t>; }</a:t>
            </a:r>
            <a:br>
              <a:rPr lang="en-SG" dirty="0"/>
            </a:br>
            <a:r>
              <a:rPr lang="en-SG" dirty="0"/>
              <a:t>.</a:t>
            </a:r>
            <a:r>
              <a:rPr lang="en-SG" dirty="0" err="1">
                <a:solidFill>
                  <a:srgbClr val="CB4B16"/>
                </a:solidFill>
              </a:rPr>
              <a:t>item</a:t>
            </a:r>
            <a:r>
              <a:rPr lang="en-SG" dirty="0" err="1"/>
              <a:t>:nth-child</a:t>
            </a:r>
            <a:r>
              <a:rPr lang="en-SG" dirty="0"/>
              <a:t>(</a:t>
            </a:r>
            <a:r>
              <a:rPr lang="en-SG" dirty="0">
                <a:solidFill>
                  <a:srgbClr val="D33682"/>
                </a:solidFill>
              </a:rPr>
              <a:t>8</a:t>
            </a:r>
            <a:r>
              <a:rPr lang="en-SG" dirty="0"/>
              <a:t>) { </a:t>
            </a:r>
            <a:r>
              <a:rPr lang="en-SG" dirty="0">
                <a:solidFill>
                  <a:srgbClr val="B58900"/>
                </a:solidFill>
              </a:rPr>
              <a:t>animation-delay</a:t>
            </a:r>
            <a:r>
              <a:rPr lang="en-SG" dirty="0"/>
              <a:t>: </a:t>
            </a:r>
            <a:r>
              <a:rPr lang="en-SG" dirty="0">
                <a:solidFill>
                  <a:srgbClr val="D33682"/>
                </a:solidFill>
              </a:rPr>
              <a:t>0.7</a:t>
            </a:r>
            <a:r>
              <a:rPr lang="en-SG" dirty="0">
                <a:solidFill>
                  <a:srgbClr val="2AA198"/>
                </a:solidFill>
              </a:rPr>
              <a:t>s</a:t>
            </a:r>
            <a:r>
              <a:rPr lang="en-SG" dirty="0"/>
              <a:t>; }</a:t>
            </a:r>
            <a:br>
              <a:rPr lang="en-SG" dirty="0"/>
            </a:br>
            <a:r>
              <a:rPr lang="en-SG" dirty="0"/>
              <a:t>.</a:t>
            </a:r>
            <a:r>
              <a:rPr lang="en-SG" dirty="0" err="1">
                <a:solidFill>
                  <a:srgbClr val="CB4B16"/>
                </a:solidFill>
              </a:rPr>
              <a:t>item</a:t>
            </a:r>
            <a:r>
              <a:rPr lang="en-SG" dirty="0" err="1"/>
              <a:t>:nth-child</a:t>
            </a:r>
            <a:r>
              <a:rPr lang="en-SG" dirty="0"/>
              <a:t>(</a:t>
            </a:r>
            <a:r>
              <a:rPr lang="en-SG" dirty="0">
                <a:solidFill>
                  <a:srgbClr val="D33682"/>
                </a:solidFill>
              </a:rPr>
              <a:t>9</a:t>
            </a:r>
            <a:r>
              <a:rPr lang="en-SG" dirty="0"/>
              <a:t>) { </a:t>
            </a:r>
            <a:r>
              <a:rPr lang="en-SG" dirty="0">
                <a:solidFill>
                  <a:srgbClr val="B58900"/>
                </a:solidFill>
              </a:rPr>
              <a:t>animation-delay</a:t>
            </a:r>
            <a:r>
              <a:rPr lang="en-SG" dirty="0"/>
              <a:t>: </a:t>
            </a:r>
            <a:r>
              <a:rPr lang="en-SG" dirty="0">
                <a:solidFill>
                  <a:srgbClr val="D33682"/>
                </a:solidFill>
              </a:rPr>
              <a:t>0.8</a:t>
            </a:r>
            <a:r>
              <a:rPr lang="en-SG" dirty="0">
                <a:solidFill>
                  <a:srgbClr val="2AA198"/>
                </a:solidFill>
              </a:rPr>
              <a:t>s</a:t>
            </a:r>
            <a:r>
              <a:rPr lang="en-SG" dirty="0"/>
              <a:t>; }</a:t>
            </a:r>
            <a:br>
              <a:rPr lang="en-SG" dirty="0"/>
            </a:br>
            <a:r>
              <a:rPr lang="en-SG" dirty="0"/>
              <a:t>.</a:t>
            </a:r>
            <a:r>
              <a:rPr lang="en-SG" dirty="0" err="1">
                <a:solidFill>
                  <a:srgbClr val="CB4B16"/>
                </a:solidFill>
              </a:rPr>
              <a:t>item</a:t>
            </a:r>
            <a:r>
              <a:rPr lang="en-SG" dirty="0" err="1"/>
              <a:t>:nth-child</a:t>
            </a:r>
            <a:r>
              <a:rPr lang="en-SG" dirty="0"/>
              <a:t>(</a:t>
            </a:r>
            <a:r>
              <a:rPr lang="en-SG" dirty="0">
                <a:solidFill>
                  <a:srgbClr val="D33682"/>
                </a:solidFill>
              </a:rPr>
              <a:t>10</a:t>
            </a:r>
            <a:r>
              <a:rPr lang="en-SG" dirty="0"/>
              <a:t>) { </a:t>
            </a:r>
            <a:r>
              <a:rPr lang="en-SG" dirty="0">
                <a:solidFill>
                  <a:srgbClr val="B58900"/>
                </a:solidFill>
              </a:rPr>
              <a:t>animation-delay</a:t>
            </a:r>
            <a:r>
              <a:rPr lang="en-SG" dirty="0"/>
              <a:t>: </a:t>
            </a:r>
            <a:r>
              <a:rPr lang="en-SG" dirty="0">
                <a:solidFill>
                  <a:srgbClr val="D33682"/>
                </a:solidFill>
              </a:rPr>
              <a:t>0.9</a:t>
            </a:r>
            <a:r>
              <a:rPr lang="en-SG" dirty="0">
                <a:solidFill>
                  <a:srgbClr val="2AA198"/>
                </a:solidFill>
              </a:rPr>
              <a:t>s</a:t>
            </a:r>
            <a:r>
              <a:rPr lang="en-SG" dirty="0"/>
              <a:t>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93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CB132-378D-324D-B2D3-51E1EFFE2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51CA97-DA8A-FB42-ABF6-A608A1FE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A6C055-0FB9-BA4A-975F-C52A056DCD5A}"/>
              </a:ext>
            </a:extLst>
          </p:cNvPr>
          <p:cNvSpPr/>
          <p:nvPr/>
        </p:nvSpPr>
        <p:spPr>
          <a:xfrm>
            <a:off x="18669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.</a:t>
            </a:r>
            <a:r>
              <a:rPr lang="en-SG" dirty="0">
                <a:solidFill>
                  <a:srgbClr val="CB4B16"/>
                </a:solidFill>
              </a:rPr>
              <a:t>container </a:t>
            </a:r>
            <a:r>
              <a:rPr lang="en-SG" dirty="0"/>
              <a:t>{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B58900"/>
                </a:solidFill>
              </a:rPr>
              <a:t>margin</a:t>
            </a:r>
            <a:r>
              <a:rPr lang="en-SG" dirty="0"/>
              <a:t>: </a:t>
            </a:r>
            <a:r>
              <a:rPr lang="en-SG" dirty="0">
                <a:solidFill>
                  <a:srgbClr val="D33682"/>
                </a:solidFill>
              </a:rPr>
              <a:t>0 </a:t>
            </a:r>
            <a:r>
              <a:rPr lang="en-SG" dirty="0">
                <a:solidFill>
                  <a:srgbClr val="2AA198"/>
                </a:solidFill>
              </a:rPr>
              <a:t>auto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B58900"/>
                </a:solidFill>
              </a:rPr>
              <a:t>max-width</a:t>
            </a:r>
            <a:r>
              <a:rPr lang="en-SG" dirty="0"/>
              <a:t>: </a:t>
            </a:r>
            <a:r>
              <a:rPr lang="en-SG" dirty="0">
                <a:solidFill>
                  <a:srgbClr val="D33682"/>
                </a:solidFill>
              </a:rPr>
              <a:t>42</a:t>
            </a:r>
            <a:r>
              <a:rPr lang="en-SG" dirty="0">
                <a:solidFill>
                  <a:srgbClr val="2AA198"/>
                </a:solidFill>
              </a:rPr>
              <a:t>em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B58900"/>
                </a:solidFill>
              </a:rPr>
              <a:t>padding</a:t>
            </a:r>
            <a:r>
              <a:rPr lang="en-SG" dirty="0"/>
              <a:t>: </a:t>
            </a:r>
            <a:r>
              <a:rPr lang="en-SG" dirty="0">
                <a:solidFill>
                  <a:srgbClr val="D33682"/>
                </a:solidFill>
              </a:rPr>
              <a:t>0 1</a:t>
            </a:r>
            <a:r>
              <a:rPr lang="en-SG" dirty="0">
                <a:solidFill>
                  <a:srgbClr val="2AA198"/>
                </a:solidFill>
              </a:rPr>
              <a:t>em</a:t>
            </a:r>
            <a:r>
              <a:rPr lang="en-SG" dirty="0"/>
              <a:t>;</a:t>
            </a:r>
            <a:br>
              <a:rPr lang="en-SG" dirty="0"/>
            </a:b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268BD2"/>
                </a:solidFill>
              </a:rPr>
              <a:t>p</a:t>
            </a:r>
            <a:r>
              <a:rPr lang="en-SG" dirty="0"/>
              <a:t>, </a:t>
            </a:r>
            <a:r>
              <a:rPr lang="en-SG" dirty="0">
                <a:solidFill>
                  <a:srgbClr val="268BD2"/>
                </a:solidFill>
              </a:rPr>
              <a:t>li </a:t>
            </a:r>
            <a:r>
              <a:rPr lang="en-SG" dirty="0"/>
              <a:t>{</a:t>
            </a:r>
            <a:br>
              <a:rPr lang="en-SG" dirty="0"/>
            </a:br>
            <a:br>
              <a:rPr lang="en-SG" dirty="0"/>
            </a:br>
            <a:r>
              <a:rPr lang="en-SG" dirty="0"/>
              <a:t>    </a:t>
            </a:r>
            <a:r>
              <a:rPr lang="en-SG" dirty="0">
                <a:solidFill>
                  <a:srgbClr val="B58900"/>
                </a:solidFill>
              </a:rPr>
              <a:t>text-indent</a:t>
            </a:r>
            <a:r>
              <a:rPr lang="en-SG" dirty="0"/>
              <a:t>: </a:t>
            </a:r>
            <a:r>
              <a:rPr lang="en-SG" dirty="0">
                <a:solidFill>
                  <a:srgbClr val="D33682"/>
                </a:solidFill>
              </a:rPr>
              <a:t>1</a:t>
            </a:r>
            <a:r>
              <a:rPr lang="en-SG" dirty="0">
                <a:solidFill>
                  <a:srgbClr val="2AA198"/>
                </a:solidFill>
              </a:rPr>
              <a:t>em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  }</a:t>
            </a:r>
            <a:br>
              <a:rPr lang="en-SG" dirty="0"/>
            </a:br>
            <a:r>
              <a:rPr lang="en-SG" dirty="0"/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1A065-9B5B-8842-9B32-F148A6D7C08B}"/>
              </a:ext>
            </a:extLst>
          </p:cNvPr>
          <p:cNvSpPr/>
          <p:nvPr/>
        </p:nvSpPr>
        <p:spPr>
          <a:xfrm>
            <a:off x="5155769" y="2228671"/>
            <a:ext cx="6793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.</a:t>
            </a:r>
            <a:r>
              <a:rPr lang="en-SG" dirty="0">
                <a:solidFill>
                  <a:srgbClr val="CB4B16"/>
                </a:solidFill>
              </a:rPr>
              <a:t>container </a:t>
            </a:r>
            <a:r>
              <a:rPr lang="en-SG" dirty="0"/>
              <a:t>{ </a:t>
            </a:r>
            <a:r>
              <a:rPr lang="en-SG" dirty="0">
                <a:solidFill>
                  <a:srgbClr val="B58900"/>
                </a:solidFill>
              </a:rPr>
              <a:t>margin</a:t>
            </a:r>
            <a:r>
              <a:rPr lang="en-SG" dirty="0"/>
              <a:t>: </a:t>
            </a:r>
            <a:r>
              <a:rPr lang="en-SG" dirty="0">
                <a:solidFill>
                  <a:srgbClr val="D33682"/>
                </a:solidFill>
              </a:rPr>
              <a:t>0 </a:t>
            </a:r>
            <a:r>
              <a:rPr lang="en-SG" dirty="0">
                <a:solidFill>
                  <a:srgbClr val="2AA198"/>
                </a:solidFill>
              </a:rPr>
              <a:t>auto</a:t>
            </a:r>
            <a:r>
              <a:rPr lang="en-SG" dirty="0"/>
              <a:t>; </a:t>
            </a:r>
            <a:r>
              <a:rPr lang="en-SG" dirty="0">
                <a:solidFill>
                  <a:srgbClr val="B58900"/>
                </a:solidFill>
              </a:rPr>
              <a:t>max-width</a:t>
            </a:r>
            <a:r>
              <a:rPr lang="en-SG" dirty="0"/>
              <a:t>: </a:t>
            </a:r>
            <a:r>
              <a:rPr lang="en-SG" dirty="0">
                <a:solidFill>
                  <a:srgbClr val="D33682"/>
                </a:solidFill>
              </a:rPr>
              <a:t>42</a:t>
            </a:r>
            <a:r>
              <a:rPr lang="en-SG" dirty="0">
                <a:solidFill>
                  <a:srgbClr val="2AA198"/>
                </a:solidFill>
              </a:rPr>
              <a:t>em</a:t>
            </a:r>
            <a:r>
              <a:rPr lang="en-SG" dirty="0"/>
              <a:t>; </a:t>
            </a:r>
            <a:r>
              <a:rPr lang="en-SG" dirty="0">
                <a:solidFill>
                  <a:srgbClr val="B58900"/>
                </a:solidFill>
              </a:rPr>
              <a:t>padding</a:t>
            </a:r>
            <a:r>
              <a:rPr lang="en-SG" dirty="0"/>
              <a:t>: </a:t>
            </a:r>
            <a:r>
              <a:rPr lang="en-SG" dirty="0">
                <a:solidFill>
                  <a:srgbClr val="D33682"/>
                </a:solidFill>
              </a:rPr>
              <a:t>0 1</a:t>
            </a:r>
            <a:r>
              <a:rPr lang="en-SG" dirty="0">
                <a:solidFill>
                  <a:srgbClr val="2AA198"/>
                </a:solidFill>
              </a:rPr>
              <a:t>em</a:t>
            </a:r>
            <a:r>
              <a:rPr lang="en-SG" dirty="0"/>
              <a:t>; }</a:t>
            </a:r>
            <a:br>
              <a:rPr lang="en-SG" dirty="0"/>
            </a:br>
            <a:br>
              <a:rPr lang="en-SG" dirty="0"/>
            </a:br>
            <a:r>
              <a:rPr lang="en-SG" dirty="0"/>
              <a:t>.</a:t>
            </a:r>
            <a:r>
              <a:rPr lang="en-SG" dirty="0">
                <a:solidFill>
                  <a:srgbClr val="CB4B16"/>
                </a:solidFill>
              </a:rPr>
              <a:t>container </a:t>
            </a:r>
            <a:r>
              <a:rPr lang="en-SG" dirty="0">
                <a:solidFill>
                  <a:srgbClr val="268BD2"/>
                </a:solidFill>
              </a:rPr>
              <a:t>p</a:t>
            </a:r>
            <a:r>
              <a:rPr lang="en-SG" dirty="0"/>
              <a:t>, .</a:t>
            </a:r>
            <a:r>
              <a:rPr lang="en-SG" dirty="0">
                <a:solidFill>
                  <a:srgbClr val="CB4B16"/>
                </a:solidFill>
              </a:rPr>
              <a:t>container </a:t>
            </a:r>
            <a:r>
              <a:rPr lang="en-SG" dirty="0">
                <a:solidFill>
                  <a:srgbClr val="268BD2"/>
                </a:solidFill>
              </a:rPr>
              <a:t>li </a:t>
            </a:r>
            <a:r>
              <a:rPr lang="en-SG" dirty="0"/>
              <a:t>{</a:t>
            </a:r>
            <a:r>
              <a:rPr lang="en-SG" dirty="0">
                <a:solidFill>
                  <a:srgbClr val="B58900"/>
                </a:solidFill>
              </a:rPr>
              <a:t>text-indent</a:t>
            </a:r>
            <a:r>
              <a:rPr lang="en-SG" dirty="0"/>
              <a:t>: </a:t>
            </a:r>
            <a:r>
              <a:rPr lang="en-SG" dirty="0">
                <a:solidFill>
                  <a:srgbClr val="D33682"/>
                </a:solidFill>
              </a:rPr>
              <a:t>1</a:t>
            </a:r>
            <a:r>
              <a:rPr lang="en-SG" dirty="0">
                <a:solidFill>
                  <a:srgbClr val="2AA198"/>
                </a:solidFill>
              </a:rPr>
              <a:t>em</a:t>
            </a:r>
            <a:r>
              <a:rPr lang="en-SG" dirty="0"/>
              <a:t>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36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CB132-378D-324D-B2D3-51E1EFFE2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51CA97-DA8A-FB42-ABF6-A608A1FE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Ampersand Selector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111242-464E-2642-9E45-D4D4BDFFF223}"/>
              </a:ext>
            </a:extLst>
          </p:cNvPr>
          <p:cNvSpPr/>
          <p:nvPr/>
        </p:nvSpPr>
        <p:spPr>
          <a:xfrm>
            <a:off x="1250197" y="189155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solidFill>
                  <a:srgbClr val="268BD2"/>
                </a:solidFill>
              </a:rPr>
              <a:t>a </a:t>
            </a:r>
            <a:r>
              <a:rPr lang="en-SG" dirty="0"/>
              <a:t>{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 err="1">
                <a:solidFill>
                  <a:srgbClr val="B58900"/>
                </a:solidFill>
              </a:rPr>
              <a:t>color</a:t>
            </a:r>
            <a:r>
              <a:rPr lang="en-SG" dirty="0"/>
              <a:t>: </a:t>
            </a:r>
            <a:r>
              <a:rPr lang="en-SG" dirty="0" err="1">
                <a:solidFill>
                  <a:srgbClr val="2AA198"/>
                </a:solidFill>
              </a:rPr>
              <a:t>deeppink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268BD2"/>
                </a:solidFill>
              </a:rPr>
              <a:t>&amp;</a:t>
            </a:r>
            <a:r>
              <a:rPr lang="en-SG" dirty="0"/>
              <a:t>:hover, </a:t>
            </a:r>
            <a:r>
              <a:rPr lang="en-SG" dirty="0">
                <a:solidFill>
                  <a:srgbClr val="268BD2"/>
                </a:solidFill>
              </a:rPr>
              <a:t>&amp;</a:t>
            </a:r>
            <a:r>
              <a:rPr lang="en-SG" dirty="0"/>
              <a:t>:active {</a:t>
            </a:r>
            <a:br>
              <a:rPr lang="en-SG" dirty="0"/>
            </a:br>
            <a:r>
              <a:rPr lang="en-SG" dirty="0"/>
              <a:t>    </a:t>
            </a:r>
            <a:r>
              <a:rPr lang="en-SG" dirty="0" err="1">
                <a:solidFill>
                  <a:srgbClr val="B58900"/>
                </a:solidFill>
              </a:rPr>
              <a:t>color</a:t>
            </a:r>
            <a:r>
              <a:rPr lang="en-SG" dirty="0"/>
              <a:t>: </a:t>
            </a:r>
            <a:r>
              <a:rPr lang="en-SG" dirty="0" err="1">
                <a:solidFill>
                  <a:srgbClr val="2AA198"/>
                </a:solidFill>
              </a:rPr>
              <a:t>hotpink</a:t>
            </a:r>
            <a:br>
              <a:rPr lang="en-SG" dirty="0">
                <a:solidFill>
                  <a:srgbClr val="2AA198"/>
                </a:solidFill>
              </a:rPr>
            </a:br>
            <a:r>
              <a:rPr lang="en-SG" dirty="0">
                <a:solidFill>
                  <a:srgbClr val="2AA198"/>
                </a:solidFill>
              </a:rPr>
              <a:t>  </a:t>
            </a:r>
            <a:r>
              <a:rPr lang="en-SG" dirty="0"/>
              <a:t>}</a:t>
            </a:r>
            <a:br>
              <a:rPr lang="en-SG" dirty="0"/>
            </a:br>
            <a:r>
              <a:rPr lang="en-SG" dirty="0"/>
              <a:t>}</a:t>
            </a:r>
            <a:br>
              <a:rPr lang="en-SG" dirty="0"/>
            </a:br>
            <a:br>
              <a:rPr lang="en-SG" dirty="0"/>
            </a:br>
            <a:r>
              <a:rPr lang="en-SG" dirty="0">
                <a:solidFill>
                  <a:srgbClr val="268BD2"/>
                </a:solidFill>
              </a:rPr>
              <a:t>a </a:t>
            </a:r>
            <a:r>
              <a:rPr lang="en-SG" dirty="0"/>
              <a:t>{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 err="1">
                <a:solidFill>
                  <a:srgbClr val="B58900"/>
                </a:solidFill>
              </a:rPr>
              <a:t>color</a:t>
            </a:r>
            <a:r>
              <a:rPr lang="en-SG" dirty="0"/>
              <a:t>: </a:t>
            </a:r>
            <a:r>
              <a:rPr lang="en-SG" dirty="0" err="1">
                <a:solidFill>
                  <a:srgbClr val="2AA198"/>
                </a:solidFill>
              </a:rPr>
              <a:t>deeppink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}</a:t>
            </a:r>
            <a:br>
              <a:rPr lang="en-SG" dirty="0"/>
            </a:br>
            <a:br>
              <a:rPr lang="en-SG" dirty="0"/>
            </a:br>
            <a:r>
              <a:rPr lang="en-SG" dirty="0" err="1">
                <a:solidFill>
                  <a:srgbClr val="268BD2"/>
                </a:solidFill>
              </a:rPr>
              <a:t>a</a:t>
            </a:r>
            <a:r>
              <a:rPr lang="en-SG" dirty="0" err="1"/>
              <a:t>:hover</a:t>
            </a:r>
            <a:r>
              <a:rPr lang="en-SG" dirty="0"/>
              <a:t>, </a:t>
            </a:r>
            <a:r>
              <a:rPr lang="en-SG" dirty="0" err="1">
                <a:solidFill>
                  <a:srgbClr val="268BD2"/>
                </a:solidFill>
              </a:rPr>
              <a:t>a</a:t>
            </a:r>
            <a:r>
              <a:rPr lang="en-SG" dirty="0" err="1"/>
              <a:t>:active</a:t>
            </a:r>
            <a:r>
              <a:rPr lang="en-SG" dirty="0"/>
              <a:t> {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 err="1">
                <a:solidFill>
                  <a:srgbClr val="B58900"/>
                </a:solidFill>
              </a:rPr>
              <a:t>color</a:t>
            </a:r>
            <a:r>
              <a:rPr lang="en-SG" dirty="0"/>
              <a:t>: </a:t>
            </a:r>
            <a:r>
              <a:rPr lang="en-SG" dirty="0" err="1">
                <a:solidFill>
                  <a:srgbClr val="2AA198"/>
                </a:solidFill>
              </a:rPr>
              <a:t>hotpink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}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4F075C-964C-C740-9C60-FB8800A4CDA3}"/>
              </a:ext>
            </a:extLst>
          </p:cNvPr>
          <p:cNvSpPr/>
          <p:nvPr/>
        </p:nvSpPr>
        <p:spPr>
          <a:xfrm>
            <a:off x="4298197" y="1368731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SG" dirty="0"/>
            </a:br>
            <a:br>
              <a:rPr lang="en-SG" dirty="0"/>
            </a:br>
            <a:r>
              <a:rPr lang="en-SG" dirty="0"/>
              <a:t>.</a:t>
            </a:r>
            <a:r>
              <a:rPr lang="en-SG" dirty="0">
                <a:solidFill>
                  <a:srgbClr val="CB4B16"/>
                </a:solidFill>
              </a:rPr>
              <a:t>navigation </a:t>
            </a:r>
            <a:r>
              <a:rPr lang="en-SG" dirty="0">
                <a:solidFill>
                  <a:srgbClr val="268BD2"/>
                </a:solidFill>
              </a:rPr>
              <a:t>li </a:t>
            </a:r>
            <a:r>
              <a:rPr lang="en-SG" dirty="0"/>
              <a:t>{ </a:t>
            </a:r>
          </a:p>
          <a:p>
            <a:r>
              <a:rPr lang="en-SG" dirty="0">
                <a:solidFill>
                  <a:srgbClr val="B58900"/>
                </a:solidFill>
              </a:rPr>
              <a:t>  display</a:t>
            </a:r>
            <a:r>
              <a:rPr lang="en-SG" dirty="0"/>
              <a:t>: </a:t>
            </a:r>
            <a:r>
              <a:rPr lang="en-SG" dirty="0">
                <a:solidFill>
                  <a:srgbClr val="2AA198"/>
                </a:solidFill>
              </a:rPr>
              <a:t>block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859900"/>
                </a:solidFill>
              </a:rPr>
              <a:t>@media </a:t>
            </a:r>
            <a:r>
              <a:rPr lang="en-SG" dirty="0">
                <a:solidFill>
                  <a:srgbClr val="2AA198"/>
                </a:solidFill>
              </a:rPr>
              <a:t>screen </a:t>
            </a:r>
            <a:r>
              <a:rPr lang="en-SG" dirty="0"/>
              <a:t>and (</a:t>
            </a:r>
            <a:r>
              <a:rPr lang="en-SG" dirty="0">
                <a:solidFill>
                  <a:srgbClr val="B58900"/>
                </a:solidFill>
              </a:rPr>
              <a:t>min-width</a:t>
            </a:r>
            <a:r>
              <a:rPr lang="en-SG" dirty="0"/>
              <a:t>: </a:t>
            </a:r>
            <a:r>
              <a:rPr lang="en-SG" dirty="0">
                <a:solidFill>
                  <a:srgbClr val="D33682"/>
                </a:solidFill>
              </a:rPr>
              <a:t>42</a:t>
            </a:r>
            <a:r>
              <a:rPr lang="en-SG" dirty="0">
                <a:solidFill>
                  <a:srgbClr val="2AA198"/>
                </a:solidFill>
              </a:rPr>
              <a:t>em</a:t>
            </a:r>
            <a:r>
              <a:rPr lang="en-SG" dirty="0"/>
              <a:t>) {</a:t>
            </a:r>
            <a:br>
              <a:rPr lang="en-SG" dirty="0"/>
            </a:br>
            <a:r>
              <a:rPr lang="en-SG" dirty="0"/>
              <a:t>    </a:t>
            </a:r>
            <a:r>
              <a:rPr lang="en-SG" dirty="0">
                <a:solidFill>
                  <a:srgbClr val="B58900"/>
                </a:solidFill>
              </a:rPr>
              <a:t>display</a:t>
            </a:r>
            <a:r>
              <a:rPr lang="en-SG" dirty="0"/>
              <a:t>: </a:t>
            </a:r>
            <a:r>
              <a:rPr lang="en-SG" dirty="0">
                <a:solidFill>
                  <a:srgbClr val="2AA198"/>
                </a:solidFill>
              </a:rPr>
              <a:t>inline-block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  }</a:t>
            </a:r>
            <a:br>
              <a:rPr lang="en-SG" dirty="0"/>
            </a:br>
            <a:r>
              <a:rPr lang="en-SG" dirty="0"/>
              <a:t>}</a:t>
            </a:r>
            <a:br>
              <a:rPr lang="en-SG" dirty="0"/>
            </a:br>
            <a:br>
              <a:rPr lang="en-SG" dirty="0"/>
            </a:br>
            <a:r>
              <a:rPr lang="en-SG" dirty="0"/>
              <a:t>.</a:t>
            </a:r>
            <a:r>
              <a:rPr lang="en-SG" dirty="0">
                <a:solidFill>
                  <a:srgbClr val="CB4B16"/>
                </a:solidFill>
              </a:rPr>
              <a:t>navigation </a:t>
            </a:r>
            <a:r>
              <a:rPr lang="en-SG" dirty="0">
                <a:solidFill>
                  <a:srgbClr val="268BD2"/>
                </a:solidFill>
              </a:rPr>
              <a:t>li </a:t>
            </a:r>
            <a:r>
              <a:rPr lang="en-SG" dirty="0"/>
              <a:t>{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B58900"/>
                </a:solidFill>
              </a:rPr>
              <a:t>display</a:t>
            </a:r>
            <a:r>
              <a:rPr lang="en-SG" dirty="0"/>
              <a:t>: </a:t>
            </a:r>
            <a:r>
              <a:rPr lang="en-SG" dirty="0">
                <a:solidFill>
                  <a:srgbClr val="2AA198"/>
                </a:solidFill>
              </a:rPr>
              <a:t>block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}</a:t>
            </a:r>
            <a:br>
              <a:rPr lang="en-SG" dirty="0"/>
            </a:br>
            <a:br>
              <a:rPr lang="en-SG" dirty="0"/>
            </a:br>
            <a:r>
              <a:rPr lang="en-SG" dirty="0">
                <a:solidFill>
                  <a:srgbClr val="859900"/>
                </a:solidFill>
              </a:rPr>
              <a:t>@media </a:t>
            </a:r>
            <a:r>
              <a:rPr lang="en-SG" dirty="0">
                <a:solidFill>
                  <a:srgbClr val="2AA198"/>
                </a:solidFill>
              </a:rPr>
              <a:t>screen </a:t>
            </a:r>
            <a:r>
              <a:rPr lang="en-SG" dirty="0"/>
              <a:t>and (</a:t>
            </a:r>
            <a:r>
              <a:rPr lang="en-SG" dirty="0">
                <a:solidFill>
                  <a:srgbClr val="B58900"/>
                </a:solidFill>
              </a:rPr>
              <a:t>min-width</a:t>
            </a:r>
            <a:r>
              <a:rPr lang="en-SG" dirty="0"/>
              <a:t>: </a:t>
            </a:r>
            <a:r>
              <a:rPr lang="en-SG" dirty="0">
                <a:solidFill>
                  <a:srgbClr val="D33682"/>
                </a:solidFill>
              </a:rPr>
              <a:t>42</a:t>
            </a:r>
            <a:r>
              <a:rPr lang="en-SG" dirty="0">
                <a:solidFill>
                  <a:srgbClr val="2AA198"/>
                </a:solidFill>
              </a:rPr>
              <a:t>em</a:t>
            </a:r>
            <a:r>
              <a:rPr lang="en-SG" dirty="0"/>
              <a:t>) {</a:t>
            </a:r>
            <a:br>
              <a:rPr lang="en-SG" dirty="0"/>
            </a:br>
            <a:r>
              <a:rPr lang="en-SG" dirty="0"/>
              <a:t>  .</a:t>
            </a:r>
            <a:r>
              <a:rPr lang="en-SG" dirty="0">
                <a:solidFill>
                  <a:srgbClr val="CB4B16"/>
                </a:solidFill>
              </a:rPr>
              <a:t>navigation </a:t>
            </a:r>
            <a:r>
              <a:rPr lang="en-SG" dirty="0">
                <a:solidFill>
                  <a:srgbClr val="268BD2"/>
                </a:solidFill>
              </a:rPr>
              <a:t>li </a:t>
            </a:r>
            <a:r>
              <a:rPr lang="en-SG" dirty="0"/>
              <a:t>{</a:t>
            </a:r>
            <a:br>
              <a:rPr lang="en-SG" dirty="0"/>
            </a:br>
            <a:r>
              <a:rPr lang="en-SG" dirty="0"/>
              <a:t>    </a:t>
            </a:r>
            <a:r>
              <a:rPr lang="en-SG" dirty="0">
                <a:solidFill>
                  <a:srgbClr val="B58900"/>
                </a:solidFill>
              </a:rPr>
              <a:t>display</a:t>
            </a:r>
            <a:r>
              <a:rPr lang="en-SG" dirty="0"/>
              <a:t>: </a:t>
            </a:r>
            <a:r>
              <a:rPr lang="en-SG" dirty="0">
                <a:solidFill>
                  <a:srgbClr val="2AA198"/>
                </a:solidFill>
              </a:rPr>
              <a:t>inline-block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  }</a:t>
            </a:r>
            <a:br>
              <a:rPr lang="en-SG" dirty="0"/>
            </a:br>
            <a:r>
              <a:rPr lang="en-SG" dirty="0"/>
              <a:t>}</a:t>
            </a:r>
            <a:br>
              <a:rPr lang="en-SG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97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CB132-378D-324D-B2D3-51E1EFFE2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51CA97-DA8A-FB42-ABF6-A608A1FE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496209-42CC-E340-9AC5-356D92582015}"/>
              </a:ext>
            </a:extLst>
          </p:cNvPr>
          <p:cNvSpPr/>
          <p:nvPr/>
        </p:nvSpPr>
        <p:spPr>
          <a:xfrm>
            <a:off x="1746142" y="1922317"/>
            <a:ext cx="91026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.</a:t>
            </a:r>
            <a:r>
              <a:rPr lang="en-SG" dirty="0">
                <a:solidFill>
                  <a:srgbClr val="CB4B16"/>
                </a:solidFill>
              </a:rPr>
              <a:t>block </a:t>
            </a:r>
            <a:r>
              <a:rPr lang="en-SG" dirty="0"/>
              <a:t>{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268BD2"/>
                </a:solidFill>
              </a:rPr>
              <a:t>&amp;__element </a:t>
            </a:r>
            <a:r>
              <a:rPr lang="en-SG" dirty="0"/>
              <a:t>{</a:t>
            </a:r>
            <a:br>
              <a:rPr lang="en-SG" dirty="0"/>
            </a:br>
            <a:r>
              <a:rPr lang="en-SG" dirty="0"/>
              <a:t>    </a:t>
            </a:r>
            <a:r>
              <a:rPr lang="en-SG" dirty="0">
                <a:solidFill>
                  <a:srgbClr val="268BD2"/>
                </a:solidFill>
              </a:rPr>
              <a:t>&amp;--is-hidden </a:t>
            </a:r>
            <a:r>
              <a:rPr lang="en-SG" dirty="0"/>
              <a:t>{</a:t>
            </a:r>
            <a:br>
              <a:rPr lang="en-SG" dirty="0"/>
            </a:br>
            <a:r>
              <a:rPr lang="en-SG" dirty="0"/>
              <a:t>      </a:t>
            </a:r>
            <a:r>
              <a:rPr lang="en-SG" dirty="0">
                <a:solidFill>
                  <a:srgbClr val="B58900"/>
                </a:solidFill>
              </a:rPr>
              <a:t>display</a:t>
            </a:r>
            <a:r>
              <a:rPr lang="en-SG" dirty="0"/>
              <a:t>: </a:t>
            </a:r>
            <a:r>
              <a:rPr lang="en-SG" dirty="0">
                <a:solidFill>
                  <a:srgbClr val="2AA198"/>
                </a:solidFill>
              </a:rPr>
              <a:t>none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    }</a:t>
            </a:r>
            <a:br>
              <a:rPr lang="en-SG" dirty="0"/>
            </a:br>
            <a:r>
              <a:rPr lang="en-SG" dirty="0"/>
              <a:t>  }</a:t>
            </a:r>
            <a:br>
              <a:rPr lang="en-SG" dirty="0"/>
            </a:br>
            <a:r>
              <a:rPr lang="en-SG" dirty="0"/>
              <a:t>}</a:t>
            </a:r>
            <a:br>
              <a:rPr lang="en-SG" dirty="0"/>
            </a:br>
            <a:br>
              <a:rPr lang="en-SG" dirty="0"/>
            </a:br>
            <a:r>
              <a:rPr lang="en-SG" dirty="0"/>
              <a:t>&lt;</a:t>
            </a:r>
            <a:r>
              <a:rPr lang="en-SG" dirty="0">
                <a:solidFill>
                  <a:srgbClr val="268BD2"/>
                </a:solidFill>
              </a:rPr>
              <a:t>div class</a:t>
            </a:r>
            <a:r>
              <a:rPr lang="en-SG" dirty="0"/>
              <a:t>=</a:t>
            </a:r>
            <a:r>
              <a:rPr lang="en-SG" dirty="0">
                <a:solidFill>
                  <a:srgbClr val="2AA198"/>
                </a:solidFill>
              </a:rPr>
              <a:t>"block"</a:t>
            </a:r>
            <a:r>
              <a:rPr lang="en-SG" dirty="0"/>
              <a:t>&gt;</a:t>
            </a:r>
            <a:br>
              <a:rPr lang="en-SG" dirty="0"/>
            </a:br>
            <a:r>
              <a:rPr lang="en-SG" dirty="0"/>
              <a:t>  &lt;</a:t>
            </a:r>
            <a:r>
              <a:rPr lang="en-SG" dirty="0">
                <a:solidFill>
                  <a:srgbClr val="268BD2"/>
                </a:solidFill>
              </a:rPr>
              <a:t>span class</a:t>
            </a:r>
            <a:r>
              <a:rPr lang="en-SG" dirty="0"/>
              <a:t>=</a:t>
            </a:r>
            <a:r>
              <a:rPr lang="en-SG" dirty="0">
                <a:solidFill>
                  <a:srgbClr val="2AA198"/>
                </a:solidFill>
              </a:rPr>
              <a:t>"</a:t>
            </a:r>
            <a:r>
              <a:rPr lang="en-SG" dirty="0" err="1">
                <a:solidFill>
                  <a:srgbClr val="2AA198"/>
                </a:solidFill>
              </a:rPr>
              <a:t>block__element</a:t>
            </a:r>
            <a:r>
              <a:rPr lang="en-SG" dirty="0">
                <a:solidFill>
                  <a:srgbClr val="2AA198"/>
                </a:solidFill>
              </a:rPr>
              <a:t> </a:t>
            </a:r>
            <a:r>
              <a:rPr lang="en-SG" dirty="0" err="1">
                <a:solidFill>
                  <a:srgbClr val="2AA198"/>
                </a:solidFill>
              </a:rPr>
              <a:t>block__element</a:t>
            </a:r>
            <a:r>
              <a:rPr lang="en-SG" dirty="0">
                <a:solidFill>
                  <a:srgbClr val="2AA198"/>
                </a:solidFill>
              </a:rPr>
              <a:t>—is-hidden"</a:t>
            </a:r>
            <a:r>
              <a:rPr lang="en-SG" dirty="0"/>
              <a:t>&gt;</a:t>
            </a:r>
            <a:r>
              <a:rPr lang="en-SG" dirty="0">
                <a:solidFill>
                  <a:srgbClr val="268BD2"/>
                </a:solidFill>
              </a:rPr>
              <a:t>…</a:t>
            </a:r>
            <a:r>
              <a:rPr lang="en-SG" dirty="0"/>
              <a:t>&lt;/</a:t>
            </a:r>
            <a:r>
              <a:rPr lang="en-SG" dirty="0">
                <a:solidFill>
                  <a:srgbClr val="268BD2"/>
                </a:solidFill>
              </a:rPr>
              <a:t>span</a:t>
            </a:r>
            <a:r>
              <a:rPr lang="en-SG" dirty="0"/>
              <a:t>&gt; </a:t>
            </a:r>
            <a:br>
              <a:rPr lang="en-SG" dirty="0"/>
            </a:br>
            <a:r>
              <a:rPr lang="en-SG" dirty="0"/>
              <a:t>&lt;/</a:t>
            </a:r>
            <a:r>
              <a:rPr lang="en-SG" dirty="0">
                <a:solidFill>
                  <a:srgbClr val="268BD2"/>
                </a:solidFill>
              </a:rPr>
              <a:t>div</a:t>
            </a:r>
            <a:r>
              <a:rPr lang="en-SG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76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CB132-378D-324D-B2D3-51E1EFFE2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51CA97-DA8A-FB42-ABF6-A608A1FE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@extend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0FFE16-105D-F44C-879D-8826AD079359}"/>
              </a:ext>
            </a:extLst>
          </p:cNvPr>
          <p:cNvSpPr/>
          <p:nvPr/>
        </p:nvSpPr>
        <p:spPr>
          <a:xfrm>
            <a:off x="1575661" y="1741337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i="1" dirty="0">
                <a:solidFill>
                  <a:srgbClr val="93A1A1"/>
                </a:solidFill>
              </a:rPr>
              <a:t>// Extends Input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dirty="0"/>
              <a:t>.</a:t>
            </a:r>
            <a:r>
              <a:rPr lang="en-SG" dirty="0" err="1">
                <a:solidFill>
                  <a:srgbClr val="CB4B16"/>
                </a:solidFill>
              </a:rPr>
              <a:t>clearfix</a:t>
            </a:r>
            <a:r>
              <a:rPr lang="en-SG" dirty="0"/>
              <a:t>::after {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B58900"/>
                </a:solidFill>
              </a:rPr>
              <a:t>content</a:t>
            </a:r>
            <a:r>
              <a:rPr lang="en-SG" dirty="0"/>
              <a:t>: </a:t>
            </a:r>
            <a:r>
              <a:rPr lang="en-SG" dirty="0">
                <a:solidFill>
                  <a:srgbClr val="2AA198"/>
                </a:solidFill>
              </a:rPr>
              <a:t>''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B58900"/>
                </a:solidFill>
              </a:rPr>
              <a:t>display</a:t>
            </a:r>
            <a:r>
              <a:rPr lang="en-SG" dirty="0"/>
              <a:t>: </a:t>
            </a:r>
            <a:r>
              <a:rPr lang="en-SG" dirty="0">
                <a:solidFill>
                  <a:srgbClr val="2AA198"/>
                </a:solidFill>
              </a:rPr>
              <a:t>table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B58900"/>
                </a:solidFill>
              </a:rPr>
              <a:t>clear</a:t>
            </a:r>
            <a:r>
              <a:rPr lang="en-SG" dirty="0"/>
              <a:t>: </a:t>
            </a:r>
            <a:r>
              <a:rPr lang="en-SG" dirty="0">
                <a:solidFill>
                  <a:srgbClr val="2AA198"/>
                </a:solidFill>
              </a:rPr>
              <a:t>both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}</a:t>
            </a:r>
            <a:br>
              <a:rPr lang="en-SG" dirty="0"/>
            </a:br>
            <a:br>
              <a:rPr lang="en-SG" dirty="0"/>
            </a:br>
            <a:r>
              <a:rPr lang="en-SG" dirty="0"/>
              <a:t>.</a:t>
            </a:r>
            <a:r>
              <a:rPr lang="en-SG" dirty="0" err="1">
                <a:solidFill>
                  <a:srgbClr val="CB4B16"/>
                </a:solidFill>
              </a:rPr>
              <a:t>emory</a:t>
            </a:r>
            <a:r>
              <a:rPr lang="en-SG" dirty="0">
                <a:solidFill>
                  <a:srgbClr val="CB4B16"/>
                </a:solidFill>
              </a:rPr>
              <a:t> </a:t>
            </a:r>
            <a:r>
              <a:rPr lang="en-SG" dirty="0"/>
              <a:t>{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859900"/>
                </a:solidFill>
              </a:rPr>
              <a:t>@extend </a:t>
            </a:r>
            <a:r>
              <a:rPr lang="en-SG" dirty="0"/>
              <a:t>.</a:t>
            </a:r>
            <a:r>
              <a:rPr lang="en-SG" dirty="0" err="1">
                <a:solidFill>
                  <a:srgbClr val="CB4B16"/>
                </a:solidFill>
              </a:rPr>
              <a:t>clearfix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}</a:t>
            </a:r>
            <a:br>
              <a:rPr lang="en-SG" dirty="0"/>
            </a:br>
            <a:br>
              <a:rPr lang="en-SG" dirty="0"/>
            </a:br>
            <a:r>
              <a:rPr lang="en-SG" dirty="0"/>
              <a:t>.</a:t>
            </a:r>
            <a:r>
              <a:rPr lang="en-SG" dirty="0" err="1">
                <a:solidFill>
                  <a:srgbClr val="CB4B16"/>
                </a:solidFill>
              </a:rPr>
              <a:t>gracie</a:t>
            </a:r>
            <a:r>
              <a:rPr lang="en-SG" dirty="0">
                <a:solidFill>
                  <a:srgbClr val="CB4B16"/>
                </a:solidFill>
              </a:rPr>
              <a:t> </a:t>
            </a:r>
            <a:r>
              <a:rPr lang="en-SG" dirty="0"/>
              <a:t>{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859900"/>
                </a:solidFill>
              </a:rPr>
              <a:t>@extend </a:t>
            </a:r>
            <a:r>
              <a:rPr lang="en-SG" dirty="0"/>
              <a:t>.</a:t>
            </a:r>
            <a:r>
              <a:rPr lang="en-SG" dirty="0" err="1">
                <a:solidFill>
                  <a:srgbClr val="CB4B16"/>
                </a:solidFill>
              </a:rPr>
              <a:t>clearfix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}</a:t>
            </a:r>
            <a:br>
              <a:rPr lang="en-SG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ACC47B-490A-0341-814F-3E3C5083A132}"/>
              </a:ext>
            </a:extLst>
          </p:cNvPr>
          <p:cNvSpPr/>
          <p:nvPr/>
        </p:nvSpPr>
        <p:spPr>
          <a:xfrm>
            <a:off x="679859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.</a:t>
            </a:r>
            <a:r>
              <a:rPr lang="en-SG" dirty="0" err="1">
                <a:solidFill>
                  <a:srgbClr val="CB4B16"/>
                </a:solidFill>
              </a:rPr>
              <a:t>clearfix</a:t>
            </a:r>
            <a:r>
              <a:rPr lang="en-SG" dirty="0"/>
              <a:t>::after, .</a:t>
            </a:r>
            <a:r>
              <a:rPr lang="en-SG" dirty="0" err="1">
                <a:solidFill>
                  <a:srgbClr val="CB4B16"/>
                </a:solidFill>
              </a:rPr>
              <a:t>emory</a:t>
            </a:r>
            <a:r>
              <a:rPr lang="en-SG" dirty="0"/>
              <a:t>::after, .</a:t>
            </a:r>
            <a:r>
              <a:rPr lang="en-SG" dirty="0" err="1">
                <a:solidFill>
                  <a:srgbClr val="CB4B16"/>
                </a:solidFill>
              </a:rPr>
              <a:t>gracie</a:t>
            </a:r>
            <a:r>
              <a:rPr lang="en-SG" dirty="0"/>
              <a:t>::after {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B58900"/>
                </a:solidFill>
              </a:rPr>
              <a:t>content</a:t>
            </a:r>
            <a:r>
              <a:rPr lang="en-SG" dirty="0"/>
              <a:t>: </a:t>
            </a:r>
            <a:r>
              <a:rPr lang="en-SG" dirty="0">
                <a:solidFill>
                  <a:srgbClr val="2AA198"/>
                </a:solidFill>
              </a:rPr>
              <a:t>''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B58900"/>
                </a:solidFill>
              </a:rPr>
              <a:t>display</a:t>
            </a:r>
            <a:r>
              <a:rPr lang="en-SG" dirty="0"/>
              <a:t>: </a:t>
            </a:r>
            <a:r>
              <a:rPr lang="en-SG" dirty="0">
                <a:solidFill>
                  <a:srgbClr val="2AA198"/>
                </a:solidFill>
              </a:rPr>
              <a:t>table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B58900"/>
                </a:solidFill>
              </a:rPr>
              <a:t>clear</a:t>
            </a:r>
            <a:r>
              <a:rPr lang="en-SG" dirty="0"/>
              <a:t>: </a:t>
            </a:r>
            <a:r>
              <a:rPr lang="en-SG" dirty="0">
                <a:solidFill>
                  <a:srgbClr val="2AA198"/>
                </a:solidFill>
              </a:rPr>
              <a:t>both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}</a:t>
            </a:r>
            <a:br>
              <a:rPr lang="en-SG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4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TIMELINE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5263978" y="2036092"/>
            <a:ext cx="1664044" cy="2942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4008" rIns="0" rtlCol="0" anchor="ctr"/>
          <a:lstStyle/>
          <a:p>
            <a:pPr algn="ctr"/>
            <a:r>
              <a:rPr lang="en-US" sz="1000" dirty="0">
                <a:latin typeface="Montserrat" charset="0"/>
                <a:ea typeface="Montserrat" charset="0"/>
                <a:cs typeface="Montserrat" charset="0"/>
              </a:rPr>
              <a:t>START TIMELINE</a:t>
            </a:r>
          </a:p>
        </p:txBody>
      </p:sp>
      <p:sp>
        <p:nvSpPr>
          <p:cNvPr id="6" name="Right Triangle 5"/>
          <p:cNvSpPr/>
          <p:nvPr/>
        </p:nvSpPr>
        <p:spPr>
          <a:xfrm flipV="1">
            <a:off x="6096000" y="2330326"/>
            <a:ext cx="153680" cy="15368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0" y="2573295"/>
            <a:ext cx="0" cy="4284705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96000" y="3437313"/>
            <a:ext cx="444843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84685" y="4897250"/>
            <a:ext cx="444843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620516" y="3190416"/>
            <a:ext cx="2048383" cy="397476"/>
            <a:chOff x="7235659" y="2743746"/>
            <a:chExt cx="2048383" cy="397476"/>
          </a:xfrm>
        </p:grpSpPr>
        <p:sp>
          <p:nvSpPr>
            <p:cNvPr id="12" name="Rectangle 11"/>
            <p:cNvSpPr/>
            <p:nvPr/>
          </p:nvSpPr>
          <p:spPr>
            <a:xfrm>
              <a:off x="7389339" y="2743746"/>
              <a:ext cx="1894703" cy="397476"/>
            </a:xfrm>
            <a:prstGeom prst="rect">
              <a:avLst/>
            </a:prstGeom>
            <a:noFill/>
            <a:ln w="635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64008" rIns="91440" rtlCol="0" anchor="ctr"/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charset="0"/>
                  <a:ea typeface="Montserrat" charset="0"/>
                  <a:cs typeface="Montserrat" charset="0"/>
                </a:rPr>
                <a:t>SASS</a:t>
              </a:r>
            </a:p>
          </p:txBody>
        </p:sp>
        <p:sp>
          <p:nvSpPr>
            <p:cNvPr id="13" name="Right Triangle 12"/>
            <p:cNvSpPr/>
            <p:nvPr/>
          </p:nvSpPr>
          <p:spPr>
            <a:xfrm rot="5400000" flipV="1">
              <a:off x="7235659" y="2987542"/>
              <a:ext cx="153680" cy="153680"/>
            </a:xfrm>
            <a:prstGeom prst="rtTriangle">
              <a:avLst/>
            </a:prstGeom>
            <a:noFill/>
            <a:ln w="635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40551" y="4653455"/>
            <a:ext cx="2048383" cy="397476"/>
            <a:chOff x="7389339" y="2743746"/>
            <a:chExt cx="2048383" cy="397476"/>
          </a:xfrm>
        </p:grpSpPr>
        <p:sp>
          <p:nvSpPr>
            <p:cNvPr id="17" name="Rectangle 16"/>
            <p:cNvSpPr/>
            <p:nvPr/>
          </p:nvSpPr>
          <p:spPr>
            <a:xfrm>
              <a:off x="7389339" y="2743746"/>
              <a:ext cx="1894703" cy="397476"/>
            </a:xfrm>
            <a:prstGeom prst="rect">
              <a:avLst/>
            </a:prstGeom>
            <a:noFill/>
            <a:ln w="635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64008" rIns="91440" rtlCol="0" anchor="ctr"/>
            <a:lstStyle/>
            <a:p>
              <a:pPr algn="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charset="0"/>
                  <a:ea typeface="Montserrat" charset="0"/>
                  <a:cs typeface="Montserrat" charset="0"/>
                </a:rPr>
                <a:t>OOCSS 1 , SMACSS 2 , ITCSS 3 , and BEM 4</a:t>
              </a:r>
            </a:p>
          </p:txBody>
        </p:sp>
        <p:sp>
          <p:nvSpPr>
            <p:cNvPr id="18" name="Right Triangle 17"/>
            <p:cNvSpPr/>
            <p:nvPr/>
          </p:nvSpPr>
          <p:spPr>
            <a:xfrm rot="16200000" flipH="1" flipV="1">
              <a:off x="9284042" y="2987542"/>
              <a:ext cx="153680" cy="153680"/>
            </a:xfrm>
            <a:prstGeom prst="rtTriangle">
              <a:avLst/>
            </a:prstGeom>
            <a:noFill/>
            <a:ln w="635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6560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CB132-378D-324D-B2D3-51E1EFFE2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51CA97-DA8A-FB42-ABF6-A608A1FE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36C0B7-5ED7-A443-93C1-1F30AAB0C15B}"/>
              </a:ext>
            </a:extLst>
          </p:cNvPr>
          <p:cNvSpPr/>
          <p:nvPr/>
        </p:nvSpPr>
        <p:spPr>
          <a:xfrm>
            <a:off x="1482671" y="186794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solidFill>
                  <a:srgbClr val="859900"/>
                </a:solidFill>
              </a:rPr>
              <a:t>@import </a:t>
            </a:r>
            <a:r>
              <a:rPr lang="en-SG" dirty="0">
                <a:solidFill>
                  <a:srgbClr val="2AA198"/>
                </a:solidFill>
              </a:rPr>
              <a:t>'relative/</a:t>
            </a:r>
            <a:r>
              <a:rPr lang="en-SG" dirty="0" err="1">
                <a:solidFill>
                  <a:srgbClr val="2AA198"/>
                </a:solidFill>
              </a:rPr>
              <a:t>styles.css</a:t>
            </a:r>
            <a:r>
              <a:rPr lang="en-SG" dirty="0">
                <a:solidFill>
                  <a:srgbClr val="2AA198"/>
                </a:solidFill>
              </a:rPr>
              <a:t>'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>
                <a:solidFill>
                  <a:srgbClr val="859900"/>
                </a:solidFill>
              </a:rPr>
              <a:t>@import </a:t>
            </a:r>
            <a:r>
              <a:rPr lang="en-SG" dirty="0">
                <a:solidFill>
                  <a:srgbClr val="2AA198"/>
                </a:solidFill>
              </a:rPr>
              <a:t>'http://</a:t>
            </a:r>
            <a:r>
              <a:rPr lang="en-SG" dirty="0" err="1">
                <a:solidFill>
                  <a:srgbClr val="2AA198"/>
                </a:solidFill>
              </a:rPr>
              <a:t>absolute.com</a:t>
            </a:r>
            <a:r>
              <a:rPr lang="en-SG" dirty="0">
                <a:solidFill>
                  <a:srgbClr val="2AA198"/>
                </a:solidFill>
              </a:rPr>
              <a:t>/</a:t>
            </a:r>
            <a:r>
              <a:rPr lang="en-SG" dirty="0" err="1">
                <a:solidFill>
                  <a:srgbClr val="2AA198"/>
                </a:solidFill>
              </a:rPr>
              <a:t>styles.css</a:t>
            </a:r>
            <a:r>
              <a:rPr lang="en-SG" dirty="0">
                <a:solidFill>
                  <a:srgbClr val="2AA198"/>
                </a:solidFill>
              </a:rPr>
              <a:t>'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>
                <a:solidFill>
                  <a:srgbClr val="859900"/>
                </a:solidFill>
              </a:rPr>
              <a:t>@import </a:t>
            </a:r>
            <a:r>
              <a:rPr lang="en-SG" dirty="0" err="1">
                <a:solidFill>
                  <a:srgbClr val="268BD2"/>
                </a:solidFill>
              </a:rPr>
              <a:t>url</a:t>
            </a:r>
            <a:r>
              <a:rPr lang="en-SG" dirty="0"/>
              <a:t>(</a:t>
            </a:r>
            <a:r>
              <a:rPr lang="en-SG" dirty="0">
                <a:solidFill>
                  <a:srgbClr val="2AA198"/>
                </a:solidFill>
              </a:rPr>
              <a:t>'</a:t>
            </a:r>
            <a:r>
              <a:rPr lang="en-SG" dirty="0" err="1">
                <a:solidFill>
                  <a:srgbClr val="2AA198"/>
                </a:solidFill>
              </a:rPr>
              <a:t>landscape.css</a:t>
            </a:r>
            <a:r>
              <a:rPr lang="en-SG" dirty="0">
                <a:solidFill>
                  <a:srgbClr val="2AA198"/>
                </a:solidFill>
              </a:rPr>
              <a:t>'</a:t>
            </a:r>
            <a:r>
              <a:rPr lang="en-SG" dirty="0"/>
              <a:t>) </a:t>
            </a:r>
            <a:r>
              <a:rPr lang="en-SG" dirty="0">
                <a:solidFill>
                  <a:srgbClr val="268BD2"/>
                </a:solidFill>
              </a:rPr>
              <a:t>screen </a:t>
            </a:r>
            <a:r>
              <a:rPr lang="en-SG" dirty="0"/>
              <a:t>and (</a:t>
            </a:r>
            <a:r>
              <a:rPr lang="en-SG" dirty="0">
                <a:solidFill>
                  <a:srgbClr val="268BD2"/>
                </a:solidFill>
              </a:rPr>
              <a:t>orientation</a:t>
            </a:r>
            <a:r>
              <a:rPr lang="en-SG" dirty="0"/>
              <a:t>: </a:t>
            </a:r>
            <a:r>
              <a:rPr lang="en-SG" dirty="0">
                <a:solidFill>
                  <a:srgbClr val="268BD2"/>
                </a:solidFill>
              </a:rPr>
              <a:t>landscape</a:t>
            </a:r>
            <a:r>
              <a:rPr lang="en-SG" dirty="0"/>
              <a:t>);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5E931E-31A1-A448-8495-8A926F7F75CA}"/>
              </a:ext>
            </a:extLst>
          </p:cNvPr>
          <p:cNvSpPr/>
          <p:nvPr/>
        </p:nvSpPr>
        <p:spPr>
          <a:xfrm>
            <a:off x="1482671" y="34290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.</a:t>
            </a:r>
            <a:r>
              <a:rPr lang="en-SG" dirty="0">
                <a:solidFill>
                  <a:srgbClr val="CB4B16"/>
                </a:solidFill>
              </a:rPr>
              <a:t>latte </a:t>
            </a:r>
            <a:r>
              <a:rPr lang="en-SG" dirty="0"/>
              <a:t>{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859900"/>
                </a:solidFill>
              </a:rPr>
              <a:t>@import </a:t>
            </a:r>
            <a:r>
              <a:rPr lang="en-SG" dirty="0">
                <a:solidFill>
                  <a:srgbClr val="2AA198"/>
                </a:solidFill>
              </a:rPr>
              <a:t>'espresso'</a:t>
            </a:r>
            <a:r>
              <a:rPr lang="en-SG" dirty="0"/>
              <a:t>; </a:t>
            </a:r>
            <a:br>
              <a:rPr lang="en-SG" dirty="0"/>
            </a:br>
            <a:r>
              <a:rPr lang="en-SG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20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CB132-378D-324D-B2D3-51E1EFFE2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51CA97-DA8A-FB42-ABF6-A608A1FE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F0E048-5693-0849-BBAA-6EF9D492BECC}"/>
              </a:ext>
            </a:extLst>
          </p:cNvPr>
          <p:cNvSpPr/>
          <p:nvPr/>
        </p:nvSpPr>
        <p:spPr>
          <a:xfrm>
            <a:off x="1606658" y="214789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solidFill>
                  <a:srgbClr val="268BD2"/>
                </a:solidFill>
              </a:rPr>
              <a:t>_</a:t>
            </a:r>
            <a:r>
              <a:rPr lang="en-SG" dirty="0" err="1">
                <a:solidFill>
                  <a:srgbClr val="268BD2"/>
                </a:solidFill>
              </a:rPr>
              <a:t>base</a:t>
            </a:r>
            <a:r>
              <a:rPr lang="en-SG" dirty="0" err="1"/>
              <a:t>.</a:t>
            </a:r>
            <a:r>
              <a:rPr lang="en-SG" dirty="0" err="1">
                <a:solidFill>
                  <a:srgbClr val="CB4B16"/>
                </a:solidFill>
              </a:rPr>
              <a:t>scss</a:t>
            </a:r>
            <a:br>
              <a:rPr lang="en-SG" dirty="0">
                <a:solidFill>
                  <a:srgbClr val="CB4B16"/>
                </a:solidFill>
              </a:rPr>
            </a:br>
            <a:r>
              <a:rPr lang="en-SG" dirty="0">
                <a:solidFill>
                  <a:srgbClr val="268BD2"/>
                </a:solidFill>
              </a:rPr>
              <a:t>_</a:t>
            </a:r>
            <a:r>
              <a:rPr lang="en-SG" dirty="0" err="1">
                <a:solidFill>
                  <a:srgbClr val="268BD2"/>
                </a:solidFill>
              </a:rPr>
              <a:t>layout</a:t>
            </a:r>
            <a:r>
              <a:rPr lang="en-SG" dirty="0" err="1"/>
              <a:t>.</a:t>
            </a:r>
            <a:r>
              <a:rPr lang="en-SG" dirty="0" err="1">
                <a:solidFill>
                  <a:srgbClr val="CB4B16"/>
                </a:solidFill>
              </a:rPr>
              <a:t>scss</a:t>
            </a:r>
            <a:br>
              <a:rPr lang="en-SG" dirty="0">
                <a:solidFill>
                  <a:srgbClr val="CB4B16"/>
                </a:solidFill>
              </a:rPr>
            </a:br>
            <a:r>
              <a:rPr lang="en-SG" dirty="0">
                <a:solidFill>
                  <a:srgbClr val="268BD2"/>
                </a:solidFill>
              </a:rPr>
              <a:t>_</a:t>
            </a:r>
            <a:r>
              <a:rPr lang="en-SG" dirty="0" err="1">
                <a:solidFill>
                  <a:srgbClr val="268BD2"/>
                </a:solidFill>
              </a:rPr>
              <a:t>components</a:t>
            </a:r>
            <a:r>
              <a:rPr lang="en-SG" dirty="0" err="1"/>
              <a:t>.</a:t>
            </a:r>
            <a:r>
              <a:rPr lang="en-SG" dirty="0" err="1">
                <a:solidFill>
                  <a:srgbClr val="CB4B16"/>
                </a:solidFill>
              </a:rPr>
              <a:t>scss</a:t>
            </a:r>
            <a:br>
              <a:rPr lang="en-SG" dirty="0">
                <a:solidFill>
                  <a:srgbClr val="CB4B16"/>
                </a:solidFill>
              </a:rPr>
            </a:br>
            <a:r>
              <a:rPr lang="en-SG" dirty="0" err="1">
                <a:solidFill>
                  <a:srgbClr val="268BD2"/>
                </a:solidFill>
              </a:rPr>
              <a:t>main</a:t>
            </a:r>
            <a:r>
              <a:rPr lang="en-SG" dirty="0" err="1"/>
              <a:t>.</a:t>
            </a:r>
            <a:r>
              <a:rPr lang="en-SG" dirty="0" err="1">
                <a:solidFill>
                  <a:srgbClr val="CB4B16"/>
                </a:solidFill>
              </a:rPr>
              <a:t>scss</a:t>
            </a:r>
            <a:br>
              <a:rPr lang="en-SG" dirty="0">
                <a:solidFill>
                  <a:srgbClr val="CB4B16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8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CB132-378D-324D-B2D3-51E1EFFE2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51CA97-DA8A-FB42-ABF6-A608A1FE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581" y="195185"/>
            <a:ext cx="8477747" cy="745212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ED4F3-BE93-E94D-8199-D82C5E9880F8}"/>
              </a:ext>
            </a:extLst>
          </p:cNvPr>
          <p:cNvSpPr/>
          <p:nvPr/>
        </p:nvSpPr>
        <p:spPr>
          <a:xfrm>
            <a:off x="1310714" y="195185"/>
            <a:ext cx="629747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268BD2"/>
                </a:solidFill>
              </a:rPr>
              <a:t>sass</a:t>
            </a:r>
            <a:r>
              <a:rPr lang="en-SG" dirty="0"/>
              <a:t>/</a:t>
            </a:r>
            <a:br>
              <a:rPr lang="en-SG" dirty="0"/>
            </a:br>
            <a:r>
              <a:rPr lang="en-SG" dirty="0"/>
              <a:t>|</a:t>
            </a:r>
            <a:br>
              <a:rPr lang="en-SG" dirty="0"/>
            </a:br>
            <a:r>
              <a:rPr lang="en-SG" dirty="0"/>
              <a:t>|</a:t>
            </a:r>
            <a:r>
              <a:rPr lang="en-SG" dirty="0">
                <a:solidFill>
                  <a:srgbClr val="268BD2"/>
                </a:solidFill>
              </a:rPr>
              <a:t>– abstracts</a:t>
            </a:r>
            <a:r>
              <a:rPr lang="en-SG" dirty="0"/>
              <a:t>/ (</a:t>
            </a:r>
            <a:r>
              <a:rPr lang="en-SG" dirty="0">
                <a:solidFill>
                  <a:srgbClr val="268BD2"/>
                </a:solidFill>
              </a:rPr>
              <a:t>or utilities</a:t>
            </a:r>
            <a:r>
              <a:rPr lang="en-SG" dirty="0"/>
              <a:t>/)</a:t>
            </a:r>
            <a:br>
              <a:rPr lang="en-SG" dirty="0"/>
            </a:br>
            <a:r>
              <a:rPr lang="en-SG" dirty="0"/>
              <a:t>|   |</a:t>
            </a:r>
            <a:r>
              <a:rPr lang="en-SG" dirty="0">
                <a:solidFill>
                  <a:srgbClr val="268BD2"/>
                </a:solidFill>
              </a:rPr>
              <a:t>– _</a:t>
            </a:r>
            <a:r>
              <a:rPr lang="en-SG" dirty="0" err="1">
                <a:solidFill>
                  <a:srgbClr val="268BD2"/>
                </a:solidFill>
              </a:rPr>
              <a:t>variables</a:t>
            </a:r>
            <a:r>
              <a:rPr lang="en-SG" dirty="0" err="1"/>
              <a:t>.</a:t>
            </a:r>
            <a:r>
              <a:rPr lang="en-SG" dirty="0" err="1">
                <a:solidFill>
                  <a:srgbClr val="CB4B16"/>
                </a:solidFill>
              </a:rPr>
              <a:t>scss</a:t>
            </a:r>
            <a:r>
              <a:rPr lang="en-SG" dirty="0">
                <a:solidFill>
                  <a:srgbClr val="CB4B16"/>
                </a:solidFill>
              </a:rPr>
              <a:t>    </a:t>
            </a:r>
            <a:r>
              <a:rPr lang="en-SG" i="1" dirty="0">
                <a:solidFill>
                  <a:srgbClr val="93A1A1"/>
                </a:solidFill>
              </a:rPr>
              <a:t>// Sass Variables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dirty="0"/>
              <a:t>|   |</a:t>
            </a:r>
            <a:r>
              <a:rPr lang="en-SG" dirty="0">
                <a:solidFill>
                  <a:srgbClr val="268BD2"/>
                </a:solidFill>
              </a:rPr>
              <a:t>– _</a:t>
            </a:r>
            <a:r>
              <a:rPr lang="en-SG" dirty="0" err="1">
                <a:solidFill>
                  <a:srgbClr val="268BD2"/>
                </a:solidFill>
              </a:rPr>
              <a:t>functions</a:t>
            </a:r>
            <a:r>
              <a:rPr lang="en-SG" dirty="0" err="1"/>
              <a:t>.</a:t>
            </a:r>
            <a:r>
              <a:rPr lang="en-SG" dirty="0" err="1">
                <a:solidFill>
                  <a:srgbClr val="CB4B16"/>
                </a:solidFill>
              </a:rPr>
              <a:t>scss</a:t>
            </a:r>
            <a:r>
              <a:rPr lang="en-SG" dirty="0">
                <a:solidFill>
                  <a:srgbClr val="CB4B16"/>
                </a:solidFill>
              </a:rPr>
              <a:t>    </a:t>
            </a:r>
            <a:r>
              <a:rPr lang="en-SG" i="1" dirty="0">
                <a:solidFill>
                  <a:srgbClr val="93A1A1"/>
                </a:solidFill>
              </a:rPr>
              <a:t>// Sass Functions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dirty="0"/>
              <a:t>|   |</a:t>
            </a:r>
            <a:r>
              <a:rPr lang="en-SG" dirty="0">
                <a:solidFill>
                  <a:srgbClr val="268BD2"/>
                </a:solidFill>
              </a:rPr>
              <a:t>– _</a:t>
            </a:r>
            <a:r>
              <a:rPr lang="en-SG" dirty="0" err="1">
                <a:solidFill>
                  <a:srgbClr val="268BD2"/>
                </a:solidFill>
              </a:rPr>
              <a:t>mixins</a:t>
            </a:r>
            <a:r>
              <a:rPr lang="en-SG" dirty="0" err="1"/>
              <a:t>.</a:t>
            </a:r>
            <a:r>
              <a:rPr lang="en-SG" dirty="0" err="1">
                <a:solidFill>
                  <a:srgbClr val="CB4B16"/>
                </a:solidFill>
              </a:rPr>
              <a:t>scss</a:t>
            </a:r>
            <a:r>
              <a:rPr lang="en-SG" dirty="0">
                <a:solidFill>
                  <a:srgbClr val="CB4B16"/>
                </a:solidFill>
              </a:rPr>
              <a:t>       </a:t>
            </a:r>
            <a:r>
              <a:rPr lang="en-SG" i="1" dirty="0">
                <a:solidFill>
                  <a:srgbClr val="93A1A1"/>
                </a:solidFill>
              </a:rPr>
              <a:t>// Sass </a:t>
            </a:r>
            <a:r>
              <a:rPr lang="en-SG" i="1" dirty="0" err="1">
                <a:solidFill>
                  <a:srgbClr val="93A1A1"/>
                </a:solidFill>
              </a:rPr>
              <a:t>Mixins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dirty="0"/>
              <a:t>|</a:t>
            </a:r>
            <a:br>
              <a:rPr lang="en-SG" dirty="0"/>
            </a:br>
            <a:r>
              <a:rPr lang="en-SG" dirty="0"/>
              <a:t>|</a:t>
            </a:r>
            <a:r>
              <a:rPr lang="en-SG" dirty="0">
                <a:solidFill>
                  <a:srgbClr val="268BD2"/>
                </a:solidFill>
              </a:rPr>
              <a:t>– base</a:t>
            </a:r>
            <a:r>
              <a:rPr lang="en-SG" dirty="0"/>
              <a:t>/</a:t>
            </a:r>
            <a:br>
              <a:rPr lang="en-SG" dirty="0"/>
            </a:br>
            <a:r>
              <a:rPr lang="en-SG" dirty="0"/>
              <a:t>|   |</a:t>
            </a:r>
            <a:r>
              <a:rPr lang="en-SG" dirty="0">
                <a:solidFill>
                  <a:srgbClr val="268BD2"/>
                </a:solidFill>
              </a:rPr>
              <a:t>– _</a:t>
            </a:r>
            <a:r>
              <a:rPr lang="en-SG" dirty="0" err="1">
                <a:solidFill>
                  <a:srgbClr val="268BD2"/>
                </a:solidFill>
              </a:rPr>
              <a:t>reset</a:t>
            </a:r>
            <a:r>
              <a:rPr lang="en-SG" dirty="0" err="1"/>
              <a:t>.</a:t>
            </a:r>
            <a:r>
              <a:rPr lang="en-SG" dirty="0" err="1">
                <a:solidFill>
                  <a:srgbClr val="CB4B16"/>
                </a:solidFill>
              </a:rPr>
              <a:t>scss</a:t>
            </a:r>
            <a:r>
              <a:rPr lang="en-SG" dirty="0">
                <a:solidFill>
                  <a:srgbClr val="CB4B16"/>
                </a:solidFill>
              </a:rPr>
              <a:t>        </a:t>
            </a:r>
            <a:r>
              <a:rPr lang="en-SG" i="1" dirty="0">
                <a:solidFill>
                  <a:srgbClr val="93A1A1"/>
                </a:solidFill>
              </a:rPr>
              <a:t>// Reset/normalize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dirty="0"/>
              <a:t>|   |</a:t>
            </a:r>
            <a:r>
              <a:rPr lang="en-SG" dirty="0">
                <a:solidFill>
                  <a:srgbClr val="268BD2"/>
                </a:solidFill>
              </a:rPr>
              <a:t>– _</a:t>
            </a:r>
            <a:r>
              <a:rPr lang="en-SG" dirty="0" err="1">
                <a:solidFill>
                  <a:srgbClr val="268BD2"/>
                </a:solidFill>
              </a:rPr>
              <a:t>typography</a:t>
            </a:r>
            <a:r>
              <a:rPr lang="en-SG" dirty="0" err="1"/>
              <a:t>.</a:t>
            </a:r>
            <a:r>
              <a:rPr lang="en-SG" dirty="0" err="1">
                <a:solidFill>
                  <a:srgbClr val="CB4B16"/>
                </a:solidFill>
              </a:rPr>
              <a:t>scss</a:t>
            </a:r>
            <a:r>
              <a:rPr lang="en-SG" dirty="0">
                <a:solidFill>
                  <a:srgbClr val="CB4B16"/>
                </a:solidFill>
              </a:rPr>
              <a:t>   </a:t>
            </a:r>
            <a:r>
              <a:rPr lang="en-SG" i="1" dirty="0">
                <a:solidFill>
                  <a:srgbClr val="93A1A1"/>
                </a:solidFill>
              </a:rPr>
              <a:t>// Typography rules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dirty="0"/>
              <a:t>|</a:t>
            </a:r>
            <a:br>
              <a:rPr lang="en-SG" dirty="0"/>
            </a:br>
            <a:r>
              <a:rPr lang="en-SG" dirty="0"/>
              <a:t>|</a:t>
            </a:r>
            <a:r>
              <a:rPr lang="en-SG" dirty="0">
                <a:solidFill>
                  <a:srgbClr val="268BD2"/>
                </a:solidFill>
              </a:rPr>
              <a:t>– components</a:t>
            </a:r>
            <a:r>
              <a:rPr lang="en-SG" dirty="0"/>
              <a:t>/ (</a:t>
            </a:r>
            <a:r>
              <a:rPr lang="en-SG" dirty="0">
                <a:solidFill>
                  <a:srgbClr val="268BD2"/>
                </a:solidFill>
              </a:rPr>
              <a:t>or modules</a:t>
            </a:r>
            <a:r>
              <a:rPr lang="en-SG" dirty="0"/>
              <a:t>/)</a:t>
            </a:r>
            <a:br>
              <a:rPr lang="en-SG" dirty="0"/>
            </a:br>
            <a:r>
              <a:rPr lang="en-SG" dirty="0"/>
              <a:t>|   |</a:t>
            </a:r>
            <a:r>
              <a:rPr lang="en-SG" dirty="0">
                <a:solidFill>
                  <a:srgbClr val="268BD2"/>
                </a:solidFill>
              </a:rPr>
              <a:t>– _</a:t>
            </a:r>
            <a:r>
              <a:rPr lang="en-SG" dirty="0" err="1">
                <a:solidFill>
                  <a:srgbClr val="268BD2"/>
                </a:solidFill>
              </a:rPr>
              <a:t>buttons</a:t>
            </a:r>
            <a:r>
              <a:rPr lang="en-SG" dirty="0" err="1"/>
              <a:t>.</a:t>
            </a:r>
            <a:r>
              <a:rPr lang="en-SG" dirty="0" err="1">
                <a:solidFill>
                  <a:srgbClr val="CB4B16"/>
                </a:solidFill>
              </a:rPr>
              <a:t>scss</a:t>
            </a:r>
            <a:r>
              <a:rPr lang="en-SG" dirty="0">
                <a:solidFill>
                  <a:srgbClr val="CB4B16"/>
                </a:solidFill>
              </a:rPr>
              <a:t>      </a:t>
            </a:r>
            <a:r>
              <a:rPr lang="en-SG" i="1" dirty="0">
                <a:solidFill>
                  <a:srgbClr val="93A1A1"/>
                </a:solidFill>
              </a:rPr>
              <a:t>// Buttons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dirty="0"/>
              <a:t>|   |</a:t>
            </a:r>
            <a:r>
              <a:rPr lang="en-SG" dirty="0">
                <a:solidFill>
                  <a:srgbClr val="268BD2"/>
                </a:solidFill>
              </a:rPr>
              <a:t>– _</a:t>
            </a:r>
            <a:r>
              <a:rPr lang="en-SG" dirty="0" err="1">
                <a:solidFill>
                  <a:srgbClr val="268BD2"/>
                </a:solidFill>
              </a:rPr>
              <a:t>carousel</a:t>
            </a:r>
            <a:r>
              <a:rPr lang="en-SG" dirty="0" err="1"/>
              <a:t>.</a:t>
            </a:r>
            <a:r>
              <a:rPr lang="en-SG" dirty="0" err="1">
                <a:solidFill>
                  <a:srgbClr val="CB4B16"/>
                </a:solidFill>
              </a:rPr>
              <a:t>scss</a:t>
            </a:r>
            <a:r>
              <a:rPr lang="en-SG" dirty="0">
                <a:solidFill>
                  <a:srgbClr val="CB4B16"/>
                </a:solidFill>
              </a:rPr>
              <a:t>     </a:t>
            </a:r>
            <a:r>
              <a:rPr lang="en-SG" i="1" dirty="0">
                <a:solidFill>
                  <a:srgbClr val="93A1A1"/>
                </a:solidFill>
              </a:rPr>
              <a:t>// Carousel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dirty="0"/>
              <a:t>|   |</a:t>
            </a:r>
            <a:r>
              <a:rPr lang="en-SG" dirty="0">
                <a:solidFill>
                  <a:srgbClr val="268BD2"/>
                </a:solidFill>
              </a:rPr>
              <a:t>– _</a:t>
            </a:r>
            <a:r>
              <a:rPr lang="en-SG" dirty="0" err="1">
                <a:solidFill>
                  <a:srgbClr val="268BD2"/>
                </a:solidFill>
              </a:rPr>
              <a:t>slider</a:t>
            </a:r>
            <a:r>
              <a:rPr lang="en-SG" dirty="0" err="1"/>
              <a:t>.</a:t>
            </a:r>
            <a:r>
              <a:rPr lang="en-SG" dirty="0" err="1">
                <a:solidFill>
                  <a:srgbClr val="CB4B16"/>
                </a:solidFill>
              </a:rPr>
              <a:t>scss</a:t>
            </a:r>
            <a:r>
              <a:rPr lang="en-SG" dirty="0">
                <a:solidFill>
                  <a:srgbClr val="CB4B16"/>
                </a:solidFill>
              </a:rPr>
              <a:t>       </a:t>
            </a:r>
            <a:r>
              <a:rPr lang="en-SG" i="1" dirty="0">
                <a:solidFill>
                  <a:srgbClr val="93A1A1"/>
                </a:solidFill>
              </a:rPr>
              <a:t>// Slider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dirty="0"/>
              <a:t>|</a:t>
            </a:r>
            <a:br>
              <a:rPr lang="en-SG" dirty="0"/>
            </a:br>
            <a:r>
              <a:rPr lang="en-SG" dirty="0"/>
              <a:t>|</a:t>
            </a:r>
            <a:r>
              <a:rPr lang="en-SG" dirty="0">
                <a:solidFill>
                  <a:srgbClr val="268BD2"/>
                </a:solidFill>
              </a:rPr>
              <a:t>– layout</a:t>
            </a:r>
            <a:r>
              <a:rPr lang="en-SG" dirty="0"/>
              <a:t>/</a:t>
            </a:r>
            <a:br>
              <a:rPr lang="en-SG" dirty="0"/>
            </a:br>
            <a:r>
              <a:rPr lang="en-SG" dirty="0"/>
              <a:t>|   |</a:t>
            </a:r>
            <a:r>
              <a:rPr lang="en-SG" dirty="0">
                <a:solidFill>
                  <a:srgbClr val="268BD2"/>
                </a:solidFill>
              </a:rPr>
              <a:t>– _</a:t>
            </a:r>
            <a:r>
              <a:rPr lang="en-SG" dirty="0" err="1">
                <a:solidFill>
                  <a:srgbClr val="268BD2"/>
                </a:solidFill>
              </a:rPr>
              <a:t>navigation</a:t>
            </a:r>
            <a:r>
              <a:rPr lang="en-SG" dirty="0" err="1"/>
              <a:t>.</a:t>
            </a:r>
            <a:r>
              <a:rPr lang="en-SG" dirty="0" err="1">
                <a:solidFill>
                  <a:srgbClr val="CB4B16"/>
                </a:solidFill>
              </a:rPr>
              <a:t>scss</a:t>
            </a:r>
            <a:r>
              <a:rPr lang="en-SG" dirty="0">
                <a:solidFill>
                  <a:srgbClr val="CB4B16"/>
                </a:solidFill>
              </a:rPr>
              <a:t>   </a:t>
            </a:r>
            <a:r>
              <a:rPr lang="en-SG" i="1" dirty="0">
                <a:solidFill>
                  <a:srgbClr val="93A1A1"/>
                </a:solidFill>
              </a:rPr>
              <a:t>// Navigation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dirty="0"/>
              <a:t>|   |</a:t>
            </a:r>
            <a:r>
              <a:rPr lang="en-SG" dirty="0">
                <a:solidFill>
                  <a:srgbClr val="268BD2"/>
                </a:solidFill>
              </a:rPr>
              <a:t>– _</a:t>
            </a:r>
            <a:r>
              <a:rPr lang="en-SG" dirty="0" err="1">
                <a:solidFill>
                  <a:srgbClr val="268BD2"/>
                </a:solidFill>
              </a:rPr>
              <a:t>grid</a:t>
            </a:r>
            <a:r>
              <a:rPr lang="en-SG" dirty="0" err="1"/>
              <a:t>.</a:t>
            </a:r>
            <a:r>
              <a:rPr lang="en-SG" dirty="0" err="1">
                <a:solidFill>
                  <a:srgbClr val="CB4B16"/>
                </a:solidFill>
              </a:rPr>
              <a:t>scss</a:t>
            </a:r>
            <a:r>
              <a:rPr lang="en-SG" dirty="0">
                <a:solidFill>
                  <a:srgbClr val="CB4B16"/>
                </a:solidFill>
              </a:rPr>
              <a:t>         </a:t>
            </a:r>
            <a:r>
              <a:rPr lang="en-SG" i="1" dirty="0">
                <a:solidFill>
                  <a:srgbClr val="93A1A1"/>
                </a:solidFill>
              </a:rPr>
              <a:t>// Grid system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dirty="0"/>
              <a:t>|   |</a:t>
            </a:r>
            <a:r>
              <a:rPr lang="en-SG" dirty="0">
                <a:solidFill>
                  <a:srgbClr val="268BD2"/>
                </a:solidFill>
              </a:rPr>
              <a:t>– _</a:t>
            </a:r>
            <a:r>
              <a:rPr lang="en-SG" dirty="0" err="1">
                <a:solidFill>
                  <a:srgbClr val="268BD2"/>
                </a:solidFill>
              </a:rPr>
              <a:t>header</a:t>
            </a:r>
            <a:r>
              <a:rPr lang="en-SG" dirty="0" err="1"/>
              <a:t>.</a:t>
            </a:r>
            <a:r>
              <a:rPr lang="en-SG" dirty="0" err="1">
                <a:solidFill>
                  <a:srgbClr val="CB4B16"/>
                </a:solidFill>
              </a:rPr>
              <a:t>scss</a:t>
            </a:r>
            <a:r>
              <a:rPr lang="en-SG" dirty="0">
                <a:solidFill>
                  <a:srgbClr val="CB4B16"/>
                </a:solidFill>
              </a:rPr>
              <a:t>       </a:t>
            </a:r>
            <a:r>
              <a:rPr lang="en-SG" i="1" dirty="0">
                <a:solidFill>
                  <a:srgbClr val="93A1A1"/>
                </a:solidFill>
              </a:rPr>
              <a:t>// Header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dirty="0"/>
              <a:t>|   |</a:t>
            </a:r>
            <a:r>
              <a:rPr lang="en-SG" dirty="0">
                <a:solidFill>
                  <a:srgbClr val="268BD2"/>
                </a:solidFill>
              </a:rPr>
              <a:t>– _</a:t>
            </a:r>
            <a:r>
              <a:rPr lang="en-SG" dirty="0" err="1">
                <a:solidFill>
                  <a:srgbClr val="268BD2"/>
                </a:solidFill>
              </a:rPr>
              <a:t>footer</a:t>
            </a:r>
            <a:r>
              <a:rPr lang="en-SG" dirty="0" err="1"/>
              <a:t>.</a:t>
            </a:r>
            <a:r>
              <a:rPr lang="en-SG" dirty="0" err="1">
                <a:solidFill>
                  <a:srgbClr val="CB4B16"/>
                </a:solidFill>
              </a:rPr>
              <a:t>scss</a:t>
            </a:r>
            <a:r>
              <a:rPr lang="en-SG" dirty="0">
                <a:solidFill>
                  <a:srgbClr val="CB4B16"/>
                </a:solidFill>
              </a:rPr>
              <a:t>       </a:t>
            </a:r>
            <a:r>
              <a:rPr lang="en-SG" i="1" dirty="0">
                <a:solidFill>
                  <a:srgbClr val="93A1A1"/>
                </a:solidFill>
              </a:rPr>
              <a:t>// Footer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dirty="0"/>
              <a:t>|   |</a:t>
            </a:r>
            <a:r>
              <a:rPr lang="en-SG" dirty="0">
                <a:solidFill>
                  <a:srgbClr val="268BD2"/>
                </a:solidFill>
              </a:rPr>
              <a:t>– _</a:t>
            </a:r>
            <a:r>
              <a:rPr lang="en-SG" dirty="0" err="1">
                <a:solidFill>
                  <a:srgbClr val="268BD2"/>
                </a:solidFill>
              </a:rPr>
              <a:t>sidebar</a:t>
            </a:r>
            <a:r>
              <a:rPr lang="en-SG" dirty="0" err="1"/>
              <a:t>.</a:t>
            </a:r>
            <a:r>
              <a:rPr lang="en-SG" dirty="0" err="1">
                <a:solidFill>
                  <a:srgbClr val="CB4B16"/>
                </a:solidFill>
              </a:rPr>
              <a:t>scss</a:t>
            </a:r>
            <a:r>
              <a:rPr lang="en-SG" dirty="0">
                <a:solidFill>
                  <a:srgbClr val="CB4B16"/>
                </a:solidFill>
              </a:rPr>
              <a:t>      </a:t>
            </a:r>
            <a:r>
              <a:rPr lang="en-SG" i="1" dirty="0">
                <a:solidFill>
                  <a:srgbClr val="93A1A1"/>
                </a:solidFill>
              </a:rPr>
              <a:t>// Sidebar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dirty="0"/>
              <a:t>|   |</a:t>
            </a:r>
            <a:r>
              <a:rPr lang="en-SG" dirty="0">
                <a:solidFill>
                  <a:srgbClr val="268BD2"/>
                </a:solidFill>
              </a:rPr>
              <a:t>– _</a:t>
            </a:r>
            <a:r>
              <a:rPr lang="en-SG" dirty="0" err="1">
                <a:solidFill>
                  <a:srgbClr val="268BD2"/>
                </a:solidFill>
              </a:rPr>
              <a:t>forms</a:t>
            </a:r>
            <a:r>
              <a:rPr lang="en-SG" dirty="0" err="1"/>
              <a:t>.</a:t>
            </a:r>
            <a:r>
              <a:rPr lang="en-SG" dirty="0" err="1">
                <a:solidFill>
                  <a:srgbClr val="CB4B16"/>
                </a:solidFill>
              </a:rPr>
              <a:t>scss</a:t>
            </a:r>
            <a:r>
              <a:rPr lang="en-SG" dirty="0">
                <a:solidFill>
                  <a:srgbClr val="CB4B16"/>
                </a:solidFill>
              </a:rPr>
              <a:t>        </a:t>
            </a:r>
            <a:r>
              <a:rPr lang="en-SG" i="1" dirty="0">
                <a:solidFill>
                  <a:srgbClr val="93A1A1"/>
                </a:solidFill>
              </a:rPr>
              <a:t>// Forms</a:t>
            </a:r>
            <a:br>
              <a:rPr lang="en-SG" i="1" dirty="0">
                <a:solidFill>
                  <a:srgbClr val="93A1A1"/>
                </a:solidFill>
              </a:rPr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7353C4-589C-4144-AA9F-8D75DAA0C34F}"/>
              </a:ext>
            </a:extLst>
          </p:cNvPr>
          <p:cNvSpPr/>
          <p:nvPr/>
        </p:nvSpPr>
        <p:spPr>
          <a:xfrm>
            <a:off x="5860127" y="213850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|</a:t>
            </a:r>
            <a:br>
              <a:rPr lang="en-SG" dirty="0"/>
            </a:br>
            <a:r>
              <a:rPr lang="en-SG" dirty="0"/>
              <a:t>|</a:t>
            </a:r>
            <a:r>
              <a:rPr lang="en-SG" dirty="0">
                <a:solidFill>
                  <a:srgbClr val="268BD2"/>
                </a:solidFill>
              </a:rPr>
              <a:t>– pages</a:t>
            </a:r>
            <a:r>
              <a:rPr lang="en-SG" dirty="0"/>
              <a:t>/</a:t>
            </a:r>
            <a:br>
              <a:rPr lang="en-SG" dirty="0"/>
            </a:br>
            <a:r>
              <a:rPr lang="en-SG" dirty="0"/>
              <a:t>|   |</a:t>
            </a:r>
            <a:r>
              <a:rPr lang="en-SG" dirty="0">
                <a:solidFill>
                  <a:srgbClr val="268BD2"/>
                </a:solidFill>
              </a:rPr>
              <a:t>– _</a:t>
            </a:r>
            <a:r>
              <a:rPr lang="en-SG" dirty="0" err="1">
                <a:solidFill>
                  <a:srgbClr val="268BD2"/>
                </a:solidFill>
              </a:rPr>
              <a:t>home</a:t>
            </a:r>
            <a:r>
              <a:rPr lang="en-SG" dirty="0" err="1"/>
              <a:t>.</a:t>
            </a:r>
            <a:r>
              <a:rPr lang="en-SG" dirty="0" err="1">
                <a:solidFill>
                  <a:srgbClr val="CB4B16"/>
                </a:solidFill>
              </a:rPr>
              <a:t>scss</a:t>
            </a:r>
            <a:r>
              <a:rPr lang="en-SG" dirty="0">
                <a:solidFill>
                  <a:srgbClr val="CB4B16"/>
                </a:solidFill>
              </a:rPr>
              <a:t>         </a:t>
            </a:r>
            <a:r>
              <a:rPr lang="en-SG" i="1" dirty="0">
                <a:solidFill>
                  <a:srgbClr val="93A1A1"/>
                </a:solidFill>
              </a:rPr>
              <a:t>// Home specific styles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dirty="0"/>
              <a:t>|   |</a:t>
            </a:r>
            <a:r>
              <a:rPr lang="en-SG" dirty="0">
                <a:solidFill>
                  <a:srgbClr val="268BD2"/>
                </a:solidFill>
              </a:rPr>
              <a:t>– _</a:t>
            </a:r>
            <a:r>
              <a:rPr lang="en-SG" dirty="0" err="1">
                <a:solidFill>
                  <a:srgbClr val="268BD2"/>
                </a:solidFill>
              </a:rPr>
              <a:t>about</a:t>
            </a:r>
            <a:r>
              <a:rPr lang="en-SG" dirty="0" err="1"/>
              <a:t>.</a:t>
            </a:r>
            <a:r>
              <a:rPr lang="en-SG" dirty="0" err="1">
                <a:solidFill>
                  <a:srgbClr val="CB4B16"/>
                </a:solidFill>
              </a:rPr>
              <a:t>scss</a:t>
            </a:r>
            <a:r>
              <a:rPr lang="en-SG" dirty="0">
                <a:solidFill>
                  <a:srgbClr val="CB4B16"/>
                </a:solidFill>
              </a:rPr>
              <a:t>        </a:t>
            </a:r>
            <a:r>
              <a:rPr lang="en-SG" i="1" dirty="0">
                <a:solidFill>
                  <a:srgbClr val="93A1A1"/>
                </a:solidFill>
              </a:rPr>
              <a:t>// About specific styles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dirty="0"/>
              <a:t>|   |</a:t>
            </a:r>
            <a:r>
              <a:rPr lang="en-SG" dirty="0">
                <a:solidFill>
                  <a:srgbClr val="268BD2"/>
                </a:solidFill>
              </a:rPr>
              <a:t>– _</a:t>
            </a:r>
            <a:r>
              <a:rPr lang="en-SG" dirty="0" err="1">
                <a:solidFill>
                  <a:srgbClr val="268BD2"/>
                </a:solidFill>
              </a:rPr>
              <a:t>contact</a:t>
            </a:r>
            <a:r>
              <a:rPr lang="en-SG" dirty="0" err="1"/>
              <a:t>.</a:t>
            </a:r>
            <a:r>
              <a:rPr lang="en-SG" dirty="0" err="1">
                <a:solidFill>
                  <a:srgbClr val="CB4B16"/>
                </a:solidFill>
              </a:rPr>
              <a:t>scss</a:t>
            </a:r>
            <a:r>
              <a:rPr lang="en-SG" dirty="0">
                <a:solidFill>
                  <a:srgbClr val="CB4B16"/>
                </a:solidFill>
              </a:rPr>
              <a:t>      </a:t>
            </a:r>
            <a:r>
              <a:rPr lang="en-SG" i="1" dirty="0">
                <a:solidFill>
                  <a:srgbClr val="93A1A1"/>
                </a:solidFill>
              </a:rPr>
              <a:t>// Contact specific styles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dirty="0"/>
              <a:t>|</a:t>
            </a:r>
            <a:br>
              <a:rPr lang="en-SG" dirty="0"/>
            </a:br>
            <a:r>
              <a:rPr lang="en-SG" dirty="0"/>
              <a:t>|</a:t>
            </a:r>
            <a:r>
              <a:rPr lang="en-SG" dirty="0">
                <a:solidFill>
                  <a:srgbClr val="268BD2"/>
                </a:solidFill>
              </a:rPr>
              <a:t>– themes</a:t>
            </a:r>
            <a:r>
              <a:rPr lang="en-SG" dirty="0"/>
              <a:t>/</a:t>
            </a:r>
            <a:br>
              <a:rPr lang="en-SG" dirty="0"/>
            </a:br>
            <a:r>
              <a:rPr lang="en-SG" dirty="0"/>
              <a:t>|   |</a:t>
            </a:r>
            <a:r>
              <a:rPr lang="en-SG" dirty="0">
                <a:solidFill>
                  <a:srgbClr val="268BD2"/>
                </a:solidFill>
              </a:rPr>
              <a:t>– _</a:t>
            </a:r>
            <a:r>
              <a:rPr lang="en-SG" dirty="0" err="1">
                <a:solidFill>
                  <a:srgbClr val="268BD2"/>
                </a:solidFill>
              </a:rPr>
              <a:t>theme</a:t>
            </a:r>
            <a:r>
              <a:rPr lang="en-SG" dirty="0" err="1"/>
              <a:t>.</a:t>
            </a:r>
            <a:r>
              <a:rPr lang="en-SG" dirty="0" err="1">
                <a:solidFill>
                  <a:srgbClr val="CB4B16"/>
                </a:solidFill>
              </a:rPr>
              <a:t>scss</a:t>
            </a:r>
            <a:r>
              <a:rPr lang="en-SG" dirty="0">
                <a:solidFill>
                  <a:srgbClr val="CB4B16"/>
                </a:solidFill>
              </a:rPr>
              <a:t>        </a:t>
            </a:r>
            <a:r>
              <a:rPr lang="en-SG" i="1" dirty="0">
                <a:solidFill>
                  <a:srgbClr val="93A1A1"/>
                </a:solidFill>
              </a:rPr>
              <a:t>// Default theme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dirty="0"/>
              <a:t>|   |</a:t>
            </a:r>
            <a:r>
              <a:rPr lang="en-SG" dirty="0">
                <a:solidFill>
                  <a:srgbClr val="268BD2"/>
                </a:solidFill>
              </a:rPr>
              <a:t>– _</a:t>
            </a:r>
            <a:r>
              <a:rPr lang="en-SG" dirty="0" err="1">
                <a:solidFill>
                  <a:srgbClr val="268BD2"/>
                </a:solidFill>
              </a:rPr>
              <a:t>admin</a:t>
            </a:r>
            <a:r>
              <a:rPr lang="en-SG" dirty="0" err="1"/>
              <a:t>.</a:t>
            </a:r>
            <a:r>
              <a:rPr lang="en-SG" dirty="0" err="1">
                <a:solidFill>
                  <a:srgbClr val="CB4B16"/>
                </a:solidFill>
              </a:rPr>
              <a:t>scss</a:t>
            </a:r>
            <a:r>
              <a:rPr lang="en-SG" dirty="0">
                <a:solidFill>
                  <a:srgbClr val="CB4B16"/>
                </a:solidFill>
              </a:rPr>
              <a:t>        </a:t>
            </a:r>
            <a:r>
              <a:rPr lang="en-SG" i="1" dirty="0">
                <a:solidFill>
                  <a:srgbClr val="93A1A1"/>
                </a:solidFill>
              </a:rPr>
              <a:t>// Admin theme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dirty="0"/>
              <a:t>|</a:t>
            </a:r>
            <a:br>
              <a:rPr lang="en-SG" dirty="0"/>
            </a:br>
            <a:r>
              <a:rPr lang="en-SG" dirty="0"/>
              <a:t>|</a:t>
            </a:r>
            <a:r>
              <a:rPr lang="en-SG" dirty="0">
                <a:solidFill>
                  <a:srgbClr val="268BD2"/>
                </a:solidFill>
              </a:rPr>
              <a:t>– vendors</a:t>
            </a:r>
            <a:r>
              <a:rPr lang="en-SG" dirty="0"/>
              <a:t>/</a:t>
            </a:r>
            <a:br>
              <a:rPr lang="en-SG" dirty="0"/>
            </a:br>
            <a:r>
              <a:rPr lang="en-SG" dirty="0"/>
              <a:t>|   |</a:t>
            </a:r>
            <a:r>
              <a:rPr lang="en-SG" dirty="0">
                <a:solidFill>
                  <a:srgbClr val="268BD2"/>
                </a:solidFill>
              </a:rPr>
              <a:t>– _</a:t>
            </a:r>
            <a:r>
              <a:rPr lang="en-SG" dirty="0" err="1">
                <a:solidFill>
                  <a:srgbClr val="268BD2"/>
                </a:solidFill>
              </a:rPr>
              <a:t>bootstrap</a:t>
            </a:r>
            <a:r>
              <a:rPr lang="en-SG" dirty="0" err="1"/>
              <a:t>.</a:t>
            </a:r>
            <a:r>
              <a:rPr lang="en-SG" dirty="0" err="1">
                <a:solidFill>
                  <a:srgbClr val="CB4B16"/>
                </a:solidFill>
              </a:rPr>
              <a:t>scss</a:t>
            </a:r>
            <a:r>
              <a:rPr lang="en-SG" dirty="0">
                <a:solidFill>
                  <a:srgbClr val="CB4B16"/>
                </a:solidFill>
              </a:rPr>
              <a:t>    </a:t>
            </a:r>
            <a:r>
              <a:rPr lang="en-SG" i="1" dirty="0">
                <a:solidFill>
                  <a:srgbClr val="93A1A1"/>
                </a:solidFill>
              </a:rPr>
              <a:t>// Bootstrap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dirty="0"/>
              <a:t>|   |</a:t>
            </a:r>
            <a:r>
              <a:rPr lang="en-SG" dirty="0">
                <a:solidFill>
                  <a:srgbClr val="268BD2"/>
                </a:solidFill>
              </a:rPr>
              <a:t>– _</a:t>
            </a:r>
            <a:r>
              <a:rPr lang="en-SG" dirty="0" err="1">
                <a:solidFill>
                  <a:srgbClr val="268BD2"/>
                </a:solidFill>
              </a:rPr>
              <a:t>jquery-ui</a:t>
            </a:r>
            <a:r>
              <a:rPr lang="en-SG" dirty="0" err="1"/>
              <a:t>.</a:t>
            </a:r>
            <a:r>
              <a:rPr lang="en-SG" dirty="0" err="1">
                <a:solidFill>
                  <a:srgbClr val="CB4B16"/>
                </a:solidFill>
              </a:rPr>
              <a:t>scss</a:t>
            </a:r>
            <a:r>
              <a:rPr lang="en-SG" dirty="0">
                <a:solidFill>
                  <a:srgbClr val="CB4B16"/>
                </a:solidFill>
              </a:rPr>
              <a:t>    </a:t>
            </a:r>
            <a:r>
              <a:rPr lang="en-SG" i="1" dirty="0">
                <a:solidFill>
                  <a:srgbClr val="93A1A1"/>
                </a:solidFill>
              </a:rPr>
              <a:t>// jQuery UI</a:t>
            </a:r>
            <a:br>
              <a:rPr lang="en-SG" i="1" dirty="0">
                <a:solidFill>
                  <a:srgbClr val="93A1A1"/>
                </a:solidFill>
              </a:rPr>
            </a:br>
            <a:r>
              <a:rPr lang="en-SG" dirty="0"/>
              <a:t>|</a:t>
            </a:r>
            <a:br>
              <a:rPr lang="en-SG" dirty="0"/>
            </a:br>
            <a:r>
              <a:rPr lang="en-SG" dirty="0"/>
              <a:t>`</a:t>
            </a:r>
            <a:r>
              <a:rPr lang="en-SG" dirty="0">
                <a:solidFill>
                  <a:srgbClr val="268BD2"/>
                </a:solidFill>
              </a:rPr>
              <a:t>– </a:t>
            </a:r>
            <a:r>
              <a:rPr lang="en-SG" dirty="0" err="1">
                <a:solidFill>
                  <a:srgbClr val="268BD2"/>
                </a:solidFill>
              </a:rPr>
              <a:t>main</a:t>
            </a:r>
            <a:r>
              <a:rPr lang="en-SG" dirty="0" err="1"/>
              <a:t>.</a:t>
            </a:r>
            <a:r>
              <a:rPr lang="en-SG" dirty="0" err="1">
                <a:solidFill>
                  <a:srgbClr val="CB4B16"/>
                </a:solidFill>
              </a:rPr>
              <a:t>scss</a:t>
            </a:r>
            <a:r>
              <a:rPr lang="en-SG" dirty="0">
                <a:solidFill>
                  <a:srgbClr val="CB4B16"/>
                </a:solidFill>
              </a:rPr>
              <a:t>              </a:t>
            </a:r>
            <a:r>
              <a:rPr lang="en-SG" i="1" dirty="0">
                <a:solidFill>
                  <a:srgbClr val="93A1A1"/>
                </a:solidFill>
              </a:rPr>
              <a:t>// Main Sass file</a:t>
            </a:r>
            <a:br>
              <a:rPr lang="en-SG" i="1" dirty="0">
                <a:solidFill>
                  <a:srgbClr val="93A1A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59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CB132-378D-324D-B2D3-51E1EFFE2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51CA97-DA8A-FB42-ABF6-A608A1FE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581" y="195185"/>
            <a:ext cx="8477747" cy="745212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AC1965-3237-0345-9958-721AE975134D}"/>
              </a:ext>
            </a:extLst>
          </p:cNvPr>
          <p:cNvSpPr/>
          <p:nvPr/>
        </p:nvSpPr>
        <p:spPr>
          <a:xfrm>
            <a:off x="1668650" y="158269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solidFill>
                  <a:srgbClr val="859900"/>
                </a:solidFill>
              </a:rPr>
              <a:t>@import </a:t>
            </a:r>
            <a:r>
              <a:rPr lang="en-SG" dirty="0">
                <a:solidFill>
                  <a:srgbClr val="2AA198"/>
                </a:solidFill>
              </a:rPr>
              <a:t>'abstracts/variables'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>
                <a:solidFill>
                  <a:srgbClr val="859900"/>
                </a:solidFill>
              </a:rPr>
              <a:t>@import </a:t>
            </a:r>
            <a:r>
              <a:rPr lang="en-SG" dirty="0">
                <a:solidFill>
                  <a:srgbClr val="2AA198"/>
                </a:solidFill>
              </a:rPr>
              <a:t>'abstracts/functions'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>
                <a:solidFill>
                  <a:srgbClr val="859900"/>
                </a:solidFill>
              </a:rPr>
              <a:t>@import </a:t>
            </a:r>
            <a:r>
              <a:rPr lang="en-SG" dirty="0">
                <a:solidFill>
                  <a:srgbClr val="2AA198"/>
                </a:solidFill>
              </a:rPr>
              <a:t>'abstracts/</a:t>
            </a:r>
            <a:r>
              <a:rPr lang="en-SG" dirty="0" err="1">
                <a:solidFill>
                  <a:srgbClr val="2AA198"/>
                </a:solidFill>
              </a:rPr>
              <a:t>mixins</a:t>
            </a:r>
            <a:r>
              <a:rPr lang="en-SG" dirty="0">
                <a:solidFill>
                  <a:srgbClr val="2AA198"/>
                </a:solidFill>
              </a:rPr>
              <a:t>'</a:t>
            </a:r>
            <a:r>
              <a:rPr lang="en-SG" dirty="0"/>
              <a:t>;</a:t>
            </a:r>
            <a:br>
              <a:rPr lang="en-SG" dirty="0"/>
            </a:br>
            <a:br>
              <a:rPr lang="en-SG" dirty="0"/>
            </a:br>
            <a:r>
              <a:rPr lang="en-SG" dirty="0">
                <a:solidFill>
                  <a:srgbClr val="859900"/>
                </a:solidFill>
              </a:rPr>
              <a:t>@import </a:t>
            </a:r>
            <a:r>
              <a:rPr lang="en-SG" dirty="0">
                <a:solidFill>
                  <a:srgbClr val="2AA198"/>
                </a:solidFill>
              </a:rPr>
              <a:t>'vendors/bootstrap'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>
                <a:solidFill>
                  <a:srgbClr val="859900"/>
                </a:solidFill>
              </a:rPr>
              <a:t>@import </a:t>
            </a:r>
            <a:r>
              <a:rPr lang="en-SG" dirty="0">
                <a:solidFill>
                  <a:srgbClr val="2AA198"/>
                </a:solidFill>
              </a:rPr>
              <a:t>'vendors/</a:t>
            </a:r>
            <a:r>
              <a:rPr lang="en-SG" dirty="0" err="1">
                <a:solidFill>
                  <a:srgbClr val="2AA198"/>
                </a:solidFill>
              </a:rPr>
              <a:t>jquery-ui</a:t>
            </a:r>
            <a:r>
              <a:rPr lang="en-SG" dirty="0">
                <a:solidFill>
                  <a:srgbClr val="2AA198"/>
                </a:solidFill>
              </a:rPr>
              <a:t>'</a:t>
            </a:r>
            <a:r>
              <a:rPr lang="en-SG" dirty="0"/>
              <a:t>;</a:t>
            </a:r>
            <a:br>
              <a:rPr lang="en-SG" dirty="0"/>
            </a:br>
            <a:br>
              <a:rPr lang="en-SG" dirty="0"/>
            </a:br>
            <a:r>
              <a:rPr lang="en-SG" dirty="0">
                <a:solidFill>
                  <a:srgbClr val="859900"/>
                </a:solidFill>
              </a:rPr>
              <a:t>@import </a:t>
            </a:r>
            <a:r>
              <a:rPr lang="en-SG" dirty="0">
                <a:solidFill>
                  <a:srgbClr val="2AA198"/>
                </a:solidFill>
              </a:rPr>
              <a:t>'base/reset'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>
                <a:solidFill>
                  <a:srgbClr val="859900"/>
                </a:solidFill>
              </a:rPr>
              <a:t>@import </a:t>
            </a:r>
            <a:r>
              <a:rPr lang="en-SG" dirty="0">
                <a:solidFill>
                  <a:srgbClr val="2AA198"/>
                </a:solidFill>
              </a:rPr>
              <a:t>'base/typography'</a:t>
            </a:r>
            <a:r>
              <a:rPr lang="en-SG" dirty="0"/>
              <a:t>;</a:t>
            </a:r>
            <a:br>
              <a:rPr lang="en-SG" dirty="0"/>
            </a:br>
            <a:br>
              <a:rPr lang="en-SG" dirty="0"/>
            </a:br>
            <a:r>
              <a:rPr lang="en-SG" dirty="0">
                <a:solidFill>
                  <a:srgbClr val="859900"/>
                </a:solidFill>
              </a:rPr>
              <a:t>@import </a:t>
            </a:r>
            <a:r>
              <a:rPr lang="en-SG" dirty="0">
                <a:solidFill>
                  <a:srgbClr val="2AA198"/>
                </a:solidFill>
              </a:rPr>
              <a:t>'layout/navigation'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>
                <a:solidFill>
                  <a:srgbClr val="859900"/>
                </a:solidFill>
              </a:rPr>
              <a:t>@import </a:t>
            </a:r>
            <a:r>
              <a:rPr lang="en-SG" dirty="0">
                <a:solidFill>
                  <a:srgbClr val="2AA198"/>
                </a:solidFill>
              </a:rPr>
              <a:t>'layout/grid'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>
                <a:solidFill>
                  <a:srgbClr val="859900"/>
                </a:solidFill>
              </a:rPr>
              <a:t>@import </a:t>
            </a:r>
            <a:r>
              <a:rPr lang="en-SG" dirty="0">
                <a:solidFill>
                  <a:srgbClr val="2AA198"/>
                </a:solidFill>
              </a:rPr>
              <a:t>'layout/header'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>
                <a:solidFill>
                  <a:srgbClr val="859900"/>
                </a:solidFill>
              </a:rPr>
              <a:t>@import </a:t>
            </a:r>
            <a:r>
              <a:rPr lang="en-SG" dirty="0">
                <a:solidFill>
                  <a:srgbClr val="2AA198"/>
                </a:solidFill>
              </a:rPr>
              <a:t>'layout/footer'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>
                <a:solidFill>
                  <a:srgbClr val="859900"/>
                </a:solidFill>
              </a:rPr>
              <a:t>@import </a:t>
            </a:r>
            <a:r>
              <a:rPr lang="en-SG" dirty="0">
                <a:solidFill>
                  <a:srgbClr val="2AA198"/>
                </a:solidFill>
              </a:rPr>
              <a:t>'layout/sidebar'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>
                <a:solidFill>
                  <a:srgbClr val="859900"/>
                </a:solidFill>
              </a:rPr>
              <a:t>@import </a:t>
            </a:r>
            <a:r>
              <a:rPr lang="en-SG" dirty="0">
                <a:solidFill>
                  <a:srgbClr val="2AA198"/>
                </a:solidFill>
              </a:rPr>
              <a:t>'layout/forms'</a:t>
            </a:r>
            <a:r>
              <a:rPr lang="en-SG" dirty="0"/>
              <a:t>;</a:t>
            </a:r>
            <a:br>
              <a:rPr lang="en-SG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DE809E-29D1-0E40-B992-7EA9C7B2940F}"/>
              </a:ext>
            </a:extLst>
          </p:cNvPr>
          <p:cNvSpPr/>
          <p:nvPr/>
        </p:nvSpPr>
        <p:spPr>
          <a:xfrm>
            <a:off x="5651715" y="227519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SG" dirty="0"/>
            </a:br>
            <a:r>
              <a:rPr lang="en-SG" dirty="0">
                <a:solidFill>
                  <a:srgbClr val="859900"/>
                </a:solidFill>
              </a:rPr>
              <a:t>@import </a:t>
            </a:r>
            <a:r>
              <a:rPr lang="en-SG" dirty="0">
                <a:solidFill>
                  <a:srgbClr val="2AA198"/>
                </a:solidFill>
              </a:rPr>
              <a:t>'components/buttons'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>
                <a:solidFill>
                  <a:srgbClr val="859900"/>
                </a:solidFill>
              </a:rPr>
              <a:t>@import </a:t>
            </a:r>
            <a:r>
              <a:rPr lang="en-SG" dirty="0">
                <a:solidFill>
                  <a:srgbClr val="2AA198"/>
                </a:solidFill>
              </a:rPr>
              <a:t>'components/carousel'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>
                <a:solidFill>
                  <a:srgbClr val="859900"/>
                </a:solidFill>
              </a:rPr>
              <a:t>@import </a:t>
            </a:r>
            <a:r>
              <a:rPr lang="en-SG" dirty="0">
                <a:solidFill>
                  <a:srgbClr val="2AA198"/>
                </a:solidFill>
              </a:rPr>
              <a:t>'components/slider'</a:t>
            </a:r>
            <a:r>
              <a:rPr lang="en-SG" dirty="0"/>
              <a:t>;</a:t>
            </a:r>
            <a:br>
              <a:rPr lang="en-SG" dirty="0"/>
            </a:br>
            <a:br>
              <a:rPr lang="en-SG" dirty="0"/>
            </a:br>
            <a:r>
              <a:rPr lang="en-SG" dirty="0">
                <a:solidFill>
                  <a:srgbClr val="859900"/>
                </a:solidFill>
              </a:rPr>
              <a:t>@import </a:t>
            </a:r>
            <a:r>
              <a:rPr lang="en-SG" dirty="0">
                <a:solidFill>
                  <a:srgbClr val="2AA198"/>
                </a:solidFill>
              </a:rPr>
              <a:t>'pages/home'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>
                <a:solidFill>
                  <a:srgbClr val="859900"/>
                </a:solidFill>
              </a:rPr>
              <a:t>@import </a:t>
            </a:r>
            <a:r>
              <a:rPr lang="en-SG" dirty="0">
                <a:solidFill>
                  <a:srgbClr val="2AA198"/>
                </a:solidFill>
              </a:rPr>
              <a:t>'pages/about'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>
                <a:solidFill>
                  <a:srgbClr val="859900"/>
                </a:solidFill>
              </a:rPr>
              <a:t>@import </a:t>
            </a:r>
            <a:r>
              <a:rPr lang="en-SG" dirty="0">
                <a:solidFill>
                  <a:srgbClr val="2AA198"/>
                </a:solidFill>
              </a:rPr>
              <a:t>'pages/contact'</a:t>
            </a:r>
            <a:r>
              <a:rPr lang="en-SG" dirty="0"/>
              <a:t>;</a:t>
            </a:r>
            <a:br>
              <a:rPr lang="en-SG" dirty="0"/>
            </a:br>
            <a:br>
              <a:rPr lang="en-SG" dirty="0"/>
            </a:br>
            <a:r>
              <a:rPr lang="en-SG" dirty="0">
                <a:solidFill>
                  <a:srgbClr val="859900"/>
                </a:solidFill>
              </a:rPr>
              <a:t>@import </a:t>
            </a:r>
            <a:r>
              <a:rPr lang="en-SG" dirty="0">
                <a:solidFill>
                  <a:srgbClr val="2AA198"/>
                </a:solidFill>
              </a:rPr>
              <a:t>'themes/theme'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>
                <a:solidFill>
                  <a:srgbClr val="859900"/>
                </a:solidFill>
              </a:rPr>
              <a:t>@import </a:t>
            </a:r>
            <a:r>
              <a:rPr lang="en-SG" dirty="0">
                <a:solidFill>
                  <a:srgbClr val="2AA198"/>
                </a:solidFill>
              </a:rPr>
              <a:t>'themes/admin'</a:t>
            </a:r>
            <a:r>
              <a:rPr lang="en-SG" dirty="0"/>
              <a:t>;</a:t>
            </a:r>
            <a:br>
              <a:rPr lang="en-SG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24D07E-8B2D-CA4C-9EBA-C053E89FC424}"/>
              </a:ext>
            </a:extLst>
          </p:cNvPr>
          <p:cNvSpPr txBox="1"/>
          <p:nvPr/>
        </p:nvSpPr>
        <p:spPr>
          <a:xfrm>
            <a:off x="1668650" y="940397"/>
            <a:ext cx="509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err="1"/>
              <a:t>Main.scss</a:t>
            </a:r>
            <a:r>
              <a:rPr lang="en-SG" b="1" dirty="0"/>
              <a:t>:</a:t>
            </a:r>
            <a:r>
              <a:rPr lang="en-SG" dirty="0"/>
              <a:t> This file should only contain your imports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CB132-378D-324D-B2D3-51E1EFFE2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51CA97-DA8A-FB42-ABF6-A608A1FE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012" y="691131"/>
            <a:ext cx="8477747" cy="745212"/>
          </a:xfrm>
        </p:spPr>
        <p:txBody>
          <a:bodyPr/>
          <a:lstStyle/>
          <a:p>
            <a:r>
              <a:rPr lang="en-US" dirty="0"/>
              <a:t>Object-oriented CSS (OOCSS)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E063E-2D45-9641-97C5-B6F39DE9EEB7}"/>
              </a:ext>
            </a:extLst>
          </p:cNvPr>
          <p:cNvSpPr txBox="1"/>
          <p:nvPr/>
        </p:nvSpPr>
        <p:spPr>
          <a:xfrm>
            <a:off x="2185260" y="2665708"/>
            <a:ext cx="69266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000" dirty="0"/>
              <a:t>Separate structure and skin.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 dirty="0"/>
              <a:t>Separate container and content.</a:t>
            </a:r>
          </a:p>
        </p:txBody>
      </p:sp>
    </p:spTree>
    <p:extLst>
      <p:ext uri="{BB962C8B-B14F-4D97-AF65-F5344CB8AC3E}">
        <p14:creationId xmlns:p14="http://schemas.microsoft.com/office/powerpoint/2010/main" val="599152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CB132-378D-324D-B2D3-51E1EFFE2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51CA97-DA8A-FB42-ABF6-A608A1FE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012" y="691131"/>
            <a:ext cx="8477747" cy="745212"/>
          </a:xfrm>
        </p:spPr>
        <p:txBody>
          <a:bodyPr/>
          <a:lstStyle/>
          <a:p>
            <a:r>
              <a:rPr lang="en-US" dirty="0"/>
              <a:t>Atomic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E063E-2D45-9641-97C5-B6F39DE9EEB7}"/>
              </a:ext>
            </a:extLst>
          </p:cNvPr>
          <p:cNvSpPr txBox="1"/>
          <p:nvPr/>
        </p:nvSpPr>
        <p:spPr>
          <a:xfrm>
            <a:off x="1939635" y="2210590"/>
            <a:ext cx="8723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According to Atomic Design, atoms can be abstract information such as color palettes, fonts, and typographic scales; they can also be default styles for tags such as form labels, buttons, and paragraphs. S</a:t>
            </a:r>
          </a:p>
        </p:txBody>
      </p:sp>
    </p:spTree>
    <p:extLst>
      <p:ext uri="{BB962C8B-B14F-4D97-AF65-F5344CB8AC3E}">
        <p14:creationId xmlns:p14="http://schemas.microsoft.com/office/powerpoint/2010/main" val="1715523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CB132-378D-324D-B2D3-51E1EFFE2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51CA97-DA8A-FB42-ABF6-A608A1FE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012" y="691131"/>
            <a:ext cx="8477747" cy="745212"/>
          </a:xfrm>
        </p:spPr>
        <p:txBody>
          <a:bodyPr/>
          <a:lstStyle/>
          <a:p>
            <a:r>
              <a:rPr lang="en-US" dirty="0"/>
              <a:t>Block, Element, Modifier (BEM)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8D2FCE-E430-6447-9D0B-FDF2AFA4AD30}"/>
              </a:ext>
            </a:extLst>
          </p:cNvPr>
          <p:cNvSpPr txBox="1"/>
          <p:nvPr/>
        </p:nvSpPr>
        <p:spPr>
          <a:xfrm>
            <a:off x="1844842" y="2101515"/>
            <a:ext cx="81012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BEM 16 is a system developed by the Yandex 17 team. This is a much more extensive system, with its fingers in every aspect of your code—from JSON data structures, to templates, as well as CSS.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Blocks are components of any size, and can be nested inside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Elements are the constituent parts that belong to a specific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Modifiers are flags on blocks or elements that change their appearance, behavior, or state.</a:t>
            </a:r>
          </a:p>
        </p:txBody>
      </p:sp>
    </p:spTree>
    <p:extLst>
      <p:ext uri="{BB962C8B-B14F-4D97-AF65-F5344CB8AC3E}">
        <p14:creationId xmlns:p14="http://schemas.microsoft.com/office/powerpoint/2010/main" val="1404177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CB132-378D-324D-B2D3-51E1EFFE2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51CA97-DA8A-FB42-ABF6-A608A1FE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012" y="691131"/>
            <a:ext cx="8477747" cy="745212"/>
          </a:xfrm>
        </p:spPr>
        <p:txBody>
          <a:bodyPr/>
          <a:lstStyle/>
          <a:p>
            <a:r>
              <a:rPr lang="en-US" dirty="0"/>
              <a:t>Block, Element, Modifier (BEM)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908E9B-91F0-1E48-ADF6-6466D95B82B4}"/>
              </a:ext>
            </a:extLst>
          </p:cNvPr>
          <p:cNvSpPr/>
          <p:nvPr/>
        </p:nvSpPr>
        <p:spPr>
          <a:xfrm>
            <a:off x="1295040" y="24133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.</a:t>
            </a:r>
            <a:r>
              <a:rPr lang="en-SG" dirty="0">
                <a:solidFill>
                  <a:srgbClr val="CB4B16"/>
                </a:solidFill>
              </a:rPr>
              <a:t>form </a:t>
            </a:r>
            <a:r>
              <a:rPr lang="en-SG" dirty="0"/>
              <a:t>{ </a:t>
            </a:r>
            <a:r>
              <a:rPr lang="en-SG" dirty="0">
                <a:solidFill>
                  <a:srgbClr val="B58900"/>
                </a:solidFill>
              </a:rPr>
              <a:t>border</a:t>
            </a:r>
            <a:r>
              <a:rPr lang="en-SG" dirty="0"/>
              <a:t>: </a:t>
            </a:r>
            <a:r>
              <a:rPr lang="en-SG" dirty="0">
                <a:solidFill>
                  <a:srgbClr val="D33682"/>
                </a:solidFill>
              </a:rPr>
              <a:t>1</a:t>
            </a:r>
            <a:r>
              <a:rPr lang="en-SG" dirty="0">
                <a:solidFill>
                  <a:srgbClr val="2AA198"/>
                </a:solidFill>
              </a:rPr>
              <a:t>px solid black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268BD2"/>
                </a:solidFill>
              </a:rPr>
              <a:t>&amp;__submit </a:t>
            </a:r>
            <a:r>
              <a:rPr lang="en-SG" dirty="0"/>
              <a:t>{ </a:t>
            </a:r>
            <a:r>
              <a:rPr lang="en-SG" dirty="0">
                <a:solidFill>
                  <a:srgbClr val="B58900"/>
                </a:solidFill>
              </a:rPr>
              <a:t>background-</a:t>
            </a:r>
            <a:r>
              <a:rPr lang="en-SG" dirty="0" err="1">
                <a:solidFill>
                  <a:srgbClr val="B58900"/>
                </a:solidFill>
              </a:rPr>
              <a:t>color</a:t>
            </a:r>
            <a:r>
              <a:rPr lang="en-SG" dirty="0"/>
              <a:t>: </a:t>
            </a:r>
            <a:r>
              <a:rPr lang="en-SG" dirty="0">
                <a:solidFill>
                  <a:srgbClr val="2AA198"/>
                </a:solidFill>
              </a:rPr>
              <a:t>green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    </a:t>
            </a:r>
            <a:r>
              <a:rPr lang="en-SG" dirty="0">
                <a:solidFill>
                  <a:srgbClr val="268BD2"/>
                </a:solidFill>
              </a:rPr>
              <a:t>&amp;_disabled </a:t>
            </a:r>
            <a:r>
              <a:rPr lang="en-SG" dirty="0"/>
              <a:t>{</a:t>
            </a:r>
            <a:br>
              <a:rPr lang="en-SG" dirty="0"/>
            </a:br>
            <a:r>
              <a:rPr lang="en-SG" dirty="0"/>
              <a:t>      </a:t>
            </a:r>
            <a:r>
              <a:rPr lang="en-SG" dirty="0">
                <a:solidFill>
                  <a:srgbClr val="B58900"/>
                </a:solidFill>
              </a:rPr>
              <a:t>background-</a:t>
            </a:r>
            <a:r>
              <a:rPr lang="en-SG" dirty="0" err="1">
                <a:solidFill>
                  <a:srgbClr val="B58900"/>
                </a:solidFill>
              </a:rPr>
              <a:t>color</a:t>
            </a:r>
            <a:r>
              <a:rPr lang="en-SG" dirty="0"/>
              <a:t>: </a:t>
            </a:r>
            <a:r>
              <a:rPr lang="en-SG" dirty="0" err="1">
                <a:solidFill>
                  <a:srgbClr val="2AA198"/>
                </a:solidFill>
              </a:rPr>
              <a:t>gray</a:t>
            </a:r>
            <a:r>
              <a:rPr lang="en-SG" dirty="0"/>
              <a:t>; }</a:t>
            </a:r>
            <a:br>
              <a:rPr lang="en-SG" dirty="0"/>
            </a:br>
            <a:r>
              <a:rPr lang="en-SG" dirty="0"/>
              <a:t>  }</a:t>
            </a:r>
            <a:br>
              <a:rPr lang="en-SG" dirty="0"/>
            </a:br>
            <a:r>
              <a:rPr lang="en-SG" dirty="0"/>
              <a:t>}</a:t>
            </a:r>
            <a:br>
              <a:rPr lang="en-SG" dirty="0"/>
            </a:br>
            <a:r>
              <a:rPr lang="en-SG" dirty="0"/>
              <a:t>                               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37CD11-9988-3445-91B2-DFA18A2293BE}"/>
              </a:ext>
            </a:extLst>
          </p:cNvPr>
          <p:cNvSpPr/>
          <p:nvPr/>
        </p:nvSpPr>
        <p:spPr>
          <a:xfrm>
            <a:off x="6593306" y="179676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.</a:t>
            </a:r>
            <a:r>
              <a:rPr lang="en-SG" dirty="0">
                <a:solidFill>
                  <a:srgbClr val="CB4B16"/>
                </a:solidFill>
              </a:rPr>
              <a:t>form </a:t>
            </a:r>
            <a:r>
              <a:rPr lang="en-SG" dirty="0"/>
              <a:t>{</a:t>
            </a:r>
            <a:br>
              <a:rPr lang="en-SG" dirty="0"/>
            </a:b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B58900"/>
                </a:solidFill>
              </a:rPr>
              <a:t>border</a:t>
            </a:r>
            <a:r>
              <a:rPr lang="en-SG" dirty="0"/>
              <a:t>: </a:t>
            </a:r>
            <a:r>
              <a:rPr lang="en-SG" dirty="0">
                <a:solidFill>
                  <a:srgbClr val="D33682"/>
                </a:solidFill>
              </a:rPr>
              <a:t>1</a:t>
            </a:r>
            <a:r>
              <a:rPr lang="en-SG" dirty="0">
                <a:solidFill>
                  <a:srgbClr val="2AA198"/>
                </a:solidFill>
              </a:rPr>
              <a:t>px solid black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}</a:t>
            </a:r>
            <a:br>
              <a:rPr lang="en-SG" dirty="0"/>
            </a:br>
            <a:br>
              <a:rPr lang="en-SG" dirty="0"/>
            </a:br>
            <a:r>
              <a:rPr lang="en-SG" dirty="0"/>
              <a:t>.</a:t>
            </a:r>
            <a:r>
              <a:rPr lang="en-SG" dirty="0" err="1">
                <a:solidFill>
                  <a:srgbClr val="CB4B16"/>
                </a:solidFill>
              </a:rPr>
              <a:t>form__submit</a:t>
            </a:r>
            <a:r>
              <a:rPr lang="en-SG" dirty="0">
                <a:solidFill>
                  <a:srgbClr val="CB4B16"/>
                </a:solidFill>
              </a:rPr>
              <a:t> </a:t>
            </a:r>
            <a:r>
              <a:rPr lang="en-SG" dirty="0"/>
              <a:t>{</a:t>
            </a:r>
            <a:br>
              <a:rPr lang="en-SG" dirty="0"/>
            </a:b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B58900"/>
                </a:solidFill>
              </a:rPr>
              <a:t>background-</a:t>
            </a:r>
            <a:r>
              <a:rPr lang="en-SG" dirty="0" err="1">
                <a:solidFill>
                  <a:srgbClr val="B58900"/>
                </a:solidFill>
              </a:rPr>
              <a:t>color</a:t>
            </a:r>
            <a:r>
              <a:rPr lang="en-SG" dirty="0"/>
              <a:t>: </a:t>
            </a:r>
            <a:r>
              <a:rPr lang="en-SG" dirty="0">
                <a:solidFill>
                  <a:srgbClr val="2AA198"/>
                </a:solidFill>
              </a:rPr>
              <a:t>green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}</a:t>
            </a:r>
            <a:br>
              <a:rPr lang="en-SG" dirty="0"/>
            </a:br>
            <a:br>
              <a:rPr lang="en-SG" dirty="0"/>
            </a:br>
            <a:r>
              <a:rPr lang="en-SG" dirty="0"/>
              <a:t>.</a:t>
            </a:r>
            <a:r>
              <a:rPr lang="en-SG" dirty="0">
                <a:solidFill>
                  <a:srgbClr val="CB4B16"/>
                </a:solidFill>
              </a:rPr>
              <a:t>form__</a:t>
            </a:r>
            <a:r>
              <a:rPr lang="en-SG" dirty="0" err="1">
                <a:solidFill>
                  <a:srgbClr val="CB4B16"/>
                </a:solidFill>
              </a:rPr>
              <a:t>submit_disabled</a:t>
            </a:r>
            <a:r>
              <a:rPr lang="en-SG" dirty="0">
                <a:solidFill>
                  <a:srgbClr val="CB4B16"/>
                </a:solidFill>
              </a:rPr>
              <a:t> </a:t>
            </a:r>
            <a:r>
              <a:rPr lang="en-SG" dirty="0"/>
              <a:t>{</a:t>
            </a:r>
            <a:br>
              <a:rPr lang="en-SG" dirty="0"/>
            </a:br>
            <a:br>
              <a:rPr lang="en-SG" dirty="0"/>
            </a:br>
            <a:r>
              <a:rPr lang="en-SG" dirty="0"/>
              <a:t>  </a:t>
            </a:r>
            <a:r>
              <a:rPr lang="en-SG" dirty="0">
                <a:solidFill>
                  <a:srgbClr val="B58900"/>
                </a:solidFill>
              </a:rPr>
              <a:t>background-</a:t>
            </a:r>
            <a:r>
              <a:rPr lang="en-SG" dirty="0" err="1">
                <a:solidFill>
                  <a:srgbClr val="B58900"/>
                </a:solidFill>
              </a:rPr>
              <a:t>color</a:t>
            </a:r>
            <a:r>
              <a:rPr lang="en-SG" dirty="0"/>
              <a:t>: </a:t>
            </a:r>
            <a:r>
              <a:rPr lang="en-SG" dirty="0" err="1">
                <a:solidFill>
                  <a:srgbClr val="2AA198"/>
                </a:solidFill>
              </a:rPr>
              <a:t>gray</a:t>
            </a:r>
            <a:r>
              <a:rPr lang="en-SG" dirty="0"/>
              <a:t>;</a:t>
            </a:r>
            <a:br>
              <a:rPr lang="en-SG" dirty="0"/>
            </a:br>
            <a:r>
              <a:rPr lang="en-SG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3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CB132-378D-324D-B2D3-51E1EFFE2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51CA97-DA8A-FB42-ABF6-A608A1FE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012" y="691131"/>
            <a:ext cx="8477747" cy="745212"/>
          </a:xfrm>
        </p:spPr>
        <p:txBody>
          <a:bodyPr/>
          <a:lstStyle/>
          <a:p>
            <a:r>
              <a:rPr lang="en-US" dirty="0"/>
              <a:t>Block, Element, Modifier (BEM)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F28771-9092-DD4F-9CDD-11FBF9573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235" y="1669077"/>
            <a:ext cx="93853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78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CB132-378D-324D-B2D3-51E1EFFE2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51CA97-DA8A-FB42-ABF6-A608A1FE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012" y="691131"/>
            <a:ext cx="8931523" cy="745212"/>
          </a:xfrm>
        </p:spPr>
        <p:txBody>
          <a:bodyPr/>
          <a:lstStyle/>
          <a:p>
            <a:r>
              <a:rPr lang="en-US" dirty="0"/>
              <a:t>Scalable and Modular Architecture for CSS (SMACSS)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9BBEB-422C-5245-8ACD-A26EEF2BA679}"/>
              </a:ext>
            </a:extLst>
          </p:cNvPr>
          <p:cNvSpPr txBox="1"/>
          <p:nvPr/>
        </p:nvSpPr>
        <p:spPr>
          <a:xfrm>
            <a:off x="1588168" y="1828800"/>
            <a:ext cx="668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SMACSS 18 is a book, workshop, and philosophy by Jonathan Snook 1</a:t>
            </a:r>
          </a:p>
        </p:txBody>
      </p:sp>
    </p:spTree>
    <p:extLst>
      <p:ext uri="{BB962C8B-B14F-4D97-AF65-F5344CB8AC3E}">
        <p14:creationId xmlns:p14="http://schemas.microsoft.com/office/powerpoint/2010/main" val="46369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0"/>
            <a:ext cx="0" cy="3328086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086227" y="2178456"/>
            <a:ext cx="444843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651157" y="1421610"/>
            <a:ext cx="444843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610743" y="1937229"/>
            <a:ext cx="2048383" cy="397476"/>
            <a:chOff x="7235659" y="2743746"/>
            <a:chExt cx="2048383" cy="397476"/>
          </a:xfrm>
        </p:grpSpPr>
        <p:sp>
          <p:nvSpPr>
            <p:cNvPr id="7" name="Rectangle 6"/>
            <p:cNvSpPr/>
            <p:nvPr/>
          </p:nvSpPr>
          <p:spPr>
            <a:xfrm>
              <a:off x="7389339" y="2743746"/>
              <a:ext cx="1894703" cy="397476"/>
            </a:xfrm>
            <a:prstGeom prst="rect">
              <a:avLst/>
            </a:prstGeom>
            <a:noFill/>
            <a:ln w="635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64008" rIns="91440" rtlCol="0" anchor="ctr"/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charset="0"/>
                  <a:ea typeface="Montserrat" charset="0"/>
                  <a:cs typeface="Montserrat" charset="0"/>
                </a:rPr>
                <a:t>Q&amp;As</a:t>
              </a:r>
            </a:p>
          </p:txBody>
        </p:sp>
        <p:sp>
          <p:nvSpPr>
            <p:cNvPr id="8" name="Right Triangle 7"/>
            <p:cNvSpPr/>
            <p:nvPr/>
          </p:nvSpPr>
          <p:spPr>
            <a:xfrm rot="5400000" flipV="1">
              <a:off x="7235659" y="2987542"/>
              <a:ext cx="153680" cy="153680"/>
            </a:xfrm>
            <a:prstGeom prst="rtTriangle">
              <a:avLst/>
            </a:prstGeom>
            <a:noFill/>
            <a:ln w="635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40551" y="1174060"/>
            <a:ext cx="2048383" cy="397476"/>
            <a:chOff x="7389339" y="2743746"/>
            <a:chExt cx="2048383" cy="397476"/>
          </a:xfrm>
        </p:grpSpPr>
        <p:sp>
          <p:nvSpPr>
            <p:cNvPr id="11" name="Rectangle 10"/>
            <p:cNvSpPr/>
            <p:nvPr/>
          </p:nvSpPr>
          <p:spPr>
            <a:xfrm>
              <a:off x="7389339" y="2743746"/>
              <a:ext cx="1894703" cy="397476"/>
            </a:xfrm>
            <a:prstGeom prst="rect">
              <a:avLst/>
            </a:prstGeom>
            <a:noFill/>
            <a:ln w="635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64008" rIns="91440" rtlCol="0" anchor="ctr"/>
            <a:lstStyle/>
            <a:p>
              <a:pPr algn="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charset="0"/>
                  <a:ea typeface="Montserrat" charset="0"/>
                  <a:cs typeface="Montserrat" charset="0"/>
                </a:rPr>
                <a:t>AN</a:t>
              </a:r>
            </a:p>
          </p:txBody>
        </p:sp>
        <p:sp>
          <p:nvSpPr>
            <p:cNvPr id="12" name="Right Triangle 11"/>
            <p:cNvSpPr/>
            <p:nvPr/>
          </p:nvSpPr>
          <p:spPr>
            <a:xfrm rot="16200000" flipH="1" flipV="1">
              <a:off x="9284042" y="2987542"/>
              <a:ext cx="153680" cy="153680"/>
            </a:xfrm>
            <a:prstGeom prst="rtTriangle">
              <a:avLst/>
            </a:prstGeom>
            <a:noFill/>
            <a:ln w="635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263978" y="3582680"/>
            <a:ext cx="1664044" cy="2942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4008" rIns="0" rtlCol="0" anchor="ctr"/>
          <a:lstStyle/>
          <a:p>
            <a:pPr algn="ctr"/>
            <a:r>
              <a:rPr lang="en-US" sz="1000" dirty="0">
                <a:latin typeface="Montserrat" charset="0"/>
                <a:ea typeface="Montserrat" charset="0"/>
                <a:cs typeface="Montserrat" charset="0"/>
              </a:rPr>
              <a:t>END TIMELINE</a:t>
            </a:r>
          </a:p>
        </p:txBody>
      </p:sp>
      <p:sp>
        <p:nvSpPr>
          <p:cNvPr id="15" name="Right Triangle 14"/>
          <p:cNvSpPr/>
          <p:nvPr/>
        </p:nvSpPr>
        <p:spPr>
          <a:xfrm>
            <a:off x="6096000" y="3429000"/>
            <a:ext cx="153680" cy="15368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96380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5587"/>
            <a:ext cx="12192000" cy="6858000"/>
          </a:xfrm>
        </p:spPr>
      </p:sp>
      <p:sp>
        <p:nvSpPr>
          <p:cNvPr id="6" name="Rectangle 5"/>
          <p:cNvSpPr/>
          <p:nvPr/>
        </p:nvSpPr>
        <p:spPr>
          <a:xfrm>
            <a:off x="304800" y="337751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>
                <a:solidFill>
                  <a:schemeClr val="bg1">
                    <a:alpha val="70000"/>
                  </a:schemeClr>
                </a:solidFill>
              </a:rPr>
              <a:pPr/>
              <a:t>30</a:t>
            </a:fld>
            <a:endParaRPr lang="en-US" dirty="0">
              <a:solidFill>
                <a:schemeClr val="bg1">
                  <a:alpha val="7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86110" y="5587"/>
            <a:ext cx="0" cy="685800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8887" y="3262747"/>
            <a:ext cx="0" cy="34497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6593" y="3262747"/>
            <a:ext cx="0" cy="34497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2"/>
          <p:cNvSpPr txBox="1">
            <a:spLocks/>
          </p:cNvSpPr>
          <p:nvPr/>
        </p:nvSpPr>
        <p:spPr>
          <a:xfrm>
            <a:off x="1866899" y="2788863"/>
            <a:ext cx="6544070" cy="2433926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pc="0" dirty="0">
                <a:solidFill>
                  <a:schemeClr val="bg1"/>
                </a:solidFill>
              </a:rPr>
              <a:t>THANK YOU.</a:t>
            </a:r>
            <a:endParaRPr lang="en-US" sz="4000" spc="0" dirty="0">
              <a:solidFill>
                <a:schemeClr val="accent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866900" y="1181100"/>
            <a:ext cx="790832" cy="7908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hape 3626"/>
          <p:cNvSpPr/>
          <p:nvPr/>
        </p:nvSpPr>
        <p:spPr>
          <a:xfrm>
            <a:off x="2122026" y="1448979"/>
            <a:ext cx="280580" cy="25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542536" y="856735"/>
            <a:ext cx="1439560" cy="1439560"/>
          </a:xfrm>
          <a:prstGeom prst="ellipse">
            <a:avLst/>
          </a:prstGeom>
          <a:noFill/>
          <a:ln w="635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E1950-88EC-E948-91F1-35A87EE1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889000"/>
            <a:ext cx="9652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5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CB132-378D-324D-B2D3-51E1EFFE2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850BC8-47A0-9444-9F8B-F80C6C6E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Sass?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DF99E-3013-3540-AC6D-EF3CE170DAFA}"/>
              </a:ext>
            </a:extLst>
          </p:cNvPr>
          <p:cNvSpPr txBox="1"/>
          <p:nvPr/>
        </p:nvSpPr>
        <p:spPr>
          <a:xfrm>
            <a:off x="1123317" y="1865935"/>
            <a:ext cx="74285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Sass is a stylesheet language that is an extension of CSS </a:t>
            </a:r>
          </a:p>
          <a:p>
            <a:pPr marL="742915" lvl="1" indent="-285750">
              <a:buFont typeface="Arial" panose="020B0604020202020204" pitchFamily="34" charset="0"/>
              <a:buChar char="•"/>
            </a:pPr>
            <a:r>
              <a:rPr lang="en-SG" sz="2400" dirty="0"/>
              <a:t>Sass, also known as the indented syntax </a:t>
            </a:r>
          </a:p>
          <a:p>
            <a:pPr marL="742915" lvl="1" indent="-285750">
              <a:buFont typeface="Arial" panose="020B0604020202020204" pitchFamily="34" charset="0"/>
              <a:buChar char="•"/>
            </a:pPr>
            <a:r>
              <a:rPr lang="en-SG" sz="2400" dirty="0"/>
              <a:t>SCSS, or Sassy CSS, a CSS-like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You can program CSS with Sass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Sass is a </a:t>
            </a:r>
            <a:r>
              <a:rPr lang="en-SG" sz="2400" dirty="0" err="1"/>
              <a:t>preprocessor</a:t>
            </a:r>
            <a:r>
              <a:rPr lang="en-SG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798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CB132-378D-324D-B2D3-51E1EFFE2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850BC8-47A0-9444-9F8B-F80C6C6E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DF99E-3013-3540-AC6D-EF3CE170DAFA}"/>
              </a:ext>
            </a:extLst>
          </p:cNvPr>
          <p:cNvSpPr txBox="1"/>
          <p:nvPr/>
        </p:nvSpPr>
        <p:spPr>
          <a:xfrm>
            <a:off x="1123317" y="1865935"/>
            <a:ext cx="51165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Install</a:t>
            </a:r>
          </a:p>
          <a:p>
            <a:pPr marL="742915" lvl="1" indent="-285750">
              <a:buFont typeface="Arial" panose="020B0604020202020204" pitchFamily="34" charset="0"/>
              <a:buChar char="•"/>
            </a:pPr>
            <a:r>
              <a:rPr lang="en-SG" sz="2400" dirty="0" err="1"/>
              <a:t>sudo</a:t>
            </a:r>
            <a:r>
              <a:rPr lang="en-SG" sz="2400" dirty="0"/>
              <a:t> apt-get install ruby-full</a:t>
            </a:r>
          </a:p>
          <a:p>
            <a:pPr marL="742915" lvl="1" indent="-285750">
              <a:buFont typeface="Arial" panose="020B0604020202020204" pitchFamily="34" charset="0"/>
              <a:buChar char="•"/>
            </a:pPr>
            <a:r>
              <a:rPr lang="en-SG" sz="2400" dirty="0"/>
              <a:t>gem install sass</a:t>
            </a:r>
          </a:p>
          <a:p>
            <a:pPr marL="742915" lvl="1" indent="-28575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Using Sass</a:t>
            </a:r>
          </a:p>
          <a:p>
            <a:pPr marL="742915" lvl="1" indent="-285750">
              <a:buFont typeface="Arial" panose="020B0604020202020204" pitchFamily="34" charset="0"/>
              <a:buChar char="•"/>
            </a:pPr>
            <a:r>
              <a:rPr lang="en-SG" sz="2400" dirty="0"/>
              <a:t>sass </a:t>
            </a:r>
            <a:r>
              <a:rPr lang="en-SG" sz="2400" dirty="0" err="1"/>
              <a:t>input.scss</a:t>
            </a:r>
            <a:r>
              <a:rPr lang="en-SG" sz="2400" dirty="0"/>
              <a:t> </a:t>
            </a:r>
            <a:r>
              <a:rPr lang="en-SG" sz="2400" dirty="0" err="1"/>
              <a:t>output.css</a:t>
            </a:r>
            <a:endParaRPr lang="en-SG" sz="2400" dirty="0"/>
          </a:p>
          <a:p>
            <a:pPr marL="742915" lvl="1" indent="-285750">
              <a:buFont typeface="Arial" panose="020B0604020202020204" pitchFamily="34" charset="0"/>
              <a:buChar char="•"/>
            </a:pPr>
            <a:r>
              <a:rPr lang="en-SG" sz="2400" dirty="0"/>
              <a:t>sass --watch </a:t>
            </a:r>
            <a:r>
              <a:rPr lang="en-SG" sz="2400" dirty="0" err="1"/>
              <a:t>input.scss</a:t>
            </a:r>
            <a:r>
              <a:rPr lang="en-SG" sz="2400" dirty="0"/>
              <a:t> </a:t>
            </a:r>
            <a:r>
              <a:rPr lang="en-SG" sz="2400" dirty="0" err="1"/>
              <a:t>output.css</a:t>
            </a:r>
            <a:endParaRPr lang="en-SG" sz="2400" dirty="0"/>
          </a:p>
          <a:p>
            <a:pPr marL="742915" lvl="1" indent="-285750">
              <a:buFont typeface="Arial" panose="020B0604020202020204" pitchFamily="34" charset="0"/>
              <a:buChar char="•"/>
            </a:pPr>
            <a:r>
              <a:rPr lang="en-SG" sz="2400" dirty="0"/>
              <a:t>sass --watch sass/:stylesheet/.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28BFF-BD79-7747-A353-199BC164B282}"/>
              </a:ext>
            </a:extLst>
          </p:cNvPr>
          <p:cNvSpPr txBox="1"/>
          <p:nvPr/>
        </p:nvSpPr>
        <p:spPr>
          <a:xfrm>
            <a:off x="6105773" y="2069676"/>
            <a:ext cx="657500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Install</a:t>
            </a:r>
          </a:p>
          <a:p>
            <a:pPr marL="742915" lvl="1" indent="-285750">
              <a:buFont typeface="Arial" panose="020B0604020202020204" pitchFamily="34" charset="0"/>
              <a:buChar char="•"/>
            </a:pPr>
            <a:r>
              <a:rPr lang="en-SG" sz="2400" dirty="0" err="1"/>
              <a:t>npm</a:t>
            </a:r>
            <a:r>
              <a:rPr lang="en-SG" sz="2400" dirty="0"/>
              <a:t> install node-sass –g</a:t>
            </a:r>
          </a:p>
          <a:p>
            <a:pPr marL="742915" lvl="1" indent="-28575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Using Sass</a:t>
            </a:r>
          </a:p>
          <a:p>
            <a:pPr marL="742915" lvl="1" indent="-285750">
              <a:buFont typeface="Arial" panose="020B0604020202020204" pitchFamily="34" charset="0"/>
              <a:buChar char="•"/>
            </a:pPr>
            <a:r>
              <a:rPr lang="en-SG" sz="2400" dirty="0"/>
              <a:t>node-sass </a:t>
            </a:r>
            <a:r>
              <a:rPr lang="en-SG" sz="2400" dirty="0" err="1"/>
              <a:t>input.scss</a:t>
            </a:r>
            <a:r>
              <a:rPr lang="en-SG" sz="2400" dirty="0"/>
              <a:t> </a:t>
            </a:r>
            <a:r>
              <a:rPr lang="en-SG" sz="2400" dirty="0" err="1"/>
              <a:t>output.css</a:t>
            </a:r>
            <a:endParaRPr lang="en-SG" sz="2400" dirty="0"/>
          </a:p>
          <a:p>
            <a:pPr marL="742915" lvl="1" indent="-285750">
              <a:buFont typeface="Arial" panose="020B0604020202020204" pitchFamily="34" charset="0"/>
              <a:buChar char="•"/>
            </a:pPr>
            <a:r>
              <a:rPr lang="en-SG" sz="2400" dirty="0"/>
              <a:t>node-sass --watch </a:t>
            </a:r>
            <a:r>
              <a:rPr lang="en-SG" sz="2400" dirty="0" err="1"/>
              <a:t>input.scss</a:t>
            </a:r>
            <a:r>
              <a:rPr lang="en-SG" sz="2400" dirty="0"/>
              <a:t> </a:t>
            </a:r>
            <a:r>
              <a:rPr lang="en-SG" sz="2400" dirty="0" err="1"/>
              <a:t>output.css</a:t>
            </a:r>
            <a:endParaRPr lang="en-SG" sz="2400" dirty="0"/>
          </a:p>
          <a:p>
            <a:pPr marL="742915" lvl="1" indent="-285750">
              <a:buFont typeface="Arial" panose="020B0604020202020204" pitchFamily="34" charset="0"/>
              <a:buChar char="•"/>
            </a:pPr>
            <a:r>
              <a:rPr lang="en-SG" sz="2400" dirty="0"/>
              <a:t>node-sass --watch sass/ --output stylesheets/</a:t>
            </a:r>
          </a:p>
        </p:txBody>
      </p:sp>
    </p:spTree>
    <p:extLst>
      <p:ext uri="{BB962C8B-B14F-4D97-AF65-F5344CB8AC3E}">
        <p14:creationId xmlns:p14="http://schemas.microsoft.com/office/powerpoint/2010/main" val="415367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CB132-378D-324D-B2D3-51E1EFFE2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850BC8-47A0-9444-9F8B-F80C6C6E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0C7F57-C362-A645-A983-F3BF57DC9D94}"/>
              </a:ext>
            </a:extLst>
          </p:cNvPr>
          <p:cNvSpPr/>
          <p:nvPr/>
        </p:nvSpPr>
        <p:spPr>
          <a:xfrm>
            <a:off x="1699647" y="219636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 Variable assignment </a:t>
            </a:r>
          </a:p>
          <a:p>
            <a:r>
              <a:rPr lang="en-US" dirty="0"/>
              <a:t>$my-variable: 42px;</a:t>
            </a:r>
          </a:p>
          <a:p>
            <a:endParaRPr lang="en-US" dirty="0"/>
          </a:p>
          <a:p>
            <a:r>
              <a:rPr lang="en-US" dirty="0"/>
              <a:t>// Variable usage </a:t>
            </a:r>
          </a:p>
          <a:p>
            <a:r>
              <a:rPr lang="en-US" dirty="0"/>
              <a:t>.foo {</a:t>
            </a:r>
          </a:p>
          <a:p>
            <a:r>
              <a:rPr lang="en-US" dirty="0"/>
              <a:t>    width: $my-variable; 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72015D-B21A-034B-84F5-ED87A68270CD}"/>
              </a:ext>
            </a:extLst>
          </p:cNvPr>
          <p:cNvSpPr/>
          <p:nvPr/>
        </p:nvSpPr>
        <p:spPr>
          <a:xfrm>
            <a:off x="1761830" y="5042137"/>
            <a:ext cx="2985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Dashes + Underscores = Same</a:t>
            </a:r>
          </a:p>
        </p:txBody>
      </p:sp>
    </p:spTree>
    <p:extLst>
      <p:ext uri="{BB962C8B-B14F-4D97-AF65-F5344CB8AC3E}">
        <p14:creationId xmlns:p14="http://schemas.microsoft.com/office/powerpoint/2010/main" val="134493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CB132-378D-324D-B2D3-51E1EFFE2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850BC8-47A0-9444-9F8B-F80C6C6E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EE805E-339A-4944-9774-33925E45339C}"/>
              </a:ext>
            </a:extLst>
          </p:cNvPr>
          <p:cNvSpPr/>
          <p:nvPr/>
        </p:nvSpPr>
        <p:spPr>
          <a:xfrm>
            <a:off x="1684150" y="222637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string (e.g. "Hello world", kittens)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number (e.g. 42, 1337px)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color (e.g. </a:t>
            </a:r>
            <a:r>
              <a:rPr lang="en-US" sz="2400" dirty="0" err="1"/>
              <a:t>hotpink</a:t>
            </a:r>
            <a:r>
              <a:rPr lang="en-US" sz="2400" dirty="0"/>
              <a:t>, </a:t>
            </a:r>
            <a:r>
              <a:rPr lang="en-US" sz="2400" dirty="0" err="1"/>
              <a:t>rgb</a:t>
            </a:r>
            <a:r>
              <a:rPr lang="en-US" sz="2400" dirty="0"/>
              <a:t>(1, 33, 7), #BADA55)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list (e.g. (a, b, c), a b c)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map (e.g. (a: 1, b: 2))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bool (true or false) null (null)</a:t>
            </a:r>
          </a:p>
        </p:txBody>
      </p:sp>
    </p:spTree>
    <p:extLst>
      <p:ext uri="{BB962C8B-B14F-4D97-AF65-F5344CB8AC3E}">
        <p14:creationId xmlns:p14="http://schemas.microsoft.com/office/powerpoint/2010/main" val="2812126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CB132-378D-324D-B2D3-51E1EFFE2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850BC8-47A0-9444-9F8B-F80C6C6E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31DD48-4A79-D540-93B9-011D875A1023}"/>
              </a:ext>
            </a:extLst>
          </p:cNvPr>
          <p:cNvSpPr/>
          <p:nvPr/>
        </p:nvSpPr>
        <p:spPr>
          <a:xfrm>
            <a:off x="1866900" y="180244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Avoid Color Keywords</a:t>
            </a:r>
          </a:p>
          <a:p>
            <a:pPr lvl="1"/>
            <a:r>
              <a:rPr lang="en-US" dirty="0"/>
              <a:t>$brand-color: #BADA55;</a:t>
            </a:r>
          </a:p>
          <a:p>
            <a:pPr lvl="1"/>
            <a:r>
              <a:rPr lang="en-US" dirty="0"/>
              <a:t>.logo {</a:t>
            </a:r>
          </a:p>
          <a:p>
            <a:pPr lvl="1"/>
            <a:r>
              <a:rPr lang="en-US" dirty="0"/>
              <a:t>	color: $brand-color; </a:t>
            </a:r>
          </a:p>
          <a:p>
            <a:pPr lvl="1"/>
            <a:r>
              <a:rPr lang="en-US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805F3B-AE00-F442-91D9-D9AB6BDBBA61}"/>
              </a:ext>
            </a:extLst>
          </p:cNvPr>
          <p:cNvSpPr/>
          <p:nvPr/>
        </p:nvSpPr>
        <p:spPr>
          <a:xfrm>
            <a:off x="1866900" y="350672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 Yep 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$brand-color: #BADA55;</a:t>
            </a:r>
          </a:p>
          <a:p>
            <a:endParaRPr lang="en-US" dirty="0"/>
          </a:p>
          <a:p>
            <a:r>
              <a:rPr lang="en-US" dirty="0"/>
              <a:t>// Nope </a:t>
            </a:r>
          </a:p>
          <a:p>
            <a:r>
              <a:rPr lang="en-US" dirty="0"/>
              <a:t>$</a:t>
            </a:r>
            <a:r>
              <a:rPr lang="en-US" dirty="0" err="1"/>
              <a:t>brand_color</a:t>
            </a:r>
            <a:r>
              <a:rPr lang="en-US" dirty="0"/>
              <a:t>: #BADA55;</a:t>
            </a:r>
          </a:p>
          <a:p>
            <a:endParaRPr lang="en-US" dirty="0"/>
          </a:p>
          <a:p>
            <a:r>
              <a:rPr lang="en-US" dirty="0"/>
              <a:t>// Definitely nope </a:t>
            </a:r>
          </a:p>
          <a:p>
            <a:r>
              <a:rPr lang="en-US" dirty="0"/>
              <a:t>$</a:t>
            </a:r>
            <a:r>
              <a:rPr lang="en-US" dirty="0" err="1"/>
              <a:t>brandColor</a:t>
            </a:r>
            <a:r>
              <a:rPr lang="en-US" dirty="0"/>
              <a:t>: #BADA55;</a:t>
            </a:r>
          </a:p>
          <a:p>
            <a:endParaRPr lang="en-US" dirty="0"/>
          </a:p>
          <a:p>
            <a:r>
              <a:rPr lang="en-US" dirty="0"/>
              <a:t>// Stop it </a:t>
            </a:r>
          </a:p>
          <a:p>
            <a:r>
              <a:rPr lang="en-US" dirty="0"/>
              <a:t>$</a:t>
            </a:r>
            <a:r>
              <a:rPr lang="en-US" dirty="0" err="1"/>
              <a:t>BrandColor</a:t>
            </a:r>
            <a:r>
              <a:rPr lang="en-US" dirty="0"/>
              <a:t>: #BADA55;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ADA34A-4352-1B45-A125-FC6399B16763}"/>
              </a:ext>
            </a:extLst>
          </p:cNvPr>
          <p:cNvSpPr/>
          <p:nvPr/>
        </p:nvSpPr>
        <p:spPr>
          <a:xfrm>
            <a:off x="6096000" y="190523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$gold: </a:t>
            </a:r>
            <a:r>
              <a:rPr lang="en-SG" dirty="0" err="1">
                <a:solidFill>
                  <a:srgbClr val="8BE9FD"/>
                </a:solidFill>
              </a:rPr>
              <a:t>hsl</a:t>
            </a:r>
            <a:r>
              <a:rPr lang="en-SG" dirty="0"/>
              <a:t>(</a:t>
            </a:r>
            <a:r>
              <a:rPr lang="en-SG" dirty="0">
                <a:solidFill>
                  <a:srgbClr val="BD93F9"/>
                </a:solidFill>
              </a:rPr>
              <a:t>42</a:t>
            </a:r>
            <a:r>
              <a:rPr lang="en-SG" dirty="0">
                <a:solidFill>
                  <a:srgbClr val="FF79C6"/>
                </a:solidFill>
              </a:rPr>
              <a:t>, </a:t>
            </a:r>
            <a:r>
              <a:rPr lang="en-SG" dirty="0">
                <a:solidFill>
                  <a:srgbClr val="BD93F9"/>
                </a:solidFill>
              </a:rPr>
              <a:t>78</a:t>
            </a:r>
            <a:r>
              <a:rPr lang="en-SG" dirty="0">
                <a:solidFill>
                  <a:srgbClr val="FF79C6"/>
                </a:solidFill>
              </a:rPr>
              <a:t>%, </a:t>
            </a:r>
            <a:r>
              <a:rPr lang="en-SG" dirty="0">
                <a:solidFill>
                  <a:srgbClr val="BD93F9"/>
                </a:solidFill>
              </a:rPr>
              <a:t>54</a:t>
            </a:r>
            <a:r>
              <a:rPr lang="en-SG" dirty="0">
                <a:solidFill>
                  <a:srgbClr val="FF79C6"/>
                </a:solidFill>
              </a:rPr>
              <a:t>%</a:t>
            </a:r>
            <a:r>
              <a:rPr lang="en-SG" dirty="0"/>
              <a:t>);</a:t>
            </a:r>
            <a:br>
              <a:rPr lang="en-SG" dirty="0"/>
            </a:br>
            <a:r>
              <a:rPr lang="en-SG" dirty="0"/>
              <a:t>$dark-blue: </a:t>
            </a:r>
            <a:r>
              <a:rPr lang="en-SG" dirty="0" err="1">
                <a:solidFill>
                  <a:srgbClr val="8BE9FD"/>
                </a:solidFill>
              </a:rPr>
              <a:t>rgb</a:t>
            </a:r>
            <a:r>
              <a:rPr lang="en-SG" dirty="0"/>
              <a:t>(</a:t>
            </a:r>
            <a:r>
              <a:rPr lang="en-SG" dirty="0">
                <a:solidFill>
                  <a:srgbClr val="BD93F9"/>
                </a:solidFill>
              </a:rPr>
              <a:t>13</a:t>
            </a:r>
            <a:r>
              <a:rPr lang="en-SG" dirty="0">
                <a:solidFill>
                  <a:srgbClr val="FF79C6"/>
                </a:solidFill>
              </a:rPr>
              <a:t>, </a:t>
            </a:r>
            <a:r>
              <a:rPr lang="en-SG" dirty="0">
                <a:solidFill>
                  <a:srgbClr val="BD93F9"/>
                </a:solidFill>
              </a:rPr>
              <a:t>33</a:t>
            </a:r>
            <a:r>
              <a:rPr lang="en-SG" dirty="0">
                <a:solidFill>
                  <a:srgbClr val="FF79C6"/>
                </a:solidFill>
              </a:rPr>
              <a:t>, </a:t>
            </a:r>
            <a:r>
              <a:rPr lang="en-SG" dirty="0">
                <a:solidFill>
                  <a:srgbClr val="BD93F9"/>
                </a:solidFill>
              </a:rPr>
              <a:t>70</a:t>
            </a:r>
            <a:r>
              <a:rPr lang="en-SG" dirty="0"/>
              <a:t>);</a:t>
            </a:r>
            <a:br>
              <a:rPr lang="en-SG" dirty="0"/>
            </a:br>
            <a:br>
              <a:rPr lang="en-SG" dirty="0"/>
            </a:br>
            <a:r>
              <a:rPr lang="en-SG" dirty="0"/>
              <a:t>$primary-theme-</a:t>
            </a:r>
            <a:r>
              <a:rPr lang="en-SG" dirty="0" err="1"/>
              <a:t>color</a:t>
            </a:r>
            <a:r>
              <a:rPr lang="en-SG" dirty="0"/>
              <a:t>: $gold;</a:t>
            </a:r>
            <a:br>
              <a:rPr lang="en-SG" dirty="0"/>
            </a:br>
            <a:r>
              <a:rPr lang="en-SG" dirty="0"/>
              <a:t>$secondary-theme-</a:t>
            </a:r>
            <a:r>
              <a:rPr lang="en-SG" dirty="0" err="1"/>
              <a:t>color</a:t>
            </a:r>
            <a:r>
              <a:rPr lang="en-SG" dirty="0"/>
              <a:t>: $dark-blue;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CB132-378D-324D-B2D3-51E1EFFE2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850BC8-47A0-9444-9F8B-F80C6C6E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</a:t>
            </a:r>
            <a:r>
              <a:rPr lang="en-US" dirty="0" err="1"/>
              <a:t>Mixins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04FDA-7C11-EC4F-91E4-47DFF1F7A625}"/>
              </a:ext>
            </a:extLst>
          </p:cNvPr>
          <p:cNvSpPr/>
          <p:nvPr/>
        </p:nvSpPr>
        <p:spPr>
          <a:xfrm>
            <a:off x="1866900" y="216142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solidFill>
                  <a:srgbClr val="6272A4"/>
                </a:solidFill>
              </a:rPr>
              <a:t>// Using the `darken(..)` built-in Sass function .foo {</a:t>
            </a:r>
            <a:br>
              <a:rPr lang="en-SG" dirty="0">
                <a:solidFill>
                  <a:srgbClr val="6272A4"/>
                </a:solidFill>
              </a:rPr>
            </a:br>
            <a:br>
              <a:rPr lang="en-SG" dirty="0">
                <a:solidFill>
                  <a:srgbClr val="6272A4"/>
                </a:solidFill>
              </a:rPr>
            </a:br>
            <a:r>
              <a:rPr lang="en-SG" dirty="0" err="1">
                <a:solidFill>
                  <a:srgbClr val="50FA7B"/>
                </a:solidFill>
              </a:rPr>
              <a:t>color</a:t>
            </a:r>
            <a:r>
              <a:rPr lang="en-SG" dirty="0"/>
              <a:t>: </a:t>
            </a:r>
            <a:r>
              <a:rPr lang="en-SG" dirty="0">
                <a:solidFill>
                  <a:srgbClr val="8BE9FD"/>
                </a:solidFill>
              </a:rPr>
              <a:t>darken</a:t>
            </a:r>
            <a:r>
              <a:rPr lang="en-SG" dirty="0"/>
              <a:t>(</a:t>
            </a:r>
            <a:r>
              <a:rPr lang="en-SG" dirty="0">
                <a:solidFill>
                  <a:srgbClr val="50FA7B"/>
                </a:solidFill>
              </a:rPr>
              <a:t>#BADA55</a:t>
            </a:r>
            <a:r>
              <a:rPr lang="en-SG" dirty="0">
                <a:solidFill>
                  <a:srgbClr val="FF79C6"/>
                </a:solidFill>
              </a:rPr>
              <a:t>, </a:t>
            </a:r>
            <a:r>
              <a:rPr lang="en-SG" dirty="0">
                <a:solidFill>
                  <a:srgbClr val="BD93F9"/>
                </a:solidFill>
              </a:rPr>
              <a:t>4.2</a:t>
            </a:r>
            <a:r>
              <a:rPr lang="en-SG" dirty="0">
                <a:solidFill>
                  <a:srgbClr val="FF79C6"/>
                </a:solidFill>
              </a:rPr>
              <a:t>%</a:t>
            </a:r>
            <a:r>
              <a:rPr lang="en-SG" dirty="0"/>
              <a:t>); </a:t>
            </a:r>
            <a:r>
              <a:rPr lang="en-SG" dirty="0">
                <a:solidFill>
                  <a:srgbClr val="6272A4"/>
                </a:solidFill>
              </a:rPr>
              <a:t>// #B3D643 }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06961E-0AAB-9043-9638-C51638BFD37A}"/>
              </a:ext>
            </a:extLst>
          </p:cNvPr>
          <p:cNvSpPr/>
          <p:nvPr/>
        </p:nvSpPr>
        <p:spPr>
          <a:xfrm>
            <a:off x="1866900" y="354299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i="1" dirty="0">
                <a:solidFill>
                  <a:srgbClr val="93A1A1"/>
                </a:solidFill>
              </a:rPr>
              <a:t>// The `get-base-</a:t>
            </a:r>
            <a:r>
              <a:rPr lang="en-SG" i="1" dirty="0" err="1">
                <a:solidFill>
                  <a:srgbClr val="93A1A1"/>
                </a:solidFill>
              </a:rPr>
              <a:t>url</a:t>
            </a:r>
            <a:r>
              <a:rPr lang="en-SG" i="1" dirty="0">
                <a:solidFill>
                  <a:srgbClr val="93A1A1"/>
                </a:solidFill>
              </a:rPr>
              <a:t>()` function has no parameter @function get-base-</a:t>
            </a:r>
            <a:r>
              <a:rPr lang="en-SG" i="1" dirty="0" err="1">
                <a:solidFill>
                  <a:srgbClr val="93A1A1"/>
                </a:solidFill>
              </a:rPr>
              <a:t>url</a:t>
            </a:r>
            <a:r>
              <a:rPr lang="en-SG" i="1" dirty="0">
                <a:solidFill>
                  <a:srgbClr val="93A1A1"/>
                </a:solidFill>
              </a:rPr>
              <a:t>() {</a:t>
            </a:r>
            <a:br>
              <a:rPr lang="en-SG" i="1" dirty="0">
                <a:solidFill>
                  <a:srgbClr val="93A1A1"/>
                </a:solidFill>
              </a:rPr>
            </a:br>
            <a:br>
              <a:rPr lang="en-SG" i="1" dirty="0">
                <a:solidFill>
                  <a:srgbClr val="93A1A1"/>
                </a:solidFill>
              </a:rPr>
            </a:br>
            <a:r>
              <a:rPr lang="en-SG" dirty="0">
                <a:solidFill>
                  <a:srgbClr val="859900"/>
                </a:solidFill>
              </a:rPr>
              <a:t>@return </a:t>
            </a:r>
            <a:r>
              <a:rPr lang="en-SG" dirty="0">
                <a:solidFill>
                  <a:srgbClr val="2AA198"/>
                </a:solidFill>
              </a:rPr>
              <a:t>'/assets/'</a:t>
            </a:r>
            <a:r>
              <a:rPr lang="en-SG" dirty="0"/>
              <a:t>; }</a:t>
            </a:r>
            <a:br>
              <a:rPr lang="en-SG" dirty="0"/>
            </a:br>
            <a:br>
              <a:rPr lang="en-SG" dirty="0"/>
            </a:br>
            <a:r>
              <a:rPr lang="en-SG" i="1" dirty="0">
                <a:solidFill>
                  <a:srgbClr val="93A1A1"/>
                </a:solidFill>
              </a:rPr>
              <a:t>// Usage .module {</a:t>
            </a:r>
            <a:br>
              <a:rPr lang="en-SG" i="1" dirty="0">
                <a:solidFill>
                  <a:srgbClr val="93A1A1"/>
                </a:solidFill>
              </a:rPr>
            </a:br>
            <a:br>
              <a:rPr lang="en-SG" i="1" dirty="0">
                <a:solidFill>
                  <a:srgbClr val="93A1A1"/>
                </a:solidFill>
              </a:rPr>
            </a:br>
            <a:r>
              <a:rPr lang="en-SG" dirty="0">
                <a:solidFill>
                  <a:srgbClr val="268BD2"/>
                </a:solidFill>
              </a:rPr>
              <a:t>background-image</a:t>
            </a:r>
            <a:r>
              <a:rPr lang="en-SG" dirty="0"/>
              <a:t>: </a:t>
            </a:r>
            <a:r>
              <a:rPr lang="en-SG" dirty="0" err="1">
                <a:solidFill>
                  <a:srgbClr val="268BD2"/>
                </a:solidFill>
              </a:rPr>
              <a:t>url</a:t>
            </a:r>
            <a:r>
              <a:rPr lang="en-SG" dirty="0"/>
              <a:t>(</a:t>
            </a:r>
            <a:r>
              <a:rPr lang="en-SG" dirty="0">
                <a:solidFill>
                  <a:srgbClr val="268BD2"/>
                </a:solidFill>
              </a:rPr>
              <a:t>get-base-</a:t>
            </a:r>
            <a:r>
              <a:rPr lang="en-SG" dirty="0" err="1">
                <a:solidFill>
                  <a:srgbClr val="268BD2"/>
                </a:solidFill>
              </a:rPr>
              <a:t>url</a:t>
            </a:r>
            <a:r>
              <a:rPr lang="en-SG" dirty="0"/>
              <a:t>() + </a:t>
            </a:r>
            <a:r>
              <a:rPr lang="en-SG" dirty="0">
                <a:solidFill>
                  <a:srgbClr val="2AA198"/>
                </a:solidFill>
              </a:rPr>
              <a:t>'</a:t>
            </a:r>
            <a:r>
              <a:rPr lang="en-SG" dirty="0" err="1">
                <a:solidFill>
                  <a:srgbClr val="2AA198"/>
                </a:solidFill>
              </a:rPr>
              <a:t>unicorn.png</a:t>
            </a:r>
            <a:r>
              <a:rPr lang="en-SG" dirty="0">
                <a:solidFill>
                  <a:srgbClr val="2AA198"/>
                </a:solidFill>
              </a:rPr>
              <a:t>'</a:t>
            </a:r>
            <a:r>
              <a:rPr lang="en-SG" dirty="0"/>
              <a:t>); }</a:t>
            </a:r>
            <a:br>
              <a:rPr lang="en-SG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53815"/>
      </p:ext>
    </p:extLst>
  </p:cSld>
  <p:clrMapOvr>
    <a:masterClrMapping/>
  </p:clrMapOvr>
</p:sld>
</file>

<file path=ppt/theme/theme1.xml><?xml version="1.0" encoding="utf-8"?>
<a:theme xmlns:a="http://schemas.openxmlformats.org/drawingml/2006/main" name="B&amp;D-Powerpoint Template_16x9">
  <a:themeElements>
    <a:clrScheme name="Balance Color">
      <a:dk1>
        <a:srgbClr val="1F1F1F"/>
      </a:dk1>
      <a:lt1>
        <a:srgbClr val="FFFFFF"/>
      </a:lt1>
      <a:dk2>
        <a:srgbClr val="202020"/>
      </a:dk2>
      <a:lt2>
        <a:srgbClr val="FFFFFF"/>
      </a:lt2>
      <a:accent1>
        <a:srgbClr val="FE1C1D"/>
      </a:accent1>
      <a:accent2>
        <a:srgbClr val="FF5757"/>
      </a:accent2>
      <a:accent3>
        <a:srgbClr val="C9D2FD"/>
      </a:accent3>
      <a:accent4>
        <a:srgbClr val="5E78FA"/>
      </a:accent4>
      <a:accent5>
        <a:srgbClr val="0420AB"/>
      </a:accent5>
      <a:accent6>
        <a:srgbClr val="021572"/>
      </a:accent6>
      <a:hlink>
        <a:srgbClr val="FF5757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B&amp;D-Powerpoint Template_16x9</Template>
  <TotalTime>2515</TotalTime>
  <Words>807</Words>
  <Application>Microsoft Macintosh PowerPoint</Application>
  <PresentationFormat>Widescreen</PresentationFormat>
  <Paragraphs>160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Montserrat</vt:lpstr>
      <vt:lpstr>Montserrat Medium</vt:lpstr>
      <vt:lpstr>Montserrat-Bold</vt:lpstr>
      <vt:lpstr>Open Sans</vt:lpstr>
      <vt:lpstr>B&amp;D-Powerpoint Template_16x9</vt:lpstr>
      <vt:lpstr>PowerPoint Presentation</vt:lpstr>
      <vt:lpstr> TIMELINE.</vt:lpstr>
      <vt:lpstr>PowerPoint Presentation</vt:lpstr>
      <vt:lpstr>WHAT IS Sass?</vt:lpstr>
      <vt:lpstr>GETTING START</vt:lpstr>
      <vt:lpstr>VARIABLES</vt:lpstr>
      <vt:lpstr>Data Types</vt:lpstr>
      <vt:lpstr>Some Notes</vt:lpstr>
      <vt:lpstr>Functions and Mixins</vt:lpstr>
      <vt:lpstr>Functions and Mixins – Parameters </vt:lpstr>
      <vt:lpstr>Case study - Asset Management</vt:lpstr>
      <vt:lpstr>Mixxins</vt:lpstr>
      <vt:lpstr>Mixxins</vt:lpstr>
      <vt:lpstr>Mixxins – Wrap up</vt:lpstr>
      <vt:lpstr>Loop</vt:lpstr>
      <vt:lpstr>Nesting</vt:lpstr>
      <vt:lpstr>The Ampersand Selector</vt:lpstr>
      <vt:lpstr>Best Practices</vt:lpstr>
      <vt:lpstr>@extend</vt:lpstr>
      <vt:lpstr>Architecture</vt:lpstr>
      <vt:lpstr>Architecture</vt:lpstr>
      <vt:lpstr>Architecture</vt:lpstr>
      <vt:lpstr>Architecture</vt:lpstr>
      <vt:lpstr>Object-oriented CSS (OOCSS)</vt:lpstr>
      <vt:lpstr>Atomic Design</vt:lpstr>
      <vt:lpstr>Block, Element, Modifier (BEM)</vt:lpstr>
      <vt:lpstr>Block, Element, Modifier (BEM)</vt:lpstr>
      <vt:lpstr>Block, Element, Modifier (BEM)</vt:lpstr>
      <vt:lpstr>Scalable and Modular Architecture for CSS (SMACSS)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Dublin_Design</dc:creator>
  <cp:lastModifiedBy>Tony Nguyen</cp:lastModifiedBy>
  <cp:revision>600</cp:revision>
  <cp:lastPrinted>2017-03-09T03:48:56Z</cp:lastPrinted>
  <dcterms:created xsi:type="dcterms:W3CDTF">2016-11-10T06:07:03Z</dcterms:created>
  <dcterms:modified xsi:type="dcterms:W3CDTF">2019-06-19T19:39:39Z</dcterms:modified>
</cp:coreProperties>
</file>