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imes New Roman Bold" charset="1" panose="02030802070405020303"/>
      <p:regular r:id="rId22"/>
    </p:embeddedFont>
    <p:embeddedFont>
      <p:font typeface="Times New Roman" charset="1" panose="020305020704050203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4.png" Type="http://schemas.openxmlformats.org/officeDocument/2006/relationships/image"/><Relationship Id="rId13" Target="../media/image5.sv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grpSp>
        <p:nvGrpSpPr>
          <p:cNvPr name="Group 2" id="2"/>
          <p:cNvGrpSpPr/>
          <p:nvPr/>
        </p:nvGrpSpPr>
        <p:grpSpPr>
          <a:xfrm rot="0">
            <a:off x="8114941" y="1443369"/>
            <a:ext cx="2058118" cy="2058118"/>
            <a:chOff x="0" y="0"/>
            <a:chExt cx="13716000" cy="13716000"/>
          </a:xfrm>
        </p:grpSpPr>
        <p:sp>
          <p:nvSpPr>
            <p:cNvPr name="Freeform 3" id="3"/>
            <p:cNvSpPr/>
            <p:nvPr/>
          </p:nvSpPr>
          <p:spPr>
            <a:xfrm flipH="false" flipV="false" rot="0">
              <a:off x="0" y="0"/>
              <a:ext cx="13716000" cy="13716000"/>
            </a:xfrm>
            <a:custGeom>
              <a:avLst/>
              <a:gdLst/>
              <a:ahLst/>
              <a:cxnLst/>
              <a:rect r="r" b="b" t="t" l="l"/>
              <a:pathLst>
                <a:path h="13716000" w="13716000">
                  <a:moveTo>
                    <a:pt x="6858000" y="0"/>
                  </a:moveTo>
                  <a:cubicBezTo>
                    <a:pt x="3070431" y="0"/>
                    <a:pt x="0" y="3070431"/>
                    <a:pt x="0" y="6858000"/>
                  </a:cubicBezTo>
                  <a:cubicBezTo>
                    <a:pt x="0" y="10645569"/>
                    <a:pt x="3070431" y="13716000"/>
                    <a:pt x="6858000" y="13716000"/>
                  </a:cubicBezTo>
                  <a:cubicBezTo>
                    <a:pt x="10645569" y="13716000"/>
                    <a:pt x="13716000" y="10645569"/>
                    <a:pt x="13716000" y="6858000"/>
                  </a:cubicBezTo>
                  <a:cubicBezTo>
                    <a:pt x="13716000" y="3070431"/>
                    <a:pt x="10645569" y="0"/>
                    <a:pt x="6858000" y="0"/>
                  </a:cubicBezTo>
                  <a:close/>
                </a:path>
              </a:pathLst>
            </a:custGeom>
            <a:blipFill>
              <a:blip r:embed="rId2"/>
              <a:stretch>
                <a:fillRect l="-1418" t="0" r="-1418" b="0"/>
              </a:stretch>
            </a:blipFill>
          </p:spPr>
        </p:sp>
      </p:grpSp>
      <p:sp>
        <p:nvSpPr>
          <p:cNvPr name="TextBox 4" id="4"/>
          <p:cNvSpPr txBox="true"/>
          <p:nvPr/>
        </p:nvSpPr>
        <p:spPr>
          <a:xfrm rot="0">
            <a:off x="2789767" y="4962525"/>
            <a:ext cx="13680230" cy="1806576"/>
          </a:xfrm>
          <a:prstGeom prst="rect">
            <a:avLst/>
          </a:prstGeom>
        </p:spPr>
        <p:txBody>
          <a:bodyPr anchor="t" rtlCol="false" tIns="0" lIns="0" bIns="0" rIns="0">
            <a:spAutoFit/>
          </a:bodyPr>
          <a:lstStyle/>
          <a:p>
            <a:pPr algn="ctr">
              <a:lnSpc>
                <a:spcPts val="6849"/>
              </a:lnSpc>
            </a:pPr>
            <a:r>
              <a:rPr lang="en-US" b="true" sz="4999">
                <a:solidFill>
                  <a:srgbClr val="31356E"/>
                </a:solidFill>
                <a:latin typeface="Times New Roman Bold"/>
                <a:ea typeface="Times New Roman Bold"/>
                <a:cs typeface="Times New Roman Bold"/>
                <a:sym typeface="Times New Roman Bold"/>
              </a:rPr>
              <a:t>VIẾT CHƯƠNG TRÌNH MÔ PHỎNG GIẢI THUẬT KRUSKAL</a:t>
            </a:r>
          </a:p>
        </p:txBody>
      </p:sp>
      <p:sp>
        <p:nvSpPr>
          <p:cNvPr name="TextBox 5" id="5"/>
          <p:cNvSpPr txBox="true"/>
          <p:nvPr/>
        </p:nvSpPr>
        <p:spPr>
          <a:xfrm rot="0">
            <a:off x="2303885" y="42545"/>
            <a:ext cx="13680230" cy="1848485"/>
          </a:xfrm>
          <a:prstGeom prst="rect">
            <a:avLst/>
          </a:prstGeom>
        </p:spPr>
        <p:txBody>
          <a:bodyPr anchor="t" rtlCol="false" tIns="0" lIns="0" bIns="0" rIns="0">
            <a:spAutoFit/>
          </a:bodyPr>
          <a:lstStyle/>
          <a:p>
            <a:pPr algn="ctr">
              <a:lnSpc>
                <a:spcPts val="4795"/>
              </a:lnSpc>
            </a:pPr>
            <a:r>
              <a:rPr lang="en-US" sz="3500">
                <a:solidFill>
                  <a:srgbClr val="31356E"/>
                </a:solidFill>
                <a:latin typeface="Times New Roman"/>
                <a:ea typeface="Times New Roman"/>
                <a:cs typeface="Times New Roman"/>
                <a:sym typeface="Times New Roman"/>
              </a:rPr>
              <a:t>KHOA KỸ THUẬT VÀ CÔNG NGHỆ</a:t>
            </a:r>
          </a:p>
          <a:p>
            <a:pPr algn="ctr">
              <a:lnSpc>
                <a:spcPts val="4795"/>
              </a:lnSpc>
            </a:pPr>
            <a:r>
              <a:rPr lang="en-US" sz="3500" b="true">
                <a:solidFill>
                  <a:srgbClr val="31356E"/>
                </a:solidFill>
                <a:latin typeface="Times New Roman Bold"/>
                <a:ea typeface="Times New Roman Bold"/>
                <a:cs typeface="Times New Roman Bold"/>
                <a:sym typeface="Times New Roman Bold"/>
              </a:rPr>
              <a:t>BỘ MÔN CÔNG NGHỆ THÔNG TIN</a:t>
            </a:r>
          </a:p>
          <a:p>
            <a:pPr algn="l">
              <a:lnSpc>
                <a:spcPts val="4795"/>
              </a:lnSpc>
            </a:pPr>
          </a:p>
        </p:txBody>
      </p:sp>
      <p:sp>
        <p:nvSpPr>
          <p:cNvPr name="TextBox 6" id="6"/>
          <p:cNvSpPr txBox="true"/>
          <p:nvPr/>
        </p:nvSpPr>
        <p:spPr>
          <a:xfrm rot="0">
            <a:off x="2303885" y="3611159"/>
            <a:ext cx="13680230" cy="1272538"/>
          </a:xfrm>
          <a:prstGeom prst="rect">
            <a:avLst/>
          </a:prstGeom>
        </p:spPr>
        <p:txBody>
          <a:bodyPr anchor="t" rtlCol="false" tIns="0" lIns="0" bIns="0" rIns="0">
            <a:spAutoFit/>
          </a:bodyPr>
          <a:lstStyle/>
          <a:p>
            <a:pPr algn="ctr">
              <a:lnSpc>
                <a:spcPts val="4830"/>
              </a:lnSpc>
            </a:pPr>
            <a:r>
              <a:rPr lang="en-US" sz="3500">
                <a:solidFill>
                  <a:srgbClr val="31356E"/>
                </a:solidFill>
                <a:latin typeface="Times New Roman"/>
                <a:ea typeface="Times New Roman"/>
                <a:cs typeface="Times New Roman"/>
                <a:sym typeface="Times New Roman"/>
              </a:rPr>
              <a:t>THỰC TẬP ĐỒ ÁN CƠ SỞ NGÀNH</a:t>
            </a:r>
          </a:p>
          <a:p>
            <a:pPr algn="ctr">
              <a:lnSpc>
                <a:spcPts val="4830"/>
              </a:lnSpc>
            </a:pPr>
            <a:r>
              <a:rPr lang="en-US" sz="3500">
                <a:solidFill>
                  <a:srgbClr val="31356E"/>
                </a:solidFill>
                <a:latin typeface="Times New Roman"/>
                <a:ea typeface="Times New Roman"/>
                <a:cs typeface="Times New Roman"/>
                <a:sym typeface="Times New Roman"/>
              </a:rPr>
              <a:t>HỌC KỲ I, NĂM HỌC 2024-2025</a:t>
            </a:r>
          </a:p>
        </p:txBody>
      </p:sp>
      <p:sp>
        <p:nvSpPr>
          <p:cNvPr name="TextBox 7" id="7"/>
          <p:cNvSpPr txBox="true"/>
          <p:nvPr/>
        </p:nvSpPr>
        <p:spPr>
          <a:xfrm rot="0">
            <a:off x="2789767" y="8124825"/>
            <a:ext cx="4393506" cy="1268095"/>
          </a:xfrm>
          <a:prstGeom prst="rect">
            <a:avLst/>
          </a:prstGeom>
        </p:spPr>
        <p:txBody>
          <a:bodyPr anchor="t" rtlCol="false" tIns="0" lIns="0" bIns="0" rIns="0">
            <a:spAutoFit/>
          </a:bodyPr>
          <a:lstStyle/>
          <a:p>
            <a:pPr algn="ctr">
              <a:lnSpc>
                <a:spcPts val="4865"/>
              </a:lnSpc>
            </a:pPr>
            <a:r>
              <a:rPr lang="en-US" b="true" sz="3500">
                <a:solidFill>
                  <a:srgbClr val="31356E"/>
                </a:solidFill>
                <a:latin typeface="Times New Roman Bold"/>
                <a:ea typeface="Times New Roman Bold"/>
                <a:cs typeface="Times New Roman Bold"/>
                <a:sym typeface="Times New Roman Bold"/>
              </a:rPr>
              <a:t>Giảng viên hướng dẫn:</a:t>
            </a:r>
          </a:p>
          <a:p>
            <a:pPr algn="ctr">
              <a:lnSpc>
                <a:spcPts val="4865"/>
              </a:lnSpc>
            </a:pPr>
            <a:r>
              <a:rPr lang="en-US" sz="3500">
                <a:solidFill>
                  <a:srgbClr val="31356E"/>
                </a:solidFill>
                <a:latin typeface="Times New Roman"/>
                <a:ea typeface="Times New Roman"/>
                <a:cs typeface="Times New Roman"/>
                <a:sym typeface="Times New Roman"/>
              </a:rPr>
              <a:t>Ths.Trầm Hoàng Nam</a:t>
            </a:r>
          </a:p>
        </p:txBody>
      </p:sp>
      <p:sp>
        <p:nvSpPr>
          <p:cNvPr name="TextBox 8" id="8"/>
          <p:cNvSpPr txBox="true"/>
          <p:nvPr/>
        </p:nvSpPr>
        <p:spPr>
          <a:xfrm rot="0">
            <a:off x="11585888" y="7766100"/>
            <a:ext cx="5673412" cy="2227270"/>
          </a:xfrm>
          <a:prstGeom prst="rect">
            <a:avLst/>
          </a:prstGeom>
        </p:spPr>
        <p:txBody>
          <a:bodyPr anchor="t" rtlCol="false" tIns="0" lIns="0" bIns="0" rIns="0">
            <a:spAutoFit/>
          </a:bodyPr>
          <a:lstStyle/>
          <a:p>
            <a:pPr algn="l">
              <a:lnSpc>
                <a:spcPts val="4331"/>
              </a:lnSpc>
            </a:pPr>
            <a:r>
              <a:rPr lang="en-US" b="true" sz="3161">
                <a:solidFill>
                  <a:srgbClr val="31356E"/>
                </a:solidFill>
                <a:latin typeface="Times New Roman Bold"/>
                <a:ea typeface="Times New Roman Bold"/>
                <a:cs typeface="Times New Roman Bold"/>
                <a:sym typeface="Times New Roman Bold"/>
              </a:rPr>
              <a:t>Sinh viên thực hiện:</a:t>
            </a:r>
          </a:p>
          <a:p>
            <a:pPr algn="l">
              <a:lnSpc>
                <a:spcPts val="4331"/>
              </a:lnSpc>
            </a:pPr>
            <a:r>
              <a:rPr lang="en-US" sz="3161">
                <a:solidFill>
                  <a:srgbClr val="31356E"/>
                </a:solidFill>
                <a:latin typeface="Times New Roman"/>
                <a:ea typeface="Times New Roman"/>
                <a:cs typeface="Times New Roman"/>
                <a:sym typeface="Times New Roman"/>
              </a:rPr>
              <a:t>Họ tên: Nguyễn Phi Hùng</a:t>
            </a:r>
          </a:p>
          <a:p>
            <a:pPr algn="l">
              <a:lnSpc>
                <a:spcPts val="4331"/>
              </a:lnSpc>
            </a:pPr>
            <a:r>
              <a:rPr lang="en-US" sz="3161">
                <a:solidFill>
                  <a:srgbClr val="31356E"/>
                </a:solidFill>
                <a:latin typeface="Times New Roman"/>
                <a:ea typeface="Times New Roman"/>
                <a:cs typeface="Times New Roman"/>
                <a:sym typeface="Times New Roman"/>
              </a:rPr>
              <a:t>MSSV: 110122079</a:t>
            </a:r>
          </a:p>
          <a:p>
            <a:pPr algn="l">
              <a:lnSpc>
                <a:spcPts val="4331"/>
              </a:lnSpc>
            </a:pPr>
            <a:r>
              <a:rPr lang="en-US" sz="3161">
                <a:solidFill>
                  <a:srgbClr val="31356E"/>
                </a:solidFill>
                <a:latin typeface="Times New Roman"/>
                <a:ea typeface="Times New Roman"/>
                <a:cs typeface="Times New Roman"/>
                <a:sym typeface="Times New Roman"/>
              </a:rPr>
              <a:t>Lớp: DA22TTD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p:cNvSpPr/>
          <p:nvPr/>
        </p:nvSpPr>
        <p:spPr>
          <a:xfrm flipH="false" flipV="false" rot="0">
            <a:off x="379351" y="2286000"/>
            <a:ext cx="10583566" cy="5966485"/>
          </a:xfrm>
          <a:custGeom>
            <a:avLst/>
            <a:gdLst/>
            <a:ahLst/>
            <a:cxnLst/>
            <a:rect r="r" b="b" t="t" l="l"/>
            <a:pathLst>
              <a:path h="5966485" w="10583566">
                <a:moveTo>
                  <a:pt x="0" y="0"/>
                </a:moveTo>
                <a:lnTo>
                  <a:pt x="10583566" y="0"/>
                </a:lnTo>
                <a:lnTo>
                  <a:pt x="10583566" y="5966485"/>
                </a:lnTo>
                <a:lnTo>
                  <a:pt x="0" y="5966485"/>
                </a:lnTo>
                <a:lnTo>
                  <a:pt x="0" y="0"/>
                </a:lnTo>
                <a:close/>
              </a:path>
            </a:pathLst>
          </a:custGeom>
          <a:blipFill>
            <a:blip r:embed="rId2"/>
            <a:stretch>
              <a:fillRect l="0" t="0" r="0" b="0"/>
            </a:stretch>
          </a:blipFill>
        </p:spPr>
      </p:sp>
      <p:sp>
        <p:nvSpPr>
          <p:cNvPr name="TextBox 3" id="3"/>
          <p:cNvSpPr txBox="true"/>
          <p:nvPr/>
        </p:nvSpPr>
        <p:spPr>
          <a:xfrm rot="0">
            <a:off x="5864609" y="619125"/>
            <a:ext cx="9021894" cy="790576"/>
          </a:xfrm>
          <a:prstGeom prst="rect">
            <a:avLst/>
          </a:prstGeom>
        </p:spPr>
        <p:txBody>
          <a:bodyPr anchor="t" rtlCol="false" tIns="0" lIns="0" bIns="0" rIns="0">
            <a:spAutoFit/>
          </a:bodyPr>
          <a:lstStyle/>
          <a:p>
            <a:pPr algn="l">
              <a:lnSpc>
                <a:spcPts val="5250"/>
              </a:lnSpc>
            </a:pPr>
            <a:r>
              <a:rPr lang="en-US" sz="5000" b="true">
                <a:solidFill>
                  <a:srgbClr val="392752"/>
                </a:solidFill>
                <a:latin typeface="Times New Roman Bold"/>
                <a:ea typeface="Times New Roman Bold"/>
                <a:cs typeface="Times New Roman Bold"/>
                <a:sym typeface="Times New Roman Bold"/>
              </a:rPr>
              <a:t>KẾT QUẢ ĐẠT ĐƯỢC</a:t>
            </a:r>
          </a:p>
        </p:txBody>
      </p:sp>
      <p:sp>
        <p:nvSpPr>
          <p:cNvPr name="TextBox 4" id="4"/>
          <p:cNvSpPr txBox="true"/>
          <p:nvPr/>
        </p:nvSpPr>
        <p:spPr>
          <a:xfrm rot="0">
            <a:off x="11186934" y="2162175"/>
            <a:ext cx="6870776" cy="2714625"/>
          </a:xfrm>
          <a:prstGeom prst="rect">
            <a:avLst/>
          </a:prstGeom>
        </p:spPr>
        <p:txBody>
          <a:bodyPr anchor="t" rtlCol="false" tIns="0" lIns="0" bIns="0" rIns="0">
            <a:spAutoFit/>
          </a:bodyPr>
          <a:lstStyle/>
          <a:p>
            <a:pPr algn="l">
              <a:lnSpc>
                <a:spcPts val="4200"/>
              </a:lnSpc>
            </a:pPr>
            <a:r>
              <a:rPr lang="en-US" sz="3000">
                <a:solidFill>
                  <a:srgbClr val="392752"/>
                </a:solidFill>
                <a:latin typeface="Times New Roman"/>
                <a:ea typeface="Times New Roman"/>
                <a:cs typeface="Times New Roman"/>
                <a:sym typeface="Times New Roman"/>
              </a:rPr>
              <a:t>Người dùng sẽ nhập cạnh u v và trọng số w vào ô nhập cạnh và ấn phím Enter từ bàn phím để lưu cạnh vào ô chứa cạnh và ô đồ thị sẽ vẽ thêm cạnh tương ứng.</a:t>
            </a:r>
          </a:p>
          <a:p>
            <a:pPr algn="l">
              <a:lnSpc>
                <a:spcPts val="4200"/>
              </a:lnSpc>
            </a:pPr>
          </a:p>
        </p:txBody>
      </p:sp>
      <p:sp>
        <p:nvSpPr>
          <p:cNvPr name="TextBox 5" id="5"/>
          <p:cNvSpPr txBox="true"/>
          <p:nvPr/>
        </p:nvSpPr>
        <p:spPr>
          <a:xfrm rot="0">
            <a:off x="379351" y="1390650"/>
            <a:ext cx="3300016" cy="552450"/>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Nhập cạnh đồ thị</a:t>
            </a:r>
          </a:p>
        </p:txBody>
      </p:sp>
      <p:sp>
        <p:nvSpPr>
          <p:cNvPr name="Freeform 6" id="6" descr="an isometric lined desktop computer"/>
          <p:cNvSpPr/>
          <p:nvPr/>
        </p:nvSpPr>
        <p:spPr>
          <a:xfrm flipH="false" flipV="false" rot="0">
            <a:off x="15759847" y="6971277"/>
            <a:ext cx="2297863" cy="3136041"/>
          </a:xfrm>
          <a:custGeom>
            <a:avLst/>
            <a:gdLst/>
            <a:ahLst/>
            <a:cxnLst/>
            <a:rect r="r" b="b" t="t" l="l"/>
            <a:pathLst>
              <a:path h="3136041" w="2297863">
                <a:moveTo>
                  <a:pt x="0" y="0"/>
                </a:moveTo>
                <a:lnTo>
                  <a:pt x="2297863" y="0"/>
                </a:lnTo>
                <a:lnTo>
                  <a:pt x="2297863" y="3136040"/>
                </a:lnTo>
                <a:lnTo>
                  <a:pt x="0" y="31360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p:cNvSpPr/>
          <p:nvPr/>
        </p:nvSpPr>
        <p:spPr>
          <a:xfrm flipH="false" flipV="false" rot="0">
            <a:off x="508659" y="2286000"/>
            <a:ext cx="10508798" cy="5911199"/>
          </a:xfrm>
          <a:custGeom>
            <a:avLst/>
            <a:gdLst/>
            <a:ahLst/>
            <a:cxnLst/>
            <a:rect r="r" b="b" t="t" l="l"/>
            <a:pathLst>
              <a:path h="5911199" w="10508798">
                <a:moveTo>
                  <a:pt x="0" y="0"/>
                </a:moveTo>
                <a:lnTo>
                  <a:pt x="10508798" y="0"/>
                </a:lnTo>
                <a:lnTo>
                  <a:pt x="10508798" y="5911199"/>
                </a:lnTo>
                <a:lnTo>
                  <a:pt x="0" y="5911199"/>
                </a:lnTo>
                <a:lnTo>
                  <a:pt x="0" y="0"/>
                </a:lnTo>
                <a:close/>
              </a:path>
            </a:pathLst>
          </a:custGeom>
          <a:blipFill>
            <a:blip r:embed="rId2"/>
            <a:stretch>
              <a:fillRect l="0" t="0" r="0" b="0"/>
            </a:stretch>
          </a:blipFill>
        </p:spPr>
      </p:sp>
      <p:sp>
        <p:nvSpPr>
          <p:cNvPr name="TextBox 3" id="3"/>
          <p:cNvSpPr txBox="true"/>
          <p:nvPr/>
        </p:nvSpPr>
        <p:spPr>
          <a:xfrm rot="0">
            <a:off x="5864609" y="619125"/>
            <a:ext cx="9021894" cy="790576"/>
          </a:xfrm>
          <a:prstGeom prst="rect">
            <a:avLst/>
          </a:prstGeom>
        </p:spPr>
        <p:txBody>
          <a:bodyPr anchor="t" rtlCol="false" tIns="0" lIns="0" bIns="0" rIns="0">
            <a:spAutoFit/>
          </a:bodyPr>
          <a:lstStyle/>
          <a:p>
            <a:pPr algn="l">
              <a:lnSpc>
                <a:spcPts val="5250"/>
              </a:lnSpc>
            </a:pPr>
            <a:r>
              <a:rPr lang="en-US" sz="5000" b="true">
                <a:solidFill>
                  <a:srgbClr val="392752"/>
                </a:solidFill>
                <a:latin typeface="Times New Roman Bold"/>
                <a:ea typeface="Times New Roman Bold"/>
                <a:cs typeface="Times New Roman Bold"/>
                <a:sym typeface="Times New Roman Bold"/>
              </a:rPr>
              <a:t>KẾT QUẢ ĐẠT ĐƯỢC</a:t>
            </a:r>
          </a:p>
        </p:txBody>
      </p:sp>
      <p:sp>
        <p:nvSpPr>
          <p:cNvPr name="TextBox 4" id="4"/>
          <p:cNvSpPr txBox="true"/>
          <p:nvPr/>
        </p:nvSpPr>
        <p:spPr>
          <a:xfrm rot="0">
            <a:off x="11186934" y="2171700"/>
            <a:ext cx="6870776" cy="3185160"/>
          </a:xfrm>
          <a:prstGeom prst="rect">
            <a:avLst/>
          </a:prstGeom>
        </p:spPr>
        <p:txBody>
          <a:bodyPr anchor="t" rtlCol="false" tIns="0" lIns="0" bIns="0" rIns="0">
            <a:spAutoFit/>
          </a:bodyPr>
          <a:lstStyle/>
          <a:p>
            <a:pPr algn="l">
              <a:lnSpc>
                <a:spcPts val="4170"/>
              </a:lnSpc>
            </a:pPr>
            <a:r>
              <a:rPr lang="en-US" sz="3000">
                <a:solidFill>
                  <a:srgbClr val="392752"/>
                </a:solidFill>
                <a:latin typeface="Times New Roman"/>
                <a:ea typeface="Times New Roman"/>
                <a:cs typeface="Times New Roman"/>
                <a:sym typeface="Times New Roman"/>
              </a:rPr>
              <a:t>Người dùng chỉ được nhập đúng số lượng cạnh nhập đã nhập ở trên. </a:t>
            </a:r>
          </a:p>
          <a:p>
            <a:pPr algn="l">
              <a:lnSpc>
                <a:spcPts val="4170"/>
              </a:lnSpc>
            </a:pPr>
            <a:r>
              <a:rPr lang="en-US" sz="3000">
                <a:solidFill>
                  <a:srgbClr val="392752"/>
                </a:solidFill>
                <a:latin typeface="Times New Roman"/>
                <a:ea typeface="Times New Roman"/>
                <a:cs typeface="Times New Roman"/>
                <a:sym typeface="Times New Roman"/>
              </a:rPr>
              <a:t>Ví dụ ô nhập số lượng cạnh ở trên là 4 thì người dùng chỉ có thể nhập được 4 cạnh</a:t>
            </a:r>
          </a:p>
          <a:p>
            <a:pPr algn="l">
              <a:lnSpc>
                <a:spcPts val="4170"/>
              </a:lnSpc>
            </a:pPr>
          </a:p>
        </p:txBody>
      </p:sp>
      <p:sp>
        <p:nvSpPr>
          <p:cNvPr name="TextBox 5" id="5"/>
          <p:cNvSpPr txBox="true"/>
          <p:nvPr/>
        </p:nvSpPr>
        <p:spPr>
          <a:xfrm rot="0">
            <a:off x="508659" y="1390650"/>
            <a:ext cx="3300016" cy="552450"/>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Nhập cạnh đồ thị</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p:cNvSpPr/>
          <p:nvPr/>
        </p:nvSpPr>
        <p:spPr>
          <a:xfrm flipH="false" flipV="false" rot="0">
            <a:off x="384918" y="2286000"/>
            <a:ext cx="10508798" cy="5911199"/>
          </a:xfrm>
          <a:custGeom>
            <a:avLst/>
            <a:gdLst/>
            <a:ahLst/>
            <a:cxnLst/>
            <a:rect r="r" b="b" t="t" l="l"/>
            <a:pathLst>
              <a:path h="5911199" w="10508798">
                <a:moveTo>
                  <a:pt x="0" y="0"/>
                </a:moveTo>
                <a:lnTo>
                  <a:pt x="10508798" y="0"/>
                </a:lnTo>
                <a:lnTo>
                  <a:pt x="10508798" y="5911199"/>
                </a:lnTo>
                <a:lnTo>
                  <a:pt x="0" y="5911199"/>
                </a:lnTo>
                <a:lnTo>
                  <a:pt x="0" y="0"/>
                </a:lnTo>
                <a:close/>
              </a:path>
            </a:pathLst>
          </a:custGeom>
          <a:blipFill>
            <a:blip r:embed="rId2"/>
            <a:stretch>
              <a:fillRect l="0" t="0" r="0" b="0"/>
            </a:stretch>
          </a:blipFill>
        </p:spPr>
      </p:sp>
      <p:sp>
        <p:nvSpPr>
          <p:cNvPr name="TextBox 3" id="3"/>
          <p:cNvSpPr txBox="true"/>
          <p:nvPr/>
        </p:nvSpPr>
        <p:spPr>
          <a:xfrm rot="0">
            <a:off x="5864609" y="619125"/>
            <a:ext cx="9021894" cy="790576"/>
          </a:xfrm>
          <a:prstGeom prst="rect">
            <a:avLst/>
          </a:prstGeom>
        </p:spPr>
        <p:txBody>
          <a:bodyPr anchor="t" rtlCol="false" tIns="0" lIns="0" bIns="0" rIns="0">
            <a:spAutoFit/>
          </a:bodyPr>
          <a:lstStyle/>
          <a:p>
            <a:pPr algn="l">
              <a:lnSpc>
                <a:spcPts val="5250"/>
              </a:lnSpc>
            </a:pPr>
            <a:r>
              <a:rPr lang="en-US" sz="5000" b="true">
                <a:solidFill>
                  <a:srgbClr val="392752"/>
                </a:solidFill>
                <a:latin typeface="Times New Roman Bold"/>
                <a:ea typeface="Times New Roman Bold"/>
                <a:cs typeface="Times New Roman Bold"/>
                <a:sym typeface="Times New Roman Bold"/>
              </a:rPr>
              <a:t>KẾT QUẢ ĐẠT ĐƯỢC</a:t>
            </a:r>
          </a:p>
        </p:txBody>
      </p:sp>
      <p:sp>
        <p:nvSpPr>
          <p:cNvPr name="TextBox 4" id="4"/>
          <p:cNvSpPr txBox="true"/>
          <p:nvPr/>
        </p:nvSpPr>
        <p:spPr>
          <a:xfrm rot="0">
            <a:off x="11186934" y="2171700"/>
            <a:ext cx="6870776" cy="5280660"/>
          </a:xfrm>
          <a:prstGeom prst="rect">
            <a:avLst/>
          </a:prstGeom>
        </p:spPr>
        <p:txBody>
          <a:bodyPr anchor="t" rtlCol="false" tIns="0" lIns="0" bIns="0" rIns="0">
            <a:spAutoFit/>
          </a:bodyPr>
          <a:lstStyle/>
          <a:p>
            <a:pPr algn="just">
              <a:lnSpc>
                <a:spcPts val="4170"/>
              </a:lnSpc>
            </a:pPr>
            <a:r>
              <a:rPr lang="en-US" sz="3000">
                <a:solidFill>
                  <a:srgbClr val="392752"/>
                </a:solidFill>
                <a:latin typeface="Times New Roman"/>
                <a:ea typeface="Times New Roman"/>
                <a:cs typeface="Times New Roman"/>
                <a:sym typeface="Times New Roman"/>
              </a:rPr>
              <a:t> Để tim được cây khung nhỏ nhất thì người dùng sẽ nhấn vào nút Tìm MST, thì giao diện sẽ xuất kết quả ở ô phía bên dưới ô chứa cạnh, và sẽ vẽ đồ thị cây khung nhỏ nhất ở bên phải đồ thị ban đã vẽ, đồ thị cây khung nhỏ nhất vẫn sẽ giữ cấu trúc giống với đồ thị ban đầu đã vẽ, chỉ thay đổi ở chổ sẽ tô đỏ cạnh nếu là là cây khung nhỏ nhất.</a:t>
            </a:r>
          </a:p>
          <a:p>
            <a:pPr algn="just">
              <a:lnSpc>
                <a:spcPts val="4170"/>
              </a:lnSpc>
            </a:pPr>
          </a:p>
        </p:txBody>
      </p:sp>
      <p:sp>
        <p:nvSpPr>
          <p:cNvPr name="TextBox 5" id="5"/>
          <p:cNvSpPr txBox="true"/>
          <p:nvPr/>
        </p:nvSpPr>
        <p:spPr>
          <a:xfrm rot="0">
            <a:off x="384918" y="1390650"/>
            <a:ext cx="4558407" cy="552450"/>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Tìm cây khung nhỏ nhất</a:t>
            </a:r>
          </a:p>
        </p:txBody>
      </p:sp>
      <p:sp>
        <p:nvSpPr>
          <p:cNvPr name="Freeform 6" id="6" descr="an isometric lined trophy"/>
          <p:cNvSpPr/>
          <p:nvPr/>
        </p:nvSpPr>
        <p:spPr>
          <a:xfrm flipH="false" flipV="false" rot="0">
            <a:off x="16410595" y="7950119"/>
            <a:ext cx="1647115" cy="1977977"/>
          </a:xfrm>
          <a:custGeom>
            <a:avLst/>
            <a:gdLst/>
            <a:ahLst/>
            <a:cxnLst/>
            <a:rect r="r" b="b" t="t" l="l"/>
            <a:pathLst>
              <a:path h="1977977" w="1647115">
                <a:moveTo>
                  <a:pt x="0" y="0"/>
                </a:moveTo>
                <a:lnTo>
                  <a:pt x="1647115" y="0"/>
                </a:lnTo>
                <a:lnTo>
                  <a:pt x="1647115" y="1977976"/>
                </a:lnTo>
                <a:lnTo>
                  <a:pt x="0" y="1977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descr="an isometric lined laptop"/>
          <p:cNvSpPr/>
          <p:nvPr/>
        </p:nvSpPr>
        <p:spPr>
          <a:xfrm flipH="false" flipV="false" rot="0">
            <a:off x="16034053" y="-168875"/>
            <a:ext cx="2023656" cy="2111975"/>
          </a:xfrm>
          <a:custGeom>
            <a:avLst/>
            <a:gdLst/>
            <a:ahLst/>
            <a:cxnLst/>
            <a:rect r="r" b="b" t="t" l="l"/>
            <a:pathLst>
              <a:path h="2111975" w="2023656">
                <a:moveTo>
                  <a:pt x="0" y="0"/>
                </a:moveTo>
                <a:lnTo>
                  <a:pt x="2023657" y="0"/>
                </a:lnTo>
                <a:lnTo>
                  <a:pt x="2023657" y="2111975"/>
                </a:lnTo>
                <a:lnTo>
                  <a:pt x="0" y="2111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p:cNvSpPr/>
          <p:nvPr/>
        </p:nvSpPr>
        <p:spPr>
          <a:xfrm flipH="false" flipV="false" rot="0">
            <a:off x="508659" y="2286000"/>
            <a:ext cx="10141460" cy="5704571"/>
          </a:xfrm>
          <a:custGeom>
            <a:avLst/>
            <a:gdLst/>
            <a:ahLst/>
            <a:cxnLst/>
            <a:rect r="r" b="b" t="t" l="l"/>
            <a:pathLst>
              <a:path h="5704571" w="10141460">
                <a:moveTo>
                  <a:pt x="0" y="0"/>
                </a:moveTo>
                <a:lnTo>
                  <a:pt x="10141460" y="0"/>
                </a:lnTo>
                <a:lnTo>
                  <a:pt x="10141460" y="5704571"/>
                </a:lnTo>
                <a:lnTo>
                  <a:pt x="0" y="5704571"/>
                </a:lnTo>
                <a:lnTo>
                  <a:pt x="0" y="0"/>
                </a:lnTo>
                <a:close/>
              </a:path>
            </a:pathLst>
          </a:custGeom>
          <a:blipFill>
            <a:blip r:embed="rId2"/>
            <a:stretch>
              <a:fillRect l="0" t="0" r="0" b="0"/>
            </a:stretch>
          </a:blipFill>
        </p:spPr>
      </p:sp>
      <p:sp>
        <p:nvSpPr>
          <p:cNvPr name="TextBox 3" id="3"/>
          <p:cNvSpPr txBox="true"/>
          <p:nvPr/>
        </p:nvSpPr>
        <p:spPr>
          <a:xfrm rot="0">
            <a:off x="5864609" y="619125"/>
            <a:ext cx="9021894" cy="790576"/>
          </a:xfrm>
          <a:prstGeom prst="rect">
            <a:avLst/>
          </a:prstGeom>
        </p:spPr>
        <p:txBody>
          <a:bodyPr anchor="t" rtlCol="false" tIns="0" lIns="0" bIns="0" rIns="0">
            <a:spAutoFit/>
          </a:bodyPr>
          <a:lstStyle/>
          <a:p>
            <a:pPr algn="l">
              <a:lnSpc>
                <a:spcPts val="5250"/>
              </a:lnSpc>
            </a:pPr>
            <a:r>
              <a:rPr lang="en-US" sz="5000" b="true">
                <a:solidFill>
                  <a:srgbClr val="392752"/>
                </a:solidFill>
                <a:latin typeface="Times New Roman Bold"/>
                <a:ea typeface="Times New Roman Bold"/>
                <a:cs typeface="Times New Roman Bold"/>
                <a:sym typeface="Times New Roman Bold"/>
              </a:rPr>
              <a:t>KẾT QUẢ ĐẠT ĐƯỢC</a:t>
            </a:r>
          </a:p>
        </p:txBody>
      </p:sp>
      <p:sp>
        <p:nvSpPr>
          <p:cNvPr name="TextBox 4" id="4"/>
          <p:cNvSpPr txBox="true"/>
          <p:nvPr/>
        </p:nvSpPr>
        <p:spPr>
          <a:xfrm rot="0">
            <a:off x="11186934" y="2162175"/>
            <a:ext cx="6870776" cy="2181225"/>
          </a:xfrm>
          <a:prstGeom prst="rect">
            <a:avLst/>
          </a:prstGeom>
        </p:spPr>
        <p:txBody>
          <a:bodyPr anchor="t" rtlCol="false" tIns="0" lIns="0" bIns="0" rIns="0">
            <a:spAutoFit/>
          </a:bodyPr>
          <a:lstStyle/>
          <a:p>
            <a:pPr algn="just">
              <a:lnSpc>
                <a:spcPts val="4200"/>
              </a:lnSpc>
            </a:pPr>
            <a:r>
              <a:rPr lang="en-US" sz="3000">
                <a:solidFill>
                  <a:srgbClr val="392752"/>
                </a:solidFill>
                <a:latin typeface="Times New Roman"/>
                <a:ea typeface="Times New Roman"/>
                <a:cs typeface="Times New Roman"/>
                <a:sym typeface="Times New Roman"/>
              </a:rPr>
              <a:t> Khi người dùng nhấn vào nút “Làm mới” thì giao diện sẽ được làm mới và trở về như lúc mới chạy chương trình.</a:t>
            </a:r>
          </a:p>
          <a:p>
            <a:pPr algn="just">
              <a:lnSpc>
                <a:spcPts val="4200"/>
              </a:lnSpc>
            </a:pPr>
          </a:p>
        </p:txBody>
      </p:sp>
      <p:sp>
        <p:nvSpPr>
          <p:cNvPr name="TextBox 5" id="5"/>
          <p:cNvSpPr txBox="true"/>
          <p:nvPr/>
        </p:nvSpPr>
        <p:spPr>
          <a:xfrm rot="0">
            <a:off x="508659" y="1390650"/>
            <a:ext cx="3245743" cy="552450"/>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Làm mới dữ liệu</a:t>
            </a:r>
          </a:p>
        </p:txBody>
      </p:sp>
      <p:sp>
        <p:nvSpPr>
          <p:cNvPr name="Freeform 6" id="6" descr="an isometric lined open book"/>
          <p:cNvSpPr/>
          <p:nvPr/>
        </p:nvSpPr>
        <p:spPr>
          <a:xfrm flipH="true" flipV="false" rot="0">
            <a:off x="14622322" y="7444947"/>
            <a:ext cx="4597438" cy="2842053"/>
          </a:xfrm>
          <a:custGeom>
            <a:avLst/>
            <a:gdLst/>
            <a:ahLst/>
            <a:cxnLst/>
            <a:rect r="r" b="b" t="t" l="l"/>
            <a:pathLst>
              <a:path h="2842053" w="4597438">
                <a:moveTo>
                  <a:pt x="4597438" y="0"/>
                </a:moveTo>
                <a:lnTo>
                  <a:pt x="0" y="0"/>
                </a:lnTo>
                <a:lnTo>
                  <a:pt x="0" y="2842053"/>
                </a:lnTo>
                <a:lnTo>
                  <a:pt x="4597438" y="2842053"/>
                </a:lnTo>
                <a:lnTo>
                  <a:pt x="459743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descr="an isometric lined group of speech bubbles"/>
          <p:cNvSpPr/>
          <p:nvPr/>
        </p:nvSpPr>
        <p:spPr>
          <a:xfrm flipH="false" flipV="false" rot="0">
            <a:off x="15809803" y="-89021"/>
            <a:ext cx="2152953" cy="1765422"/>
          </a:xfrm>
          <a:custGeom>
            <a:avLst/>
            <a:gdLst/>
            <a:ahLst/>
            <a:cxnLst/>
            <a:rect r="r" b="b" t="t" l="l"/>
            <a:pathLst>
              <a:path h="1765422" w="2152953">
                <a:moveTo>
                  <a:pt x="0" y="0"/>
                </a:moveTo>
                <a:lnTo>
                  <a:pt x="2152953" y="0"/>
                </a:lnTo>
                <a:lnTo>
                  <a:pt x="2152953" y="1765421"/>
                </a:lnTo>
                <a:lnTo>
                  <a:pt x="0" y="17654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3665124" y="589598"/>
            <a:ext cx="12406641" cy="1457326"/>
          </a:xfrm>
          <a:prstGeom prst="rect">
            <a:avLst/>
          </a:prstGeom>
        </p:spPr>
        <p:txBody>
          <a:bodyPr anchor="t" rtlCol="false" tIns="0" lIns="0" bIns="0" rIns="0">
            <a:spAutoFit/>
          </a:bodyPr>
          <a:lstStyle/>
          <a:p>
            <a:pPr algn="just">
              <a:lnSpc>
                <a:spcPts val="5250"/>
              </a:lnSpc>
            </a:pPr>
            <a:r>
              <a:rPr lang="en-US" sz="5000" b="true">
                <a:solidFill>
                  <a:srgbClr val="392752"/>
                </a:solidFill>
                <a:latin typeface="Times New Roman Bold"/>
                <a:ea typeface="Times New Roman Bold"/>
                <a:cs typeface="Times New Roman Bold"/>
                <a:sym typeface="Times New Roman Bold"/>
              </a:rPr>
              <a:t>KẾT LUẬN VÀ HƯỚNG PHÁT TRIỂN</a:t>
            </a:r>
          </a:p>
          <a:p>
            <a:pPr algn="just">
              <a:lnSpc>
                <a:spcPts val="5250"/>
              </a:lnSpc>
            </a:pPr>
          </a:p>
        </p:txBody>
      </p:sp>
      <p:sp>
        <p:nvSpPr>
          <p:cNvPr name="TextBox 3" id="3"/>
          <p:cNvSpPr txBox="true"/>
          <p:nvPr/>
        </p:nvSpPr>
        <p:spPr>
          <a:xfrm rot="0">
            <a:off x="1028700" y="1494472"/>
            <a:ext cx="1674912" cy="552451"/>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Kết luận</a:t>
            </a:r>
          </a:p>
        </p:txBody>
      </p:sp>
      <p:sp>
        <p:nvSpPr>
          <p:cNvPr name="TextBox 4" id="4"/>
          <p:cNvSpPr txBox="true"/>
          <p:nvPr/>
        </p:nvSpPr>
        <p:spPr>
          <a:xfrm rot="0">
            <a:off x="492622" y="2241314"/>
            <a:ext cx="16766678" cy="4164330"/>
          </a:xfrm>
          <a:prstGeom prst="rect">
            <a:avLst/>
          </a:prstGeom>
        </p:spPr>
        <p:txBody>
          <a:bodyPr anchor="t" rtlCol="false" tIns="0" lIns="0" bIns="0" rIns="0">
            <a:spAutoFit/>
          </a:bodyPr>
          <a:lstStyle/>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 Xây dựng thành công chương trình mô phỏng:</a:t>
            </a:r>
            <a:r>
              <a:rPr lang="en-US" sz="3000">
                <a:solidFill>
                  <a:srgbClr val="392752"/>
                </a:solidFill>
                <a:latin typeface="Times New Roman"/>
                <a:ea typeface="Times New Roman"/>
                <a:cs typeface="Times New Roman"/>
                <a:sym typeface="Times New Roman"/>
              </a:rPr>
              <a:t> Chương trình đã được kiểm nghiệm và hoạt động đúng với các trường hợp đồ thị đầu vào.</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Hiển thị trực quan:</a:t>
            </a:r>
            <a:r>
              <a:rPr lang="en-US" sz="3000">
                <a:solidFill>
                  <a:srgbClr val="392752"/>
                </a:solidFill>
                <a:latin typeface="Times New Roman"/>
                <a:ea typeface="Times New Roman"/>
                <a:cs typeface="Times New Roman"/>
                <a:sym typeface="Times New Roman"/>
              </a:rPr>
              <a:t> Chương trình cung cấp giao diện mô phỏng giúp người dùng dễ dàng theo dõi quá trình hoạt động của giải thuật.</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Tính ổn định và hiệu quả:</a:t>
            </a:r>
            <a:r>
              <a:rPr lang="en-US" sz="3000">
                <a:solidFill>
                  <a:srgbClr val="392752"/>
                </a:solidFill>
                <a:latin typeface="Times New Roman"/>
                <a:ea typeface="Times New Roman"/>
                <a:cs typeface="Times New Roman"/>
                <a:sym typeface="Times New Roman"/>
              </a:rPr>
              <a:t> Chương trình xử lý được các đồ thị có kích thước vừa và nhỏ với thời gian xử lý hợp lý.</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 Ứng dụng thực tế:</a:t>
            </a:r>
            <a:r>
              <a:rPr lang="en-US" sz="3000">
                <a:solidFill>
                  <a:srgbClr val="392752"/>
                </a:solidFill>
                <a:latin typeface="Times New Roman"/>
                <a:ea typeface="Times New Roman"/>
                <a:cs typeface="Times New Roman"/>
                <a:sym typeface="Times New Roman"/>
              </a:rPr>
              <a:t> Đồ án giúp người dùng hiểu rõ hơn về hoạt động của giải thuật Kruskal và ứng dụng của nó trong thực tế, đặc biệt là trong lĩnh vực mạng và tối ưu hóa.</a:t>
            </a:r>
          </a:p>
        </p:txBody>
      </p:sp>
      <p:sp>
        <p:nvSpPr>
          <p:cNvPr name="Freeform 5" id="5" descr="an isometric lined paper airplane"/>
          <p:cNvSpPr/>
          <p:nvPr/>
        </p:nvSpPr>
        <p:spPr>
          <a:xfrm flipH="false" flipV="false" rot="0">
            <a:off x="13041693" y="7827609"/>
            <a:ext cx="4574885" cy="2861383"/>
          </a:xfrm>
          <a:custGeom>
            <a:avLst/>
            <a:gdLst/>
            <a:ahLst/>
            <a:cxnLst/>
            <a:rect r="r" b="b" t="t" l="l"/>
            <a:pathLst>
              <a:path h="2861383" w="4574885">
                <a:moveTo>
                  <a:pt x="0" y="0"/>
                </a:moveTo>
                <a:lnTo>
                  <a:pt x="4574885" y="0"/>
                </a:lnTo>
                <a:lnTo>
                  <a:pt x="4574885" y="2861382"/>
                </a:lnTo>
                <a:lnTo>
                  <a:pt x="0" y="2861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3665124" y="589598"/>
            <a:ext cx="12406641" cy="1457326"/>
          </a:xfrm>
          <a:prstGeom prst="rect">
            <a:avLst/>
          </a:prstGeom>
        </p:spPr>
        <p:txBody>
          <a:bodyPr anchor="t" rtlCol="false" tIns="0" lIns="0" bIns="0" rIns="0">
            <a:spAutoFit/>
          </a:bodyPr>
          <a:lstStyle/>
          <a:p>
            <a:pPr algn="just">
              <a:lnSpc>
                <a:spcPts val="5250"/>
              </a:lnSpc>
            </a:pPr>
            <a:r>
              <a:rPr lang="en-US" sz="5000" b="true">
                <a:solidFill>
                  <a:srgbClr val="392752"/>
                </a:solidFill>
                <a:latin typeface="Times New Roman Bold"/>
                <a:ea typeface="Times New Roman Bold"/>
                <a:cs typeface="Times New Roman Bold"/>
                <a:sym typeface="Times New Roman Bold"/>
              </a:rPr>
              <a:t>KẾT LUẬN VÀ HƯỚNG PHÁT TRIỂN</a:t>
            </a:r>
          </a:p>
          <a:p>
            <a:pPr algn="just">
              <a:lnSpc>
                <a:spcPts val="5250"/>
              </a:lnSpc>
            </a:pPr>
          </a:p>
        </p:txBody>
      </p:sp>
      <p:sp>
        <p:nvSpPr>
          <p:cNvPr name="TextBox 3" id="3"/>
          <p:cNvSpPr txBox="true"/>
          <p:nvPr/>
        </p:nvSpPr>
        <p:spPr>
          <a:xfrm rot="0">
            <a:off x="1028700" y="1494472"/>
            <a:ext cx="3411538" cy="552451"/>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Hướng phát triển</a:t>
            </a:r>
          </a:p>
        </p:txBody>
      </p:sp>
      <p:sp>
        <p:nvSpPr>
          <p:cNvPr name="TextBox 4" id="4"/>
          <p:cNvSpPr txBox="true"/>
          <p:nvPr/>
        </p:nvSpPr>
        <p:spPr>
          <a:xfrm rot="0">
            <a:off x="492622" y="2241314"/>
            <a:ext cx="16766678" cy="6736080"/>
          </a:xfrm>
          <a:prstGeom prst="rect">
            <a:avLst/>
          </a:prstGeom>
        </p:spPr>
        <p:txBody>
          <a:bodyPr anchor="t" rtlCol="false" tIns="0" lIns="0" bIns="0" rIns="0">
            <a:spAutoFit/>
          </a:bodyPr>
          <a:lstStyle/>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Tối ưu hóa thuật toán:</a:t>
            </a:r>
            <a:r>
              <a:rPr lang="en-US" sz="3000">
                <a:solidFill>
                  <a:srgbClr val="392752"/>
                </a:solidFill>
                <a:latin typeface="Times New Roman"/>
                <a:ea typeface="Times New Roman"/>
                <a:cs typeface="Times New Roman"/>
                <a:sym typeface="Times New Roman"/>
              </a:rPr>
              <a:t> Áp dụng các kỹ thuật lập trình nâng cao để cải thiện hiệu suất của chương trình với đồ thị lớn.</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Hỗ trợ các định dạng đầu vào đa dạng:</a:t>
            </a:r>
            <a:r>
              <a:rPr lang="en-US" sz="3000">
                <a:solidFill>
                  <a:srgbClr val="392752"/>
                </a:solidFill>
                <a:latin typeface="Times New Roman"/>
                <a:ea typeface="Times New Roman"/>
                <a:cs typeface="Times New Roman"/>
                <a:sym typeface="Times New Roman"/>
              </a:rPr>
              <a:t> Bổ sung khả năng nhập đồ thị từ các tệp dữ liệu như CSV, JSON hoặc XML.</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Tích hợp giải thuật khác:</a:t>
            </a:r>
            <a:r>
              <a:rPr lang="en-US" sz="3000">
                <a:solidFill>
                  <a:srgbClr val="392752"/>
                </a:solidFill>
                <a:latin typeface="Times New Roman"/>
                <a:ea typeface="Times New Roman"/>
                <a:cs typeface="Times New Roman"/>
                <a:sym typeface="Times New Roman"/>
              </a:rPr>
              <a:t> Phát triển chương trình mô phỏng thêm các giải thuật tìm cây khung nhỏ nhất khác như Prim, Borůvka để so sánh.</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Mở rộng ứng dụng:</a:t>
            </a:r>
            <a:r>
              <a:rPr lang="en-US" sz="3000">
                <a:solidFill>
                  <a:srgbClr val="392752"/>
                </a:solidFill>
                <a:latin typeface="Times New Roman"/>
                <a:ea typeface="Times New Roman"/>
                <a:cs typeface="Times New Roman"/>
                <a:sym typeface="Times New Roman"/>
              </a:rPr>
              <a:t> Áp dụng vào các bài toán thực tế, chẳng hạn như thiết kế mạng hoặc tối ưu hóa chi phí giao thông.</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Nâng cấp giao diện người dùng:</a:t>
            </a:r>
            <a:r>
              <a:rPr lang="en-US" sz="3000">
                <a:solidFill>
                  <a:srgbClr val="392752"/>
                </a:solidFill>
                <a:latin typeface="Times New Roman"/>
                <a:ea typeface="Times New Roman"/>
                <a:cs typeface="Times New Roman"/>
                <a:sym typeface="Times New Roman"/>
              </a:rPr>
              <a:t> Phát triển giao diện người dùng trực quan hơn, hỗ trợ các công cụ tương tác như kéo, thả, và chỉnh sửa đồ thị trực tiếp.</a:t>
            </a:r>
          </a:p>
          <a:p>
            <a:pPr algn="l" marL="647700" indent="-323850" lvl="1">
              <a:lnSpc>
                <a:spcPts val="4110"/>
              </a:lnSpc>
              <a:buFont typeface="Arial"/>
              <a:buChar char="•"/>
            </a:pPr>
            <a:r>
              <a:rPr lang="en-US" b="true" sz="3000">
                <a:solidFill>
                  <a:srgbClr val="392752"/>
                </a:solidFill>
                <a:latin typeface="Times New Roman Bold"/>
                <a:ea typeface="Times New Roman Bold"/>
                <a:cs typeface="Times New Roman Bold"/>
                <a:sym typeface="Times New Roman Bold"/>
              </a:rPr>
              <a:t>- Phát triển phiên bản web:</a:t>
            </a:r>
            <a:r>
              <a:rPr lang="en-US" sz="3000">
                <a:solidFill>
                  <a:srgbClr val="392752"/>
                </a:solidFill>
                <a:latin typeface="Times New Roman"/>
                <a:ea typeface="Times New Roman"/>
                <a:cs typeface="Times New Roman"/>
                <a:sym typeface="Times New Roman"/>
              </a:rPr>
              <a:t> Tạo một ứng dụng web để người dùng có thể truy cập và sử dụng chương trình trực tuyến.</a:t>
            </a:r>
          </a:p>
          <a:p>
            <a:pPr algn="l">
              <a:lnSpc>
                <a:spcPts val="4110"/>
              </a:lnSpc>
            </a:pPr>
          </a:p>
        </p:txBody>
      </p:sp>
      <p:sp>
        <p:nvSpPr>
          <p:cNvPr name="Freeform 5" id="5" descr="an isometric lined paper airplane"/>
          <p:cNvSpPr/>
          <p:nvPr/>
        </p:nvSpPr>
        <p:spPr>
          <a:xfrm flipH="false" flipV="false" rot="0">
            <a:off x="13133559" y="8378186"/>
            <a:ext cx="4574885" cy="2861383"/>
          </a:xfrm>
          <a:custGeom>
            <a:avLst/>
            <a:gdLst/>
            <a:ahLst/>
            <a:cxnLst/>
            <a:rect r="r" b="b" t="t" l="l"/>
            <a:pathLst>
              <a:path h="2861383" w="4574885">
                <a:moveTo>
                  <a:pt x="0" y="0"/>
                </a:moveTo>
                <a:lnTo>
                  <a:pt x="4574885" y="0"/>
                </a:lnTo>
                <a:lnTo>
                  <a:pt x="4574885" y="2861383"/>
                </a:lnTo>
                <a:lnTo>
                  <a:pt x="0" y="28613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2028642" y="3391134"/>
            <a:ext cx="14897476" cy="1855470"/>
          </a:xfrm>
          <a:prstGeom prst="rect">
            <a:avLst/>
          </a:prstGeom>
        </p:spPr>
        <p:txBody>
          <a:bodyPr anchor="t" rtlCol="false" tIns="0" lIns="0" bIns="0" rIns="0">
            <a:spAutoFit/>
          </a:bodyPr>
          <a:lstStyle/>
          <a:p>
            <a:pPr algn="ctr">
              <a:lnSpc>
                <a:spcPts val="6719"/>
              </a:lnSpc>
            </a:pPr>
            <a:r>
              <a:rPr lang="en-US" b="true" sz="6399">
                <a:solidFill>
                  <a:srgbClr val="392752"/>
                </a:solidFill>
                <a:latin typeface="Times New Roman Bold"/>
                <a:ea typeface="Times New Roman Bold"/>
                <a:cs typeface="Times New Roman Bold"/>
                <a:sym typeface="Times New Roman Bold"/>
              </a:rPr>
              <a:t>Em xin cảm ơn quý Thầy Cô đã lắng nghe và theo dõi bài thuyết trình</a:t>
            </a:r>
          </a:p>
        </p:txBody>
      </p:sp>
      <p:sp>
        <p:nvSpPr>
          <p:cNvPr name="Freeform 3" id="3" descr="an isometric lined phone"/>
          <p:cNvSpPr/>
          <p:nvPr/>
        </p:nvSpPr>
        <p:spPr>
          <a:xfrm flipH="false" flipV="false" rot="0">
            <a:off x="8154515" y="8661078"/>
            <a:ext cx="2645731" cy="1625922"/>
          </a:xfrm>
          <a:custGeom>
            <a:avLst/>
            <a:gdLst/>
            <a:ahLst/>
            <a:cxnLst/>
            <a:rect r="r" b="b" t="t" l="l"/>
            <a:pathLst>
              <a:path h="1625922" w="2645731">
                <a:moveTo>
                  <a:pt x="0" y="0"/>
                </a:moveTo>
                <a:lnTo>
                  <a:pt x="2645731" y="0"/>
                </a:lnTo>
                <a:lnTo>
                  <a:pt x="2645731" y="1625922"/>
                </a:lnTo>
                <a:lnTo>
                  <a:pt x="0" y="1625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descr="an isometric lined briefcase"/>
          <p:cNvSpPr/>
          <p:nvPr/>
        </p:nvSpPr>
        <p:spPr>
          <a:xfrm flipH="false" flipV="false" rot="0">
            <a:off x="-3729984" y="3932661"/>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descr="an isometric lined pencil holder with pencils"/>
          <p:cNvSpPr/>
          <p:nvPr/>
        </p:nvSpPr>
        <p:spPr>
          <a:xfrm flipH="false" flipV="false" rot="0">
            <a:off x="16596582" y="7046133"/>
            <a:ext cx="1491622" cy="3229890"/>
          </a:xfrm>
          <a:custGeom>
            <a:avLst/>
            <a:gdLst/>
            <a:ahLst/>
            <a:cxnLst/>
            <a:rect r="r" b="b" t="t" l="l"/>
            <a:pathLst>
              <a:path h="3229890" w="1491622">
                <a:moveTo>
                  <a:pt x="0" y="0"/>
                </a:moveTo>
                <a:lnTo>
                  <a:pt x="1491622" y="0"/>
                </a:lnTo>
                <a:lnTo>
                  <a:pt x="1491622" y="3229890"/>
                </a:lnTo>
                <a:lnTo>
                  <a:pt x="0" y="3229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descr="an isometric lined group of speech bubbles"/>
          <p:cNvSpPr/>
          <p:nvPr/>
        </p:nvSpPr>
        <p:spPr>
          <a:xfrm flipH="false" flipV="false" rot="0">
            <a:off x="15051946" y="-819168"/>
            <a:ext cx="3748344" cy="3073642"/>
          </a:xfrm>
          <a:custGeom>
            <a:avLst/>
            <a:gdLst/>
            <a:ahLst/>
            <a:cxnLst/>
            <a:rect r="r" b="b" t="t" l="l"/>
            <a:pathLst>
              <a:path h="3073642" w="3748344">
                <a:moveTo>
                  <a:pt x="0" y="0"/>
                </a:moveTo>
                <a:lnTo>
                  <a:pt x="3748344" y="0"/>
                </a:lnTo>
                <a:lnTo>
                  <a:pt x="3748344" y="3073642"/>
                </a:lnTo>
                <a:lnTo>
                  <a:pt x="0" y="30736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descr="an isometric lined desktop computer"/>
          <p:cNvSpPr/>
          <p:nvPr/>
        </p:nvSpPr>
        <p:spPr>
          <a:xfrm flipH="false" flipV="false" rot="0">
            <a:off x="-1130272" y="6418179"/>
            <a:ext cx="4317873" cy="5892879"/>
          </a:xfrm>
          <a:custGeom>
            <a:avLst/>
            <a:gdLst/>
            <a:ahLst/>
            <a:cxnLst/>
            <a:rect r="r" b="b" t="t" l="l"/>
            <a:pathLst>
              <a:path h="5892879" w="4317873">
                <a:moveTo>
                  <a:pt x="0" y="0"/>
                </a:moveTo>
                <a:lnTo>
                  <a:pt x="4317873" y="0"/>
                </a:lnTo>
                <a:lnTo>
                  <a:pt x="4317873" y="5892879"/>
                </a:lnTo>
                <a:lnTo>
                  <a:pt x="0" y="58928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descr="an isometric lined open book"/>
          <p:cNvSpPr/>
          <p:nvPr/>
        </p:nvSpPr>
        <p:spPr>
          <a:xfrm flipH="true" flipV="false" rot="0">
            <a:off x="-1130236" y="-587579"/>
            <a:ext cx="4597438" cy="2842053"/>
          </a:xfrm>
          <a:custGeom>
            <a:avLst/>
            <a:gdLst/>
            <a:ahLst/>
            <a:cxnLst/>
            <a:rect r="r" b="b" t="t" l="l"/>
            <a:pathLst>
              <a:path h="2842053" w="4597438">
                <a:moveTo>
                  <a:pt x="4597438" y="0"/>
                </a:moveTo>
                <a:lnTo>
                  <a:pt x="0" y="0"/>
                </a:lnTo>
                <a:lnTo>
                  <a:pt x="0" y="2842053"/>
                </a:lnTo>
                <a:lnTo>
                  <a:pt x="4597438" y="2842053"/>
                </a:lnTo>
                <a:lnTo>
                  <a:pt x="459743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1076325" y="1000125"/>
            <a:ext cx="16135350" cy="790576"/>
          </a:xfrm>
          <a:prstGeom prst="rect">
            <a:avLst/>
          </a:prstGeom>
        </p:spPr>
        <p:txBody>
          <a:bodyPr anchor="t" rtlCol="false" tIns="0" lIns="0" bIns="0" rIns="0">
            <a:spAutoFit/>
          </a:bodyPr>
          <a:lstStyle/>
          <a:p>
            <a:pPr algn="ctr">
              <a:lnSpc>
                <a:spcPts val="5250"/>
              </a:lnSpc>
            </a:pPr>
            <a:r>
              <a:rPr lang="en-US" b="true" sz="5000">
                <a:solidFill>
                  <a:srgbClr val="392752"/>
                </a:solidFill>
                <a:latin typeface="Times New Roman Bold"/>
                <a:ea typeface="Times New Roman Bold"/>
                <a:cs typeface="Times New Roman Bold"/>
                <a:sym typeface="Times New Roman Bold"/>
              </a:rPr>
              <a:t>LÝ DO CHỌN ĐỀ TÀI</a:t>
            </a:r>
          </a:p>
        </p:txBody>
      </p:sp>
      <p:sp>
        <p:nvSpPr>
          <p:cNvPr name="TextBox 3" id="3"/>
          <p:cNvSpPr txBox="true"/>
          <p:nvPr/>
        </p:nvSpPr>
        <p:spPr>
          <a:xfrm rot="0">
            <a:off x="981075" y="2449269"/>
            <a:ext cx="16230600" cy="5914316"/>
          </a:xfrm>
          <a:prstGeom prst="rect">
            <a:avLst/>
          </a:prstGeom>
        </p:spPr>
        <p:txBody>
          <a:bodyPr anchor="t" rtlCol="false" tIns="0" lIns="0" bIns="0" rIns="0">
            <a:spAutoFit/>
          </a:bodyPr>
          <a:lstStyle/>
          <a:p>
            <a:pPr algn="l">
              <a:lnSpc>
                <a:spcPts val="4239"/>
              </a:lnSpc>
            </a:pPr>
            <a:r>
              <a:rPr lang="en-US" sz="3027">
                <a:solidFill>
                  <a:srgbClr val="392752"/>
                </a:solidFill>
                <a:latin typeface="Times New Roman"/>
                <a:ea typeface="Times New Roman"/>
                <a:cs typeface="Times New Roman"/>
                <a:sym typeface="Times New Roman"/>
              </a:rPr>
              <a:t>Giải thuật Kruskal là một giải thuật quan trọng trong lý thuyết đồ thị, được sử dụng rộng rãi để tìm cây khung nhỏ nhất (Minimum Spanning Tree - MST) của một đồ thị vô hướng có trọng số. Việc hiểu và ứng dụng thuật toán này có ý nghĩa thiết thực lớn trong nhiều lĩnh vực như thiết kế mạng máy tính, xây dựng cơ sở hạ tầng, và nhiều vấn đề tối ưu hóa khác, nơi mà việc tiết kiệm chi phí và tăng cường hiệu quả là rất cần thiết. </a:t>
            </a:r>
          </a:p>
          <a:p>
            <a:pPr algn="l">
              <a:lnSpc>
                <a:spcPts val="4239"/>
              </a:lnSpc>
            </a:pPr>
          </a:p>
          <a:p>
            <a:pPr algn="l">
              <a:lnSpc>
                <a:spcPts val="4239"/>
              </a:lnSpc>
            </a:pPr>
            <a:r>
              <a:rPr lang="en-US" sz="3027">
                <a:solidFill>
                  <a:srgbClr val="392752"/>
                </a:solidFill>
                <a:latin typeface="Times New Roman"/>
                <a:ea typeface="Times New Roman"/>
                <a:cs typeface="Times New Roman"/>
                <a:sym typeface="Times New Roman"/>
              </a:rPr>
              <a:t>Đề tài “Viết chương trình mô phỏng giải thuật Kruskal” không chỉ giúp hiểu rõ hơn về cơ chế hoạt động của thuật toán và tạo cơ hội áp dụng nó vào các bài toán thực tế mà còn nhằm mục đích giúp em củng cố kiến thức về cấu trúc dữ liệu, thuật toán và lập trình, đồng thời rèn luyện kỹ năng thiết kế, lập trình và kiểm thử chương trình.</a:t>
            </a:r>
          </a:p>
          <a:p>
            <a:pPr algn="l">
              <a:lnSpc>
                <a:spcPts val="4239"/>
              </a:lnSpc>
            </a:pPr>
          </a:p>
        </p:txBody>
      </p:sp>
      <p:sp>
        <p:nvSpPr>
          <p:cNvPr name="Freeform 4" id="4" descr="an isometric lined group of speech bubbles"/>
          <p:cNvSpPr/>
          <p:nvPr/>
        </p:nvSpPr>
        <p:spPr>
          <a:xfrm flipH="false" flipV="false" rot="0">
            <a:off x="13510956" y="-508121"/>
            <a:ext cx="3748344" cy="3073642"/>
          </a:xfrm>
          <a:custGeom>
            <a:avLst/>
            <a:gdLst/>
            <a:ahLst/>
            <a:cxnLst/>
            <a:rect r="r" b="b" t="t" l="l"/>
            <a:pathLst>
              <a:path h="3073642" w="3748344">
                <a:moveTo>
                  <a:pt x="0" y="0"/>
                </a:moveTo>
                <a:lnTo>
                  <a:pt x="3748344" y="0"/>
                </a:lnTo>
                <a:lnTo>
                  <a:pt x="3748344" y="3073642"/>
                </a:lnTo>
                <a:lnTo>
                  <a:pt x="0" y="3073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an isometric lined open book"/>
          <p:cNvSpPr/>
          <p:nvPr/>
        </p:nvSpPr>
        <p:spPr>
          <a:xfrm flipH="true" flipV="false" rot="0">
            <a:off x="0" y="8127051"/>
            <a:ext cx="4597438" cy="2842053"/>
          </a:xfrm>
          <a:custGeom>
            <a:avLst/>
            <a:gdLst/>
            <a:ahLst/>
            <a:cxnLst/>
            <a:rect r="r" b="b" t="t" l="l"/>
            <a:pathLst>
              <a:path h="2842053" w="4597438">
                <a:moveTo>
                  <a:pt x="4597438" y="0"/>
                </a:moveTo>
                <a:lnTo>
                  <a:pt x="0" y="0"/>
                </a:lnTo>
                <a:lnTo>
                  <a:pt x="0" y="2842053"/>
                </a:lnTo>
                <a:lnTo>
                  <a:pt x="4597438" y="2842053"/>
                </a:lnTo>
                <a:lnTo>
                  <a:pt x="45974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descr="an isometric lined pencil holder with pencils"/>
          <p:cNvSpPr/>
          <p:nvPr/>
        </p:nvSpPr>
        <p:spPr>
          <a:xfrm flipH="false" flipV="false" rot="0">
            <a:off x="16796378" y="7643355"/>
            <a:ext cx="1491622" cy="3229890"/>
          </a:xfrm>
          <a:custGeom>
            <a:avLst/>
            <a:gdLst/>
            <a:ahLst/>
            <a:cxnLst/>
            <a:rect r="r" b="b" t="t" l="l"/>
            <a:pathLst>
              <a:path h="3229890" w="1491622">
                <a:moveTo>
                  <a:pt x="0" y="0"/>
                </a:moveTo>
                <a:lnTo>
                  <a:pt x="1491622" y="0"/>
                </a:lnTo>
                <a:lnTo>
                  <a:pt x="1491622" y="3229890"/>
                </a:lnTo>
                <a:lnTo>
                  <a:pt x="0" y="3229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1076325" y="1000125"/>
            <a:ext cx="16135350" cy="790576"/>
          </a:xfrm>
          <a:prstGeom prst="rect">
            <a:avLst/>
          </a:prstGeom>
        </p:spPr>
        <p:txBody>
          <a:bodyPr anchor="t" rtlCol="false" tIns="0" lIns="0" bIns="0" rIns="0">
            <a:spAutoFit/>
          </a:bodyPr>
          <a:lstStyle/>
          <a:p>
            <a:pPr algn="ctr">
              <a:lnSpc>
                <a:spcPts val="5250"/>
              </a:lnSpc>
            </a:pPr>
            <a:r>
              <a:rPr lang="en-US" b="true" sz="5000">
                <a:solidFill>
                  <a:srgbClr val="392752"/>
                </a:solidFill>
                <a:latin typeface="Times New Roman Bold"/>
                <a:ea typeface="Times New Roman Bold"/>
                <a:cs typeface="Times New Roman Bold"/>
                <a:sym typeface="Times New Roman Bold"/>
              </a:rPr>
              <a:t>MỤC TIÊU NGHIÊN CỨU</a:t>
            </a:r>
          </a:p>
        </p:txBody>
      </p:sp>
      <p:sp>
        <p:nvSpPr>
          <p:cNvPr name="TextBox 3" id="3"/>
          <p:cNvSpPr txBox="true"/>
          <p:nvPr/>
        </p:nvSpPr>
        <p:spPr>
          <a:xfrm rot="0">
            <a:off x="981075" y="2449269"/>
            <a:ext cx="16230600" cy="6447716"/>
          </a:xfrm>
          <a:prstGeom prst="rect">
            <a:avLst/>
          </a:prstGeom>
        </p:spPr>
        <p:txBody>
          <a:bodyPr anchor="t" rtlCol="false" tIns="0" lIns="0" bIns="0" rIns="0">
            <a:spAutoFit/>
          </a:bodyPr>
          <a:lstStyle/>
          <a:p>
            <a:pPr algn="l">
              <a:lnSpc>
                <a:spcPts val="4239"/>
              </a:lnSpc>
            </a:pPr>
            <a:r>
              <a:rPr lang="en-US" sz="3027">
                <a:solidFill>
                  <a:srgbClr val="392752"/>
                </a:solidFill>
                <a:latin typeface="Times New Roman"/>
                <a:ea typeface="Times New Roman"/>
                <a:cs typeface="Times New Roman"/>
                <a:sym typeface="Times New Roman"/>
              </a:rPr>
              <a:t>- Hiểu rõ nguyên lý hoạt động của giải thuật Kruskal, các bước thực hiện thuật toán  và ứng dụng thực tế của nó.</a:t>
            </a:r>
          </a:p>
          <a:p>
            <a:pPr algn="l">
              <a:lnSpc>
                <a:spcPts val="4239"/>
              </a:lnSpc>
            </a:pPr>
            <a:r>
              <a:rPr lang="en-US" sz="3027">
                <a:solidFill>
                  <a:srgbClr val="392752"/>
                </a:solidFill>
                <a:latin typeface="Times New Roman"/>
                <a:ea typeface="Times New Roman"/>
                <a:cs typeface="Times New Roman"/>
                <a:sym typeface="Times New Roman"/>
              </a:rPr>
              <a:t>- Hỗ trợ người dùng dễ dàng tiếp cận và hiểu sâu hơn về cách vận hành của thuật toán thông qua việc tương tác trực tiếp với mô phỏng và có ánh nhìn trực quan.</a:t>
            </a:r>
          </a:p>
          <a:p>
            <a:pPr algn="l">
              <a:lnSpc>
                <a:spcPts val="4239"/>
              </a:lnSpc>
            </a:pPr>
            <a:r>
              <a:rPr lang="en-US" sz="3027">
                <a:solidFill>
                  <a:srgbClr val="392752"/>
                </a:solidFill>
                <a:latin typeface="Times New Roman"/>
                <a:ea typeface="Times New Roman"/>
                <a:cs typeface="Times New Roman"/>
                <a:sym typeface="Times New Roman"/>
              </a:rPr>
              <a:t>- Ứng dụng giải thuật Kruskal vào các bài toán thực tế, từ đó nhận diện lợi ích và hạn chế của giải thuật.</a:t>
            </a:r>
          </a:p>
          <a:p>
            <a:pPr algn="l">
              <a:lnSpc>
                <a:spcPts val="4239"/>
              </a:lnSpc>
            </a:pPr>
            <a:r>
              <a:rPr lang="en-US" sz="3027">
                <a:solidFill>
                  <a:srgbClr val="392752"/>
                </a:solidFill>
                <a:latin typeface="Times New Roman"/>
                <a:ea typeface="Times New Roman"/>
                <a:cs typeface="Times New Roman"/>
                <a:sym typeface="Times New Roman"/>
              </a:rPr>
              <a:t>- Đảm bảo chương trình chạy ổn định và hiệu quả khi thực hiện các thử nghiệm.</a:t>
            </a:r>
          </a:p>
          <a:p>
            <a:pPr algn="l">
              <a:lnSpc>
                <a:spcPts val="4239"/>
              </a:lnSpc>
            </a:pPr>
            <a:r>
              <a:rPr lang="en-US" sz="3027">
                <a:solidFill>
                  <a:srgbClr val="392752"/>
                </a:solidFill>
                <a:latin typeface="Times New Roman"/>
                <a:ea typeface="Times New Roman"/>
                <a:cs typeface="Times New Roman"/>
                <a:sym typeface="Times New Roman"/>
              </a:rPr>
              <a:t>- Phát triển kỹ năng lập trình, phân tích và giải quyết vấn đề</a:t>
            </a:r>
          </a:p>
          <a:p>
            <a:pPr algn="l">
              <a:lnSpc>
                <a:spcPts val="4239"/>
              </a:lnSpc>
            </a:pPr>
          </a:p>
          <a:p>
            <a:pPr algn="l">
              <a:lnSpc>
                <a:spcPts val="4239"/>
              </a:lnSpc>
            </a:pPr>
          </a:p>
          <a:p>
            <a:pPr algn="l">
              <a:lnSpc>
                <a:spcPts val="4239"/>
              </a:lnSpc>
            </a:pPr>
          </a:p>
          <a:p>
            <a:pPr algn="l">
              <a:lnSpc>
                <a:spcPts val="4239"/>
              </a:lnSpc>
            </a:pPr>
          </a:p>
        </p:txBody>
      </p:sp>
      <p:sp>
        <p:nvSpPr>
          <p:cNvPr name="Freeform 4" id="4" descr="an isometric lined calendar"/>
          <p:cNvSpPr/>
          <p:nvPr/>
        </p:nvSpPr>
        <p:spPr>
          <a:xfrm flipH="false" flipV="false" rot="0">
            <a:off x="16194173" y="8134553"/>
            <a:ext cx="2035004" cy="2247494"/>
          </a:xfrm>
          <a:custGeom>
            <a:avLst/>
            <a:gdLst/>
            <a:ahLst/>
            <a:cxnLst/>
            <a:rect r="r" b="b" t="t" l="l"/>
            <a:pathLst>
              <a:path h="2247494" w="2035004">
                <a:moveTo>
                  <a:pt x="0" y="0"/>
                </a:moveTo>
                <a:lnTo>
                  <a:pt x="2035004" y="0"/>
                </a:lnTo>
                <a:lnTo>
                  <a:pt x="2035004" y="2247494"/>
                </a:lnTo>
                <a:lnTo>
                  <a:pt x="0" y="2247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an isometric lined desktop computer"/>
          <p:cNvSpPr/>
          <p:nvPr/>
        </p:nvSpPr>
        <p:spPr>
          <a:xfrm flipH="false" flipV="false" rot="0">
            <a:off x="438874" y="-852724"/>
            <a:ext cx="2297863" cy="3136041"/>
          </a:xfrm>
          <a:custGeom>
            <a:avLst/>
            <a:gdLst/>
            <a:ahLst/>
            <a:cxnLst/>
            <a:rect r="r" b="b" t="t" l="l"/>
            <a:pathLst>
              <a:path h="3136041" w="2297863">
                <a:moveTo>
                  <a:pt x="0" y="0"/>
                </a:moveTo>
                <a:lnTo>
                  <a:pt x="2297862" y="0"/>
                </a:lnTo>
                <a:lnTo>
                  <a:pt x="2297862" y="3136040"/>
                </a:lnTo>
                <a:lnTo>
                  <a:pt x="0" y="3136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a:off x="2804010" y="3886583"/>
            <a:ext cx="5439277" cy="0"/>
          </a:xfrm>
          <a:prstGeom prst="line">
            <a:avLst/>
          </a:prstGeom>
          <a:ln cap="flat" w="28575">
            <a:solidFill>
              <a:srgbClr val="31356E"/>
            </a:solidFill>
            <a:prstDash val="solid"/>
            <a:headEnd type="none" len="sm" w="sm"/>
            <a:tailEnd type="none" len="sm" w="sm"/>
          </a:ln>
        </p:spPr>
      </p:sp>
      <p:sp>
        <p:nvSpPr>
          <p:cNvPr name="AutoShape 3" id="3">
            <a:extLst>
              <a:ext uri="{C183D7F6-B498-43B3-948B-1728B52AA6E4}">
                <adec:decorative xmlns:adec="http://schemas.microsoft.com/office/drawing/2017/decorative" val="1"/>
              </a:ext>
            </a:extLst>
          </p:cNvPr>
          <p:cNvSpPr/>
          <p:nvPr/>
        </p:nvSpPr>
        <p:spPr>
          <a:xfrm>
            <a:off x="9144000" y="3886583"/>
            <a:ext cx="4664772" cy="0"/>
          </a:xfrm>
          <a:prstGeom prst="line">
            <a:avLst/>
          </a:prstGeom>
          <a:ln cap="flat" w="28575">
            <a:solidFill>
              <a:srgbClr val="31356E"/>
            </a:solidFill>
            <a:prstDash val="solid"/>
            <a:headEnd type="none" len="sm" w="sm"/>
            <a:tailEnd type="none" len="sm" w="sm"/>
          </a:ln>
        </p:spPr>
      </p:sp>
      <p:grpSp>
        <p:nvGrpSpPr>
          <p:cNvPr name="Group 4" id="4"/>
          <p:cNvGrpSpPr/>
          <p:nvPr/>
        </p:nvGrpSpPr>
        <p:grpSpPr>
          <a:xfrm rot="0">
            <a:off x="1903298" y="3444571"/>
            <a:ext cx="900712" cy="884024"/>
            <a:chOff x="0" y="0"/>
            <a:chExt cx="825825" cy="810524"/>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6" id="6"/>
            <p:cNvSpPr txBox="true"/>
            <p:nvPr/>
          </p:nvSpPr>
          <p:spPr>
            <a:xfrm>
              <a:off x="0" y="-171450"/>
              <a:ext cx="825825" cy="98197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392752"/>
                  </a:solidFill>
                  <a:latin typeface="Times New Roman Bold"/>
                  <a:ea typeface="Times New Roman Bold"/>
                  <a:cs typeface="Times New Roman Bold"/>
                  <a:sym typeface="Times New Roman Bold"/>
                </a:rPr>
                <a:t>1</a:t>
              </a:r>
            </a:p>
          </p:txBody>
        </p:sp>
      </p:grpSp>
      <p:grpSp>
        <p:nvGrpSpPr>
          <p:cNvPr name="Group 7" id="7"/>
          <p:cNvGrpSpPr/>
          <p:nvPr/>
        </p:nvGrpSpPr>
        <p:grpSpPr>
          <a:xfrm rot="0">
            <a:off x="8243288" y="3444571"/>
            <a:ext cx="900712" cy="884024"/>
            <a:chOff x="0" y="0"/>
            <a:chExt cx="825825" cy="810524"/>
          </a:xfrm>
        </p:grpSpPr>
        <p:sp>
          <p:nvSpPr>
            <p:cNvPr name="Freeform 8" id="8">
              <a:extLst>
                <a:ext uri="{C183D7F6-B498-43B3-948B-1728B52AA6E4}">
                  <adec:decorative xmlns:adec="http://schemas.microsoft.com/office/drawing/2017/decorative" val="1"/>
                </a:ext>
              </a:extLst>
            </p:cNvPr>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9" id="9"/>
            <p:cNvSpPr txBox="true"/>
            <p:nvPr/>
          </p:nvSpPr>
          <p:spPr>
            <a:xfrm>
              <a:off x="0" y="-171450"/>
              <a:ext cx="825825" cy="98197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392752"/>
                  </a:solidFill>
                  <a:latin typeface="Times New Roman Bold"/>
                  <a:ea typeface="Times New Roman Bold"/>
                  <a:cs typeface="Times New Roman Bold"/>
                  <a:sym typeface="Times New Roman Bold"/>
                </a:rPr>
                <a:t>2</a:t>
              </a:r>
            </a:p>
          </p:txBody>
        </p:sp>
      </p:grpSp>
      <p:sp>
        <p:nvSpPr>
          <p:cNvPr name="TextBox 10" id="10"/>
          <p:cNvSpPr txBox="true"/>
          <p:nvPr/>
        </p:nvSpPr>
        <p:spPr>
          <a:xfrm rot="0">
            <a:off x="1076325" y="1000125"/>
            <a:ext cx="16135350" cy="790576"/>
          </a:xfrm>
          <a:prstGeom prst="rect">
            <a:avLst/>
          </a:prstGeom>
        </p:spPr>
        <p:txBody>
          <a:bodyPr anchor="t" rtlCol="false" tIns="0" lIns="0" bIns="0" rIns="0">
            <a:spAutoFit/>
          </a:bodyPr>
          <a:lstStyle/>
          <a:p>
            <a:pPr algn="ctr">
              <a:lnSpc>
                <a:spcPts val="5250"/>
              </a:lnSpc>
            </a:pPr>
            <a:r>
              <a:rPr lang="en-US" b="true" sz="5000">
                <a:solidFill>
                  <a:srgbClr val="392752"/>
                </a:solidFill>
                <a:latin typeface="Times New Roman Bold"/>
                <a:ea typeface="Times New Roman Bold"/>
                <a:cs typeface="Times New Roman Bold"/>
                <a:sym typeface="Times New Roman Bold"/>
              </a:rPr>
              <a:t>GIỚI THIỆU VỀ GIẢI THUẬT KRUSKAL</a:t>
            </a:r>
          </a:p>
        </p:txBody>
      </p:sp>
      <p:grpSp>
        <p:nvGrpSpPr>
          <p:cNvPr name="Group 11" id="11"/>
          <p:cNvGrpSpPr/>
          <p:nvPr/>
        </p:nvGrpSpPr>
        <p:grpSpPr>
          <a:xfrm rot="0">
            <a:off x="7492809" y="3886583"/>
            <a:ext cx="2401669" cy="1701222"/>
            <a:chOff x="0" y="0"/>
            <a:chExt cx="3202226" cy="2268296"/>
          </a:xfrm>
        </p:grpSpPr>
        <p:sp>
          <p:nvSpPr>
            <p:cNvPr name="TextBox 12" id="12"/>
            <p:cNvSpPr txBox="true"/>
            <p:nvPr/>
          </p:nvSpPr>
          <p:spPr>
            <a:xfrm rot="0">
              <a:off x="0" y="-114300"/>
              <a:ext cx="3202226" cy="673429"/>
            </a:xfrm>
            <a:prstGeom prst="rect">
              <a:avLst/>
            </a:prstGeom>
          </p:spPr>
          <p:txBody>
            <a:bodyPr anchor="t" rtlCol="false" tIns="0" lIns="0" bIns="0" rIns="0">
              <a:spAutoFit/>
            </a:bodyPr>
            <a:lstStyle/>
            <a:p>
              <a:pPr algn="ctr" marL="0" indent="0" lvl="0">
                <a:lnSpc>
                  <a:spcPts val="3919"/>
                </a:lnSpc>
              </a:pPr>
            </a:p>
          </p:txBody>
        </p:sp>
        <p:sp>
          <p:nvSpPr>
            <p:cNvPr name="TextBox 13" id="13"/>
            <p:cNvSpPr txBox="true"/>
            <p:nvPr/>
          </p:nvSpPr>
          <p:spPr>
            <a:xfrm rot="0">
              <a:off x="0" y="858596"/>
              <a:ext cx="3202226" cy="1409700"/>
            </a:xfrm>
            <a:prstGeom prst="rect">
              <a:avLst/>
            </a:prstGeom>
          </p:spPr>
          <p:txBody>
            <a:bodyPr anchor="t" rtlCol="false" tIns="0" lIns="0" bIns="0" rIns="0">
              <a:spAutoFit/>
            </a:bodyPr>
            <a:lstStyle/>
            <a:p>
              <a:pPr algn="ctr">
                <a:lnSpc>
                  <a:spcPts val="4199"/>
                </a:lnSpc>
              </a:pPr>
              <a:r>
                <a:rPr lang="en-US" sz="2999">
                  <a:solidFill>
                    <a:srgbClr val="392752"/>
                  </a:solidFill>
                  <a:latin typeface="Times New Roman"/>
                  <a:ea typeface="Times New Roman"/>
                  <a:cs typeface="Times New Roman"/>
                  <a:sym typeface="Times New Roman"/>
                </a:rPr>
                <a:t>Cấu trúc dữ liệu hỗ trợ</a:t>
              </a:r>
            </a:p>
          </p:txBody>
        </p:sp>
      </p:grpSp>
      <p:grpSp>
        <p:nvGrpSpPr>
          <p:cNvPr name="Group 14" id="14"/>
          <p:cNvGrpSpPr/>
          <p:nvPr/>
        </p:nvGrpSpPr>
        <p:grpSpPr>
          <a:xfrm rot="0">
            <a:off x="1123950" y="4651545"/>
            <a:ext cx="2459408" cy="1069990"/>
            <a:chOff x="0" y="0"/>
            <a:chExt cx="3279211" cy="1426653"/>
          </a:xfrm>
        </p:grpSpPr>
        <p:sp>
          <p:nvSpPr>
            <p:cNvPr name="TextBox 15" id="15"/>
            <p:cNvSpPr txBox="true"/>
            <p:nvPr/>
          </p:nvSpPr>
          <p:spPr>
            <a:xfrm rot="0">
              <a:off x="0" y="919066"/>
              <a:ext cx="3279211" cy="507587"/>
            </a:xfrm>
            <a:prstGeom prst="rect">
              <a:avLst/>
            </a:prstGeom>
          </p:spPr>
          <p:txBody>
            <a:bodyPr anchor="t" rtlCol="false" tIns="0" lIns="0" bIns="0" rIns="0">
              <a:spAutoFit/>
            </a:bodyPr>
            <a:lstStyle/>
            <a:p>
              <a:pPr algn="ctr">
                <a:lnSpc>
                  <a:spcPts val="2940"/>
                </a:lnSpc>
              </a:pPr>
            </a:p>
          </p:txBody>
        </p:sp>
        <p:sp>
          <p:nvSpPr>
            <p:cNvPr name="TextBox 16" id="16"/>
            <p:cNvSpPr txBox="true"/>
            <p:nvPr/>
          </p:nvSpPr>
          <p:spPr>
            <a:xfrm rot="0">
              <a:off x="0" y="-114300"/>
              <a:ext cx="3279211" cy="711200"/>
            </a:xfrm>
            <a:prstGeom prst="rect">
              <a:avLst/>
            </a:prstGeom>
          </p:spPr>
          <p:txBody>
            <a:bodyPr anchor="t" rtlCol="false" tIns="0" lIns="0" bIns="0" rIns="0">
              <a:spAutoFit/>
            </a:bodyPr>
            <a:lstStyle/>
            <a:p>
              <a:pPr algn="ctr">
                <a:lnSpc>
                  <a:spcPts val="4199"/>
                </a:lnSpc>
              </a:pPr>
              <a:r>
                <a:rPr lang="en-US" sz="2999">
                  <a:solidFill>
                    <a:srgbClr val="392752"/>
                  </a:solidFill>
                  <a:latin typeface="Times New Roman"/>
                  <a:ea typeface="Times New Roman"/>
                  <a:cs typeface="Times New Roman"/>
                  <a:sym typeface="Times New Roman"/>
                </a:rPr>
                <a:t>Khái niệm</a:t>
              </a:r>
            </a:p>
          </p:txBody>
        </p:sp>
      </p:grpSp>
      <p:sp>
        <p:nvSpPr>
          <p:cNvPr name="TextBox 17" id="17"/>
          <p:cNvSpPr txBox="true"/>
          <p:nvPr/>
        </p:nvSpPr>
        <p:spPr>
          <a:xfrm rot="0">
            <a:off x="13029424" y="4622894"/>
            <a:ext cx="2778164" cy="561975"/>
          </a:xfrm>
          <a:prstGeom prst="rect">
            <a:avLst/>
          </a:prstGeom>
        </p:spPr>
        <p:txBody>
          <a:bodyPr anchor="t" rtlCol="false" tIns="0" lIns="0" bIns="0" rIns="0">
            <a:spAutoFit/>
          </a:bodyPr>
          <a:lstStyle/>
          <a:p>
            <a:pPr algn="ctr">
              <a:lnSpc>
                <a:spcPts val="4199"/>
              </a:lnSpc>
            </a:pPr>
            <a:r>
              <a:rPr lang="en-US" sz="2999">
                <a:solidFill>
                  <a:srgbClr val="392752"/>
                </a:solidFill>
                <a:latin typeface="Times New Roman"/>
                <a:ea typeface="Times New Roman"/>
                <a:cs typeface="Times New Roman"/>
                <a:sym typeface="Times New Roman"/>
              </a:rPr>
              <a:t>Ưu nhược điểm </a:t>
            </a:r>
          </a:p>
        </p:txBody>
      </p:sp>
      <p:grpSp>
        <p:nvGrpSpPr>
          <p:cNvPr name="Group 18" id="18"/>
          <p:cNvGrpSpPr/>
          <p:nvPr/>
        </p:nvGrpSpPr>
        <p:grpSpPr>
          <a:xfrm rot="0">
            <a:off x="13808772" y="3444571"/>
            <a:ext cx="900712" cy="884024"/>
            <a:chOff x="0" y="0"/>
            <a:chExt cx="825825" cy="810524"/>
          </a:xfrm>
        </p:grpSpPr>
        <p:sp>
          <p:nvSpPr>
            <p:cNvPr name="Freeform 19" id="19">
              <a:extLst>
                <a:ext uri="{C183D7F6-B498-43B3-948B-1728B52AA6E4}">
                  <adec:decorative xmlns:adec="http://schemas.microsoft.com/office/drawing/2017/decorative" val="1"/>
                </a:ext>
              </a:extLst>
            </p:cNvPr>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0" id="20"/>
            <p:cNvSpPr txBox="true"/>
            <p:nvPr/>
          </p:nvSpPr>
          <p:spPr>
            <a:xfrm>
              <a:off x="0" y="-171450"/>
              <a:ext cx="825825" cy="981974"/>
            </a:xfrm>
            <a:prstGeom prst="rect">
              <a:avLst/>
            </a:prstGeom>
          </p:spPr>
          <p:txBody>
            <a:bodyPr anchor="ctr" rtlCol="false" tIns="0" lIns="0" bIns="0" rIns="0"/>
            <a:lstStyle/>
            <a:p>
              <a:pPr algn="ctr" marL="0" indent="0" lvl="0">
                <a:lnSpc>
                  <a:spcPts val="6160"/>
                </a:lnSpc>
                <a:spcBef>
                  <a:spcPct val="0"/>
                </a:spcBef>
              </a:pPr>
              <a:r>
                <a:rPr lang="en-US" sz="4400" spc="752">
                  <a:solidFill>
                    <a:srgbClr val="392752"/>
                  </a:solidFill>
                  <a:latin typeface="Times New Roman"/>
                  <a:ea typeface="Times New Roman"/>
                  <a:cs typeface="Times New Roman"/>
                  <a:sym typeface="Times New Roman"/>
                </a:rPr>
                <a:t>3</a:t>
              </a:r>
            </a:p>
          </p:txBody>
        </p:sp>
      </p:grpSp>
      <p:sp>
        <p:nvSpPr>
          <p:cNvPr name="Freeform 21" id="21" descr="an isometric lined briefcase"/>
          <p:cNvSpPr/>
          <p:nvPr/>
        </p:nvSpPr>
        <p:spPr>
          <a:xfrm flipH="false" flipV="false" rot="0">
            <a:off x="12928275" y="7450753"/>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descr="an isometric lined trophy"/>
          <p:cNvSpPr/>
          <p:nvPr/>
        </p:nvSpPr>
        <p:spPr>
          <a:xfrm flipH="false" flipV="false" rot="0">
            <a:off x="166956" y="260472"/>
            <a:ext cx="1913988" cy="2298458"/>
          </a:xfrm>
          <a:custGeom>
            <a:avLst/>
            <a:gdLst/>
            <a:ahLst/>
            <a:cxnLst/>
            <a:rect r="r" b="b" t="t" l="l"/>
            <a:pathLst>
              <a:path h="2298458" w="1913988">
                <a:moveTo>
                  <a:pt x="0" y="0"/>
                </a:moveTo>
                <a:lnTo>
                  <a:pt x="1913988" y="0"/>
                </a:lnTo>
                <a:lnTo>
                  <a:pt x="1913988" y="2298457"/>
                </a:lnTo>
                <a:lnTo>
                  <a:pt x="0" y="22984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824280" y="1286828"/>
            <a:ext cx="1943894" cy="552451"/>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Khái niệm</a:t>
            </a:r>
          </a:p>
        </p:txBody>
      </p:sp>
      <p:sp>
        <p:nvSpPr>
          <p:cNvPr name="TextBox 3" id="3"/>
          <p:cNvSpPr txBox="true"/>
          <p:nvPr/>
        </p:nvSpPr>
        <p:spPr>
          <a:xfrm rot="0">
            <a:off x="778738" y="2132649"/>
            <a:ext cx="15109314" cy="7629538"/>
          </a:xfrm>
          <a:prstGeom prst="rect">
            <a:avLst/>
          </a:prstGeom>
        </p:spPr>
        <p:txBody>
          <a:bodyPr anchor="t" rtlCol="false" tIns="0" lIns="0" bIns="0" rIns="0">
            <a:spAutoFit/>
          </a:bodyPr>
          <a:lstStyle/>
          <a:p>
            <a:pPr algn="l">
              <a:lnSpc>
                <a:spcPts val="4200"/>
              </a:lnSpc>
            </a:pPr>
            <a:r>
              <a:rPr lang="en-US" sz="3000">
                <a:solidFill>
                  <a:srgbClr val="392752"/>
                </a:solidFill>
                <a:latin typeface="Times New Roman"/>
                <a:ea typeface="Times New Roman"/>
                <a:cs typeface="Times New Roman"/>
                <a:sym typeface="Times New Roman"/>
              </a:rPr>
              <a:t>Thuật toán Kruskal xây dựng cây khung nhỏ nhất bằng cách lần lượt thêm các cạnh có trọng số nhỏ nhất vào cây khung, với điều kiện là việc thêm cạnh đó không tạo thành chu trình.</a:t>
            </a:r>
          </a:p>
          <a:p>
            <a:pPr algn="l">
              <a:lnSpc>
                <a:spcPts val="4200"/>
              </a:lnSpc>
            </a:pPr>
            <a:r>
              <a:rPr lang="en-US" sz="3000" b="true">
                <a:solidFill>
                  <a:srgbClr val="392752"/>
                </a:solidFill>
                <a:latin typeface="Times New Roman Bold"/>
                <a:ea typeface="Times New Roman Bold"/>
                <a:cs typeface="Times New Roman Bold"/>
                <a:sym typeface="Times New Roman Bold"/>
              </a:rPr>
              <a:t>Nguyên lý hoạt động:</a:t>
            </a:r>
          </a:p>
          <a:p>
            <a:pPr algn="l">
              <a:lnSpc>
                <a:spcPts val="4200"/>
              </a:lnSpc>
            </a:pPr>
            <a:r>
              <a:rPr lang="en-US" sz="3000">
                <a:solidFill>
                  <a:srgbClr val="392752"/>
                </a:solidFill>
                <a:latin typeface="Times New Roman"/>
                <a:ea typeface="Times New Roman"/>
                <a:cs typeface="Times New Roman"/>
                <a:sym typeface="Times New Roman"/>
              </a:rPr>
              <a:t>- Sắp xếp các cạnh của đồ thị theo thứ tự tăng dần của trọng số.</a:t>
            </a:r>
          </a:p>
          <a:p>
            <a:pPr algn="l">
              <a:lnSpc>
                <a:spcPts val="4200"/>
              </a:lnSpc>
            </a:pPr>
            <a:r>
              <a:rPr lang="en-US" sz="3000">
                <a:solidFill>
                  <a:srgbClr val="392752"/>
                </a:solidFill>
                <a:latin typeface="Times New Roman"/>
                <a:ea typeface="Times New Roman"/>
                <a:cs typeface="Times New Roman"/>
                <a:sym typeface="Times New Roman"/>
              </a:rPr>
              <a:t>- Khởi tạo một tập hợp rừng gồm các cây đơn, mỗi cây chứa một đỉnh.</a:t>
            </a:r>
          </a:p>
          <a:p>
            <a:pPr algn="l">
              <a:lnSpc>
                <a:spcPts val="4200"/>
              </a:lnSpc>
            </a:pPr>
            <a:r>
              <a:rPr lang="en-US" sz="3000">
                <a:solidFill>
                  <a:srgbClr val="392752"/>
                </a:solidFill>
                <a:latin typeface="Times New Roman"/>
                <a:ea typeface="Times New Roman"/>
                <a:cs typeface="Times New Roman"/>
                <a:sym typeface="Times New Roman"/>
              </a:rPr>
              <a:t>- Duyệt qua danh sách các cạnh đã sắp xếp, lần lượt thêm cạnh vào</a:t>
            </a:r>
          </a:p>
          <a:p>
            <a:pPr algn="l">
              <a:lnSpc>
                <a:spcPts val="4200"/>
              </a:lnSpc>
            </a:pPr>
            <a:r>
              <a:rPr lang="en-US" sz="3000">
                <a:solidFill>
                  <a:srgbClr val="392752"/>
                </a:solidFill>
                <a:latin typeface="Times New Roman"/>
                <a:ea typeface="Times New Roman"/>
                <a:cs typeface="Times New Roman"/>
                <a:sym typeface="Times New Roman"/>
              </a:rPr>
              <a:t>cây khung nếu nó không tạo thành chu trình, ngược lại bỏ qua cạnh đó</a:t>
            </a:r>
          </a:p>
          <a:p>
            <a:pPr algn="l">
              <a:lnSpc>
                <a:spcPts val="4200"/>
              </a:lnSpc>
            </a:pPr>
            <a:r>
              <a:rPr lang="en-US" sz="3000">
                <a:solidFill>
                  <a:srgbClr val="392752"/>
                </a:solidFill>
                <a:latin typeface="Times New Roman"/>
                <a:ea typeface="Times New Roman"/>
                <a:cs typeface="Times New Roman"/>
                <a:sym typeface="Times New Roman"/>
              </a:rPr>
              <a:t>- Lặp lại cho đến khi cây khung có đủ ∣V∣−1 cạnh.</a:t>
            </a:r>
          </a:p>
          <a:p>
            <a:pPr algn="l">
              <a:lnSpc>
                <a:spcPts val="4200"/>
              </a:lnSpc>
            </a:pPr>
            <a:r>
              <a:rPr lang="en-US" sz="3000">
                <a:solidFill>
                  <a:srgbClr val="392752"/>
                </a:solidFill>
                <a:latin typeface="Times New Roman"/>
                <a:ea typeface="Times New Roman"/>
                <a:cs typeface="Times New Roman"/>
                <a:sym typeface="Times New Roman"/>
              </a:rPr>
              <a:t>- Kết quả sẽ là cây khung nhỏ nhất với tổng trọng số của nó</a:t>
            </a:r>
          </a:p>
          <a:p>
            <a:pPr algn="l">
              <a:lnSpc>
                <a:spcPts val="4200"/>
              </a:lnSpc>
            </a:pPr>
          </a:p>
          <a:p>
            <a:pPr algn="l">
              <a:lnSpc>
                <a:spcPts val="4200"/>
              </a:lnSpc>
            </a:pPr>
          </a:p>
          <a:p>
            <a:pPr algn="l">
              <a:lnSpc>
                <a:spcPts val="4200"/>
              </a:lnSpc>
            </a:pPr>
          </a:p>
          <a:p>
            <a:pPr algn="ctr">
              <a:lnSpc>
                <a:spcPts val="5248"/>
              </a:lnSpc>
            </a:pPr>
          </a:p>
        </p:txBody>
      </p:sp>
      <p:sp>
        <p:nvSpPr>
          <p:cNvPr name="TextBox 4" id="4"/>
          <p:cNvSpPr txBox="true"/>
          <p:nvPr/>
        </p:nvSpPr>
        <p:spPr>
          <a:xfrm rot="0">
            <a:off x="3906793" y="515303"/>
            <a:ext cx="11981259" cy="790576"/>
          </a:xfrm>
          <a:prstGeom prst="rect">
            <a:avLst/>
          </a:prstGeom>
        </p:spPr>
        <p:txBody>
          <a:bodyPr anchor="t" rtlCol="false" tIns="0" lIns="0" bIns="0" rIns="0">
            <a:spAutoFit/>
          </a:bodyPr>
          <a:lstStyle/>
          <a:p>
            <a:pPr algn="ctr">
              <a:lnSpc>
                <a:spcPts val="5250"/>
              </a:lnSpc>
              <a:spcBef>
                <a:spcPct val="0"/>
              </a:spcBef>
            </a:pPr>
            <a:r>
              <a:rPr lang="en-US" b="true" sz="5000">
                <a:solidFill>
                  <a:srgbClr val="392752"/>
                </a:solidFill>
                <a:latin typeface="Times New Roman Bold"/>
                <a:ea typeface="Times New Roman Bold"/>
                <a:cs typeface="Times New Roman Bold"/>
                <a:sym typeface="Times New Roman Bold"/>
              </a:rPr>
              <a:t>GIỚI THIỆU VỀ GIẢI THUẬT KRUSKAL</a:t>
            </a:r>
          </a:p>
        </p:txBody>
      </p:sp>
      <p:sp>
        <p:nvSpPr>
          <p:cNvPr name="Freeform 5" id="5" descr="an isometric lined stack of credit cards"/>
          <p:cNvSpPr/>
          <p:nvPr/>
        </p:nvSpPr>
        <p:spPr>
          <a:xfrm flipH="false" flipV="false" rot="0">
            <a:off x="16077325" y="105331"/>
            <a:ext cx="2838458" cy="2934496"/>
          </a:xfrm>
          <a:custGeom>
            <a:avLst/>
            <a:gdLst/>
            <a:ahLst/>
            <a:cxnLst/>
            <a:rect r="r" b="b" t="t" l="l"/>
            <a:pathLst>
              <a:path h="2934496" w="2838458">
                <a:moveTo>
                  <a:pt x="0" y="0"/>
                </a:moveTo>
                <a:lnTo>
                  <a:pt x="2838458" y="0"/>
                </a:lnTo>
                <a:lnTo>
                  <a:pt x="2838458" y="2934496"/>
                </a:lnTo>
                <a:lnTo>
                  <a:pt x="0" y="2934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descr="an isometric lined briefcase"/>
          <p:cNvSpPr/>
          <p:nvPr/>
        </p:nvSpPr>
        <p:spPr>
          <a:xfrm flipH="false" flipV="false" rot="0">
            <a:off x="-2100575" y="7704787"/>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TextBox 2" id="2"/>
          <p:cNvSpPr txBox="true"/>
          <p:nvPr/>
        </p:nvSpPr>
        <p:spPr>
          <a:xfrm rot="0">
            <a:off x="3606615" y="408622"/>
            <a:ext cx="12406641" cy="790576"/>
          </a:xfrm>
          <a:prstGeom prst="rect">
            <a:avLst/>
          </a:prstGeom>
        </p:spPr>
        <p:txBody>
          <a:bodyPr anchor="t" rtlCol="false" tIns="0" lIns="0" bIns="0" rIns="0">
            <a:spAutoFit/>
          </a:bodyPr>
          <a:lstStyle/>
          <a:p>
            <a:pPr algn="just">
              <a:lnSpc>
                <a:spcPts val="5250"/>
              </a:lnSpc>
            </a:pPr>
            <a:r>
              <a:rPr lang="en-US" b="true" sz="5000">
                <a:solidFill>
                  <a:srgbClr val="392752"/>
                </a:solidFill>
                <a:latin typeface="Times New Roman Bold"/>
                <a:ea typeface="Times New Roman Bold"/>
                <a:cs typeface="Times New Roman Bold"/>
                <a:sym typeface="Times New Roman Bold"/>
              </a:rPr>
              <a:t>GIỚI THIỆU VỀ GIẢI THUẬT KRUSKAL</a:t>
            </a:r>
          </a:p>
        </p:txBody>
      </p:sp>
      <p:sp>
        <p:nvSpPr>
          <p:cNvPr name="TextBox 3" id="3"/>
          <p:cNvSpPr txBox="true"/>
          <p:nvPr/>
        </p:nvSpPr>
        <p:spPr>
          <a:xfrm rot="0">
            <a:off x="346243" y="1494472"/>
            <a:ext cx="4506417" cy="552451"/>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Cấu trúc dữ liệu hỗ trợ</a:t>
            </a:r>
          </a:p>
        </p:txBody>
      </p:sp>
      <p:sp>
        <p:nvSpPr>
          <p:cNvPr name="TextBox 4" id="4"/>
          <p:cNvSpPr txBox="true"/>
          <p:nvPr/>
        </p:nvSpPr>
        <p:spPr>
          <a:xfrm rot="0">
            <a:off x="373049" y="2241068"/>
            <a:ext cx="11583316" cy="6981825"/>
          </a:xfrm>
          <a:prstGeom prst="rect">
            <a:avLst/>
          </a:prstGeom>
        </p:spPr>
        <p:txBody>
          <a:bodyPr anchor="t" rtlCol="false" tIns="0" lIns="0" bIns="0" rIns="0">
            <a:spAutoFit/>
          </a:bodyPr>
          <a:lstStyle/>
          <a:p>
            <a:pPr algn="l">
              <a:lnSpc>
                <a:spcPts val="4200"/>
              </a:lnSpc>
            </a:pPr>
            <a:r>
              <a:rPr lang="en-US" sz="3000" b="true">
                <a:solidFill>
                  <a:srgbClr val="392752"/>
                </a:solidFill>
                <a:latin typeface="Times New Roman Bold"/>
                <a:ea typeface="Times New Roman Bold"/>
                <a:cs typeface="Times New Roman Bold"/>
                <a:sym typeface="Times New Roman Bold"/>
              </a:rPr>
              <a:t>- Disjoint Set Union (DSU)</a:t>
            </a:r>
            <a:r>
              <a:rPr lang="en-US" sz="3000">
                <a:solidFill>
                  <a:srgbClr val="392752"/>
                </a:solidFill>
                <a:latin typeface="Times New Roman"/>
                <a:ea typeface="Times New Roman"/>
                <a:cs typeface="Times New Roman"/>
                <a:sym typeface="Times New Roman"/>
              </a:rPr>
              <a:t>:DSU là cấu trúc dữ liệu hỗ trợ kiểm tra và hợp nhất các tập hợp để xác định các thành phần liên thông. </a:t>
            </a:r>
          </a:p>
          <a:p>
            <a:pPr algn="l">
              <a:lnSpc>
                <a:spcPts val="4200"/>
              </a:lnSpc>
            </a:pPr>
            <a:r>
              <a:rPr lang="en-US" sz="3000">
                <a:solidFill>
                  <a:srgbClr val="392752"/>
                </a:solidFill>
                <a:latin typeface="Times New Roman"/>
                <a:ea typeface="Times New Roman"/>
                <a:cs typeface="Times New Roman"/>
                <a:sym typeface="Times New Roman"/>
              </a:rPr>
              <a:t>+ Có hai thao tác quan trọng:</a:t>
            </a:r>
          </a:p>
          <a:p>
            <a:pPr algn="l">
              <a:lnSpc>
                <a:spcPts val="4200"/>
              </a:lnSpc>
            </a:pPr>
            <a:r>
              <a:rPr lang="en-US" sz="3000">
                <a:solidFill>
                  <a:srgbClr val="392752"/>
                </a:solidFill>
                <a:latin typeface="Times New Roman"/>
                <a:ea typeface="Times New Roman"/>
                <a:cs typeface="Times New Roman"/>
                <a:sym typeface="Times New Roman"/>
              </a:rPr>
              <a:t>l Find(u): Tìm tập hợp chứa đỉnh u.</a:t>
            </a:r>
          </a:p>
          <a:p>
            <a:pPr algn="l">
              <a:lnSpc>
                <a:spcPts val="4200"/>
              </a:lnSpc>
            </a:pPr>
            <a:r>
              <a:rPr lang="en-US" sz="3000">
                <a:solidFill>
                  <a:srgbClr val="392752"/>
                </a:solidFill>
                <a:latin typeface="Times New Roman"/>
                <a:ea typeface="Times New Roman"/>
                <a:cs typeface="Times New Roman"/>
                <a:sym typeface="Times New Roman"/>
              </a:rPr>
              <a:t>l Union(u, v): Hợp nhất hai tập hợp chứa u và v.</a:t>
            </a:r>
          </a:p>
          <a:p>
            <a:pPr algn="l">
              <a:lnSpc>
                <a:spcPts val="4200"/>
              </a:lnSpc>
            </a:pPr>
            <a:r>
              <a:rPr lang="en-US" sz="3000">
                <a:solidFill>
                  <a:srgbClr val="392752"/>
                </a:solidFill>
                <a:latin typeface="Times New Roman"/>
                <a:ea typeface="Times New Roman"/>
                <a:cs typeface="Times New Roman"/>
                <a:sym typeface="Times New Roman"/>
              </a:rPr>
              <a:t>+ Tối ưu bằng kỹ thuật "nén đường dẫn" và "hợp theo hạng".</a:t>
            </a:r>
          </a:p>
          <a:p>
            <a:pPr algn="l">
              <a:lnSpc>
                <a:spcPts val="4200"/>
              </a:lnSpc>
            </a:pPr>
            <a:r>
              <a:rPr lang="en-US" sz="3000" b="true">
                <a:solidFill>
                  <a:srgbClr val="392752"/>
                </a:solidFill>
                <a:latin typeface="Times New Roman Bold"/>
                <a:ea typeface="Times New Roman Bold"/>
                <a:cs typeface="Times New Roman Bold"/>
                <a:sym typeface="Times New Roman Bold"/>
              </a:rPr>
              <a:t>- Sắp xếp các cạnh:</a:t>
            </a:r>
            <a:r>
              <a:rPr lang="en-US" sz="3000">
                <a:solidFill>
                  <a:srgbClr val="392752"/>
                </a:solidFill>
                <a:latin typeface="Times New Roman"/>
                <a:ea typeface="Times New Roman"/>
                <a:cs typeface="Times New Roman"/>
                <a:sym typeface="Times New Roman"/>
              </a:rPr>
              <a:t> O(ElogE), với E là số cạnh trong đồ thị</a:t>
            </a:r>
          </a:p>
          <a:p>
            <a:pPr algn="l">
              <a:lnSpc>
                <a:spcPts val="4200"/>
              </a:lnSpc>
            </a:pPr>
            <a:r>
              <a:rPr lang="en-US" sz="3000" b="true">
                <a:solidFill>
                  <a:srgbClr val="392752"/>
                </a:solidFill>
                <a:latin typeface="Times New Roman Bold"/>
                <a:ea typeface="Times New Roman Bold"/>
                <a:cs typeface="Times New Roman Bold"/>
                <a:sym typeface="Times New Roman Bold"/>
              </a:rPr>
              <a:t>- Union-Find:</a:t>
            </a:r>
            <a:r>
              <a:rPr lang="en-US" sz="3000">
                <a:solidFill>
                  <a:srgbClr val="392752"/>
                </a:solidFill>
                <a:latin typeface="Times New Roman"/>
                <a:ea typeface="Times New Roman"/>
                <a:cs typeface="Times New Roman"/>
                <a:sym typeface="Times New Roman"/>
              </a:rPr>
              <a:t> Mỗi thao tác </a:t>
            </a:r>
            <a:r>
              <a:rPr lang="en-US" sz="3000" b="true">
                <a:solidFill>
                  <a:srgbClr val="392752"/>
                </a:solidFill>
                <a:latin typeface="Times New Roman Bold"/>
                <a:ea typeface="Times New Roman Bold"/>
                <a:cs typeface="Times New Roman Bold"/>
                <a:sym typeface="Times New Roman Bold"/>
              </a:rPr>
              <a:t>find</a:t>
            </a:r>
            <a:r>
              <a:rPr lang="en-US" sz="3000">
                <a:solidFill>
                  <a:srgbClr val="392752"/>
                </a:solidFill>
                <a:latin typeface="Times New Roman"/>
                <a:ea typeface="Times New Roman"/>
                <a:cs typeface="Times New Roman"/>
                <a:sym typeface="Times New Roman"/>
              </a:rPr>
              <a:t> và </a:t>
            </a:r>
            <a:r>
              <a:rPr lang="en-US" sz="3000" b="true">
                <a:solidFill>
                  <a:srgbClr val="392752"/>
                </a:solidFill>
                <a:latin typeface="Times New Roman Bold"/>
                <a:ea typeface="Times New Roman Bold"/>
                <a:cs typeface="Times New Roman Bold"/>
                <a:sym typeface="Times New Roman Bold"/>
              </a:rPr>
              <a:t>union</a:t>
            </a:r>
            <a:r>
              <a:rPr lang="en-US" sz="3000">
                <a:solidFill>
                  <a:srgbClr val="392752"/>
                </a:solidFill>
                <a:latin typeface="Times New Roman"/>
                <a:ea typeface="Times New Roman"/>
                <a:cs typeface="Times New Roman"/>
                <a:sym typeface="Times New Roman"/>
              </a:rPr>
              <a:t> có độ phức tạp gần O(α(V)), với α là hàm đảo ngược của hàm Ackermann (hầu như là hằng số nhỏ).</a:t>
            </a:r>
          </a:p>
          <a:p>
            <a:pPr algn="l">
              <a:lnSpc>
                <a:spcPts val="4200"/>
              </a:lnSpc>
            </a:pPr>
            <a:r>
              <a:rPr lang="en-US" sz="3000">
                <a:solidFill>
                  <a:srgbClr val="392752"/>
                </a:solidFill>
                <a:latin typeface="Times New Roman"/>
                <a:ea typeface="Times New Roman"/>
                <a:cs typeface="Times New Roman"/>
                <a:sym typeface="Times New Roman"/>
              </a:rPr>
              <a:t>- </a:t>
            </a:r>
            <a:r>
              <a:rPr lang="en-US" sz="3000" b="true">
                <a:solidFill>
                  <a:srgbClr val="392752"/>
                </a:solidFill>
                <a:latin typeface="Times New Roman Bold"/>
                <a:ea typeface="Times New Roman Bold"/>
                <a:cs typeface="Times New Roman Bold"/>
                <a:sym typeface="Times New Roman Bold"/>
              </a:rPr>
              <a:t>Tổng độ phức tạp:</a:t>
            </a:r>
            <a:r>
              <a:rPr lang="en-US" sz="3000">
                <a:solidFill>
                  <a:srgbClr val="392752"/>
                </a:solidFill>
                <a:latin typeface="Times New Roman"/>
                <a:ea typeface="Times New Roman"/>
                <a:cs typeface="Times New Roman"/>
                <a:sym typeface="Times New Roman"/>
              </a:rPr>
              <a:t> O(ElogE+Eα(V)), trong đó E là số cạnh và V là số đỉnh.</a:t>
            </a:r>
          </a:p>
          <a:p>
            <a:pPr algn="l">
              <a:lnSpc>
                <a:spcPts val="4200"/>
              </a:lnSpc>
            </a:pPr>
          </a:p>
        </p:txBody>
      </p:sp>
      <p:sp>
        <p:nvSpPr>
          <p:cNvPr name="Freeform 5" id="5" descr="an isometric lined teacup and saucer"/>
          <p:cNvSpPr/>
          <p:nvPr/>
        </p:nvSpPr>
        <p:spPr>
          <a:xfrm flipH="false" flipV="false" rot="0">
            <a:off x="15292103" y="2046924"/>
            <a:ext cx="3173796" cy="2827564"/>
          </a:xfrm>
          <a:custGeom>
            <a:avLst/>
            <a:gdLst/>
            <a:ahLst/>
            <a:cxnLst/>
            <a:rect r="r" b="b" t="t" l="l"/>
            <a:pathLst>
              <a:path h="2827564" w="3173796">
                <a:moveTo>
                  <a:pt x="0" y="0"/>
                </a:moveTo>
                <a:lnTo>
                  <a:pt x="3173796" y="0"/>
                </a:lnTo>
                <a:lnTo>
                  <a:pt x="3173796" y="2827564"/>
                </a:lnTo>
                <a:lnTo>
                  <a:pt x="0" y="28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descr="an isometric lined light bulb"/>
          <p:cNvSpPr/>
          <p:nvPr/>
        </p:nvSpPr>
        <p:spPr>
          <a:xfrm flipH="false" flipV="false" rot="0">
            <a:off x="16343644" y="7132462"/>
            <a:ext cx="1831312" cy="2821350"/>
          </a:xfrm>
          <a:custGeom>
            <a:avLst/>
            <a:gdLst/>
            <a:ahLst/>
            <a:cxnLst/>
            <a:rect r="r" b="b" t="t" l="l"/>
            <a:pathLst>
              <a:path h="2821350" w="1831312">
                <a:moveTo>
                  <a:pt x="0" y="0"/>
                </a:moveTo>
                <a:lnTo>
                  <a:pt x="1831312" y="0"/>
                </a:lnTo>
                <a:lnTo>
                  <a:pt x="1831312" y="2821350"/>
                </a:lnTo>
                <a:lnTo>
                  <a:pt x="0" y="282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descr="an isometric lined open book"/>
          <p:cNvSpPr/>
          <p:nvPr/>
        </p:nvSpPr>
        <p:spPr>
          <a:xfrm flipH="false" flipV="false" rot="0">
            <a:off x="-1588775" y="-392326"/>
            <a:ext cx="4597438" cy="2842053"/>
          </a:xfrm>
          <a:custGeom>
            <a:avLst/>
            <a:gdLst/>
            <a:ahLst/>
            <a:cxnLst/>
            <a:rect r="r" b="b" t="t" l="l"/>
            <a:pathLst>
              <a:path h="2842053" w="4597438">
                <a:moveTo>
                  <a:pt x="0" y="0"/>
                </a:moveTo>
                <a:lnTo>
                  <a:pt x="4597439" y="0"/>
                </a:lnTo>
                <a:lnTo>
                  <a:pt x="4597439"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an isometric lined mobile phone"/>
          <p:cNvSpPr/>
          <p:nvPr/>
        </p:nvSpPr>
        <p:spPr>
          <a:xfrm flipH="true" flipV="false" rot="0">
            <a:off x="16626655" y="8794655"/>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an isometric lined laptop"/>
          <p:cNvSpPr/>
          <p:nvPr/>
        </p:nvSpPr>
        <p:spPr>
          <a:xfrm flipH="false" flipV="false" rot="0">
            <a:off x="15052358" y="-1940958"/>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5" id="5"/>
          <p:cNvGraphicFramePr>
            <a:graphicFrameLocks noGrp="true"/>
          </p:cNvGraphicFramePr>
          <p:nvPr/>
        </p:nvGraphicFramePr>
        <p:xfrm>
          <a:off x="1028700" y="1886021"/>
          <a:ext cx="16702535" cy="8184842"/>
        </p:xfrm>
        <a:graphic>
          <a:graphicData uri="http://schemas.openxmlformats.org/drawingml/2006/table">
            <a:tbl>
              <a:tblPr/>
              <a:tblGrid>
                <a:gridCol w="8473801"/>
                <a:gridCol w="8228734"/>
              </a:tblGrid>
              <a:tr h="1153924">
                <a:tc>
                  <a:txBody>
                    <a:bodyPr anchor="t" rtlCol="false"/>
                    <a:lstStyle/>
                    <a:p>
                      <a:pPr algn="ctr">
                        <a:lnSpc>
                          <a:spcPts val="4200"/>
                        </a:lnSpc>
                        <a:defRPr/>
                      </a:pPr>
                      <a:r>
                        <a:rPr lang="en-US" sz="3500">
                          <a:solidFill>
                            <a:srgbClr val="392752"/>
                          </a:solidFill>
                          <a:latin typeface="Times New Roman"/>
                          <a:ea typeface="Times New Roman"/>
                          <a:cs typeface="Times New Roman"/>
                          <a:sym typeface="Times New Roman"/>
                        </a:rPr>
                        <a:t>Ưu điểm</a:t>
                      </a:r>
                      <a:endParaRPr lang="en-US" sz="1100"/>
                    </a:p>
                  </a:txBody>
                  <a:tcPr marL="190500" marR="190500" marT="190500" marB="190500" anchor="t">
                    <a:lnL cmpd="sng" algn="ctr" cap="flat" w="57150">
                      <a:solidFill>
                        <a:srgbClr val="392752"/>
                      </a:solidFill>
                      <a:prstDash val="solid"/>
                      <a:round/>
                      <a:headEnd type="none" w="med" len="med"/>
                      <a:tailEnd type="none" w="med" len="med"/>
                    </a:lnL>
                    <a:lnR cmpd="sng" algn="ctr" cap="flat" w="57150">
                      <a:solidFill>
                        <a:srgbClr val="392752"/>
                      </a:solidFill>
                      <a:prstDash val="solid"/>
                      <a:round/>
                      <a:headEnd type="none" w="med" len="med"/>
                      <a:tailEnd type="none" w="med" len="med"/>
                    </a:lnR>
                    <a:lnT cmpd="sng" algn="ctr" cap="flat" w="57150">
                      <a:solidFill>
                        <a:srgbClr val="392752"/>
                      </a:solidFill>
                      <a:prstDash val="solid"/>
                      <a:round/>
                      <a:headEnd type="none" w="med" len="med"/>
                      <a:tailEnd type="none" w="med" len="med"/>
                    </a:lnT>
                    <a:lnB cmpd="sng" algn="ctr" cap="flat" w="57150">
                      <a:solidFill>
                        <a:srgbClr val="392752"/>
                      </a:solidFill>
                      <a:prstDash val="solid"/>
                      <a:round/>
                      <a:headEnd type="none" w="med" len="med"/>
                      <a:tailEnd type="none" w="med" len="med"/>
                    </a:lnB>
                    <a:solidFill>
                      <a:srgbClr val="94DDDE"/>
                    </a:solidFill>
                  </a:tcPr>
                </a:tc>
                <a:tc>
                  <a:txBody>
                    <a:bodyPr anchor="t" rtlCol="false"/>
                    <a:lstStyle/>
                    <a:p>
                      <a:pPr algn="ctr">
                        <a:lnSpc>
                          <a:spcPts val="4200"/>
                        </a:lnSpc>
                        <a:defRPr/>
                      </a:pPr>
                      <a:r>
                        <a:rPr lang="en-US" sz="3500">
                          <a:solidFill>
                            <a:srgbClr val="392752"/>
                          </a:solidFill>
                          <a:latin typeface="Times New Roman"/>
                          <a:ea typeface="Times New Roman"/>
                          <a:cs typeface="Times New Roman"/>
                          <a:sym typeface="Times New Roman"/>
                        </a:rPr>
                        <a:t>Nhược điểm</a:t>
                      </a:r>
                      <a:endParaRPr lang="en-US" sz="1100"/>
                    </a:p>
                  </a:txBody>
                  <a:tcPr marL="190500" marR="190500" marT="190500" marB="190500" anchor="t">
                    <a:lnL cmpd="sng" algn="ctr" cap="flat" w="57150">
                      <a:solidFill>
                        <a:srgbClr val="392752"/>
                      </a:solidFill>
                      <a:prstDash val="solid"/>
                      <a:round/>
                      <a:headEnd type="none" w="med" len="med"/>
                      <a:tailEnd type="none" w="med" len="med"/>
                    </a:lnL>
                    <a:lnR cmpd="sng" algn="ctr" cap="flat" w="57150">
                      <a:solidFill>
                        <a:srgbClr val="392752"/>
                      </a:solidFill>
                      <a:prstDash val="solid"/>
                      <a:round/>
                      <a:headEnd type="none" w="med" len="med"/>
                      <a:tailEnd type="none" w="med" len="med"/>
                    </a:lnR>
                    <a:lnT cmpd="sng" algn="ctr" cap="flat" w="57150">
                      <a:solidFill>
                        <a:srgbClr val="392752"/>
                      </a:solidFill>
                      <a:prstDash val="solid"/>
                      <a:round/>
                      <a:headEnd type="none" w="med" len="med"/>
                      <a:tailEnd type="none" w="med" len="med"/>
                    </a:lnT>
                    <a:lnB cmpd="sng" algn="ctr" cap="flat" w="57150">
                      <a:solidFill>
                        <a:srgbClr val="392752"/>
                      </a:solidFill>
                      <a:prstDash val="solid"/>
                      <a:round/>
                      <a:headEnd type="none" w="med" len="med"/>
                      <a:tailEnd type="none" w="med" len="med"/>
                    </a:lnB>
                    <a:solidFill>
                      <a:srgbClr val="94DDDE"/>
                    </a:solidFill>
                  </a:tcPr>
                </a:tc>
              </a:tr>
              <a:tr h="7030918">
                <a:tc>
                  <a:txBody>
                    <a:bodyPr anchor="t" rtlCol="false"/>
                    <a:lstStyle/>
                    <a:p>
                      <a:pPr algn="l" marL="647697" indent="-323848" lvl="1">
                        <a:lnSpc>
                          <a:spcPts val="4199"/>
                        </a:lnSpc>
                        <a:buFont typeface="Arial"/>
                        <a:buChar char="•"/>
                        <a:defRPr/>
                      </a:pPr>
                      <a:r>
                        <a:rPr lang="en-US" sz="2999">
                          <a:solidFill>
                            <a:srgbClr val="392752"/>
                          </a:solidFill>
                          <a:latin typeface="Times New Roman"/>
                          <a:ea typeface="Times New Roman"/>
                          <a:cs typeface="Times New Roman"/>
                          <a:sym typeface="Times New Roman"/>
                        </a:rPr>
                        <a:t>Giải thuật Kruskal rất hiệu quả đối với đồ thị thưa (số cạnh ít so với  số đỉnh).         </a:t>
                      </a:r>
                      <a:endParaRPr lang="en-US" sz="1100"/>
                    </a:p>
                    <a:p>
                      <a:pPr algn="l" marL="647697" indent="-323848" lvl="1">
                        <a:lnSpc>
                          <a:spcPts val="4199"/>
                        </a:lnSpc>
                        <a:buFont typeface="Arial"/>
                        <a:buChar char="•"/>
                      </a:pPr>
                      <a:r>
                        <a:rPr lang="en-US" sz="2999">
                          <a:solidFill>
                            <a:srgbClr val="392752"/>
                          </a:solidFill>
                          <a:latin typeface="Times New Roman"/>
                          <a:ea typeface="Times New Roman"/>
                          <a:cs typeface="Times New Roman"/>
                          <a:sym typeface="Times New Roman"/>
                        </a:rPr>
                        <a:t>Quy trình của Kruskal rất trực quan (sắp xếp cạnh và thêm cạnh nếu  không tạo chu trình). Điều này làm cho thuật toán dễ lập trình hơn so với các thuật  toán khác như Prim.</a:t>
                      </a:r>
                    </a:p>
                    <a:p>
                      <a:pPr algn="l" marL="647697" indent="-323848" lvl="1">
                        <a:lnSpc>
                          <a:spcPts val="4199"/>
                        </a:lnSpc>
                        <a:buFont typeface="Arial"/>
                        <a:buChar char="•"/>
                      </a:pPr>
                      <a:r>
                        <a:rPr lang="en-US" sz="2999">
                          <a:solidFill>
                            <a:srgbClr val="392752"/>
                          </a:solidFill>
                          <a:latin typeface="Times New Roman"/>
                          <a:ea typeface="Times New Roman"/>
                          <a:cs typeface="Times New Roman"/>
                          <a:sym typeface="Times New Roman"/>
                        </a:rPr>
                        <a:t> Kruskal không yêu cầu chọn đỉnh gốc, do đó thuận lợi khi áp dụng  trên đồ thị mà không cần quan tâm vị trí của các đỉnh.</a:t>
                      </a:r>
                    </a:p>
                    <a:p>
                      <a:pPr algn="l">
                        <a:lnSpc>
                          <a:spcPts val="3359"/>
                        </a:lnSpc>
                      </a:pPr>
                    </a:p>
                    <a:p>
                      <a:pPr algn="l">
                        <a:lnSpc>
                          <a:spcPts val="3359"/>
                        </a:lnSpc>
                      </a:pPr>
                    </a:p>
                    <a:p>
                      <a:pPr algn="l">
                        <a:lnSpc>
                          <a:spcPts val="3359"/>
                        </a:lnSpc>
                      </a:pPr>
                    </a:p>
                  </a:txBody>
                  <a:tcPr marL="190500" marR="190500" marT="190500" marB="190500" anchor="t">
                    <a:lnL cmpd="sng" algn="ctr" cap="flat" w="57150">
                      <a:solidFill>
                        <a:srgbClr val="392752"/>
                      </a:solidFill>
                      <a:prstDash val="solid"/>
                      <a:round/>
                      <a:headEnd type="none" w="med" len="med"/>
                      <a:tailEnd type="none" w="med" len="med"/>
                    </a:lnL>
                    <a:lnR cmpd="sng" algn="ctr" cap="flat" w="57150">
                      <a:solidFill>
                        <a:srgbClr val="392752"/>
                      </a:solidFill>
                      <a:prstDash val="solid"/>
                      <a:round/>
                      <a:headEnd type="none" w="med" len="med"/>
                      <a:tailEnd type="none" w="med" len="med"/>
                    </a:lnR>
                    <a:lnT cmpd="sng" algn="ctr" cap="flat" w="57150">
                      <a:solidFill>
                        <a:srgbClr val="392752"/>
                      </a:solidFill>
                      <a:prstDash val="solid"/>
                      <a:round/>
                      <a:headEnd type="none" w="med" len="med"/>
                      <a:tailEnd type="none" w="med" len="med"/>
                    </a:lnT>
                    <a:lnB cmpd="sng" algn="ctr" cap="flat" w="57150">
                      <a:solidFill>
                        <a:srgbClr val="392752"/>
                      </a:solidFill>
                      <a:prstDash val="solid"/>
                      <a:round/>
                      <a:headEnd type="none" w="med" len="med"/>
                      <a:tailEnd type="none" w="med" len="med"/>
                    </a:lnB>
                    <a:solidFill>
                      <a:srgbClr val="FEFEFE"/>
                    </a:solidFill>
                  </a:tcPr>
                </a:tc>
                <a:tc>
                  <a:txBody>
                    <a:bodyPr anchor="t" rtlCol="false"/>
                    <a:lstStyle/>
                    <a:p>
                      <a:pPr algn="just" marL="647697" indent="-323848" lvl="1">
                        <a:lnSpc>
                          <a:spcPts val="4199"/>
                        </a:lnSpc>
                        <a:buFont typeface="Arial"/>
                        <a:buChar char="•"/>
                        <a:defRPr/>
                      </a:pPr>
                      <a:r>
                        <a:rPr lang="en-US" sz="2999">
                          <a:solidFill>
                            <a:srgbClr val="392752"/>
                          </a:solidFill>
                          <a:latin typeface="Times New Roman"/>
                          <a:ea typeface="Times New Roman"/>
                          <a:cs typeface="Times New Roman"/>
                          <a:sym typeface="Times New Roman"/>
                        </a:rPr>
                        <a:t>Khi đồ thị có số cạnh rất lớn, bước sắp xếp cạnh </a:t>
                      </a:r>
                      <a:endParaRPr lang="en-US" sz="1100"/>
                    </a:p>
                    <a:p>
                      <a:pPr algn="just">
                        <a:lnSpc>
                          <a:spcPts val="4199"/>
                        </a:lnSpc>
                      </a:pPr>
                      <a:r>
                        <a:rPr lang="en-US" sz="2999">
                          <a:solidFill>
                            <a:srgbClr val="392752"/>
                          </a:solidFill>
                          <a:latin typeface="Times New Roman"/>
                          <a:ea typeface="Times New Roman"/>
                          <a:cs typeface="Times New Roman"/>
                          <a:sym typeface="Times New Roman"/>
                        </a:rPr>
                        <a:t>    sẽ tốn kém hơn so với giải thuật Prim với ma trận trọng số</a:t>
                      </a:r>
                    </a:p>
                    <a:p>
                      <a:pPr algn="just" marL="647697" indent="-323848" lvl="1">
                        <a:lnSpc>
                          <a:spcPts val="4199"/>
                        </a:lnSpc>
                        <a:buFont typeface="Arial"/>
                        <a:buChar char="•"/>
                      </a:pPr>
                      <a:r>
                        <a:rPr lang="en-US" sz="2999">
                          <a:solidFill>
                            <a:srgbClr val="392752"/>
                          </a:solidFill>
                          <a:latin typeface="Times New Roman"/>
                          <a:ea typeface="Times New Roman"/>
                          <a:cs typeface="Times New Roman"/>
                          <a:sym typeface="Times New Roman"/>
                        </a:rPr>
                        <a:t>Thuật toán cần sử dụng bộ nhớ để lưu trữ danh sách các cạnh.</a:t>
                      </a:r>
                    </a:p>
                    <a:p>
                      <a:pPr algn="just" marL="647697" indent="-323848" lvl="1">
                        <a:lnSpc>
                          <a:spcPts val="4199"/>
                        </a:lnSpc>
                        <a:buFont typeface="Arial"/>
                        <a:buChar char="•"/>
                      </a:pPr>
                      <a:r>
                        <a:rPr lang="en-US" sz="2999">
                          <a:solidFill>
                            <a:srgbClr val="392752"/>
                          </a:solidFill>
                          <a:latin typeface="Times New Roman"/>
                          <a:ea typeface="Times New Roman"/>
                          <a:cs typeface="Times New Roman"/>
                          <a:sym typeface="Times New Roman"/>
                        </a:rPr>
                        <a:t> Để kiểm tra chu trình, giải thuật Kruskal yêu cầu triển khai Union - Find, điều này có thể phức tạp hơn đối với người mới học hoặc khi  làm việc với đồ thị lớn.</a:t>
                      </a:r>
                    </a:p>
                    <a:p>
                      <a:pPr algn="just">
                        <a:lnSpc>
                          <a:spcPts val="4199"/>
                        </a:lnSpc>
                      </a:pPr>
                    </a:p>
                  </a:txBody>
                  <a:tcPr marL="190500" marR="190500" marT="190500" marB="190500" anchor="t">
                    <a:lnL cmpd="sng" algn="ctr" cap="flat" w="57150">
                      <a:solidFill>
                        <a:srgbClr val="392752"/>
                      </a:solidFill>
                      <a:prstDash val="solid"/>
                      <a:round/>
                      <a:headEnd type="none" w="med" len="med"/>
                      <a:tailEnd type="none" w="med" len="med"/>
                    </a:lnL>
                    <a:lnR cmpd="sng" algn="ctr" cap="flat" w="57150">
                      <a:solidFill>
                        <a:srgbClr val="392752"/>
                      </a:solidFill>
                      <a:prstDash val="solid"/>
                      <a:round/>
                      <a:headEnd type="none" w="med" len="med"/>
                      <a:tailEnd type="none" w="med" len="med"/>
                    </a:lnR>
                    <a:lnT cmpd="sng" algn="ctr" cap="flat" w="57150">
                      <a:solidFill>
                        <a:srgbClr val="392752"/>
                      </a:solidFill>
                      <a:prstDash val="solid"/>
                      <a:round/>
                      <a:headEnd type="none" w="med" len="med"/>
                      <a:tailEnd type="none" w="med" len="med"/>
                    </a:lnT>
                    <a:lnB cmpd="sng" algn="ctr" cap="flat" w="57150">
                      <a:solidFill>
                        <a:srgbClr val="392752"/>
                      </a:solidFill>
                      <a:prstDash val="solid"/>
                      <a:round/>
                      <a:headEnd type="none" w="med" len="med"/>
                      <a:tailEnd type="none" w="med" len="med"/>
                    </a:lnB>
                    <a:solidFill>
                      <a:srgbClr val="FEFEFE"/>
                    </a:solidFill>
                  </a:tcPr>
                </a:tc>
              </a:tr>
            </a:tbl>
          </a:graphicData>
        </a:graphic>
      </p:graphicFrame>
      <p:sp>
        <p:nvSpPr>
          <p:cNvPr name="TextBox 6" id="6"/>
          <p:cNvSpPr txBox="true"/>
          <p:nvPr/>
        </p:nvSpPr>
        <p:spPr>
          <a:xfrm rot="0">
            <a:off x="3176647" y="826258"/>
            <a:ext cx="12406641" cy="790576"/>
          </a:xfrm>
          <a:prstGeom prst="rect">
            <a:avLst/>
          </a:prstGeom>
        </p:spPr>
        <p:txBody>
          <a:bodyPr anchor="t" rtlCol="false" tIns="0" lIns="0" bIns="0" rIns="0">
            <a:spAutoFit/>
          </a:bodyPr>
          <a:lstStyle/>
          <a:p>
            <a:pPr algn="just">
              <a:lnSpc>
                <a:spcPts val="5250"/>
              </a:lnSpc>
            </a:pPr>
            <a:r>
              <a:rPr lang="en-US" b="true" sz="5000">
                <a:solidFill>
                  <a:srgbClr val="392752"/>
                </a:solidFill>
                <a:latin typeface="Times New Roman Bold"/>
                <a:ea typeface="Times New Roman Bold"/>
                <a:cs typeface="Times New Roman Bold"/>
                <a:sym typeface="Times New Roman Bold"/>
              </a:rPr>
              <a:t>GIỚI THIỆU VỀ GIẢI THUẬT KRUSKAL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p:cNvSpPr/>
          <p:nvPr/>
        </p:nvSpPr>
        <p:spPr>
          <a:xfrm flipH="false" flipV="false" rot="0">
            <a:off x="213979" y="2198109"/>
            <a:ext cx="8930021" cy="5890781"/>
          </a:xfrm>
          <a:custGeom>
            <a:avLst/>
            <a:gdLst/>
            <a:ahLst/>
            <a:cxnLst/>
            <a:rect r="r" b="b" t="t" l="l"/>
            <a:pathLst>
              <a:path h="5890781" w="8930021">
                <a:moveTo>
                  <a:pt x="0" y="0"/>
                </a:moveTo>
                <a:lnTo>
                  <a:pt x="8930021" y="0"/>
                </a:lnTo>
                <a:lnTo>
                  <a:pt x="8930021" y="5890782"/>
                </a:lnTo>
                <a:lnTo>
                  <a:pt x="0" y="5890782"/>
                </a:lnTo>
                <a:lnTo>
                  <a:pt x="0" y="0"/>
                </a:lnTo>
                <a:close/>
              </a:path>
            </a:pathLst>
          </a:custGeom>
          <a:blipFill>
            <a:blip r:embed="rId2"/>
            <a:stretch>
              <a:fillRect l="0" t="0" r="-26553" b="0"/>
            </a:stretch>
          </a:blipFill>
        </p:spPr>
      </p:sp>
      <p:sp>
        <p:nvSpPr>
          <p:cNvPr name="TextBox 3" id="3"/>
          <p:cNvSpPr txBox="true"/>
          <p:nvPr/>
        </p:nvSpPr>
        <p:spPr>
          <a:xfrm rot="0">
            <a:off x="5864609" y="619125"/>
            <a:ext cx="9021894" cy="790576"/>
          </a:xfrm>
          <a:prstGeom prst="rect">
            <a:avLst/>
          </a:prstGeom>
        </p:spPr>
        <p:txBody>
          <a:bodyPr anchor="t" rtlCol="false" tIns="0" lIns="0" bIns="0" rIns="0">
            <a:spAutoFit/>
          </a:bodyPr>
          <a:lstStyle/>
          <a:p>
            <a:pPr algn="l">
              <a:lnSpc>
                <a:spcPts val="5250"/>
              </a:lnSpc>
            </a:pPr>
            <a:r>
              <a:rPr lang="en-US" sz="5000" b="true">
                <a:solidFill>
                  <a:srgbClr val="392752"/>
                </a:solidFill>
                <a:latin typeface="Times New Roman Bold"/>
                <a:ea typeface="Times New Roman Bold"/>
                <a:cs typeface="Times New Roman Bold"/>
                <a:sym typeface="Times New Roman Bold"/>
              </a:rPr>
              <a:t>KẾT QUẢ ĐẠT ĐƯỢC</a:t>
            </a:r>
          </a:p>
        </p:txBody>
      </p:sp>
      <p:sp>
        <p:nvSpPr>
          <p:cNvPr name="TextBox 4" id="4"/>
          <p:cNvSpPr txBox="true"/>
          <p:nvPr/>
        </p:nvSpPr>
        <p:spPr>
          <a:xfrm rot="0">
            <a:off x="9433778" y="2083809"/>
            <a:ext cx="8377621" cy="2137410"/>
          </a:xfrm>
          <a:prstGeom prst="rect">
            <a:avLst/>
          </a:prstGeom>
        </p:spPr>
        <p:txBody>
          <a:bodyPr anchor="t" rtlCol="false" tIns="0" lIns="0" bIns="0" rIns="0">
            <a:spAutoFit/>
          </a:bodyPr>
          <a:lstStyle/>
          <a:p>
            <a:pPr algn="l">
              <a:lnSpc>
                <a:spcPts val="4170"/>
              </a:lnSpc>
            </a:pPr>
            <a:r>
              <a:rPr lang="en-US" sz="3000">
                <a:solidFill>
                  <a:srgbClr val="392752"/>
                </a:solidFill>
                <a:latin typeface="Times New Roman"/>
                <a:ea typeface="Times New Roman"/>
                <a:cs typeface="Times New Roman"/>
                <a:sym typeface="Times New Roman"/>
              </a:rPr>
              <a:t>Giao diện chính của chương trình cho phép người dùng thao tác với các chức năng cơ bản như nhập dữ liệu đầu vào, thực thi giải thuật Kruskal, hiển thị đồ thị và hiển thị kết quả.</a:t>
            </a:r>
          </a:p>
        </p:txBody>
      </p:sp>
      <p:sp>
        <p:nvSpPr>
          <p:cNvPr name="TextBox 5" id="5"/>
          <p:cNvSpPr txBox="true"/>
          <p:nvPr/>
        </p:nvSpPr>
        <p:spPr>
          <a:xfrm rot="0">
            <a:off x="953988" y="1390650"/>
            <a:ext cx="2939554" cy="552450"/>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Giao diện chính</a:t>
            </a:r>
          </a:p>
        </p:txBody>
      </p:sp>
      <p:sp>
        <p:nvSpPr>
          <p:cNvPr name="Freeform 6" id="6" descr="an isometric lined gift"/>
          <p:cNvSpPr/>
          <p:nvPr/>
        </p:nvSpPr>
        <p:spPr>
          <a:xfrm flipH="false" flipV="false" rot="0">
            <a:off x="16135558" y="8151905"/>
            <a:ext cx="2152442" cy="2212790"/>
          </a:xfrm>
          <a:custGeom>
            <a:avLst/>
            <a:gdLst/>
            <a:ahLst/>
            <a:cxnLst/>
            <a:rect r="r" b="b" t="t" l="l"/>
            <a:pathLst>
              <a:path h="2212790" w="2152442">
                <a:moveTo>
                  <a:pt x="0" y="0"/>
                </a:moveTo>
                <a:lnTo>
                  <a:pt x="2152442" y="0"/>
                </a:lnTo>
                <a:lnTo>
                  <a:pt x="2152442" y="2212790"/>
                </a:lnTo>
                <a:lnTo>
                  <a:pt x="0" y="22127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descr="an isometric lined paper airplane"/>
          <p:cNvSpPr/>
          <p:nvPr/>
        </p:nvSpPr>
        <p:spPr>
          <a:xfrm flipH="false" flipV="false" rot="0">
            <a:off x="15557913" y="174927"/>
            <a:ext cx="2730087" cy="1707546"/>
          </a:xfrm>
          <a:custGeom>
            <a:avLst/>
            <a:gdLst/>
            <a:ahLst/>
            <a:cxnLst/>
            <a:rect r="r" b="b" t="t" l="l"/>
            <a:pathLst>
              <a:path h="1707546" w="2730087">
                <a:moveTo>
                  <a:pt x="0" y="0"/>
                </a:moveTo>
                <a:lnTo>
                  <a:pt x="2730087" y="0"/>
                </a:lnTo>
                <a:lnTo>
                  <a:pt x="2730087" y="1707546"/>
                </a:lnTo>
                <a:lnTo>
                  <a:pt x="0" y="1707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9FF"/>
        </a:solidFill>
      </p:bgPr>
    </p:bg>
    <p:spTree>
      <p:nvGrpSpPr>
        <p:cNvPr id="1" name=""/>
        <p:cNvGrpSpPr/>
        <p:nvPr/>
      </p:nvGrpSpPr>
      <p:grpSpPr>
        <a:xfrm>
          <a:off x="0" y="0"/>
          <a:ext cx="0" cy="0"/>
          <a:chOff x="0" y="0"/>
          <a:chExt cx="0" cy="0"/>
        </a:xfrm>
      </p:grpSpPr>
      <p:sp>
        <p:nvSpPr>
          <p:cNvPr name="Freeform 2" id="2"/>
          <p:cNvSpPr/>
          <p:nvPr/>
        </p:nvSpPr>
        <p:spPr>
          <a:xfrm flipH="false" flipV="false" rot="0">
            <a:off x="213979" y="2198109"/>
            <a:ext cx="10755957" cy="5883832"/>
          </a:xfrm>
          <a:custGeom>
            <a:avLst/>
            <a:gdLst/>
            <a:ahLst/>
            <a:cxnLst/>
            <a:rect r="r" b="b" t="t" l="l"/>
            <a:pathLst>
              <a:path h="5883832" w="10755957">
                <a:moveTo>
                  <a:pt x="0" y="0"/>
                </a:moveTo>
                <a:lnTo>
                  <a:pt x="10755957" y="0"/>
                </a:lnTo>
                <a:lnTo>
                  <a:pt x="10755957" y="5883832"/>
                </a:lnTo>
                <a:lnTo>
                  <a:pt x="0" y="5883832"/>
                </a:lnTo>
                <a:lnTo>
                  <a:pt x="0" y="0"/>
                </a:lnTo>
                <a:close/>
              </a:path>
            </a:pathLst>
          </a:custGeom>
          <a:blipFill>
            <a:blip r:embed="rId2"/>
            <a:stretch>
              <a:fillRect l="-857" t="-1855" r="0" b="-1855"/>
            </a:stretch>
          </a:blipFill>
        </p:spPr>
      </p:sp>
      <p:sp>
        <p:nvSpPr>
          <p:cNvPr name="TextBox 3" id="3"/>
          <p:cNvSpPr txBox="true"/>
          <p:nvPr/>
        </p:nvSpPr>
        <p:spPr>
          <a:xfrm rot="0">
            <a:off x="5864609" y="619125"/>
            <a:ext cx="9021894" cy="790576"/>
          </a:xfrm>
          <a:prstGeom prst="rect">
            <a:avLst/>
          </a:prstGeom>
        </p:spPr>
        <p:txBody>
          <a:bodyPr anchor="t" rtlCol="false" tIns="0" lIns="0" bIns="0" rIns="0">
            <a:spAutoFit/>
          </a:bodyPr>
          <a:lstStyle/>
          <a:p>
            <a:pPr algn="l">
              <a:lnSpc>
                <a:spcPts val="5250"/>
              </a:lnSpc>
            </a:pPr>
            <a:r>
              <a:rPr lang="en-US" sz="5000" b="true">
                <a:solidFill>
                  <a:srgbClr val="392752"/>
                </a:solidFill>
                <a:latin typeface="Times New Roman Bold"/>
                <a:ea typeface="Times New Roman Bold"/>
                <a:cs typeface="Times New Roman Bold"/>
                <a:sym typeface="Times New Roman Bold"/>
              </a:rPr>
              <a:t>KẾT QUẢ ĐẠT ĐƯỢC</a:t>
            </a:r>
          </a:p>
        </p:txBody>
      </p:sp>
      <p:sp>
        <p:nvSpPr>
          <p:cNvPr name="TextBox 4" id="4"/>
          <p:cNvSpPr txBox="true"/>
          <p:nvPr/>
        </p:nvSpPr>
        <p:spPr>
          <a:xfrm rot="0">
            <a:off x="11186934" y="2171700"/>
            <a:ext cx="6870776" cy="3709035"/>
          </a:xfrm>
          <a:prstGeom prst="rect">
            <a:avLst/>
          </a:prstGeom>
        </p:spPr>
        <p:txBody>
          <a:bodyPr anchor="t" rtlCol="false" tIns="0" lIns="0" bIns="0" rIns="0">
            <a:spAutoFit/>
          </a:bodyPr>
          <a:lstStyle/>
          <a:p>
            <a:pPr algn="l">
              <a:lnSpc>
                <a:spcPts val="4170"/>
              </a:lnSpc>
            </a:pPr>
            <a:r>
              <a:rPr lang="en-US" sz="3000">
                <a:solidFill>
                  <a:srgbClr val="392752"/>
                </a:solidFill>
                <a:latin typeface="Times New Roman"/>
                <a:ea typeface="Times New Roman"/>
                <a:cs typeface="Times New Roman"/>
                <a:sym typeface="Times New Roman"/>
              </a:rPr>
              <a:t>Sau khi đã nhập số lượng đỉnh và cạnh và nhấn vào nút “Tạo các cạnh” thì sẽ hiện ra giao diện nhập cạnh các ô hiển thị và hiển thị đỉnh đã tạo. </a:t>
            </a:r>
          </a:p>
          <a:p>
            <a:pPr algn="l">
              <a:lnSpc>
                <a:spcPts val="4170"/>
              </a:lnSpc>
            </a:pPr>
            <a:r>
              <a:rPr lang="en-US" sz="3000">
                <a:solidFill>
                  <a:srgbClr val="392752"/>
                </a:solidFill>
                <a:latin typeface="Times New Roman"/>
                <a:ea typeface="Times New Roman"/>
                <a:cs typeface="Times New Roman"/>
                <a:sym typeface="Times New Roman"/>
              </a:rPr>
              <a:t>Ví dụ: nếu nhập số lượng đỉnh là 4 và số lượng cạnh là 5 thì ô đồ thị sẽ tạo 4 đỉnh.</a:t>
            </a:r>
          </a:p>
          <a:p>
            <a:pPr algn="l">
              <a:lnSpc>
                <a:spcPts val="4170"/>
              </a:lnSpc>
            </a:pPr>
          </a:p>
        </p:txBody>
      </p:sp>
      <p:sp>
        <p:nvSpPr>
          <p:cNvPr name="TextBox 5" id="5"/>
          <p:cNvSpPr txBox="true"/>
          <p:nvPr/>
        </p:nvSpPr>
        <p:spPr>
          <a:xfrm rot="0">
            <a:off x="953988" y="1390650"/>
            <a:ext cx="2939554" cy="552450"/>
          </a:xfrm>
          <a:prstGeom prst="rect">
            <a:avLst/>
          </a:prstGeom>
        </p:spPr>
        <p:txBody>
          <a:bodyPr anchor="t" rtlCol="false" tIns="0" lIns="0" bIns="0" rIns="0">
            <a:spAutoFit/>
          </a:bodyPr>
          <a:lstStyle/>
          <a:p>
            <a:pPr algn="ctr">
              <a:lnSpc>
                <a:spcPts val="3675"/>
              </a:lnSpc>
              <a:spcBef>
                <a:spcPct val="0"/>
              </a:spcBef>
            </a:pPr>
            <a:r>
              <a:rPr lang="en-US" b="true" sz="3500">
                <a:solidFill>
                  <a:srgbClr val="392752"/>
                </a:solidFill>
                <a:latin typeface="Times New Roman Bold"/>
                <a:ea typeface="Times New Roman Bold"/>
                <a:cs typeface="Times New Roman Bold"/>
                <a:sym typeface="Times New Roman Bold"/>
              </a:rPr>
              <a:t>Giao diện chính</a:t>
            </a:r>
          </a:p>
        </p:txBody>
      </p:sp>
      <p:sp>
        <p:nvSpPr>
          <p:cNvPr name="Freeform 6" id="6" descr="an isometric lined laptop"/>
          <p:cNvSpPr/>
          <p:nvPr/>
        </p:nvSpPr>
        <p:spPr>
          <a:xfrm flipH="false" flipV="false" rot="0">
            <a:off x="14364555" y="6877272"/>
            <a:ext cx="3693155" cy="3854336"/>
          </a:xfrm>
          <a:custGeom>
            <a:avLst/>
            <a:gdLst/>
            <a:ahLst/>
            <a:cxnLst/>
            <a:rect r="r" b="b" t="t" l="l"/>
            <a:pathLst>
              <a:path h="3854336" w="3693155">
                <a:moveTo>
                  <a:pt x="0" y="0"/>
                </a:moveTo>
                <a:lnTo>
                  <a:pt x="3693155" y="0"/>
                </a:lnTo>
                <a:lnTo>
                  <a:pt x="3693155" y="3854336"/>
                </a:lnTo>
                <a:lnTo>
                  <a:pt x="0" y="38543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descr="an isometric lined package"/>
          <p:cNvSpPr/>
          <p:nvPr/>
        </p:nvSpPr>
        <p:spPr>
          <a:xfrm flipH="false" flipV="false" rot="0">
            <a:off x="0" y="8804440"/>
            <a:ext cx="1629910" cy="1747467"/>
          </a:xfrm>
          <a:custGeom>
            <a:avLst/>
            <a:gdLst/>
            <a:ahLst/>
            <a:cxnLst/>
            <a:rect r="r" b="b" t="t" l="l"/>
            <a:pathLst>
              <a:path h="1747467" w="1629910">
                <a:moveTo>
                  <a:pt x="0" y="0"/>
                </a:moveTo>
                <a:lnTo>
                  <a:pt x="1629910" y="0"/>
                </a:lnTo>
                <a:lnTo>
                  <a:pt x="1629910" y="1747466"/>
                </a:lnTo>
                <a:lnTo>
                  <a:pt x="0" y="17474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DAGcXIialno</dc:identifier>
  <dcterms:modified xsi:type="dcterms:W3CDTF">2011-08-01T06:04:30Z</dcterms:modified>
  <cp:revision>1</cp:revision>
  <dc:title>VIẾT CHƯƠNG TRÌNH MÔ PHỎNG GIẢI THUẬT KRUSKAL</dc:title>
</cp:coreProperties>
</file>