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0"/>
  </p:notes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79" autoAdjust="0"/>
  </p:normalViewPr>
  <p:slideViewPr>
    <p:cSldViewPr snapToGrid="0">
      <p:cViewPr varScale="1">
        <p:scale>
          <a:sx n="70" d="100"/>
          <a:sy n="70" d="100"/>
        </p:scale>
        <p:origin x="18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B029A2-1D0E-4C4B-9E48-0715F3B9FEAB}"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en-US"/>
        </a:p>
      </dgm:t>
    </dgm:pt>
    <dgm:pt modelId="{0C6DA326-EE56-4BFB-9D35-24D0FC2F1913}">
      <dgm:prSet phldrT="[Text]"/>
      <dgm:spPr/>
      <dgm:t>
        <a:bodyPr/>
        <a:lstStyle/>
        <a:p>
          <a:r>
            <a:rPr lang="en-US" dirty="0"/>
            <a:t>Preprocess data</a:t>
          </a:r>
        </a:p>
      </dgm:t>
    </dgm:pt>
    <dgm:pt modelId="{51D74BF7-F230-40B2-AA72-240D0757E04D}" type="parTrans" cxnId="{995D36DC-1EAA-49D5-A6F2-53B9F129E36B}">
      <dgm:prSet/>
      <dgm:spPr/>
      <dgm:t>
        <a:bodyPr/>
        <a:lstStyle/>
        <a:p>
          <a:endParaRPr lang="en-US"/>
        </a:p>
      </dgm:t>
    </dgm:pt>
    <dgm:pt modelId="{FE717F17-271B-41B9-AC86-C014505EB615}" type="sibTrans" cxnId="{995D36DC-1EAA-49D5-A6F2-53B9F129E36B}">
      <dgm:prSet/>
      <dgm:spPr/>
      <dgm:t>
        <a:bodyPr/>
        <a:lstStyle/>
        <a:p>
          <a:endParaRPr lang="en-US"/>
        </a:p>
      </dgm:t>
    </dgm:pt>
    <dgm:pt modelId="{81BEA3C7-0F98-47F2-91FA-5B3AF77CE4EA}">
      <dgm:prSet phldrT="[Text]"/>
      <dgm:spPr/>
      <dgm:t>
        <a:bodyPr/>
        <a:lstStyle/>
        <a:p>
          <a:r>
            <a:rPr lang="en-US" dirty="0"/>
            <a:t>Train ML model</a:t>
          </a:r>
        </a:p>
      </dgm:t>
    </dgm:pt>
    <dgm:pt modelId="{EF73D673-8A99-4496-B6E7-212788FC86FB}" type="parTrans" cxnId="{389BF013-93F7-4838-A5AA-6B4D29A2442F}">
      <dgm:prSet/>
      <dgm:spPr/>
      <dgm:t>
        <a:bodyPr/>
        <a:lstStyle/>
        <a:p>
          <a:endParaRPr lang="en-US"/>
        </a:p>
      </dgm:t>
    </dgm:pt>
    <dgm:pt modelId="{C7F5802D-8E12-42FA-9D52-3A3B397F009B}" type="sibTrans" cxnId="{389BF013-93F7-4838-A5AA-6B4D29A2442F}">
      <dgm:prSet/>
      <dgm:spPr/>
      <dgm:t>
        <a:bodyPr/>
        <a:lstStyle/>
        <a:p>
          <a:endParaRPr lang="en-US"/>
        </a:p>
      </dgm:t>
    </dgm:pt>
    <dgm:pt modelId="{3BFB3624-6182-4548-B1E4-FC3886DA0B50}">
      <dgm:prSet phldrT="[Text]"/>
      <dgm:spPr/>
      <dgm:t>
        <a:bodyPr/>
        <a:lstStyle/>
        <a:p>
          <a:r>
            <a:rPr lang="en-US" dirty="0"/>
            <a:t>Evaluate model</a:t>
          </a:r>
        </a:p>
      </dgm:t>
    </dgm:pt>
    <dgm:pt modelId="{08940653-5B90-4261-BD92-9F2AB2770B0F}" type="parTrans" cxnId="{1B0F7531-842D-413D-BD5E-986FC8ABD7E3}">
      <dgm:prSet/>
      <dgm:spPr/>
      <dgm:t>
        <a:bodyPr/>
        <a:lstStyle/>
        <a:p>
          <a:endParaRPr lang="en-US"/>
        </a:p>
      </dgm:t>
    </dgm:pt>
    <dgm:pt modelId="{1AA40A45-46B8-4C88-A76D-8A5177B9A931}" type="sibTrans" cxnId="{1B0F7531-842D-413D-BD5E-986FC8ABD7E3}">
      <dgm:prSet/>
      <dgm:spPr/>
      <dgm:t>
        <a:bodyPr/>
        <a:lstStyle/>
        <a:p>
          <a:endParaRPr lang="en-US"/>
        </a:p>
      </dgm:t>
    </dgm:pt>
    <dgm:pt modelId="{93A77D13-6314-4A47-AA20-6A9FA10556FC}">
      <dgm:prSet phldrT="[Text]"/>
      <dgm:spPr/>
      <dgm:t>
        <a:bodyPr/>
        <a:lstStyle/>
        <a:p>
          <a:r>
            <a:rPr lang="en-US" dirty="0"/>
            <a:t>Optimize model</a:t>
          </a:r>
        </a:p>
      </dgm:t>
    </dgm:pt>
    <dgm:pt modelId="{75496D39-0643-4B1B-B28A-0CF59B87DC22}" type="parTrans" cxnId="{F32BC47D-F75B-4A59-A812-6DC8B4F34BB7}">
      <dgm:prSet/>
      <dgm:spPr/>
      <dgm:t>
        <a:bodyPr/>
        <a:lstStyle/>
        <a:p>
          <a:endParaRPr lang="en-US"/>
        </a:p>
      </dgm:t>
    </dgm:pt>
    <dgm:pt modelId="{7DFCF231-3915-4685-9CAA-A05D8B453971}" type="sibTrans" cxnId="{F32BC47D-F75B-4A59-A812-6DC8B4F34BB7}">
      <dgm:prSet/>
      <dgm:spPr/>
      <dgm:t>
        <a:bodyPr/>
        <a:lstStyle/>
        <a:p>
          <a:endParaRPr lang="en-US"/>
        </a:p>
      </dgm:t>
    </dgm:pt>
    <dgm:pt modelId="{1A48B85C-0A4C-4DAD-8F49-A9BE5EE50589}">
      <dgm:prSet phldrT="[Text]"/>
      <dgm:spPr/>
      <dgm:t>
        <a:bodyPr/>
        <a:lstStyle/>
        <a:p>
          <a:r>
            <a:rPr lang="en-US" dirty="0"/>
            <a:t>For accuracy</a:t>
          </a:r>
        </a:p>
      </dgm:t>
    </dgm:pt>
    <dgm:pt modelId="{2ED56D56-3E9B-42C0-A363-A9A7C3CCC397}" type="parTrans" cxnId="{829FEFCD-30D7-47D8-94F8-85DE7EEC3544}">
      <dgm:prSet/>
      <dgm:spPr/>
      <dgm:t>
        <a:bodyPr/>
        <a:lstStyle/>
        <a:p>
          <a:endParaRPr lang="en-US"/>
        </a:p>
      </dgm:t>
    </dgm:pt>
    <dgm:pt modelId="{8067516C-134C-4DE7-AF21-892AAC52D3C1}" type="sibTrans" cxnId="{829FEFCD-30D7-47D8-94F8-85DE7EEC3544}">
      <dgm:prSet/>
      <dgm:spPr/>
      <dgm:t>
        <a:bodyPr/>
        <a:lstStyle/>
        <a:p>
          <a:endParaRPr lang="en-US"/>
        </a:p>
      </dgm:t>
    </dgm:pt>
    <dgm:pt modelId="{8216DD50-8DCE-48B5-8A8F-363CED448F0E}">
      <dgm:prSet phldrT="[Text]"/>
      <dgm:spPr/>
      <dgm:t>
        <a:bodyPr/>
        <a:lstStyle/>
        <a:p>
          <a:r>
            <a:rPr lang="en-US" dirty="0"/>
            <a:t>For mobile</a:t>
          </a:r>
        </a:p>
      </dgm:t>
    </dgm:pt>
    <dgm:pt modelId="{9D5C032B-F468-4AEE-8993-2A1359C03542}" type="parTrans" cxnId="{39724F5F-871A-4661-B1BF-40FA1DF298E0}">
      <dgm:prSet/>
      <dgm:spPr/>
      <dgm:t>
        <a:bodyPr/>
        <a:lstStyle/>
        <a:p>
          <a:endParaRPr lang="en-US"/>
        </a:p>
      </dgm:t>
    </dgm:pt>
    <dgm:pt modelId="{F823C8D1-46D2-4FCC-B72E-4947F60A178E}" type="sibTrans" cxnId="{39724F5F-871A-4661-B1BF-40FA1DF298E0}">
      <dgm:prSet/>
      <dgm:spPr/>
      <dgm:t>
        <a:bodyPr/>
        <a:lstStyle/>
        <a:p>
          <a:endParaRPr lang="en-US"/>
        </a:p>
      </dgm:t>
    </dgm:pt>
    <dgm:pt modelId="{1F115442-50E9-4C7B-83EF-19CFEBE68BA8}">
      <dgm:prSet phldrT="[Text]"/>
      <dgm:spPr/>
      <dgm:t>
        <a:bodyPr/>
        <a:lstStyle/>
        <a:p>
          <a:r>
            <a:rPr lang="en-US" dirty="0"/>
            <a:t>Implement to system</a:t>
          </a:r>
        </a:p>
      </dgm:t>
    </dgm:pt>
    <dgm:pt modelId="{D139D395-A30D-4CFC-A822-CC2B45CC9BB0}" type="parTrans" cxnId="{5509E239-C6A2-4E36-9DE9-01A49EB0C317}">
      <dgm:prSet/>
      <dgm:spPr/>
      <dgm:t>
        <a:bodyPr/>
        <a:lstStyle/>
        <a:p>
          <a:endParaRPr lang="en-US"/>
        </a:p>
      </dgm:t>
    </dgm:pt>
    <dgm:pt modelId="{6B17D086-40FB-4A19-BD65-9663F07DF058}" type="sibTrans" cxnId="{5509E239-C6A2-4E36-9DE9-01A49EB0C317}">
      <dgm:prSet/>
      <dgm:spPr/>
      <dgm:t>
        <a:bodyPr/>
        <a:lstStyle/>
        <a:p>
          <a:endParaRPr lang="en-US"/>
        </a:p>
      </dgm:t>
    </dgm:pt>
    <dgm:pt modelId="{26A960DB-7E6F-4FEA-A3A3-8C4A6B324848}">
      <dgm:prSet phldrT="[Text]"/>
      <dgm:spPr/>
      <dgm:t>
        <a:bodyPr/>
        <a:lstStyle/>
        <a:p>
          <a:r>
            <a:rPr lang="en-US" dirty="0"/>
            <a:t>Refine data from raw data</a:t>
          </a:r>
        </a:p>
      </dgm:t>
    </dgm:pt>
    <dgm:pt modelId="{1FD0FAC2-B8CD-47B4-94D1-8ED98EE41788}" type="parTrans" cxnId="{AE49AE29-F43D-41AE-8548-B8209EA691B4}">
      <dgm:prSet/>
      <dgm:spPr/>
      <dgm:t>
        <a:bodyPr/>
        <a:lstStyle/>
        <a:p>
          <a:endParaRPr lang="en-US"/>
        </a:p>
      </dgm:t>
    </dgm:pt>
    <dgm:pt modelId="{510B07B2-AA03-4C0F-97DD-E68BB8711DBC}" type="sibTrans" cxnId="{AE49AE29-F43D-41AE-8548-B8209EA691B4}">
      <dgm:prSet/>
      <dgm:spPr/>
      <dgm:t>
        <a:bodyPr/>
        <a:lstStyle/>
        <a:p>
          <a:endParaRPr lang="en-US"/>
        </a:p>
      </dgm:t>
    </dgm:pt>
    <dgm:pt modelId="{1C6BC1CD-FABF-4332-AB12-2FD89F321D43}" type="pres">
      <dgm:prSet presAssocID="{59B029A2-1D0E-4C4B-9E48-0715F3B9FEAB}" presName="outerComposite" presStyleCnt="0">
        <dgm:presLayoutVars>
          <dgm:chMax val="5"/>
          <dgm:dir/>
          <dgm:resizeHandles val="exact"/>
        </dgm:presLayoutVars>
      </dgm:prSet>
      <dgm:spPr/>
    </dgm:pt>
    <dgm:pt modelId="{5316A65A-2035-4F4E-BEF4-C749F6693DED}" type="pres">
      <dgm:prSet presAssocID="{59B029A2-1D0E-4C4B-9E48-0715F3B9FEAB}" presName="dummyMaxCanvas" presStyleCnt="0">
        <dgm:presLayoutVars/>
      </dgm:prSet>
      <dgm:spPr/>
    </dgm:pt>
    <dgm:pt modelId="{A2970231-8BEE-40DA-B1AF-04DA3F894F6B}" type="pres">
      <dgm:prSet presAssocID="{59B029A2-1D0E-4C4B-9E48-0715F3B9FEAB}" presName="FiveNodes_1" presStyleLbl="node1" presStyleIdx="0" presStyleCnt="5">
        <dgm:presLayoutVars>
          <dgm:bulletEnabled val="1"/>
        </dgm:presLayoutVars>
      </dgm:prSet>
      <dgm:spPr/>
    </dgm:pt>
    <dgm:pt modelId="{1EAC4A14-09F4-4AC5-B811-56A307C152C0}" type="pres">
      <dgm:prSet presAssocID="{59B029A2-1D0E-4C4B-9E48-0715F3B9FEAB}" presName="FiveNodes_2" presStyleLbl="node1" presStyleIdx="1" presStyleCnt="5">
        <dgm:presLayoutVars>
          <dgm:bulletEnabled val="1"/>
        </dgm:presLayoutVars>
      </dgm:prSet>
      <dgm:spPr/>
    </dgm:pt>
    <dgm:pt modelId="{DDE864AB-A7AF-406A-A1BC-E7D38D3D1228}" type="pres">
      <dgm:prSet presAssocID="{59B029A2-1D0E-4C4B-9E48-0715F3B9FEAB}" presName="FiveNodes_3" presStyleLbl="node1" presStyleIdx="2" presStyleCnt="5">
        <dgm:presLayoutVars>
          <dgm:bulletEnabled val="1"/>
        </dgm:presLayoutVars>
      </dgm:prSet>
      <dgm:spPr/>
    </dgm:pt>
    <dgm:pt modelId="{D3D563CA-A1AB-439A-9D20-D259D9E28205}" type="pres">
      <dgm:prSet presAssocID="{59B029A2-1D0E-4C4B-9E48-0715F3B9FEAB}" presName="FiveNodes_4" presStyleLbl="node1" presStyleIdx="3" presStyleCnt="5">
        <dgm:presLayoutVars>
          <dgm:bulletEnabled val="1"/>
        </dgm:presLayoutVars>
      </dgm:prSet>
      <dgm:spPr/>
    </dgm:pt>
    <dgm:pt modelId="{213D0158-17DF-4D34-B5F5-5135FB39B943}" type="pres">
      <dgm:prSet presAssocID="{59B029A2-1D0E-4C4B-9E48-0715F3B9FEAB}" presName="FiveNodes_5" presStyleLbl="node1" presStyleIdx="4" presStyleCnt="5">
        <dgm:presLayoutVars>
          <dgm:bulletEnabled val="1"/>
        </dgm:presLayoutVars>
      </dgm:prSet>
      <dgm:spPr/>
    </dgm:pt>
    <dgm:pt modelId="{52123652-314C-4351-A0FE-F1F9BEE1FA3E}" type="pres">
      <dgm:prSet presAssocID="{59B029A2-1D0E-4C4B-9E48-0715F3B9FEAB}" presName="FiveConn_1-2" presStyleLbl="fgAccFollowNode1" presStyleIdx="0" presStyleCnt="4">
        <dgm:presLayoutVars>
          <dgm:bulletEnabled val="1"/>
        </dgm:presLayoutVars>
      </dgm:prSet>
      <dgm:spPr/>
    </dgm:pt>
    <dgm:pt modelId="{1DCB482A-573A-4596-9A1B-347C5DF23EC6}" type="pres">
      <dgm:prSet presAssocID="{59B029A2-1D0E-4C4B-9E48-0715F3B9FEAB}" presName="FiveConn_2-3" presStyleLbl="fgAccFollowNode1" presStyleIdx="1" presStyleCnt="4">
        <dgm:presLayoutVars>
          <dgm:bulletEnabled val="1"/>
        </dgm:presLayoutVars>
      </dgm:prSet>
      <dgm:spPr/>
    </dgm:pt>
    <dgm:pt modelId="{14657ED4-1F3E-45FC-9DEF-B9C64004E3E6}" type="pres">
      <dgm:prSet presAssocID="{59B029A2-1D0E-4C4B-9E48-0715F3B9FEAB}" presName="FiveConn_3-4" presStyleLbl="fgAccFollowNode1" presStyleIdx="2" presStyleCnt="4">
        <dgm:presLayoutVars>
          <dgm:bulletEnabled val="1"/>
        </dgm:presLayoutVars>
      </dgm:prSet>
      <dgm:spPr/>
    </dgm:pt>
    <dgm:pt modelId="{6B36DDF9-97CB-48E0-A439-234994073C51}" type="pres">
      <dgm:prSet presAssocID="{59B029A2-1D0E-4C4B-9E48-0715F3B9FEAB}" presName="FiveConn_4-5" presStyleLbl="fgAccFollowNode1" presStyleIdx="3" presStyleCnt="4">
        <dgm:presLayoutVars>
          <dgm:bulletEnabled val="1"/>
        </dgm:presLayoutVars>
      </dgm:prSet>
      <dgm:spPr/>
    </dgm:pt>
    <dgm:pt modelId="{90411458-302B-4852-9029-68A0B6F667AA}" type="pres">
      <dgm:prSet presAssocID="{59B029A2-1D0E-4C4B-9E48-0715F3B9FEAB}" presName="FiveNodes_1_text" presStyleLbl="node1" presStyleIdx="4" presStyleCnt="5">
        <dgm:presLayoutVars>
          <dgm:bulletEnabled val="1"/>
        </dgm:presLayoutVars>
      </dgm:prSet>
      <dgm:spPr/>
    </dgm:pt>
    <dgm:pt modelId="{69280EB2-C03C-43D2-8D80-41332116018D}" type="pres">
      <dgm:prSet presAssocID="{59B029A2-1D0E-4C4B-9E48-0715F3B9FEAB}" presName="FiveNodes_2_text" presStyleLbl="node1" presStyleIdx="4" presStyleCnt="5">
        <dgm:presLayoutVars>
          <dgm:bulletEnabled val="1"/>
        </dgm:presLayoutVars>
      </dgm:prSet>
      <dgm:spPr/>
    </dgm:pt>
    <dgm:pt modelId="{D393EF27-F283-48A1-A6F6-B955076B56ED}" type="pres">
      <dgm:prSet presAssocID="{59B029A2-1D0E-4C4B-9E48-0715F3B9FEAB}" presName="FiveNodes_3_text" presStyleLbl="node1" presStyleIdx="4" presStyleCnt="5">
        <dgm:presLayoutVars>
          <dgm:bulletEnabled val="1"/>
        </dgm:presLayoutVars>
      </dgm:prSet>
      <dgm:spPr/>
    </dgm:pt>
    <dgm:pt modelId="{C990D980-A87F-4734-B532-2A8E94C99C9B}" type="pres">
      <dgm:prSet presAssocID="{59B029A2-1D0E-4C4B-9E48-0715F3B9FEAB}" presName="FiveNodes_4_text" presStyleLbl="node1" presStyleIdx="4" presStyleCnt="5">
        <dgm:presLayoutVars>
          <dgm:bulletEnabled val="1"/>
        </dgm:presLayoutVars>
      </dgm:prSet>
      <dgm:spPr/>
    </dgm:pt>
    <dgm:pt modelId="{2092FA8D-162E-4097-BA00-0334F6EE1332}" type="pres">
      <dgm:prSet presAssocID="{59B029A2-1D0E-4C4B-9E48-0715F3B9FEAB}" presName="FiveNodes_5_text" presStyleLbl="node1" presStyleIdx="4" presStyleCnt="5">
        <dgm:presLayoutVars>
          <dgm:bulletEnabled val="1"/>
        </dgm:presLayoutVars>
      </dgm:prSet>
      <dgm:spPr/>
    </dgm:pt>
  </dgm:ptLst>
  <dgm:cxnLst>
    <dgm:cxn modelId="{389BF013-93F7-4838-A5AA-6B4D29A2442F}" srcId="{59B029A2-1D0E-4C4B-9E48-0715F3B9FEAB}" destId="{81BEA3C7-0F98-47F2-91FA-5B3AF77CE4EA}" srcOrd="1" destOrd="0" parTransId="{EF73D673-8A99-4496-B6E7-212788FC86FB}" sibTransId="{C7F5802D-8E12-42FA-9D52-3A3B397F009B}"/>
    <dgm:cxn modelId="{FA711218-27C7-4712-92EF-5CAB8E9B49DC}" type="presOf" srcId="{0C6DA326-EE56-4BFB-9D35-24D0FC2F1913}" destId="{A2970231-8BEE-40DA-B1AF-04DA3F894F6B}" srcOrd="0" destOrd="0" presId="urn:microsoft.com/office/officeart/2005/8/layout/vProcess5"/>
    <dgm:cxn modelId="{B54BD01E-F36E-4582-B544-1A09A9F4BC6B}" type="presOf" srcId="{59B029A2-1D0E-4C4B-9E48-0715F3B9FEAB}" destId="{1C6BC1CD-FABF-4332-AB12-2FD89F321D43}" srcOrd="0" destOrd="0" presId="urn:microsoft.com/office/officeart/2005/8/layout/vProcess5"/>
    <dgm:cxn modelId="{AE49AE29-F43D-41AE-8548-B8209EA691B4}" srcId="{0C6DA326-EE56-4BFB-9D35-24D0FC2F1913}" destId="{26A960DB-7E6F-4FEA-A3A3-8C4A6B324848}" srcOrd="0" destOrd="0" parTransId="{1FD0FAC2-B8CD-47B4-94D1-8ED98EE41788}" sibTransId="{510B07B2-AA03-4C0F-97DD-E68BB8711DBC}"/>
    <dgm:cxn modelId="{1B0F7531-842D-413D-BD5E-986FC8ABD7E3}" srcId="{59B029A2-1D0E-4C4B-9E48-0715F3B9FEAB}" destId="{3BFB3624-6182-4548-B1E4-FC3886DA0B50}" srcOrd="2" destOrd="0" parTransId="{08940653-5B90-4261-BD92-9F2AB2770B0F}" sibTransId="{1AA40A45-46B8-4C88-A76D-8A5177B9A931}"/>
    <dgm:cxn modelId="{5509E239-C6A2-4E36-9DE9-01A49EB0C317}" srcId="{59B029A2-1D0E-4C4B-9E48-0715F3B9FEAB}" destId="{1F115442-50E9-4C7B-83EF-19CFEBE68BA8}" srcOrd="4" destOrd="0" parTransId="{D139D395-A30D-4CFC-A822-CC2B45CC9BB0}" sibTransId="{6B17D086-40FB-4A19-BD65-9663F07DF058}"/>
    <dgm:cxn modelId="{ED7F073C-701B-451D-BD0B-444333E98C48}" type="presOf" srcId="{1A48B85C-0A4C-4DAD-8F49-A9BE5EE50589}" destId="{C990D980-A87F-4734-B532-2A8E94C99C9B}" srcOrd="1" destOrd="1" presId="urn:microsoft.com/office/officeart/2005/8/layout/vProcess5"/>
    <dgm:cxn modelId="{0EC3B25E-BEEE-4142-9394-3E8A282624B5}" type="presOf" srcId="{0C6DA326-EE56-4BFB-9D35-24D0FC2F1913}" destId="{90411458-302B-4852-9029-68A0B6F667AA}" srcOrd="1" destOrd="0" presId="urn:microsoft.com/office/officeart/2005/8/layout/vProcess5"/>
    <dgm:cxn modelId="{39724F5F-871A-4661-B1BF-40FA1DF298E0}" srcId="{93A77D13-6314-4A47-AA20-6A9FA10556FC}" destId="{8216DD50-8DCE-48B5-8A8F-363CED448F0E}" srcOrd="1" destOrd="0" parTransId="{9D5C032B-F468-4AEE-8993-2A1359C03542}" sibTransId="{F823C8D1-46D2-4FCC-B72E-4947F60A178E}"/>
    <dgm:cxn modelId="{D08FF55F-7740-4021-8F82-8D04516EB2F8}" type="presOf" srcId="{81BEA3C7-0F98-47F2-91FA-5B3AF77CE4EA}" destId="{1EAC4A14-09F4-4AC5-B811-56A307C152C0}" srcOrd="0" destOrd="0" presId="urn:microsoft.com/office/officeart/2005/8/layout/vProcess5"/>
    <dgm:cxn modelId="{08FC9761-9DEE-48DD-BD20-C47F24EC944F}" type="presOf" srcId="{FE717F17-271B-41B9-AC86-C014505EB615}" destId="{52123652-314C-4351-A0FE-F1F9BEE1FA3E}" srcOrd="0" destOrd="0" presId="urn:microsoft.com/office/officeart/2005/8/layout/vProcess5"/>
    <dgm:cxn modelId="{731DE541-6AB6-486E-B0A8-40756AD9523C}" type="presOf" srcId="{26A960DB-7E6F-4FEA-A3A3-8C4A6B324848}" destId="{A2970231-8BEE-40DA-B1AF-04DA3F894F6B}" srcOrd="0" destOrd="1" presId="urn:microsoft.com/office/officeart/2005/8/layout/vProcess5"/>
    <dgm:cxn modelId="{97CB5A46-24A0-466E-ADCF-214414A2C523}" type="presOf" srcId="{1A48B85C-0A4C-4DAD-8F49-A9BE5EE50589}" destId="{D3D563CA-A1AB-439A-9D20-D259D9E28205}" srcOrd="0" destOrd="1" presId="urn:microsoft.com/office/officeart/2005/8/layout/vProcess5"/>
    <dgm:cxn modelId="{6F983079-D4F2-4A40-9D8A-0BC658BA5F33}" type="presOf" srcId="{C7F5802D-8E12-42FA-9D52-3A3B397F009B}" destId="{1DCB482A-573A-4596-9A1B-347C5DF23EC6}" srcOrd="0" destOrd="0" presId="urn:microsoft.com/office/officeart/2005/8/layout/vProcess5"/>
    <dgm:cxn modelId="{B2C9827B-D59A-4CDF-9BFE-6AB5B2BCDF97}" type="presOf" srcId="{8216DD50-8DCE-48B5-8A8F-363CED448F0E}" destId="{C990D980-A87F-4734-B532-2A8E94C99C9B}" srcOrd="1" destOrd="2" presId="urn:microsoft.com/office/officeart/2005/8/layout/vProcess5"/>
    <dgm:cxn modelId="{F32BC47D-F75B-4A59-A812-6DC8B4F34BB7}" srcId="{59B029A2-1D0E-4C4B-9E48-0715F3B9FEAB}" destId="{93A77D13-6314-4A47-AA20-6A9FA10556FC}" srcOrd="3" destOrd="0" parTransId="{75496D39-0643-4B1B-B28A-0CF59B87DC22}" sibTransId="{7DFCF231-3915-4685-9CAA-A05D8B453971}"/>
    <dgm:cxn modelId="{91B82983-E419-464D-A32D-8F0E70CF9521}" type="presOf" srcId="{7DFCF231-3915-4685-9CAA-A05D8B453971}" destId="{6B36DDF9-97CB-48E0-A439-234994073C51}" srcOrd="0" destOrd="0" presId="urn:microsoft.com/office/officeart/2005/8/layout/vProcess5"/>
    <dgm:cxn modelId="{8D78C597-DE50-4C2C-B0FC-25F642F483AA}" type="presOf" srcId="{93A77D13-6314-4A47-AA20-6A9FA10556FC}" destId="{C990D980-A87F-4734-B532-2A8E94C99C9B}" srcOrd="1" destOrd="0" presId="urn:microsoft.com/office/officeart/2005/8/layout/vProcess5"/>
    <dgm:cxn modelId="{6C41869D-EE33-4FB8-8232-46DD166F12D6}" type="presOf" srcId="{1F115442-50E9-4C7B-83EF-19CFEBE68BA8}" destId="{213D0158-17DF-4D34-B5F5-5135FB39B943}" srcOrd="0" destOrd="0" presId="urn:microsoft.com/office/officeart/2005/8/layout/vProcess5"/>
    <dgm:cxn modelId="{DA4E74A8-D389-4F91-9CFA-1E665AFBBFB5}" type="presOf" srcId="{81BEA3C7-0F98-47F2-91FA-5B3AF77CE4EA}" destId="{69280EB2-C03C-43D2-8D80-41332116018D}" srcOrd="1" destOrd="0" presId="urn:microsoft.com/office/officeart/2005/8/layout/vProcess5"/>
    <dgm:cxn modelId="{245C2CAD-C5D3-4837-AAE3-582CF5BF281A}" type="presOf" srcId="{1F115442-50E9-4C7B-83EF-19CFEBE68BA8}" destId="{2092FA8D-162E-4097-BA00-0334F6EE1332}" srcOrd="1" destOrd="0" presId="urn:microsoft.com/office/officeart/2005/8/layout/vProcess5"/>
    <dgm:cxn modelId="{482937B9-4E0E-4893-B069-B67E8DAFF38B}" type="presOf" srcId="{93A77D13-6314-4A47-AA20-6A9FA10556FC}" destId="{D3D563CA-A1AB-439A-9D20-D259D9E28205}" srcOrd="0" destOrd="0" presId="urn:microsoft.com/office/officeart/2005/8/layout/vProcess5"/>
    <dgm:cxn modelId="{550EE0BB-F238-410C-9850-7A472A270C5F}" type="presOf" srcId="{1AA40A45-46B8-4C88-A76D-8A5177B9A931}" destId="{14657ED4-1F3E-45FC-9DEF-B9C64004E3E6}" srcOrd="0" destOrd="0" presId="urn:microsoft.com/office/officeart/2005/8/layout/vProcess5"/>
    <dgm:cxn modelId="{D2FC1CCA-05D3-4799-AD64-1D465C0E27C2}" type="presOf" srcId="{8216DD50-8DCE-48B5-8A8F-363CED448F0E}" destId="{D3D563CA-A1AB-439A-9D20-D259D9E28205}" srcOrd="0" destOrd="2" presId="urn:microsoft.com/office/officeart/2005/8/layout/vProcess5"/>
    <dgm:cxn modelId="{829FEFCD-30D7-47D8-94F8-85DE7EEC3544}" srcId="{93A77D13-6314-4A47-AA20-6A9FA10556FC}" destId="{1A48B85C-0A4C-4DAD-8F49-A9BE5EE50589}" srcOrd="0" destOrd="0" parTransId="{2ED56D56-3E9B-42C0-A363-A9A7C3CCC397}" sibTransId="{8067516C-134C-4DE7-AF21-892AAC52D3C1}"/>
    <dgm:cxn modelId="{995D36DC-1EAA-49D5-A6F2-53B9F129E36B}" srcId="{59B029A2-1D0E-4C4B-9E48-0715F3B9FEAB}" destId="{0C6DA326-EE56-4BFB-9D35-24D0FC2F1913}" srcOrd="0" destOrd="0" parTransId="{51D74BF7-F230-40B2-AA72-240D0757E04D}" sibTransId="{FE717F17-271B-41B9-AC86-C014505EB615}"/>
    <dgm:cxn modelId="{79608CDC-80FD-4222-91D4-DE98E91FB7D2}" type="presOf" srcId="{3BFB3624-6182-4548-B1E4-FC3886DA0B50}" destId="{DDE864AB-A7AF-406A-A1BC-E7D38D3D1228}" srcOrd="0" destOrd="0" presId="urn:microsoft.com/office/officeart/2005/8/layout/vProcess5"/>
    <dgm:cxn modelId="{F61D3CE0-9DED-4F84-9B5E-C75BB25E6E65}" type="presOf" srcId="{3BFB3624-6182-4548-B1E4-FC3886DA0B50}" destId="{D393EF27-F283-48A1-A6F6-B955076B56ED}" srcOrd="1" destOrd="0" presId="urn:microsoft.com/office/officeart/2005/8/layout/vProcess5"/>
    <dgm:cxn modelId="{B3324FEF-A438-4F6B-B698-4F8F9D0082B0}" type="presOf" srcId="{26A960DB-7E6F-4FEA-A3A3-8C4A6B324848}" destId="{90411458-302B-4852-9029-68A0B6F667AA}" srcOrd="1" destOrd="1" presId="urn:microsoft.com/office/officeart/2005/8/layout/vProcess5"/>
    <dgm:cxn modelId="{A2583911-F9CD-426B-8B87-54619AEEC0AF}" type="presParOf" srcId="{1C6BC1CD-FABF-4332-AB12-2FD89F321D43}" destId="{5316A65A-2035-4F4E-BEF4-C749F6693DED}" srcOrd="0" destOrd="0" presId="urn:microsoft.com/office/officeart/2005/8/layout/vProcess5"/>
    <dgm:cxn modelId="{558B8EB0-CA13-4E2C-BE74-9EDA949010E9}" type="presParOf" srcId="{1C6BC1CD-FABF-4332-AB12-2FD89F321D43}" destId="{A2970231-8BEE-40DA-B1AF-04DA3F894F6B}" srcOrd="1" destOrd="0" presId="urn:microsoft.com/office/officeart/2005/8/layout/vProcess5"/>
    <dgm:cxn modelId="{6BDC1623-50DC-49E1-9691-AE54C0F43402}" type="presParOf" srcId="{1C6BC1CD-FABF-4332-AB12-2FD89F321D43}" destId="{1EAC4A14-09F4-4AC5-B811-56A307C152C0}" srcOrd="2" destOrd="0" presId="urn:microsoft.com/office/officeart/2005/8/layout/vProcess5"/>
    <dgm:cxn modelId="{6E850799-A5F9-4A5A-970B-F48F3D63D06C}" type="presParOf" srcId="{1C6BC1CD-FABF-4332-AB12-2FD89F321D43}" destId="{DDE864AB-A7AF-406A-A1BC-E7D38D3D1228}" srcOrd="3" destOrd="0" presId="urn:microsoft.com/office/officeart/2005/8/layout/vProcess5"/>
    <dgm:cxn modelId="{55A4EC1D-B0CA-4356-93AC-5AB6D0225C76}" type="presParOf" srcId="{1C6BC1CD-FABF-4332-AB12-2FD89F321D43}" destId="{D3D563CA-A1AB-439A-9D20-D259D9E28205}" srcOrd="4" destOrd="0" presId="urn:microsoft.com/office/officeart/2005/8/layout/vProcess5"/>
    <dgm:cxn modelId="{935C2158-EB56-4047-B775-216EC3915BA3}" type="presParOf" srcId="{1C6BC1CD-FABF-4332-AB12-2FD89F321D43}" destId="{213D0158-17DF-4D34-B5F5-5135FB39B943}" srcOrd="5" destOrd="0" presId="urn:microsoft.com/office/officeart/2005/8/layout/vProcess5"/>
    <dgm:cxn modelId="{BE2EEEB5-E702-4A2A-930E-D3EC5C74AA4E}" type="presParOf" srcId="{1C6BC1CD-FABF-4332-AB12-2FD89F321D43}" destId="{52123652-314C-4351-A0FE-F1F9BEE1FA3E}" srcOrd="6" destOrd="0" presId="urn:microsoft.com/office/officeart/2005/8/layout/vProcess5"/>
    <dgm:cxn modelId="{13B338A4-4376-4B7F-B591-2BBFEAB6D7C6}" type="presParOf" srcId="{1C6BC1CD-FABF-4332-AB12-2FD89F321D43}" destId="{1DCB482A-573A-4596-9A1B-347C5DF23EC6}" srcOrd="7" destOrd="0" presId="urn:microsoft.com/office/officeart/2005/8/layout/vProcess5"/>
    <dgm:cxn modelId="{DE5A582F-67F4-4E04-B044-790CB8453252}" type="presParOf" srcId="{1C6BC1CD-FABF-4332-AB12-2FD89F321D43}" destId="{14657ED4-1F3E-45FC-9DEF-B9C64004E3E6}" srcOrd="8" destOrd="0" presId="urn:microsoft.com/office/officeart/2005/8/layout/vProcess5"/>
    <dgm:cxn modelId="{25C409EF-0E5B-4207-A0D6-4E53147C5F6A}" type="presParOf" srcId="{1C6BC1CD-FABF-4332-AB12-2FD89F321D43}" destId="{6B36DDF9-97CB-48E0-A439-234994073C51}" srcOrd="9" destOrd="0" presId="urn:microsoft.com/office/officeart/2005/8/layout/vProcess5"/>
    <dgm:cxn modelId="{4553FD9E-14EF-4F16-86E8-2D14FC5C9372}" type="presParOf" srcId="{1C6BC1CD-FABF-4332-AB12-2FD89F321D43}" destId="{90411458-302B-4852-9029-68A0B6F667AA}" srcOrd="10" destOrd="0" presId="urn:microsoft.com/office/officeart/2005/8/layout/vProcess5"/>
    <dgm:cxn modelId="{2E0E1919-7FB3-4243-AC80-B339E1602403}" type="presParOf" srcId="{1C6BC1CD-FABF-4332-AB12-2FD89F321D43}" destId="{69280EB2-C03C-43D2-8D80-41332116018D}" srcOrd="11" destOrd="0" presId="urn:microsoft.com/office/officeart/2005/8/layout/vProcess5"/>
    <dgm:cxn modelId="{DAC57BFF-2EB4-4106-97B2-D7867E6BF25A}" type="presParOf" srcId="{1C6BC1CD-FABF-4332-AB12-2FD89F321D43}" destId="{D393EF27-F283-48A1-A6F6-B955076B56ED}" srcOrd="12" destOrd="0" presId="urn:microsoft.com/office/officeart/2005/8/layout/vProcess5"/>
    <dgm:cxn modelId="{5B71F77E-9DE4-4199-A01A-3B72BE78F4DA}" type="presParOf" srcId="{1C6BC1CD-FABF-4332-AB12-2FD89F321D43}" destId="{C990D980-A87F-4734-B532-2A8E94C99C9B}" srcOrd="13" destOrd="0" presId="urn:microsoft.com/office/officeart/2005/8/layout/vProcess5"/>
    <dgm:cxn modelId="{E159836C-4E90-4DA4-8D92-8CCCF7BD648B}" type="presParOf" srcId="{1C6BC1CD-FABF-4332-AB12-2FD89F321D43}" destId="{2092FA8D-162E-4097-BA00-0334F6EE1332}"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70231-8BEE-40DA-B1AF-04DA3F894F6B}">
      <dsp:nvSpPr>
        <dsp:cNvPr id="0" name=""/>
        <dsp:cNvSpPr/>
      </dsp:nvSpPr>
      <dsp:spPr>
        <a:xfrm>
          <a:off x="0" y="0"/>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Preprocess data</a:t>
          </a:r>
        </a:p>
        <a:p>
          <a:pPr marL="57150" lvl="1" indent="-57150" algn="l" defTabSz="488950">
            <a:lnSpc>
              <a:spcPct val="90000"/>
            </a:lnSpc>
            <a:spcBef>
              <a:spcPct val="0"/>
            </a:spcBef>
            <a:spcAft>
              <a:spcPct val="15000"/>
            </a:spcAft>
            <a:buChar char="•"/>
          </a:pPr>
          <a:r>
            <a:rPr lang="en-US" sz="1100" kern="1200" dirty="0"/>
            <a:t>Refine data from raw data</a:t>
          </a:r>
        </a:p>
      </dsp:txBody>
      <dsp:txXfrm>
        <a:off x="21259" y="21259"/>
        <a:ext cx="4306552" cy="683322"/>
      </dsp:txXfrm>
    </dsp:sp>
    <dsp:sp modelId="{1EAC4A14-09F4-4AC5-B811-56A307C152C0}">
      <dsp:nvSpPr>
        <dsp:cNvPr id="0" name=""/>
        <dsp:cNvSpPr/>
      </dsp:nvSpPr>
      <dsp:spPr>
        <a:xfrm>
          <a:off x="386423" y="826651"/>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Train ML model</a:t>
          </a:r>
        </a:p>
      </dsp:txBody>
      <dsp:txXfrm>
        <a:off x="407682" y="847910"/>
        <a:ext cx="4273976" cy="683322"/>
      </dsp:txXfrm>
    </dsp:sp>
    <dsp:sp modelId="{DDE864AB-A7AF-406A-A1BC-E7D38D3D1228}">
      <dsp:nvSpPr>
        <dsp:cNvPr id="0" name=""/>
        <dsp:cNvSpPr/>
      </dsp:nvSpPr>
      <dsp:spPr>
        <a:xfrm>
          <a:off x="772846" y="1653303"/>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Evaluate model</a:t>
          </a:r>
        </a:p>
      </dsp:txBody>
      <dsp:txXfrm>
        <a:off x="794105" y="1674562"/>
        <a:ext cx="4273976" cy="683322"/>
      </dsp:txXfrm>
    </dsp:sp>
    <dsp:sp modelId="{D3D563CA-A1AB-439A-9D20-D259D9E28205}">
      <dsp:nvSpPr>
        <dsp:cNvPr id="0" name=""/>
        <dsp:cNvSpPr/>
      </dsp:nvSpPr>
      <dsp:spPr>
        <a:xfrm>
          <a:off x="1159270" y="2479955"/>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Optimize model</a:t>
          </a:r>
        </a:p>
        <a:p>
          <a:pPr marL="57150" lvl="1" indent="-57150" algn="l" defTabSz="488950">
            <a:lnSpc>
              <a:spcPct val="90000"/>
            </a:lnSpc>
            <a:spcBef>
              <a:spcPct val="0"/>
            </a:spcBef>
            <a:spcAft>
              <a:spcPct val="15000"/>
            </a:spcAft>
            <a:buChar char="•"/>
          </a:pPr>
          <a:r>
            <a:rPr lang="en-US" sz="1100" kern="1200" dirty="0"/>
            <a:t>For accuracy</a:t>
          </a:r>
        </a:p>
        <a:p>
          <a:pPr marL="57150" lvl="1" indent="-57150" algn="l" defTabSz="488950">
            <a:lnSpc>
              <a:spcPct val="90000"/>
            </a:lnSpc>
            <a:spcBef>
              <a:spcPct val="0"/>
            </a:spcBef>
            <a:spcAft>
              <a:spcPct val="15000"/>
            </a:spcAft>
            <a:buChar char="•"/>
          </a:pPr>
          <a:r>
            <a:rPr lang="en-US" sz="1100" kern="1200" dirty="0"/>
            <a:t>For mobile</a:t>
          </a:r>
        </a:p>
      </dsp:txBody>
      <dsp:txXfrm>
        <a:off x="1180529" y="2501214"/>
        <a:ext cx="4273976" cy="683322"/>
      </dsp:txXfrm>
    </dsp:sp>
    <dsp:sp modelId="{213D0158-17DF-4D34-B5F5-5135FB39B943}">
      <dsp:nvSpPr>
        <dsp:cNvPr id="0" name=""/>
        <dsp:cNvSpPr/>
      </dsp:nvSpPr>
      <dsp:spPr>
        <a:xfrm>
          <a:off x="1545693" y="3306607"/>
          <a:ext cx="5174714" cy="725840"/>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Implement to system</a:t>
          </a:r>
        </a:p>
      </dsp:txBody>
      <dsp:txXfrm>
        <a:off x="1566952" y="3327866"/>
        <a:ext cx="4273976" cy="683322"/>
      </dsp:txXfrm>
    </dsp:sp>
    <dsp:sp modelId="{52123652-314C-4351-A0FE-F1F9BEE1FA3E}">
      <dsp:nvSpPr>
        <dsp:cNvPr id="0" name=""/>
        <dsp:cNvSpPr/>
      </dsp:nvSpPr>
      <dsp:spPr>
        <a:xfrm>
          <a:off x="4702917" y="530266"/>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809071" y="530266"/>
        <a:ext cx="259488" cy="355026"/>
      </dsp:txXfrm>
    </dsp:sp>
    <dsp:sp modelId="{1DCB482A-573A-4596-9A1B-347C5DF23EC6}">
      <dsp:nvSpPr>
        <dsp:cNvPr id="0" name=""/>
        <dsp:cNvSpPr/>
      </dsp:nvSpPr>
      <dsp:spPr>
        <a:xfrm>
          <a:off x="5089341" y="1356918"/>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195495" y="1356918"/>
        <a:ext cx="259488" cy="355026"/>
      </dsp:txXfrm>
    </dsp:sp>
    <dsp:sp modelId="{14657ED4-1F3E-45FC-9DEF-B9C64004E3E6}">
      <dsp:nvSpPr>
        <dsp:cNvPr id="0" name=""/>
        <dsp:cNvSpPr/>
      </dsp:nvSpPr>
      <dsp:spPr>
        <a:xfrm>
          <a:off x="5475764" y="2171473"/>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581918" y="2171473"/>
        <a:ext cx="259488" cy="355026"/>
      </dsp:txXfrm>
    </dsp:sp>
    <dsp:sp modelId="{6B36DDF9-97CB-48E0-A439-234994073C51}">
      <dsp:nvSpPr>
        <dsp:cNvPr id="0" name=""/>
        <dsp:cNvSpPr/>
      </dsp:nvSpPr>
      <dsp:spPr>
        <a:xfrm>
          <a:off x="5862188" y="3006189"/>
          <a:ext cx="471796" cy="47179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968342" y="3006189"/>
        <a:ext cx="259488" cy="3550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ct val="116666"/>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116666"/>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SzPct val="116666"/>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SzPct val="116666"/>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SzPct val="116666"/>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vi-VN" sz="1200" b="0" i="0" u="none" strike="noStrike" kern="1200" cap="none" dirty="0">
                <a:solidFill>
                  <a:schemeClr val="dk1"/>
                </a:solidFill>
                <a:effectLst/>
                <a:latin typeface="Calibri"/>
                <a:ea typeface="Calibri"/>
                <a:cs typeface="Calibri"/>
                <a:sym typeface="Calibri"/>
              </a:rPr>
              <a:t>1 phút đi bộ = (0,035 x trọng lượng cơ thể) + [(vận tốc ^2) / Chiều cao] x 0,029 x trọng lượng cơ thể</a:t>
            </a:r>
            <a:endParaRPr lang="en-US" sz="1200" b="0" i="0" u="none" strike="noStrike" kern="1200" cap="none" dirty="0">
              <a:solidFill>
                <a:schemeClr val="dk1"/>
              </a:solidFill>
              <a:effectLst/>
              <a:latin typeface="Calibri"/>
              <a:ea typeface="Calibri"/>
              <a:cs typeface="Calibri"/>
              <a:sym typeface="Calibri"/>
            </a:endParaRPr>
          </a:p>
          <a:p>
            <a:pPr lvl="0" rtl="0">
              <a:spcBef>
                <a:spcPts val="0"/>
              </a:spcBef>
              <a:buNone/>
            </a:pPr>
            <a:r>
              <a:rPr lang="vi-VN" sz="1200" b="0" i="0" u="none" strike="noStrike" kern="1200" cap="none" dirty="0">
                <a:solidFill>
                  <a:schemeClr val="dk1"/>
                </a:solidFill>
                <a:effectLst/>
                <a:latin typeface="Calibri"/>
                <a:ea typeface="Calibri"/>
                <a:cs typeface="Calibri"/>
                <a:sym typeface="Calibri"/>
              </a:rPr>
              <a:t>Một người có cân nặng 60kg và cao 1,6m. Ngưới này đi bộ với vận tốc khoảng 5km/h. Vậy lượng calo mà người đó có thể đốt cháy sau khi đi bộ khoảng 1 phút là: (0,035 x 60) + [(5^2)/1,6] x 0,029 x 60 = 29.</a:t>
            </a: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02" name="Shape 202"/>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2" name="Shape 212"/>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8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91666"/>
              <a:buFont typeface="Arial"/>
              <a:buNone/>
            </a:pPr>
            <a:r>
              <a:rPr lang="en-US"/>
              <a:t>LSTM: long-short term memory - </a:t>
            </a:r>
          </a:p>
          <a:p>
            <a:pPr lvl="0">
              <a:spcBef>
                <a:spcPts val="0"/>
              </a:spcBef>
              <a:buClr>
                <a:schemeClr val="dk1"/>
              </a:buClr>
              <a:buSzPct val="91666"/>
              <a:buFont typeface="Arial"/>
              <a:buNone/>
            </a:pPr>
            <a:r>
              <a:rPr lang="en-US"/>
              <a:t>random forest: </a:t>
            </a:r>
          </a:p>
          <a:p>
            <a:pPr lvl="0">
              <a:spcBef>
                <a:spcPts val="0"/>
              </a:spcBef>
              <a:buClr>
                <a:schemeClr val="dk1"/>
              </a:buClr>
              <a:buSzPct val="91666"/>
              <a:buFont typeface="Arial"/>
              <a:buNone/>
            </a:pPr>
            <a:r>
              <a:rPr lang="en-US"/>
              <a:t>svm vs knn: https://www.quora.com/What-is-better-k-nearest-neighbors-algorithm-k-NN-or-Support-Vector-Machine-SVM-classifier-Which-algorithm-is-mostly-used-practically-Which-algorithm-guarantees-reliable-detection-in-unpredictable-situations</a:t>
            </a:r>
          </a:p>
          <a:p>
            <a:pPr lvl="0" rtl="0">
              <a:spcBef>
                <a:spcPts val="0"/>
              </a:spcBef>
              <a:buNone/>
            </a:pPr>
            <a:endParaRP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タイトル スライド">
    <p:spTree>
      <p:nvGrpSpPr>
        <p:cNvPr id="1" name="Shape 19"/>
        <p:cNvGrpSpPr/>
        <p:nvPr/>
      </p:nvGrpSpPr>
      <p:grpSpPr>
        <a:xfrm>
          <a:off x="0" y="0"/>
          <a:ext cx="0" cy="0"/>
          <a:chOff x="0" y="0"/>
          <a:chExt cx="0" cy="0"/>
        </a:xfrm>
      </p:grpSpPr>
      <p:pic>
        <p:nvPicPr>
          <p:cNvPr id="20" name="Shape 20" descr="OFDM"/>
          <p:cNvPicPr preferRelativeResize="0"/>
          <p:nvPr/>
        </p:nvPicPr>
        <p:blipFill rotWithShape="1">
          <a:blip r:embed="rId2">
            <a:alphaModFix/>
          </a:blip>
          <a:srcRect/>
          <a:stretch/>
        </p:blipFill>
        <p:spPr>
          <a:xfrm>
            <a:off x="0" y="4654550"/>
            <a:ext cx="9101480" cy="1485850"/>
          </a:xfrm>
          <a:prstGeom prst="rect">
            <a:avLst/>
          </a:prstGeom>
          <a:noFill/>
          <a:ln>
            <a:noFill/>
          </a:ln>
        </p:spPr>
      </p:pic>
      <p:sp>
        <p:nvSpPr>
          <p:cNvPr id="21" name="Shape 21"/>
          <p:cNvSpPr txBox="1">
            <a:spLocks noGrp="1"/>
          </p:cNvSpPr>
          <p:nvPr>
            <p:ph type="ctrTitle"/>
          </p:nvPr>
        </p:nvSpPr>
        <p:spPr>
          <a:xfrm>
            <a:off x="684213" y="2133600"/>
            <a:ext cx="7772400" cy="14700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22" name="Shape 22"/>
          <p:cNvSpPr/>
          <p:nvPr/>
        </p:nvSpPr>
        <p:spPr>
          <a:xfrm flipH="1">
            <a:off x="0" y="4652963"/>
            <a:ext cx="9144000" cy="1560512"/>
          </a:xfrm>
          <a:prstGeom prst="rect">
            <a:avLst/>
          </a:prstGeom>
          <a:solidFill>
            <a:schemeClr val="lt1">
              <a:alpha val="29803"/>
            </a:schemeClr>
          </a:solidFill>
          <a:ln>
            <a:noFill/>
          </a:ln>
        </p:spPr>
        <p:txBody>
          <a:bodyPr wrap="square" lIns="91425" tIns="45700" rIns="91425" bIns="45700" anchor="ctr" anchorCtr="0">
            <a:noAutofit/>
          </a:bodyPr>
          <a:lstStyle/>
          <a:p>
            <a:pPr marL="0" marR="0" lvl="0" indent="0" algn="l" rtl="0">
              <a:spcBef>
                <a:spcPts val="0"/>
              </a:spcBef>
              <a:buSzPct val="25000"/>
              <a:buNone/>
            </a:pPr>
            <a:endParaRPr sz="1800">
              <a:solidFill>
                <a:schemeClr val="dk1"/>
              </a:solidFill>
              <a:latin typeface="Times New Roman"/>
              <a:ea typeface="Times New Roman"/>
              <a:cs typeface="Times New Roman"/>
              <a:sym typeface="Times New Roman"/>
            </a:endParaRPr>
          </a:p>
        </p:txBody>
      </p:sp>
      <p:sp>
        <p:nvSpPr>
          <p:cNvPr id="23" name="Shape 23"/>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560"/>
              </a:spcBef>
              <a:spcAft>
                <a:spcPts val="0"/>
              </a:spcAft>
              <a:buClr>
                <a:srgbClr val="003399"/>
              </a:buClr>
              <a:buSzPct val="100000"/>
              <a:buFont typeface="Noto Sans Symbols"/>
              <a:buNone/>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6" name="Shape 26"/>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pic>
        <p:nvPicPr>
          <p:cNvPr id="27" name="Shape 27"/>
          <p:cNvPicPr preferRelativeResize="0"/>
          <p:nvPr/>
        </p:nvPicPr>
        <p:blipFill rotWithShape="1">
          <a:blip r:embed="rId3">
            <a:alphaModFix/>
          </a:blip>
          <a:srcRect/>
          <a:stretch/>
        </p:blipFill>
        <p:spPr>
          <a:xfrm>
            <a:off x="-446" y="10715"/>
            <a:ext cx="1761983" cy="1761983"/>
          </a:xfrm>
          <a:prstGeom prst="rect">
            <a:avLst/>
          </a:prstGeom>
          <a:noFill/>
          <a:ln>
            <a:noFill/>
          </a:ln>
        </p:spPr>
      </p:pic>
      <p:pic>
        <p:nvPicPr>
          <p:cNvPr id="28" name="Shape 28"/>
          <p:cNvPicPr preferRelativeResize="0"/>
          <p:nvPr/>
        </p:nvPicPr>
        <p:blipFill rotWithShape="1">
          <a:blip r:embed="rId4">
            <a:alphaModFix/>
          </a:blip>
          <a:srcRect/>
          <a:stretch/>
        </p:blipFill>
        <p:spPr>
          <a:xfrm>
            <a:off x="7668344" y="72008"/>
            <a:ext cx="1359694" cy="16281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31" name="Shape 31"/>
          <p:cNvSpPr txBox="1">
            <a:spLocks noGrp="1"/>
          </p:cNvSpPr>
          <p:nvPr>
            <p:ph type="body" idx="1"/>
          </p:nvPr>
        </p:nvSpPr>
        <p:spPr>
          <a:xfrm>
            <a:off x="251520" y="1412776"/>
            <a:ext cx="8640960" cy="4824536"/>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2" name="Shape 32"/>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3" name="Shape 33"/>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34" name="Shape 34"/>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37" name="Shape 37"/>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39" name="Shape 39"/>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35000"/>
              <a:buNone/>
              <a:defRPr sz="40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42" name="Shape 42"/>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rgbClr val="003399"/>
              </a:buClr>
              <a:buSzPct val="100000"/>
              <a:buFont typeface="Noto Sans Symbols"/>
              <a:buNone/>
              <a:defRPr sz="20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Clr>
                <a:srgbClr val="003399"/>
              </a:buClr>
              <a:buSzPct val="100000"/>
              <a:buFont typeface="Noto Sans Symbols"/>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20"/>
              </a:spcBef>
              <a:spcAft>
                <a:spcPts val="0"/>
              </a:spcAft>
              <a:buClr>
                <a:srgbClr val="003399"/>
              </a:buClr>
              <a:buSzPct val="100000"/>
              <a:buFont typeface="Noto Sans Symbols"/>
              <a:buNone/>
              <a:defRPr sz="16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280"/>
              </a:spcBef>
              <a:spcAft>
                <a:spcPts val="0"/>
              </a:spcAft>
              <a:buClr>
                <a:srgbClr val="003399"/>
              </a:buClr>
              <a:buSzPct val="100000"/>
              <a:buFont typeface="Noto Sans Symbols"/>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45" name="Shape 45"/>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 つのコンテンツ">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48" name="Shape 48"/>
          <p:cNvSpPr txBox="1">
            <a:spLocks noGrp="1"/>
          </p:cNvSpPr>
          <p:nvPr>
            <p:ph type="body" idx="1"/>
          </p:nvPr>
        </p:nvSpPr>
        <p:spPr>
          <a:xfrm>
            <a:off x="468313" y="1628775"/>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9" name="Shape 49"/>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a:t>
            </a:fld>
            <a:endParaRPr lang="en-US" sz="1000">
              <a:solidFill>
                <a:schemeClr val="dk1"/>
              </a:solidFill>
              <a:latin typeface="Times New Roman"/>
              <a:ea typeface="Times New Roman"/>
              <a:cs typeface="Times New Roman"/>
              <a:sym typeface="Times New Roman"/>
            </a:endParaRPr>
          </a:p>
        </p:txBody>
      </p:sp>
      <p:sp>
        <p:nvSpPr>
          <p:cNvPr id="51" name="Shape 51"/>
          <p:cNvSpPr txBox="1">
            <a:spLocks noGrp="1"/>
          </p:cNvSpPr>
          <p:nvPr>
            <p:ph type="body" idx="2"/>
          </p:nvPr>
        </p:nvSpPr>
        <p:spPr>
          <a:xfrm>
            <a:off x="4709864" y="16288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OFDM"/>
          <p:cNvPicPr preferRelativeResize="0"/>
          <p:nvPr/>
        </p:nvPicPr>
        <p:blipFill rotWithShape="1">
          <a:blip r:embed="rId7">
            <a:alphaModFix/>
          </a:blip>
          <a:srcRect/>
          <a:stretch/>
        </p:blipFill>
        <p:spPr>
          <a:xfrm>
            <a:off x="179388" y="84138"/>
            <a:ext cx="7946413" cy="1296944"/>
          </a:xfrm>
          <a:prstGeom prst="rect">
            <a:avLst/>
          </a:prstGeom>
          <a:noFill/>
          <a:ln>
            <a:noFill/>
          </a:ln>
        </p:spPr>
      </p:pic>
      <p:sp>
        <p:nvSpPr>
          <p:cNvPr id="11" name="Shape 11"/>
          <p:cNvSpPr/>
          <p:nvPr/>
        </p:nvSpPr>
        <p:spPr>
          <a:xfrm>
            <a:off x="0" y="44450"/>
            <a:ext cx="8640763" cy="1296988"/>
          </a:xfrm>
          <a:prstGeom prst="rect">
            <a:avLst/>
          </a:prstGeom>
          <a:solidFill>
            <a:schemeClr val="lt1">
              <a:alpha val="60000"/>
            </a:schemeClr>
          </a:solidFill>
          <a:ln>
            <a:noFill/>
          </a:ln>
        </p:spPr>
        <p:txBody>
          <a:bodyPr wrap="square" lIns="91425" tIns="45700" rIns="91425" bIns="45700" anchor="ctr" anchorCtr="0">
            <a:noAutofit/>
          </a:bodyPr>
          <a:lstStyle/>
          <a:p>
            <a:pPr marL="0" marR="0" lvl="0" indent="0" algn="l" rtl="0">
              <a:spcBef>
                <a:spcPts val="0"/>
              </a:spcBef>
              <a:buSzPct val="25000"/>
              <a:buNone/>
            </a:pPr>
            <a:endParaRPr sz="1800">
              <a:solidFill>
                <a:schemeClr val="dk1"/>
              </a:solidFill>
              <a:latin typeface="Times New Roman"/>
              <a:ea typeface="Times New Roman"/>
              <a:cs typeface="Times New Roman"/>
              <a:sym typeface="Times New Roman"/>
            </a:endParaRPr>
          </a:p>
        </p:txBody>
      </p:sp>
      <p:sp>
        <p:nvSpPr>
          <p:cNvPr id="12" name="Shape 12"/>
          <p:cNvSpPr txBox="1">
            <a:spLocks noGrp="1"/>
          </p:cNvSpPr>
          <p:nvPr>
            <p:ph type="title"/>
          </p:nvPr>
        </p:nvSpPr>
        <p:spPr>
          <a:xfrm>
            <a:off x="1331913" y="287338"/>
            <a:ext cx="7354887" cy="69339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43750"/>
              <a:buNone/>
              <a:defRPr sz="3200" b="0" i="0" u="none" strike="noStrike" cap="none">
                <a:solidFill>
                  <a:srgbClr val="3366CC"/>
                </a:solidFill>
                <a:latin typeface="Times New Roman"/>
                <a:ea typeface="Times New Roman"/>
                <a:cs typeface="Times New Roman"/>
                <a:sym typeface="Times New Roman"/>
              </a:defRPr>
            </a:lvl1pPr>
            <a:lvl2pPr marL="0" marR="0" lvl="1"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2pPr>
            <a:lvl3pPr marL="0" marR="0" lvl="2"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3pPr>
            <a:lvl4pPr marL="0" marR="0" lvl="3"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4pPr>
            <a:lvl5pPr marL="0" marR="0" lvl="4"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5pPr>
            <a:lvl6pPr marL="457200" marR="0" lvl="5"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6pPr>
            <a:lvl7pPr marL="914400" marR="0" lvl="6"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7pPr>
            <a:lvl8pPr marL="1371600" marR="0" lvl="7"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8pPr>
            <a:lvl9pPr marL="1828800" marR="0" lvl="8" indent="0" algn="l" rtl="0">
              <a:spcBef>
                <a:spcPts val="0"/>
              </a:spcBef>
              <a:spcAft>
                <a:spcPts val="0"/>
              </a:spcAft>
              <a:buSzPct val="31818"/>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13" name="Shape 13"/>
          <p:cNvSpPr txBox="1">
            <a:spLocks noGrp="1"/>
          </p:cNvSpPr>
          <p:nvPr>
            <p:ph type="body" idx="1"/>
          </p:nvPr>
        </p:nvSpPr>
        <p:spPr>
          <a:xfrm>
            <a:off x="251520" y="1412776"/>
            <a:ext cx="8640960" cy="4824536"/>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rgbClr val="003399"/>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003399"/>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003399"/>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003399"/>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dt" idx="10"/>
          </p:nvPr>
        </p:nvSpPr>
        <p:spPr>
          <a:xfrm>
            <a:off x="251520" y="6525344"/>
            <a:ext cx="2133600" cy="288206"/>
          </a:xfrm>
          <a:prstGeom prst="rect">
            <a:avLst/>
          </a:prstGeom>
          <a:noFill/>
          <a:ln>
            <a:noFill/>
          </a:ln>
        </p:spPr>
        <p:txBody>
          <a:bodyPr wrap="square" lIns="91425" tIns="91425" rIns="91425" bIns="91425" anchor="t" anchorCtr="0"/>
          <a:lstStyle>
            <a:lvl1pPr marL="0" marR="0" lvl="0" indent="0" algn="l"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Shape 15"/>
          <p:cNvSpPr txBox="1">
            <a:spLocks noGrp="1"/>
          </p:cNvSpPr>
          <p:nvPr>
            <p:ph type="ftr" idx="11"/>
          </p:nvPr>
        </p:nvSpPr>
        <p:spPr>
          <a:xfrm>
            <a:off x="1762101" y="6524625"/>
            <a:ext cx="5618212" cy="288925"/>
          </a:xfrm>
          <a:prstGeom prst="rect">
            <a:avLst/>
          </a:prstGeom>
          <a:noFill/>
          <a:ln>
            <a:noFill/>
          </a:ln>
        </p:spPr>
        <p:txBody>
          <a:bodyPr wrap="square" lIns="91425" tIns="91425" rIns="91425" bIns="91425" anchor="t" anchorCtr="0"/>
          <a:lstStyle>
            <a:lvl1pPr marL="0" marR="0" lvl="0" indent="0" algn="ctr" rtl="0">
              <a:spcBef>
                <a:spcPts val="0"/>
              </a:spcBef>
              <a:buSzPct val="140000"/>
              <a:buNone/>
              <a:defRPr sz="1000">
                <a:solidFill>
                  <a:schemeClr val="dk1"/>
                </a:solidFill>
                <a:latin typeface="Times New Roman"/>
                <a:ea typeface="Times New Roman"/>
                <a:cs typeface="Times New Roman"/>
                <a:sym typeface="Times New Roman"/>
              </a:defRPr>
            </a:lvl1pPr>
            <a:lvl2pPr marL="457200" marR="0" lvl="1"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buSzPct val="77777"/>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b="0" u="none">
                <a:solidFill>
                  <a:schemeClr val="dk1"/>
                </a:solidFill>
                <a:latin typeface="Times New Roman"/>
                <a:ea typeface="Times New Roman"/>
                <a:cs typeface="Times New Roman"/>
                <a:sym typeface="Times New Roman"/>
              </a:rPr>
              <a:t>‹#›</a:t>
            </a:fld>
            <a:endParaRPr lang="en-US" sz="1000" b="0" u="none">
              <a:solidFill>
                <a:schemeClr val="dk1"/>
              </a:solidFill>
              <a:latin typeface="Times New Roman"/>
              <a:ea typeface="Times New Roman"/>
              <a:cs typeface="Times New Roman"/>
              <a:sym typeface="Times New Roman"/>
            </a:endParaRPr>
          </a:p>
        </p:txBody>
      </p:sp>
      <p:cxnSp>
        <p:nvCxnSpPr>
          <p:cNvPr id="17" name="Shape 17"/>
          <p:cNvCxnSpPr/>
          <p:nvPr/>
        </p:nvCxnSpPr>
        <p:spPr>
          <a:xfrm>
            <a:off x="144463" y="1123680"/>
            <a:ext cx="8496300" cy="0"/>
          </a:xfrm>
          <a:prstGeom prst="straightConnector1">
            <a:avLst/>
          </a:prstGeom>
          <a:noFill/>
          <a:ln w="9525" cap="flat" cmpd="sng">
            <a:solidFill>
              <a:srgbClr val="3366CC"/>
            </a:solidFill>
            <a:prstDash val="solid"/>
            <a:round/>
            <a:headEnd type="none" w="med" len="med"/>
            <a:tailEnd type="none" w="med" len="med"/>
          </a:ln>
        </p:spPr>
      </p:cxnSp>
      <p:pic>
        <p:nvPicPr>
          <p:cNvPr id="18" name="Shape 18"/>
          <p:cNvPicPr preferRelativeResize="0"/>
          <p:nvPr/>
        </p:nvPicPr>
        <p:blipFill rotWithShape="1">
          <a:blip r:embed="rId8">
            <a:alphaModFix/>
          </a:blip>
          <a:srcRect/>
          <a:stretch/>
        </p:blipFill>
        <p:spPr>
          <a:xfrm>
            <a:off x="107504" y="1592"/>
            <a:ext cx="1116265" cy="111626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4213" y="2133600"/>
            <a:ext cx="7772400" cy="14700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en-US" sz="4400" b="1" i="0" u="none" strike="noStrike" cap="none" dirty="0">
                <a:solidFill>
                  <a:srgbClr val="3366CC"/>
                </a:solidFill>
                <a:latin typeface="Times New Roman"/>
                <a:ea typeface="Times New Roman"/>
                <a:cs typeface="Times New Roman"/>
                <a:sym typeface="Times New Roman"/>
              </a:rPr>
              <a:t>HỆ THỐNG CHẨN ĐOÁN S</a:t>
            </a:r>
            <a:r>
              <a:rPr lang="en-US" sz="4400" b="1" dirty="0"/>
              <a:t>ỨC KHỎE</a:t>
            </a:r>
            <a:br>
              <a:rPr lang="en-US" sz="4400" b="1" i="0" u="none" strike="noStrike" cap="none" dirty="0">
                <a:solidFill>
                  <a:srgbClr val="3366CC"/>
                </a:solidFill>
                <a:latin typeface="Times New Roman"/>
                <a:ea typeface="Times New Roman"/>
                <a:cs typeface="Times New Roman"/>
                <a:sym typeface="Times New Roman"/>
              </a:rPr>
            </a:br>
            <a:endParaRPr lang="en-US" sz="4400" b="1" i="0" u="none" strike="noStrike" cap="none" dirty="0">
              <a:solidFill>
                <a:srgbClr val="3366CC"/>
              </a:solidFill>
              <a:latin typeface="Times New Roman"/>
              <a:ea typeface="Times New Roman"/>
              <a:cs typeface="Times New Roman"/>
              <a:sym typeface="Times New Roman"/>
            </a:endParaRPr>
          </a:p>
        </p:txBody>
      </p:sp>
      <p:sp>
        <p:nvSpPr>
          <p:cNvPr id="58" name="Shape 58"/>
          <p:cNvSpPr txBox="1">
            <a:spLocks noGrp="1"/>
          </p:cNvSpPr>
          <p:nvPr>
            <p:ph type="subTitle" idx="1"/>
          </p:nvPr>
        </p:nvSpPr>
        <p:spPr>
          <a:xfrm>
            <a:off x="684213" y="3886200"/>
            <a:ext cx="7772399" cy="1752600"/>
          </a:xfrm>
          <a:prstGeom prst="rect">
            <a:avLst/>
          </a:prstGeom>
          <a:noFill/>
          <a:ln>
            <a:noFill/>
          </a:ln>
        </p:spPr>
        <p:txBody>
          <a:bodyPr wrap="square" lIns="91425" tIns="45700" rIns="91425" bIns="45700" anchor="t" anchorCtr="0">
            <a:noAutofit/>
          </a:bodyPr>
          <a:lstStyle/>
          <a:p>
            <a:pPr marL="0" marR="0" lvl="0" indent="-177800" algn="ctr" rtl="0">
              <a:spcBef>
                <a:spcPts val="0"/>
              </a:spcBef>
              <a:spcAft>
                <a:spcPts val="0"/>
              </a:spcAft>
              <a:buClr>
                <a:srgbClr val="003399"/>
              </a:buClr>
              <a:buSzPct val="100000"/>
              <a:buFont typeface="Noto Sans Symbols"/>
              <a:buNone/>
            </a:pPr>
            <a:r>
              <a:rPr lang="en-US" sz="2800" b="0" i="0" u="none" strike="noStrike" cap="none" dirty="0">
                <a:solidFill>
                  <a:schemeClr val="dk1"/>
                </a:solidFill>
                <a:latin typeface="Times New Roman"/>
                <a:ea typeface="Times New Roman"/>
                <a:cs typeface="Times New Roman"/>
                <a:sym typeface="Times New Roman"/>
              </a:rPr>
              <a:t> 22/11/2017</a:t>
            </a:r>
          </a:p>
          <a:p>
            <a:pPr marL="0" marR="0" lvl="0" indent="-177800" algn="ctr" rtl="0">
              <a:spcBef>
                <a:spcPts val="560"/>
              </a:spcBef>
              <a:spcAft>
                <a:spcPts val="0"/>
              </a:spcAft>
              <a:buClr>
                <a:srgbClr val="003399"/>
              </a:buClr>
              <a:buSzPct val="100000"/>
              <a:buFont typeface="Noto Sans Symbols"/>
              <a:buNone/>
            </a:pPr>
            <a:r>
              <a:rPr lang="en-US" sz="2800" b="0" i="0" u="none" strike="noStrike" cap="none" dirty="0">
                <a:solidFill>
                  <a:schemeClr val="dk1"/>
                </a:solidFill>
                <a:latin typeface="Times New Roman"/>
                <a:ea typeface="Times New Roman"/>
                <a:cs typeface="Times New Roman"/>
                <a:sym typeface="Times New Roman"/>
              </a:rPr>
              <a:t>GVHD: </a:t>
            </a:r>
            <a:r>
              <a:rPr lang="en-US" sz="2800" b="0" i="0" u="none" strike="noStrike" cap="none" dirty="0" err="1">
                <a:solidFill>
                  <a:schemeClr val="dk1"/>
                </a:solidFill>
                <a:latin typeface="Times New Roman"/>
                <a:ea typeface="Times New Roman"/>
                <a:cs typeface="Times New Roman"/>
                <a:sym typeface="Times New Roman"/>
              </a:rPr>
              <a:t>Trần</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Ngọc</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Đức</a:t>
            </a:r>
            <a:endParaRPr lang="en-US" sz="2800" b="0" i="0" u="none" strike="noStrike" cap="none" dirty="0">
              <a:solidFill>
                <a:schemeClr val="dk1"/>
              </a:solidFill>
              <a:latin typeface="Times New Roman"/>
              <a:ea typeface="Times New Roman"/>
              <a:cs typeface="Times New Roman"/>
              <a:sym typeface="Times New Roman"/>
            </a:endParaRPr>
          </a:p>
          <a:p>
            <a:pPr marL="0" marR="0" lvl="0" indent="-177800" algn="ctr" rtl="0">
              <a:spcBef>
                <a:spcPts val="560"/>
              </a:spcBef>
              <a:spcAft>
                <a:spcPts val="0"/>
              </a:spcAft>
              <a:buClr>
                <a:srgbClr val="003399"/>
              </a:buClr>
              <a:buSzPct val="100000"/>
              <a:buFont typeface="Noto Sans Symbols"/>
              <a:buNone/>
            </a:pPr>
            <a:r>
              <a:rPr lang="en-US" sz="2800" b="0" i="0" u="none" strike="noStrike" cap="none" dirty="0" err="1">
                <a:solidFill>
                  <a:schemeClr val="dk1"/>
                </a:solidFill>
                <a:latin typeface="Times New Roman"/>
                <a:ea typeface="Times New Roman"/>
                <a:cs typeface="Times New Roman"/>
                <a:sym typeface="Times New Roman"/>
              </a:rPr>
              <a:t>Tên</a:t>
            </a:r>
            <a:r>
              <a:rPr lang="en-US" sz="2800" b="0" i="0" u="none" strike="noStrike" cap="none" dirty="0">
                <a:solidFill>
                  <a:schemeClr val="dk1"/>
                </a:solidFill>
                <a:latin typeface="Times New Roman"/>
                <a:ea typeface="Times New Roman"/>
                <a:cs typeface="Times New Roman"/>
                <a:sym typeface="Times New Roman"/>
              </a:rPr>
              <a:t> SV1: </a:t>
            </a:r>
            <a:r>
              <a:rPr lang="en-US" sz="2800" b="0" i="0" u="none" strike="noStrike" cap="none" dirty="0" err="1">
                <a:solidFill>
                  <a:schemeClr val="dk1"/>
                </a:solidFill>
                <a:latin typeface="Times New Roman"/>
                <a:ea typeface="Times New Roman"/>
                <a:cs typeface="Times New Roman"/>
                <a:sym typeface="Times New Roman"/>
              </a:rPr>
              <a:t>Phùng</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Đào</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Vĩnh</a:t>
            </a:r>
            <a:r>
              <a:rPr lang="en-US" sz="2800" b="0" i="0" u="none" strike="noStrike" cap="none" dirty="0">
                <a:solidFill>
                  <a:schemeClr val="dk1"/>
                </a:solidFill>
                <a:latin typeface="Times New Roman"/>
                <a:ea typeface="Times New Roman"/>
                <a:cs typeface="Times New Roman"/>
                <a:sym typeface="Times New Roman"/>
              </a:rPr>
              <a:t> Chung MSSV: 13521099</a:t>
            </a:r>
          </a:p>
          <a:p>
            <a:pPr marL="0" marR="0" lvl="0" indent="-177800" algn="ctr" rtl="0">
              <a:spcBef>
                <a:spcPts val="560"/>
              </a:spcBef>
              <a:spcAft>
                <a:spcPts val="0"/>
              </a:spcAft>
              <a:buClr>
                <a:srgbClr val="003399"/>
              </a:buClr>
              <a:buSzPct val="100000"/>
              <a:buFont typeface="Noto Sans Symbols"/>
              <a:buNone/>
            </a:pPr>
            <a:r>
              <a:rPr lang="en-US" sz="2800" b="0" i="0" u="none" strike="noStrike" cap="none" dirty="0" err="1">
                <a:solidFill>
                  <a:schemeClr val="dk1"/>
                </a:solidFill>
                <a:latin typeface="Times New Roman"/>
                <a:ea typeface="Times New Roman"/>
                <a:cs typeface="Times New Roman"/>
                <a:sym typeface="Times New Roman"/>
              </a:rPr>
              <a:t>Tên</a:t>
            </a:r>
            <a:r>
              <a:rPr lang="en-US" sz="2800" b="0" i="0" u="none" strike="noStrike" cap="none" dirty="0">
                <a:solidFill>
                  <a:schemeClr val="dk1"/>
                </a:solidFill>
                <a:latin typeface="Times New Roman"/>
                <a:ea typeface="Times New Roman"/>
                <a:cs typeface="Times New Roman"/>
                <a:sym typeface="Times New Roman"/>
              </a:rPr>
              <a:t> SV2: </a:t>
            </a:r>
            <a:r>
              <a:rPr lang="en-US" sz="2800" b="0" i="0" u="none" strike="noStrike" cap="none" dirty="0" err="1">
                <a:solidFill>
                  <a:schemeClr val="dk1"/>
                </a:solidFill>
                <a:latin typeface="Times New Roman"/>
                <a:ea typeface="Times New Roman"/>
                <a:cs typeface="Times New Roman"/>
                <a:sym typeface="Times New Roman"/>
              </a:rPr>
              <a:t>Huỳnh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Nhật</a:t>
            </a:r>
            <a:r>
              <a:rPr lang="en-US" sz="2800" b="0" i="0" u="none" strike="noStrike" cap="none" dirty="0">
                <a:solidFill>
                  <a:schemeClr val="dk1"/>
                </a:solidFill>
                <a:latin typeface="Times New Roman"/>
                <a:ea typeface="Times New Roman"/>
                <a:cs typeface="Times New Roman"/>
                <a:sym typeface="Times New Roman"/>
              </a:rPr>
              <a:t> Quang MSSV: 13520763</a:t>
            </a:r>
          </a:p>
        </p:txBody>
      </p:sp>
      <p:sp>
        <p:nvSpPr>
          <p:cNvPr id="59" name="Shape 59"/>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60" name="Shape 60"/>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61" name="Shape 61"/>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331913" y="287338"/>
            <a:ext cx="7354800" cy="6933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Giải pháp đề xuất của đề tài</a:t>
            </a:r>
          </a:p>
        </p:txBody>
      </p:sp>
      <p:sp>
        <p:nvSpPr>
          <p:cNvPr id="157" name="Shape 15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err="1">
                <a:solidFill>
                  <a:schemeClr val="dk1"/>
                </a:solidFill>
                <a:latin typeface="Times New Roman"/>
                <a:ea typeface="Times New Roman"/>
                <a:cs typeface="Times New Roman"/>
                <a:sym typeface="Times New Roman"/>
              </a:rPr>
              <a:t>Phân</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tích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thiết</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kế</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của</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giải</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pháp</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đề</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xuất</a:t>
            </a:r>
            <a:r>
              <a:rPr lang="en-US" sz="2800" b="0" i="0" u="none" strike="noStrike" cap="none" dirty="0">
                <a:solidFill>
                  <a:schemeClr val="dk1"/>
                </a:solidFill>
                <a:latin typeface="Times New Roman"/>
                <a:ea typeface="Times New Roman"/>
                <a:cs typeface="Times New Roman"/>
                <a:sym typeface="Times New Roman"/>
              </a:rPr>
              <a:t>:</a:t>
            </a:r>
          </a:p>
          <a:p>
            <a:pPr marR="0" lvl="1" algn="l" rtl="0">
              <a:spcBef>
                <a:spcPts val="0"/>
              </a:spcBef>
              <a:spcAft>
                <a:spcPts val="0"/>
              </a:spcAft>
              <a:buSzPct val="100000"/>
            </a:pPr>
            <a:r>
              <a:rPr lang="en-US" dirty="0"/>
              <a:t>Dataset </a:t>
            </a:r>
            <a:r>
              <a:rPr lang="en-US" dirty="0" err="1"/>
              <a:t>gồm</a:t>
            </a:r>
            <a:r>
              <a:rPr lang="en-US" dirty="0"/>
              <a:t> 1,098,207 </a:t>
            </a:r>
            <a:r>
              <a:rPr lang="en-US" dirty="0" err="1"/>
              <a:t>dòng</a:t>
            </a:r>
            <a:r>
              <a:rPr lang="en-US" dirty="0"/>
              <a:t> </a:t>
            </a:r>
            <a:r>
              <a:rPr lang="en-US" dirty="0" err="1"/>
              <a:t>và</a:t>
            </a:r>
            <a:r>
              <a:rPr lang="en-US" dirty="0"/>
              <a:t> 6 </a:t>
            </a:r>
            <a:r>
              <a:rPr lang="en-US" dirty="0" err="1"/>
              <a:t>cột</a:t>
            </a:r>
            <a:endParaRPr lang="en-US"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a:p>
            <a:pPr lvl="1" rtl="0">
              <a:spcBef>
                <a:spcPts val="0"/>
              </a:spcBef>
              <a:buSzPct val="100000"/>
            </a:pPr>
            <a:r>
              <a:rPr lang="en-US" dirty="0" err="1"/>
              <a:t>Huấn</a:t>
            </a:r>
            <a:r>
              <a:rPr lang="en-US" dirty="0"/>
              <a:t> </a:t>
            </a:r>
            <a:r>
              <a:rPr lang="en-US" dirty="0" err="1"/>
              <a:t>luyện</a:t>
            </a:r>
            <a:r>
              <a:rPr lang="en-US" dirty="0"/>
              <a:t> </a:t>
            </a:r>
            <a:r>
              <a:rPr lang="en-US" dirty="0" err="1"/>
              <a:t>bằng</a:t>
            </a:r>
            <a:r>
              <a:rPr lang="en-US" dirty="0"/>
              <a:t> </a:t>
            </a:r>
            <a:r>
              <a:rPr lang="en-US" dirty="0" err="1"/>
              <a:t>thuật</a:t>
            </a:r>
            <a:r>
              <a:rPr lang="en-US" dirty="0"/>
              <a:t> </a:t>
            </a:r>
            <a:r>
              <a:rPr lang="en-US" dirty="0" err="1"/>
              <a:t>toán</a:t>
            </a:r>
            <a:r>
              <a:rPr lang="en-US" dirty="0"/>
              <a:t> LSTM (Long-short Term Memory)</a:t>
            </a:r>
          </a:p>
          <a:p>
            <a:pPr lvl="1" rtl="0">
              <a:spcBef>
                <a:spcPts val="0"/>
              </a:spcBef>
              <a:buSzPct val="100000"/>
            </a:pPr>
            <a:r>
              <a:rPr lang="en-US" dirty="0" err="1"/>
              <a:t>Xây</a:t>
            </a:r>
            <a:r>
              <a:rPr lang="en-US" dirty="0"/>
              <a:t> </a:t>
            </a:r>
            <a:r>
              <a:rPr lang="en-US" dirty="0" err="1"/>
              <a:t>dựng</a:t>
            </a:r>
            <a:r>
              <a:rPr lang="en-US" dirty="0"/>
              <a:t> </a:t>
            </a:r>
            <a:r>
              <a:rPr lang="en-US" dirty="0" err="1"/>
              <a:t>bằng</a:t>
            </a:r>
            <a:r>
              <a:rPr lang="en-US"/>
              <a:t> python 3.5</a:t>
            </a:r>
          </a:p>
          <a:p>
            <a:pPr marL="457200" marR="0" lvl="0" indent="0" algn="l" rtl="0">
              <a:spcBef>
                <a:spcPts val="0"/>
              </a:spcBef>
              <a:spcAft>
                <a:spcPts val="0"/>
              </a:spcAft>
              <a:buNone/>
            </a:pPr>
            <a:endParaRPr sz="2800" b="0" i="0" u="none" strike="noStrike" cap="none">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58" name="Shape 15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59" name="Shape 15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60" name="Shape 16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10</a:t>
            </a:fld>
            <a:endParaRPr lang="en-US" sz="1000">
              <a:solidFill>
                <a:schemeClr val="dk1"/>
              </a:solidFill>
              <a:latin typeface="Times New Roman"/>
              <a:ea typeface="Times New Roman"/>
              <a:cs typeface="Times New Roman"/>
              <a:sym typeface="Times New Roman"/>
            </a:endParaRPr>
          </a:p>
        </p:txBody>
      </p:sp>
      <p:pic>
        <p:nvPicPr>
          <p:cNvPr id="161" name="Shape 161"/>
          <p:cNvPicPr preferRelativeResize="0"/>
          <p:nvPr/>
        </p:nvPicPr>
        <p:blipFill>
          <a:blip r:embed="rId3">
            <a:alphaModFix/>
          </a:blip>
          <a:stretch>
            <a:fillRect/>
          </a:stretch>
        </p:blipFill>
        <p:spPr>
          <a:xfrm>
            <a:off x="250700" y="2374175"/>
            <a:ext cx="8640902" cy="210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331913" y="287338"/>
            <a:ext cx="7354800" cy="6933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Giải pháp đề xuất của đề tài</a:t>
            </a:r>
          </a:p>
        </p:txBody>
      </p:sp>
      <p:sp>
        <p:nvSpPr>
          <p:cNvPr id="167" name="Shape 167"/>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Phân tích thiết kế của giải pháp đề xuất:</a:t>
            </a:r>
          </a:p>
          <a:p>
            <a:pPr marR="0" lvl="1" algn="l" rtl="0">
              <a:spcBef>
                <a:spcPts val="0"/>
              </a:spcBef>
              <a:spcAft>
                <a:spcPts val="0"/>
              </a:spcAft>
              <a:buSzPct val="100000"/>
            </a:pPr>
            <a:r>
              <a:rPr lang="en-US"/>
              <a:t>Dataset gồm 303 mẫu với 7 loại data</a:t>
            </a:r>
          </a:p>
          <a:p>
            <a:pPr marR="0" lvl="1" algn="l" rtl="0">
              <a:spcBef>
                <a:spcPts val="0"/>
              </a:spcBef>
              <a:spcAft>
                <a:spcPts val="0"/>
              </a:spcAft>
              <a:buSzPct val="100000"/>
            </a:pPr>
            <a:r>
              <a:rPr lang="en-US"/>
              <a:t>Huấn luyện bằng thuật toán SVM (Support Vector Machine)</a:t>
            </a:r>
          </a:p>
          <a:p>
            <a:pPr marR="0" lvl="1" algn="l" rtl="0">
              <a:spcBef>
                <a:spcPts val="0"/>
              </a:spcBef>
              <a:spcAft>
                <a:spcPts val="0"/>
              </a:spcAft>
              <a:buSzPct val="100000"/>
            </a:pPr>
            <a:r>
              <a:rPr lang="en-US"/>
              <a:t>Xây dựng bằng python 3.5</a:t>
            </a:r>
          </a:p>
          <a:p>
            <a:pPr marL="742950" marR="0" lvl="1" indent="-285750" algn="l" rtl="0">
              <a:spcBef>
                <a:spcPts val="480"/>
              </a:spcBef>
              <a:spcAft>
                <a:spcPts val="0"/>
              </a:spcAft>
              <a:buClr>
                <a:srgbClr val="003399"/>
              </a:buClr>
              <a:buSzPct val="100000"/>
              <a:buFont typeface="Noto Sans Symbols"/>
              <a:buNone/>
            </a:pPr>
            <a:endParaRPr sz="2400" b="0" i="0" u="none" strike="noStrike" cap="none">
              <a:solidFill>
                <a:schemeClr val="dk1"/>
              </a:solidFill>
              <a:latin typeface="Times New Roman"/>
              <a:ea typeface="Times New Roman"/>
              <a:cs typeface="Times New Roman"/>
              <a:sym typeface="Times New Roman"/>
            </a:endParaRPr>
          </a:p>
        </p:txBody>
      </p:sp>
      <p:sp>
        <p:nvSpPr>
          <p:cNvPr id="168" name="Shape 168"/>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69" name="Shape 169"/>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70" name="Shape 170"/>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11</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Kết quả của giải pháp đề xuất</a:t>
            </a:r>
          </a:p>
        </p:txBody>
      </p:sp>
      <p:sp>
        <p:nvSpPr>
          <p:cNvPr id="176" name="Shape 176"/>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Kết quả mô phỏng (nếu có)</a:t>
            </a:r>
          </a:p>
        </p:txBody>
      </p:sp>
      <p:sp>
        <p:nvSpPr>
          <p:cNvPr id="177" name="Shape 177"/>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78" name="Shape 178"/>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79" name="Shape 179"/>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12</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Kết quả của giải pháp đề xuất</a:t>
            </a:r>
          </a:p>
        </p:txBody>
      </p:sp>
      <p:sp>
        <p:nvSpPr>
          <p:cNvPr id="185" name="Shape 1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err="1">
                <a:solidFill>
                  <a:schemeClr val="dk1"/>
                </a:solidFill>
                <a:latin typeface="Times New Roman"/>
                <a:ea typeface="Times New Roman"/>
                <a:cs typeface="Times New Roman"/>
                <a:sym typeface="Times New Roman"/>
              </a:rPr>
              <a:t>Kết</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quả</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hiển</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thị</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đo</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đạc</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thực</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tế</a:t>
            </a:r>
            <a:r>
              <a:rPr lang="en-US" dirty="0"/>
              <a:t>:</a:t>
            </a:r>
          </a:p>
          <a:p>
            <a:pPr marR="0" lvl="1" algn="l" rtl="0">
              <a:spcBef>
                <a:spcPts val="0"/>
              </a:spcBef>
              <a:spcAft>
                <a:spcPts val="0"/>
              </a:spcAft>
              <a:buSzPct val="100000"/>
            </a:pPr>
            <a:r>
              <a:rPr lang="en-US" dirty="0" err="1"/>
              <a:t>Kết</a:t>
            </a:r>
            <a:r>
              <a:rPr lang="en-US" dirty="0"/>
              <a:t> </a:t>
            </a:r>
            <a:r>
              <a:rPr lang="en-US" dirty="0" err="1"/>
              <a:t>quả</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thu</a:t>
            </a:r>
            <a:r>
              <a:rPr lang="en-US" dirty="0"/>
              <a:t> </a:t>
            </a:r>
            <a:r>
              <a:rPr lang="en-US" dirty="0" err="1"/>
              <a:t>được</a:t>
            </a:r>
            <a:r>
              <a:rPr lang="en-US" dirty="0"/>
              <a:t> qua </a:t>
            </a:r>
            <a:r>
              <a:rPr lang="en-US" dirty="0" err="1"/>
              <a:t>các</a:t>
            </a:r>
            <a:r>
              <a:rPr lang="en-US" dirty="0"/>
              <a:t> module plug and play</a:t>
            </a:r>
          </a:p>
          <a:p>
            <a:pPr marL="0" marR="0" lvl="0" indent="0" algn="l" rtl="0">
              <a:spcBef>
                <a:spcPts val="0"/>
              </a:spcBef>
              <a:spcAft>
                <a:spcPts val="0"/>
              </a:spcAft>
              <a:buNone/>
            </a:pPr>
            <a:endParaRPr dirty="0"/>
          </a:p>
        </p:txBody>
      </p:sp>
      <p:sp>
        <p:nvSpPr>
          <p:cNvPr id="186" name="Shape 1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87" name="Shape 1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88" name="Shape 1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13</a:t>
            </a:fld>
            <a:endParaRPr lang="en-US" sz="100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626B1F66-46EF-4E0D-BFB5-59E7849E32B9}"/>
              </a:ext>
            </a:extLst>
          </p:cNvPr>
          <p:cNvPicPr>
            <a:picLocks noChangeAspect="1"/>
          </p:cNvPicPr>
          <p:nvPr/>
        </p:nvPicPr>
        <p:blipFill>
          <a:blip r:embed="rId3"/>
          <a:stretch>
            <a:fillRect/>
          </a:stretch>
        </p:blipFill>
        <p:spPr>
          <a:xfrm>
            <a:off x="251520" y="2801744"/>
            <a:ext cx="8640960" cy="14100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Kết luận và hướng phát triển đề tài</a:t>
            </a:r>
          </a:p>
        </p:txBody>
      </p:sp>
      <p:sp>
        <p:nvSpPr>
          <p:cNvPr id="195" name="Shape 19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Kết luận</a:t>
            </a:r>
          </a:p>
          <a:p>
            <a:pPr marL="742950" marR="0" lvl="1" indent="-285750" algn="l" rtl="0">
              <a:spcBef>
                <a:spcPts val="480"/>
              </a:spcBef>
              <a:spcAft>
                <a:spcPts val="0"/>
              </a:spcAft>
              <a:buClr>
                <a:srgbClr val="003399"/>
              </a:buClr>
              <a:buSzPct val="100000"/>
              <a:buFont typeface="Noto Sans Symbols"/>
              <a:buChar char="•"/>
            </a:pPr>
            <a:r>
              <a:rPr lang="en-US" sz="2400" b="0" i="0" u="none" strike="noStrike" cap="none">
                <a:solidFill>
                  <a:schemeClr val="dk1"/>
                </a:solidFill>
                <a:latin typeface="Times New Roman"/>
                <a:ea typeface="Times New Roman"/>
                <a:cs typeface="Times New Roman"/>
                <a:sym typeface="Times New Roman"/>
              </a:rPr>
              <a:t>Hệ thống cần tăng độ chính xác của các module</a:t>
            </a: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Hướng phát triển và công việc tiếp theo</a:t>
            </a:r>
          </a:p>
          <a:p>
            <a:pPr marL="742950" marR="0" lvl="1" indent="-285750" algn="l" rtl="0">
              <a:spcBef>
                <a:spcPts val="480"/>
              </a:spcBef>
              <a:spcAft>
                <a:spcPts val="0"/>
              </a:spcAft>
              <a:buClr>
                <a:srgbClr val="003399"/>
              </a:buClr>
              <a:buSzPct val="100000"/>
              <a:buFont typeface="Noto Sans Symbols"/>
              <a:buChar char="•"/>
            </a:pPr>
            <a:r>
              <a:rPr lang="en-US" sz="2400" b="0" i="0" u="none" strike="noStrike" cap="none">
                <a:solidFill>
                  <a:schemeClr val="dk1"/>
                </a:solidFill>
                <a:latin typeface="Times New Roman"/>
                <a:ea typeface="Times New Roman"/>
                <a:cs typeface="Times New Roman"/>
                <a:sym typeface="Times New Roman"/>
              </a:rPr>
              <a:t>Test và calibrate nhằm tăng độ chính xác các module</a:t>
            </a:r>
          </a:p>
          <a:p>
            <a:pPr marL="742950" marR="0" lvl="1" indent="-285750" algn="l" rtl="0">
              <a:spcBef>
                <a:spcPts val="480"/>
              </a:spcBef>
              <a:spcAft>
                <a:spcPts val="0"/>
              </a:spcAft>
              <a:buClr>
                <a:srgbClr val="003399"/>
              </a:buClr>
              <a:buSzPct val="100000"/>
              <a:buFont typeface="Noto Sans Symbols"/>
              <a:buChar char="•"/>
            </a:pPr>
            <a:r>
              <a:rPr lang="en-US" sz="2400" b="0" i="0" u="none" strike="noStrike" cap="none">
                <a:solidFill>
                  <a:schemeClr val="dk1"/>
                </a:solidFill>
                <a:latin typeface="Times New Roman"/>
                <a:ea typeface="Times New Roman"/>
                <a:cs typeface="Times New Roman"/>
                <a:sym typeface="Times New Roman"/>
              </a:rPr>
              <a:t>Phát triển ứng dụng điện thoại:</a:t>
            </a:r>
          </a:p>
          <a:p>
            <a:pPr marL="1143000" marR="0" lvl="2" indent="-228600" algn="l" rtl="0">
              <a:spcBef>
                <a:spcPts val="400"/>
              </a:spcBef>
              <a:spcAft>
                <a:spcPts val="0"/>
              </a:spcAft>
              <a:buClr>
                <a:srgbClr val="003399"/>
              </a:buClr>
              <a:buSzPct val="100000"/>
              <a:buFont typeface="Noto Sans Symbols"/>
              <a:buChar char="■"/>
            </a:pPr>
            <a:r>
              <a:rPr lang="en-US" sz="2000" b="0" i="0" u="none" strike="noStrike" cap="none">
                <a:solidFill>
                  <a:schemeClr val="dk1"/>
                </a:solidFill>
                <a:latin typeface="Times New Roman"/>
                <a:ea typeface="Times New Roman"/>
                <a:cs typeface="Times New Roman"/>
                <a:sym typeface="Times New Roman"/>
              </a:rPr>
              <a:t>Tính calories dựa trên việc di chuyển của người dùng</a:t>
            </a:r>
          </a:p>
          <a:p>
            <a:pPr marL="1143000" marR="0" lvl="2" indent="-228600" algn="l" rtl="0">
              <a:spcBef>
                <a:spcPts val="400"/>
              </a:spcBef>
              <a:spcAft>
                <a:spcPts val="0"/>
              </a:spcAft>
              <a:buClr>
                <a:srgbClr val="003399"/>
              </a:buClr>
              <a:buSzPct val="100000"/>
              <a:buFont typeface="Noto Sans Symbols"/>
              <a:buChar char="■"/>
            </a:pPr>
            <a:r>
              <a:rPr lang="en-US" sz="2000" b="0" i="0" u="none" strike="noStrike" cap="none">
                <a:solidFill>
                  <a:schemeClr val="dk1"/>
                </a:solidFill>
                <a:latin typeface="Times New Roman"/>
                <a:ea typeface="Times New Roman"/>
                <a:cs typeface="Times New Roman"/>
                <a:sym typeface="Times New Roman"/>
              </a:rPr>
              <a:t>Chẩn đoán bệnh tim</a:t>
            </a:r>
          </a:p>
          <a:p>
            <a:pPr marL="1143000" marR="0" lvl="2" indent="-228600" algn="l" rtl="0">
              <a:spcBef>
                <a:spcPts val="400"/>
              </a:spcBef>
              <a:spcAft>
                <a:spcPts val="0"/>
              </a:spcAft>
              <a:buClr>
                <a:srgbClr val="003399"/>
              </a:buClr>
              <a:buSzPct val="100000"/>
              <a:buFont typeface="Noto Sans Symbols"/>
              <a:buChar char="■"/>
            </a:pPr>
            <a:r>
              <a:rPr lang="en-US" sz="2000" b="0" i="0" u="none" strike="noStrike" cap="none">
                <a:solidFill>
                  <a:schemeClr val="dk1"/>
                </a:solidFill>
                <a:latin typeface="Times New Roman"/>
                <a:ea typeface="Times New Roman"/>
                <a:cs typeface="Times New Roman"/>
                <a:sym typeface="Times New Roman"/>
              </a:rPr>
              <a:t>Theo dõi các chỉ số sức khỏe</a:t>
            </a:r>
          </a:p>
        </p:txBody>
      </p:sp>
      <p:sp>
        <p:nvSpPr>
          <p:cNvPr id="196" name="Shape 19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97" name="Shape 19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98" name="Shape 19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14</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Tài liệu tham khảo</a:t>
            </a:r>
          </a:p>
        </p:txBody>
      </p:sp>
      <p:sp>
        <p:nvSpPr>
          <p:cNvPr id="205" name="Shape 20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rtl="0">
              <a:spcBef>
                <a:spcPts val="0"/>
              </a:spcBef>
              <a:buClr>
                <a:srgbClr val="003399"/>
              </a:buClr>
              <a:buSzPct val="100000"/>
              <a:buFont typeface="Noto Sans Symbols"/>
              <a:buChar char="■"/>
            </a:pPr>
            <a:r>
              <a:rPr lang="en-US" dirty="0"/>
              <a:t>Guillaume Chevalier, LSTMs for Human Activity Recognition, 2016</a:t>
            </a:r>
          </a:p>
          <a:p>
            <a:pPr lvl="0" rtl="0">
              <a:spcBef>
                <a:spcPts val="0"/>
              </a:spcBef>
              <a:buClr>
                <a:srgbClr val="003399"/>
              </a:buClr>
              <a:buSzPct val="100000"/>
              <a:buFont typeface="Noto Sans Symbols"/>
              <a:buChar char="■"/>
            </a:pPr>
            <a:r>
              <a:rPr lang="en-US" dirty="0"/>
              <a:t>Davide </a:t>
            </a:r>
            <a:r>
              <a:rPr lang="en-US" dirty="0" err="1"/>
              <a:t>Anguita</a:t>
            </a:r>
            <a:r>
              <a:rPr lang="en-US" dirty="0"/>
              <a:t>, Alessandro </a:t>
            </a:r>
            <a:r>
              <a:rPr lang="en-US" dirty="0" err="1"/>
              <a:t>Ghio</a:t>
            </a:r>
            <a:r>
              <a:rPr lang="en-US" dirty="0"/>
              <a:t>, Luca </a:t>
            </a:r>
            <a:r>
              <a:rPr lang="en-US" dirty="0" err="1"/>
              <a:t>Oneto</a:t>
            </a:r>
            <a:r>
              <a:rPr lang="en-US" dirty="0"/>
              <a:t>, Xavier Parra and Jorge L. Reyes-Ortiz. A Public Domain Dataset for Human Activity Recognition Using Smartphones. 21th European Symposium on Artificial Neural Networks, Computational Intelligence and Machine Learning, ESANN 2013. Bruges, Belgium 24-26 April 2013.</a:t>
            </a:r>
          </a:p>
          <a:p>
            <a:pPr marL="0" lvl="0" indent="0" rtl="0">
              <a:spcBef>
                <a:spcPts val="0"/>
              </a:spcBef>
              <a:buNone/>
            </a:pPr>
            <a:endParaRPr dirty="0"/>
          </a:p>
        </p:txBody>
      </p:sp>
      <p:sp>
        <p:nvSpPr>
          <p:cNvPr id="206" name="Shape 20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07" name="Shape 20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08" name="Shape 20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15</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1331913" y="287338"/>
            <a:ext cx="7354800" cy="6933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Tài liệu tham khảo</a:t>
            </a:r>
          </a:p>
        </p:txBody>
      </p:sp>
      <p:sp>
        <p:nvSpPr>
          <p:cNvPr id="215" name="Shape 215"/>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lvl="0" rtl="0">
              <a:spcBef>
                <a:spcPts val="0"/>
              </a:spcBef>
              <a:buClr>
                <a:srgbClr val="003399"/>
              </a:buClr>
              <a:buSzPct val="100000"/>
              <a:buFont typeface="Noto Sans Symbols"/>
              <a:buChar char="■"/>
            </a:pPr>
            <a:r>
              <a:rPr lang="en-US" dirty="0" err="1"/>
              <a:t>Hoàng</a:t>
            </a:r>
            <a:r>
              <a:rPr lang="en-US" dirty="0"/>
              <a:t> Thanh </a:t>
            </a:r>
            <a:r>
              <a:rPr lang="en-US" dirty="0" err="1"/>
              <a:t>Tùng</a:t>
            </a:r>
            <a:r>
              <a:rPr lang="en-US" dirty="0"/>
              <a:t>, </a:t>
            </a:r>
            <a:r>
              <a:rPr lang="en-US" dirty="0" err="1"/>
              <a:t>Luận</a:t>
            </a:r>
            <a:r>
              <a:rPr lang="en-US" dirty="0"/>
              <a:t> </a:t>
            </a:r>
            <a:r>
              <a:rPr lang="en-US" dirty="0" err="1"/>
              <a:t>văn</a:t>
            </a:r>
            <a:r>
              <a:rPr lang="en-US" dirty="0"/>
              <a:t> </a:t>
            </a:r>
            <a:r>
              <a:rPr lang="en-US" dirty="0" err="1"/>
              <a:t>tốt</a:t>
            </a:r>
            <a:r>
              <a:rPr lang="en-US" dirty="0"/>
              <a:t> </a:t>
            </a:r>
            <a:r>
              <a:rPr lang="en-US" dirty="0" err="1"/>
              <a:t>nghiệp</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cứng</a:t>
            </a:r>
            <a:r>
              <a:rPr lang="en-US" dirty="0"/>
              <a:t> </a:t>
            </a:r>
            <a:r>
              <a:rPr lang="en-US" dirty="0" err="1"/>
              <a:t>đo</a:t>
            </a:r>
            <a:r>
              <a:rPr lang="en-US" dirty="0"/>
              <a:t> </a:t>
            </a:r>
            <a:r>
              <a:rPr lang="en-US" dirty="0" err="1"/>
              <a:t>các</a:t>
            </a:r>
            <a:r>
              <a:rPr lang="en-US" dirty="0"/>
              <a:t> </a:t>
            </a:r>
            <a:r>
              <a:rPr lang="en-US" dirty="0" err="1"/>
              <a:t>chỉ</a:t>
            </a:r>
            <a:r>
              <a:rPr lang="en-US" dirty="0"/>
              <a:t> </a:t>
            </a:r>
            <a:r>
              <a:rPr lang="en-US" dirty="0" err="1"/>
              <a:t>số</a:t>
            </a:r>
            <a:r>
              <a:rPr lang="en-US" dirty="0"/>
              <a:t> </a:t>
            </a:r>
            <a:r>
              <a:rPr lang="en-US" dirty="0" err="1"/>
              <a:t>cơ</a:t>
            </a:r>
            <a:r>
              <a:rPr lang="en-US" dirty="0"/>
              <a:t> </a:t>
            </a:r>
            <a:r>
              <a:rPr lang="en-US" dirty="0" err="1"/>
              <a:t>tích</a:t>
            </a:r>
            <a:r>
              <a:rPr lang="en-US" dirty="0"/>
              <a:t> </a:t>
            </a:r>
            <a:r>
              <a:rPr lang="en-US" dirty="0" err="1"/>
              <a:t>hợp</a:t>
            </a:r>
            <a:r>
              <a:rPr lang="en-US" dirty="0"/>
              <a:t> </a:t>
            </a:r>
            <a:r>
              <a:rPr lang="en-US" dirty="0" err="1"/>
              <a:t>lưu</a:t>
            </a:r>
            <a:r>
              <a:rPr lang="en-US" dirty="0"/>
              <a:t> </a:t>
            </a:r>
            <a:r>
              <a:rPr lang="en-US" dirty="0" err="1"/>
              <a:t>trữ</a:t>
            </a:r>
            <a:r>
              <a:rPr lang="en-US" dirty="0"/>
              <a:t> </a:t>
            </a:r>
            <a:r>
              <a:rPr lang="en-US" dirty="0" err="1"/>
              <a:t>thông</a:t>
            </a:r>
            <a:r>
              <a:rPr lang="en-US" dirty="0"/>
              <a:t> tin qua </a:t>
            </a:r>
            <a:r>
              <a:rPr lang="en-US" dirty="0" err="1"/>
              <a:t>mạng</a:t>
            </a:r>
            <a:endParaRPr lang="en-US" dirty="0"/>
          </a:p>
          <a:p>
            <a:pPr lvl="0" rtl="0">
              <a:spcBef>
                <a:spcPts val="0"/>
              </a:spcBef>
              <a:buClr>
                <a:srgbClr val="003399"/>
              </a:buClr>
              <a:buSzPct val="100000"/>
              <a:buFont typeface="Noto Sans Symbols"/>
              <a:buChar char="■"/>
            </a:pPr>
            <a:r>
              <a:rPr lang="en-US" dirty="0"/>
              <a:t>Zhu Y, Wu J, Fang Y, Study on application of SVM in prediction of coronary heart disease</a:t>
            </a:r>
          </a:p>
          <a:p>
            <a:pPr lvl="0" rtl="0">
              <a:spcBef>
                <a:spcPts val="0"/>
              </a:spcBef>
              <a:buClr>
                <a:srgbClr val="003399"/>
              </a:buClr>
              <a:buSzPct val="100000"/>
              <a:buFont typeface="Noto Sans Symbols"/>
              <a:buChar char="■"/>
            </a:pPr>
            <a:endParaRPr dirty="0"/>
          </a:p>
        </p:txBody>
      </p:sp>
      <p:sp>
        <p:nvSpPr>
          <p:cNvPr id="216" name="Shape 216"/>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17" name="Shape 217"/>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18" name="Shape 218"/>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16</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Hỏi và Trả lời</a:t>
            </a:r>
          </a:p>
        </p:txBody>
      </p:sp>
      <p:sp>
        <p:nvSpPr>
          <p:cNvPr id="224" name="Shape 22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Ghi chú những câu hỏi và trả lời</a:t>
            </a:r>
          </a:p>
        </p:txBody>
      </p:sp>
      <p:sp>
        <p:nvSpPr>
          <p:cNvPr id="225" name="Shape 22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26" name="Shape 22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27" name="Shape 22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17</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Phụ lục (nếu có)</a:t>
            </a:r>
          </a:p>
        </p:txBody>
      </p:sp>
      <p:sp>
        <p:nvSpPr>
          <p:cNvPr id="233" name="Shape 233"/>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lvl="0" rtl="0">
              <a:lnSpc>
                <a:spcPct val="115000"/>
              </a:lnSpc>
              <a:spcBef>
                <a:spcPts val="700"/>
              </a:spcBef>
              <a:buClr>
                <a:srgbClr val="003399"/>
              </a:buClr>
              <a:buSzPct val="100000"/>
              <a:buFont typeface="Noto Sans Symbols"/>
              <a:buChar char="■"/>
            </a:pPr>
            <a:r>
              <a:rPr lang="en-US"/>
              <a:t>Phần phụ lục này đặt những nội dung cần giải thích chi tiết cho các Slide trong phần báo cáo chính trong trường hợp giải thích các câu hỏi từ người nghe</a:t>
            </a:r>
          </a:p>
          <a:p>
            <a:pPr marL="0" marR="0" lvl="0" indent="0" algn="l" rtl="0">
              <a:spcBef>
                <a:spcPts val="0"/>
              </a:spcBef>
              <a:spcAft>
                <a:spcPts val="0"/>
              </a:spcAft>
              <a:buNone/>
            </a:pPr>
            <a:endParaRPr/>
          </a:p>
        </p:txBody>
      </p:sp>
      <p:sp>
        <p:nvSpPr>
          <p:cNvPr id="234" name="Shape 234"/>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235" name="Shape 235"/>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236" name="Shape 236"/>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18</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Nội dung báo cáo</a:t>
            </a:r>
          </a:p>
        </p:txBody>
      </p:sp>
      <p:sp>
        <p:nvSpPr>
          <p:cNvPr id="67" name="Shape 67"/>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Tổng quan đề tài luận văn</a:t>
            </a: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Giải pháp đề xuất</a:t>
            </a: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Kết quả giải pháp đề xuất</a:t>
            </a:r>
          </a:p>
          <a:p>
            <a:pPr marL="342900" marR="0" lvl="0" indent="-342900" algn="l" rtl="0">
              <a:spcBef>
                <a:spcPts val="56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Kết luận và hướng phát triển</a:t>
            </a:r>
          </a:p>
          <a:p>
            <a:pPr marL="342900" marR="0" lvl="0" indent="-342900" algn="l" rtl="0">
              <a:spcBef>
                <a:spcPts val="560"/>
              </a:spcBef>
              <a:spcAft>
                <a:spcPts val="0"/>
              </a:spcAft>
              <a:buClr>
                <a:srgbClr val="003399"/>
              </a:buClr>
              <a:buSzPct val="100000"/>
              <a:buFont typeface="Noto Sans Symbols"/>
              <a:buNone/>
            </a:pPr>
            <a:endParaRPr sz="2800" b="0" i="0" u="none" strike="noStrike" cap="none">
              <a:solidFill>
                <a:schemeClr val="dk1"/>
              </a:solidFill>
              <a:latin typeface="Times New Roman"/>
              <a:ea typeface="Times New Roman"/>
              <a:cs typeface="Times New Roman"/>
              <a:sym typeface="Times New Roman"/>
            </a:endParaRPr>
          </a:p>
        </p:txBody>
      </p:sp>
      <p:sp>
        <p:nvSpPr>
          <p:cNvPr id="68" name="Shape 68"/>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69" name="Shape 69"/>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70" name="Shape 70"/>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2</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err="1">
                <a:solidFill>
                  <a:srgbClr val="3366CC"/>
                </a:solidFill>
                <a:latin typeface="Times New Roman"/>
                <a:ea typeface="Times New Roman"/>
                <a:cs typeface="Times New Roman"/>
                <a:sym typeface="Times New Roman"/>
              </a:rPr>
              <a:t>Tổng</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quan</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đề</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tài</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nghiên</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cứu</a:t>
            </a:r>
            <a:endParaRPr lang="en-US" sz="3200" b="0" i="0" u="none" strike="noStrike" cap="none" dirty="0">
              <a:solidFill>
                <a:srgbClr val="3366CC"/>
              </a:solidFill>
              <a:latin typeface="Times New Roman"/>
              <a:ea typeface="Times New Roman"/>
              <a:cs typeface="Times New Roman"/>
              <a:sym typeface="Times New Roman"/>
            </a:endParaRPr>
          </a:p>
        </p:txBody>
      </p:sp>
      <p:sp>
        <p:nvSpPr>
          <p:cNvPr id="76" name="Shape 76"/>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err="1">
                <a:solidFill>
                  <a:schemeClr val="dk1"/>
                </a:solidFill>
                <a:latin typeface="Times New Roman"/>
                <a:ea typeface="Times New Roman"/>
                <a:cs typeface="Times New Roman"/>
                <a:sym typeface="Times New Roman"/>
              </a:rPr>
              <a:t>Giới</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thiệu</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tổng</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quan</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về</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đề</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tài</a:t>
            </a:r>
            <a:endParaRPr lang="en-US" sz="2800" b="0" i="0" u="none" strike="noStrike" cap="none" dirty="0">
              <a:solidFill>
                <a:schemeClr val="dk1"/>
              </a:solidFill>
              <a:latin typeface="Times New Roman"/>
              <a:ea typeface="Times New Roman"/>
              <a:cs typeface="Times New Roman"/>
              <a:sym typeface="Times New Roman"/>
            </a:endParaRPr>
          </a:p>
          <a:p>
            <a:pPr lvl="1" indent="-342900">
              <a:spcBef>
                <a:spcPts val="0"/>
              </a:spcBef>
            </a:pPr>
            <a:r>
              <a:rPr lang="en-US" dirty="0" err="1"/>
              <a:t>Hệ</a:t>
            </a:r>
            <a:r>
              <a:rPr lang="en-US" dirty="0"/>
              <a:t> </a:t>
            </a:r>
            <a:r>
              <a:rPr lang="en-US" dirty="0" err="1"/>
              <a:t>thống</a:t>
            </a:r>
            <a:r>
              <a:rPr lang="en-US" dirty="0"/>
              <a:t> </a:t>
            </a:r>
            <a:r>
              <a:rPr lang="en-US" dirty="0" err="1"/>
              <a:t>chẩn</a:t>
            </a:r>
            <a:r>
              <a:rPr lang="en-US" dirty="0"/>
              <a:t> </a:t>
            </a:r>
            <a:r>
              <a:rPr lang="en-US" dirty="0" err="1"/>
              <a:t>đoán</a:t>
            </a:r>
            <a:r>
              <a:rPr lang="en-US" dirty="0"/>
              <a:t> </a:t>
            </a:r>
            <a:r>
              <a:rPr lang="en-US" dirty="0" err="1"/>
              <a:t>sức</a:t>
            </a:r>
            <a:r>
              <a:rPr lang="en-US" dirty="0"/>
              <a:t> </a:t>
            </a:r>
            <a:r>
              <a:rPr lang="en-US" dirty="0" err="1"/>
              <a:t>khoẻ</a:t>
            </a:r>
            <a:r>
              <a:rPr lang="en-US" dirty="0"/>
              <a:t>:</a:t>
            </a:r>
          </a:p>
          <a:p>
            <a:pPr lvl="2" indent="-342900">
              <a:spcBef>
                <a:spcPts val="0"/>
              </a:spcBef>
            </a:pP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học</a:t>
            </a:r>
            <a:r>
              <a:rPr lang="en-US" dirty="0"/>
              <a:t> </a:t>
            </a:r>
            <a:r>
              <a:rPr lang="en-US" dirty="0" err="1"/>
              <a:t>sâu</a:t>
            </a:r>
            <a:r>
              <a:rPr lang="en-US" dirty="0"/>
              <a:t> </a:t>
            </a:r>
            <a:r>
              <a:rPr lang="en-US" dirty="0" err="1"/>
              <a:t>để</a:t>
            </a:r>
            <a:r>
              <a:rPr lang="en-US" dirty="0"/>
              <a:t> </a:t>
            </a:r>
            <a:r>
              <a:rPr lang="en-US" dirty="0" err="1"/>
              <a:t>dự</a:t>
            </a:r>
            <a:r>
              <a:rPr lang="en-US" dirty="0"/>
              <a:t> </a:t>
            </a:r>
            <a:r>
              <a:rPr lang="en-US" dirty="0" err="1"/>
              <a:t>doán</a:t>
            </a:r>
            <a:r>
              <a:rPr lang="en-US" dirty="0"/>
              <a:t> </a:t>
            </a:r>
            <a:r>
              <a:rPr lang="en-US" dirty="0" err="1"/>
              <a:t>chuyển</a:t>
            </a:r>
            <a:r>
              <a:rPr lang="en-US" dirty="0"/>
              <a:t> </a:t>
            </a:r>
            <a:r>
              <a:rPr lang="en-US" dirty="0" err="1"/>
              <a:t>động</a:t>
            </a:r>
            <a:r>
              <a:rPr lang="en-US" dirty="0"/>
              <a:t> </a:t>
            </a:r>
            <a:r>
              <a:rPr lang="en-US" dirty="0" err="1"/>
              <a:t>người</a:t>
            </a:r>
            <a:r>
              <a:rPr lang="en-US" dirty="0"/>
              <a:t> </a:t>
            </a:r>
            <a:r>
              <a:rPr lang="en-US" dirty="0" err="1"/>
              <a:t>dùng</a:t>
            </a:r>
            <a:r>
              <a:rPr lang="en-US" dirty="0"/>
              <a:t> </a:t>
            </a:r>
            <a:r>
              <a:rPr lang="en-US" dirty="0" err="1"/>
              <a:t>để</a:t>
            </a:r>
            <a:r>
              <a:rPr lang="en-US" dirty="0"/>
              <a:t> </a:t>
            </a:r>
            <a:r>
              <a:rPr lang="en-US" dirty="0" err="1"/>
              <a:t>tính</a:t>
            </a:r>
            <a:r>
              <a:rPr lang="en-US" dirty="0"/>
              <a:t> </a:t>
            </a:r>
            <a:r>
              <a:rPr lang="en-US" dirty="0" err="1"/>
              <a:t>lượng</a:t>
            </a:r>
            <a:r>
              <a:rPr lang="en-US" dirty="0"/>
              <a:t> </a:t>
            </a:r>
            <a:r>
              <a:rPr lang="en-US" dirty="0" err="1"/>
              <a:t>calo</a:t>
            </a:r>
            <a:r>
              <a:rPr lang="en-US" dirty="0"/>
              <a:t> </a:t>
            </a:r>
            <a:r>
              <a:rPr lang="en-US" dirty="0" err="1"/>
              <a:t>tiêu</a:t>
            </a:r>
            <a:r>
              <a:rPr lang="en-US" dirty="0"/>
              <a:t> </a:t>
            </a:r>
            <a:r>
              <a:rPr lang="en-US" dirty="0" err="1"/>
              <a:t>thụ</a:t>
            </a:r>
            <a:r>
              <a:rPr lang="en-US" dirty="0"/>
              <a:t>, </a:t>
            </a:r>
            <a:r>
              <a:rPr lang="en-US" dirty="0" err="1"/>
              <a:t>chẩn</a:t>
            </a:r>
            <a:r>
              <a:rPr lang="en-US" dirty="0"/>
              <a:t> </a:t>
            </a:r>
            <a:r>
              <a:rPr lang="en-US" dirty="0" err="1"/>
              <a:t>đoán</a:t>
            </a:r>
            <a:r>
              <a:rPr lang="en-US" dirty="0"/>
              <a:t> </a:t>
            </a:r>
            <a:r>
              <a:rPr lang="en-US" dirty="0" err="1"/>
              <a:t>bệnh</a:t>
            </a:r>
            <a:r>
              <a:rPr lang="en-US" dirty="0"/>
              <a:t> </a:t>
            </a:r>
            <a:r>
              <a:rPr lang="en-US" dirty="0" err="1"/>
              <a:t>tim.</a:t>
            </a:r>
            <a:endParaRPr lang="en-US" dirty="0"/>
          </a:p>
          <a:p>
            <a:pPr lvl="2" indent="-342900">
              <a:spcBef>
                <a:spcPts val="0"/>
              </a:spcBef>
            </a:pPr>
            <a:r>
              <a:rPr lang="en-US" dirty="0" err="1"/>
              <a:t>Chuyển</a:t>
            </a:r>
            <a:r>
              <a:rPr lang="en-US" dirty="0"/>
              <a:t> </a:t>
            </a:r>
            <a:r>
              <a:rPr lang="en-US" dirty="0" err="1"/>
              <a:t>các</a:t>
            </a:r>
            <a:r>
              <a:rPr lang="en-US" dirty="0"/>
              <a:t> module </a:t>
            </a:r>
            <a:r>
              <a:rPr lang="en-US" dirty="0" err="1"/>
              <a:t>của</a:t>
            </a:r>
            <a:r>
              <a:rPr lang="en-US" dirty="0"/>
              <a:t> </a:t>
            </a:r>
            <a:r>
              <a:rPr lang="en-US" dirty="0" err="1"/>
              <a:t>hệ</a:t>
            </a:r>
            <a:r>
              <a:rPr lang="en-US" dirty="0"/>
              <a:t> </a:t>
            </a:r>
            <a:r>
              <a:rPr lang="en-US" dirty="0" err="1"/>
              <a:t>thống</a:t>
            </a:r>
            <a:r>
              <a:rPr lang="en-US" dirty="0"/>
              <a:t> </a:t>
            </a:r>
            <a:r>
              <a:rPr lang="en-US" dirty="0" err="1"/>
              <a:t>đo</a:t>
            </a:r>
            <a:r>
              <a:rPr lang="en-US" dirty="0"/>
              <a:t> </a:t>
            </a:r>
            <a:r>
              <a:rPr lang="en-US" dirty="0" err="1"/>
              <a:t>thành</a:t>
            </a:r>
            <a:r>
              <a:rPr lang="en-US" dirty="0"/>
              <a:t> </a:t>
            </a:r>
            <a:r>
              <a:rPr lang="en-US" dirty="0" err="1"/>
              <a:t>dạng</a:t>
            </a:r>
            <a:r>
              <a:rPr lang="en-US" dirty="0"/>
              <a:t> plug and play</a:t>
            </a:r>
          </a:p>
          <a:p>
            <a:pPr marL="742950" marR="0" lvl="1" indent="-285750" algn="l" rtl="0">
              <a:spcBef>
                <a:spcPts val="480"/>
              </a:spcBef>
              <a:spcAft>
                <a:spcPts val="0"/>
              </a:spcAft>
              <a:buClr>
                <a:srgbClr val="003399"/>
              </a:buClr>
              <a:buSzPct val="100000"/>
              <a:buFont typeface="Noto Sans Symbols"/>
              <a:buChar char="•"/>
            </a:pPr>
            <a:r>
              <a:rPr lang="en-US" sz="2400" b="0" i="0" u="none" strike="noStrike" cap="none" dirty="0" err="1">
                <a:solidFill>
                  <a:schemeClr val="dk1"/>
                </a:solidFill>
                <a:latin typeface="Times New Roman"/>
                <a:ea typeface="Times New Roman"/>
                <a:cs typeface="Times New Roman"/>
                <a:sym typeface="Times New Roman"/>
              </a:rPr>
              <a:t>Tính</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cấp</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thiết</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của</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đề</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tài</a:t>
            </a:r>
            <a:endParaRPr lang="en-US" sz="2400" b="0" i="0" u="none" strike="noStrike" cap="none" dirty="0">
              <a:solidFill>
                <a:schemeClr val="dk1"/>
              </a:solidFill>
              <a:latin typeface="Times New Roman"/>
              <a:ea typeface="Times New Roman"/>
              <a:cs typeface="Times New Roman"/>
              <a:sym typeface="Times New Roman"/>
            </a:endParaRPr>
          </a:p>
          <a:p>
            <a:pPr lvl="2" indent="-285750"/>
            <a:r>
              <a:rPr lang="en-US" dirty="0"/>
              <a:t>D</a:t>
            </a:r>
            <a:r>
              <a:rPr lang="vi-VN" dirty="0"/>
              <a:t>ựa trên nhu cầu làm giảm độ phức tạp khi thay thế cũng như bổ sung các module cho hệ thống cũ, việc chuyển các module thành chuẩn plug and play là cần thiết. Việc đảm bảo sự chính xác trong dự đoán bệnh tim của hệ thống cần được chú trọng nên sẽ sử dụng thuật toán mới để tăng độ chính xác, đồng thời bổ sung thêm tính năng tính lượng năng lượng tiêu thụ dựa trên chuyển động của người dùng</a:t>
            </a:r>
            <a:endParaRPr lang="en-US" b="0" i="0" u="none" strike="noStrike" cap="none" dirty="0">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p:txBody>
      </p:sp>
      <p:sp>
        <p:nvSpPr>
          <p:cNvPr id="77" name="Shape 77"/>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dirty="0">
                <a:solidFill>
                  <a:schemeClr val="dk1"/>
                </a:solidFill>
                <a:latin typeface="Times New Roman"/>
                <a:ea typeface="Times New Roman"/>
                <a:cs typeface="Times New Roman"/>
                <a:sym typeface="Times New Roman"/>
              </a:rPr>
              <a:t>11/22/2017</a:t>
            </a:r>
          </a:p>
        </p:txBody>
      </p:sp>
      <p:sp>
        <p:nvSpPr>
          <p:cNvPr id="78" name="Shape 78"/>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79" name="Shape 79"/>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3</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dirty="0" err="1">
                <a:solidFill>
                  <a:srgbClr val="3366CC"/>
                </a:solidFill>
                <a:latin typeface="Times New Roman"/>
                <a:ea typeface="Times New Roman"/>
                <a:cs typeface="Times New Roman"/>
                <a:sym typeface="Times New Roman"/>
              </a:rPr>
              <a:t>Tổng</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quan</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đề</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tài</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nghiên</a:t>
            </a:r>
            <a:r>
              <a:rPr lang="en-US" sz="3200" b="0" i="0" u="none" strike="noStrike" cap="none" dirty="0">
                <a:solidFill>
                  <a:srgbClr val="3366CC"/>
                </a:solidFill>
                <a:latin typeface="Times New Roman"/>
                <a:ea typeface="Times New Roman"/>
                <a:cs typeface="Times New Roman"/>
                <a:sym typeface="Times New Roman"/>
              </a:rPr>
              <a:t> </a:t>
            </a:r>
            <a:r>
              <a:rPr lang="en-US" sz="3200" b="0" i="0" u="none" strike="noStrike" cap="none" dirty="0" err="1">
                <a:solidFill>
                  <a:srgbClr val="3366CC"/>
                </a:solidFill>
                <a:latin typeface="Times New Roman"/>
                <a:ea typeface="Times New Roman"/>
                <a:cs typeface="Times New Roman"/>
                <a:sym typeface="Times New Roman"/>
              </a:rPr>
              <a:t>cứu</a:t>
            </a:r>
            <a:endParaRPr lang="en-US" sz="3200" b="0" i="0" u="none" strike="noStrike" cap="none" dirty="0">
              <a:solidFill>
                <a:srgbClr val="3366CC"/>
              </a:solidFill>
              <a:latin typeface="Times New Roman"/>
              <a:ea typeface="Times New Roman"/>
              <a:cs typeface="Times New Roman"/>
              <a:sym typeface="Times New Roman"/>
            </a:endParaRPr>
          </a:p>
        </p:txBody>
      </p:sp>
      <p:sp>
        <p:nvSpPr>
          <p:cNvPr id="76" name="Shape 76"/>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err="1">
                <a:solidFill>
                  <a:schemeClr val="dk1"/>
                </a:solidFill>
                <a:latin typeface="Times New Roman"/>
                <a:ea typeface="Times New Roman"/>
                <a:cs typeface="Times New Roman"/>
                <a:sym typeface="Times New Roman"/>
              </a:rPr>
              <a:t>Giới</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thiệu</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tổng</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quan</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về</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đề</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tài</a:t>
            </a:r>
            <a:endParaRPr lang="en-US" sz="2800" b="0" i="0" u="none" strike="noStrike" cap="none" dirty="0">
              <a:solidFill>
                <a:schemeClr val="dk1"/>
              </a:solidFill>
              <a:latin typeface="Times New Roman"/>
              <a:ea typeface="Times New Roman"/>
              <a:cs typeface="Times New Roman"/>
              <a:sym typeface="Times New Roman"/>
            </a:endParaRPr>
          </a:p>
          <a:p>
            <a:pPr lvl="0" indent="-342900"/>
            <a:r>
              <a:rPr lang="en-US" dirty="0" err="1"/>
              <a:t>Mục</a:t>
            </a:r>
            <a:r>
              <a:rPr lang="en-US" dirty="0"/>
              <a:t> </a:t>
            </a:r>
            <a:r>
              <a:rPr lang="en-US" dirty="0" err="1"/>
              <a:t>tiêu</a:t>
            </a:r>
            <a:r>
              <a:rPr lang="en-US" dirty="0"/>
              <a:t> </a:t>
            </a:r>
            <a:r>
              <a:rPr lang="en-US" dirty="0" err="1"/>
              <a:t>đề</a:t>
            </a:r>
            <a:r>
              <a:rPr lang="en-US" dirty="0"/>
              <a:t> </a:t>
            </a:r>
            <a:r>
              <a:rPr lang="en-US" dirty="0" err="1"/>
              <a:t>tài</a:t>
            </a:r>
            <a:endParaRPr lang="en-US" dirty="0"/>
          </a:p>
          <a:p>
            <a:pPr lvl="1" indent="-285750"/>
            <a:r>
              <a:rPr lang="en-US" dirty="0" err="1"/>
              <a:t>Tất</a:t>
            </a:r>
            <a:r>
              <a:rPr lang="en-US" dirty="0"/>
              <a:t> </a:t>
            </a:r>
            <a:r>
              <a:rPr lang="en-US" dirty="0" err="1"/>
              <a:t>cả</a:t>
            </a:r>
            <a:r>
              <a:rPr lang="en-US" dirty="0"/>
              <a:t> module </a:t>
            </a:r>
            <a:r>
              <a:rPr lang="en-US" dirty="0" err="1"/>
              <a:t>được</a:t>
            </a:r>
            <a:r>
              <a:rPr lang="en-US" dirty="0"/>
              <a:t> </a:t>
            </a:r>
            <a:r>
              <a:rPr lang="en-US" dirty="0" err="1"/>
              <a:t>chuyển</a:t>
            </a:r>
            <a:r>
              <a:rPr lang="en-US" dirty="0"/>
              <a:t> </a:t>
            </a:r>
            <a:r>
              <a:rPr lang="en-US" dirty="0" err="1"/>
              <a:t>thành</a:t>
            </a:r>
            <a:r>
              <a:rPr lang="en-US" dirty="0"/>
              <a:t> plug &amp; play </a:t>
            </a:r>
            <a:r>
              <a:rPr lang="en-US" dirty="0" err="1"/>
              <a:t>và</a:t>
            </a:r>
            <a:r>
              <a:rPr lang="en-US" dirty="0"/>
              <a:t> </a:t>
            </a:r>
            <a:r>
              <a:rPr lang="en-US" dirty="0" err="1"/>
              <a:t>hoạt</a:t>
            </a:r>
            <a:r>
              <a:rPr lang="en-US" dirty="0"/>
              <a:t> </a:t>
            </a:r>
            <a:r>
              <a:rPr lang="en-US" dirty="0" err="1"/>
              <a:t>động</a:t>
            </a:r>
            <a:r>
              <a:rPr lang="en-US" dirty="0"/>
              <a:t> </a:t>
            </a:r>
            <a:r>
              <a:rPr lang="en-US" dirty="0" err="1"/>
              <a:t>tốt</a:t>
            </a:r>
            <a:endParaRPr lang="en-US" dirty="0"/>
          </a:p>
          <a:p>
            <a:pPr lvl="1" indent="-285750"/>
            <a:r>
              <a:rPr lang="en-US" dirty="0" err="1"/>
              <a:t>Hệ</a:t>
            </a:r>
            <a:r>
              <a:rPr lang="en-US" dirty="0"/>
              <a:t> </a:t>
            </a:r>
            <a:r>
              <a:rPr lang="en-US" dirty="0" err="1"/>
              <a:t>thống</a:t>
            </a:r>
            <a:r>
              <a:rPr lang="en-US" dirty="0"/>
              <a:t> </a:t>
            </a:r>
            <a:r>
              <a:rPr lang="en-US" dirty="0" err="1"/>
              <a:t>đo</a:t>
            </a:r>
            <a:r>
              <a:rPr lang="en-US" dirty="0"/>
              <a:t> </a:t>
            </a:r>
            <a:r>
              <a:rPr lang="en-US" dirty="0" err="1"/>
              <a:t>có</a:t>
            </a:r>
            <a:r>
              <a:rPr lang="en-US" dirty="0"/>
              <a:t> </a:t>
            </a:r>
            <a:r>
              <a:rPr lang="en-US" dirty="0" err="1"/>
              <a:t>sai</a:t>
            </a:r>
            <a:r>
              <a:rPr lang="en-US" dirty="0"/>
              <a:t> </a:t>
            </a:r>
            <a:r>
              <a:rPr lang="en-US" dirty="0" err="1"/>
              <a:t>số</a:t>
            </a:r>
            <a:r>
              <a:rPr lang="en-US" dirty="0"/>
              <a:t> </a:t>
            </a:r>
            <a:r>
              <a:rPr lang="en-US" dirty="0" err="1"/>
              <a:t>trong</a:t>
            </a:r>
            <a:r>
              <a:rPr lang="en-US" dirty="0"/>
              <a:t> </a:t>
            </a:r>
            <a:r>
              <a:rPr lang="en-US" dirty="0" err="1"/>
              <a:t>mức</a:t>
            </a:r>
            <a:r>
              <a:rPr lang="en-US" dirty="0"/>
              <a:t> </a:t>
            </a:r>
            <a:r>
              <a:rPr lang="en-US" dirty="0" err="1"/>
              <a:t>cho</a:t>
            </a:r>
            <a:r>
              <a:rPr lang="en-US" dirty="0"/>
              <a:t> </a:t>
            </a:r>
            <a:r>
              <a:rPr lang="en-US" dirty="0" err="1"/>
              <a:t>phép</a:t>
            </a:r>
            <a:r>
              <a:rPr lang="en-US" dirty="0"/>
              <a:t> (+-5%) </a:t>
            </a:r>
          </a:p>
          <a:p>
            <a:pPr lvl="1" indent="-285750"/>
            <a:r>
              <a:rPr lang="en-US" dirty="0" err="1"/>
              <a:t>Tính</a:t>
            </a:r>
            <a:r>
              <a:rPr lang="en-US" dirty="0"/>
              <a:t> calories </a:t>
            </a:r>
            <a:r>
              <a:rPr lang="en-US" dirty="0" err="1"/>
              <a:t>dựa</a:t>
            </a:r>
            <a:r>
              <a:rPr lang="en-US" dirty="0"/>
              <a:t> </a:t>
            </a:r>
            <a:r>
              <a:rPr lang="en-US" dirty="0" err="1"/>
              <a:t>trên</a:t>
            </a:r>
            <a:r>
              <a:rPr lang="en-US" dirty="0"/>
              <a:t> </a:t>
            </a:r>
            <a:r>
              <a:rPr lang="en-US" dirty="0" err="1"/>
              <a:t>việc</a:t>
            </a:r>
            <a:r>
              <a:rPr lang="en-US" dirty="0"/>
              <a:t> di </a:t>
            </a:r>
            <a:r>
              <a:rPr lang="en-US" dirty="0" err="1"/>
              <a:t>chuyển</a:t>
            </a:r>
            <a:r>
              <a:rPr lang="en-US" dirty="0"/>
              <a:t> </a:t>
            </a:r>
            <a:r>
              <a:rPr lang="en-US" dirty="0" err="1"/>
              <a:t>và</a:t>
            </a:r>
            <a:r>
              <a:rPr lang="en-US" dirty="0"/>
              <a:t> </a:t>
            </a:r>
            <a:r>
              <a:rPr lang="en-US" dirty="0" err="1"/>
              <a:t>dự</a:t>
            </a:r>
            <a:r>
              <a:rPr lang="en-US" dirty="0"/>
              <a:t> </a:t>
            </a:r>
            <a:r>
              <a:rPr lang="en-US" dirty="0" err="1"/>
              <a:t>đoán</a:t>
            </a:r>
            <a:r>
              <a:rPr lang="en-US" dirty="0"/>
              <a:t> </a:t>
            </a:r>
            <a:r>
              <a:rPr lang="en-US" dirty="0" err="1"/>
              <a:t>bệnh</a:t>
            </a:r>
            <a:r>
              <a:rPr lang="en-US" dirty="0"/>
              <a:t> </a:t>
            </a:r>
            <a:r>
              <a:rPr lang="en-US" dirty="0" err="1"/>
              <a:t>tim</a:t>
            </a:r>
            <a:r>
              <a:rPr lang="en-US" dirty="0"/>
              <a:t> </a:t>
            </a:r>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máy</a:t>
            </a:r>
            <a:r>
              <a:rPr lang="en-US" dirty="0"/>
              <a:t> </a:t>
            </a:r>
            <a:r>
              <a:rPr lang="en-US" dirty="0" err="1"/>
              <a:t>học</a:t>
            </a:r>
            <a:r>
              <a:rPr lang="en-US" dirty="0"/>
              <a:t> </a:t>
            </a:r>
            <a:r>
              <a:rPr lang="en-US" dirty="0" err="1"/>
              <a:t>chạy</a:t>
            </a:r>
            <a:r>
              <a:rPr lang="en-US" dirty="0"/>
              <a:t> đ</a:t>
            </a:r>
            <a:r>
              <a:rPr lang="vi-VN" dirty="0"/>
              <a:t>ư</a:t>
            </a:r>
            <a:r>
              <a:rPr lang="en-US" dirty="0" err="1"/>
              <a:t>ợc</a:t>
            </a:r>
            <a:r>
              <a:rPr lang="en-US" dirty="0"/>
              <a:t> </a:t>
            </a:r>
            <a:r>
              <a:rPr lang="en-US" dirty="0" err="1"/>
              <a:t>tốt</a:t>
            </a:r>
            <a:r>
              <a:rPr lang="en-US" dirty="0"/>
              <a:t> </a:t>
            </a:r>
            <a:r>
              <a:rPr lang="en-US" dirty="0" err="1"/>
              <a:t>và</a:t>
            </a:r>
            <a:r>
              <a:rPr lang="en-US" dirty="0"/>
              <a:t>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chấp</a:t>
            </a:r>
            <a:r>
              <a:rPr lang="en-US" dirty="0"/>
              <a:t> </a:t>
            </a:r>
            <a:r>
              <a:rPr lang="en-US" dirty="0" err="1"/>
              <a:t>nhận</a:t>
            </a:r>
            <a:r>
              <a:rPr lang="en-US" dirty="0"/>
              <a:t> đ</a:t>
            </a:r>
            <a:r>
              <a:rPr lang="vi-VN" dirty="0"/>
              <a:t>ư</a:t>
            </a:r>
            <a:r>
              <a:rPr lang="en-US" dirty="0" err="1"/>
              <a:t>ợc</a:t>
            </a:r>
            <a:r>
              <a:rPr lang="en-US" dirty="0"/>
              <a:t> (&gt;80%)</a:t>
            </a:r>
          </a:p>
          <a:p>
            <a:pPr marL="742950" marR="0" lvl="1" indent="-285750" algn="l" rtl="0">
              <a:spcBef>
                <a:spcPts val="480"/>
              </a:spcBef>
              <a:spcAft>
                <a:spcPts val="0"/>
              </a:spcAft>
              <a:buClr>
                <a:srgbClr val="003399"/>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p:txBody>
      </p:sp>
      <p:sp>
        <p:nvSpPr>
          <p:cNvPr id="77" name="Shape 77"/>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dirty="0">
                <a:solidFill>
                  <a:schemeClr val="dk1"/>
                </a:solidFill>
                <a:latin typeface="Times New Roman"/>
                <a:ea typeface="Times New Roman"/>
                <a:cs typeface="Times New Roman"/>
                <a:sym typeface="Times New Roman"/>
              </a:rPr>
              <a:t>11/22/2017</a:t>
            </a:r>
          </a:p>
        </p:txBody>
      </p:sp>
      <p:sp>
        <p:nvSpPr>
          <p:cNvPr id="78" name="Shape 78"/>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79" name="Shape 79"/>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4</a:t>
            </a:fld>
            <a:endParaRPr lang="en-US" sz="10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8714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Kế hoạch thực hiện đề tài</a:t>
            </a:r>
          </a:p>
        </p:txBody>
      </p:sp>
      <p:sp>
        <p:nvSpPr>
          <p:cNvPr id="85" name="Shape 8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err="1">
                <a:solidFill>
                  <a:schemeClr val="dk1"/>
                </a:solidFill>
                <a:latin typeface="Times New Roman"/>
                <a:ea typeface="Times New Roman"/>
                <a:cs typeface="Times New Roman"/>
                <a:sym typeface="Times New Roman"/>
              </a:rPr>
              <a:t>Kế</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hoạch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thực</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hiện</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đề</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tài</a:t>
            </a:r>
            <a:r>
              <a:rPr lang="en-US" sz="2800" b="0" i="0" u="none" strike="noStrike" cap="none" dirty="0">
                <a:solidFill>
                  <a:schemeClr val="dk1"/>
                </a:solidFill>
                <a:latin typeface="Times New Roman"/>
                <a:ea typeface="Times New Roman"/>
                <a:cs typeface="Times New Roman"/>
                <a:sym typeface="Times New Roman"/>
              </a:rPr>
              <a:t>:</a:t>
            </a:r>
            <a:endParaRPr sz="28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p:txBody>
      </p:sp>
      <p:sp>
        <p:nvSpPr>
          <p:cNvPr id="86" name="Shape 8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87" name="Shape 8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88" name="Shape 8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5</a:t>
            </a:fld>
            <a:endParaRPr lang="en-US" sz="100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A4CEF974-E81C-462B-8CBC-BD2346944B0B}"/>
              </a:ext>
            </a:extLst>
          </p:cNvPr>
          <p:cNvPicPr>
            <a:picLocks noChangeAspect="1"/>
          </p:cNvPicPr>
          <p:nvPr/>
        </p:nvPicPr>
        <p:blipFill>
          <a:blip r:embed="rId3"/>
          <a:stretch>
            <a:fillRect/>
          </a:stretch>
        </p:blipFill>
        <p:spPr>
          <a:xfrm>
            <a:off x="251520" y="2477725"/>
            <a:ext cx="8795208" cy="35917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Giải pháp đề xuất của đề tài</a:t>
            </a:r>
          </a:p>
        </p:txBody>
      </p:sp>
      <p:sp>
        <p:nvSpPr>
          <p:cNvPr id="95" name="Shape 95"/>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err="1">
                <a:solidFill>
                  <a:schemeClr val="dk1"/>
                </a:solidFill>
                <a:latin typeface="Times New Roman"/>
                <a:ea typeface="Times New Roman"/>
                <a:cs typeface="Times New Roman"/>
                <a:sym typeface="Times New Roman"/>
              </a:rPr>
              <a:t>Phân</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tích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lý</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thuyết</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của</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giải</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pháp</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đề</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xuất</a:t>
            </a:r>
            <a:r>
              <a:rPr lang="en-US" sz="2800" b="0" i="0" u="none" strike="noStrike" cap="none" dirty="0">
                <a:solidFill>
                  <a:schemeClr val="dk1"/>
                </a:solidFill>
                <a:latin typeface="Times New Roman"/>
                <a:ea typeface="Times New Roman"/>
                <a:cs typeface="Times New Roman"/>
                <a:sym typeface="Times New Roman"/>
              </a:rPr>
              <a:t>:</a:t>
            </a:r>
          </a:p>
          <a:p>
            <a:pPr marL="742950" marR="0" lvl="1" indent="-285750" algn="l" rtl="0">
              <a:spcBef>
                <a:spcPts val="480"/>
              </a:spcBef>
              <a:spcAft>
                <a:spcPts val="0"/>
              </a:spcAft>
              <a:buClr>
                <a:srgbClr val="003399"/>
              </a:buClr>
              <a:buSzPct val="100000"/>
              <a:buFont typeface="Noto Sans Symbols"/>
              <a:buChar char="•"/>
            </a:pPr>
            <a:r>
              <a:rPr lang="en-US" sz="2400" b="0" i="0" u="none" strike="noStrike" cap="none" dirty="0" err="1">
                <a:solidFill>
                  <a:schemeClr val="dk1"/>
                </a:solidFill>
                <a:latin typeface="Times New Roman"/>
                <a:ea typeface="Times New Roman"/>
                <a:cs typeface="Times New Roman"/>
                <a:sym typeface="Times New Roman"/>
              </a:rPr>
              <a:t>Mỗi</a:t>
            </a:r>
            <a:r>
              <a:rPr lang="en-US" sz="2400" b="0" i="0" u="none" strike="noStrike" cap="none" dirty="0">
                <a:solidFill>
                  <a:schemeClr val="dk1"/>
                </a:solidFill>
                <a:latin typeface="Times New Roman"/>
                <a:ea typeface="Times New Roman"/>
                <a:cs typeface="Times New Roman"/>
                <a:sym typeface="Times New Roman"/>
              </a:rPr>
              <a:t> module </a:t>
            </a:r>
            <a:r>
              <a:rPr lang="en-US" sz="2400" b="0" i="0" u="none" strike="noStrike" cap="none" dirty="0" err="1">
                <a:solidFill>
                  <a:schemeClr val="dk1"/>
                </a:solidFill>
                <a:latin typeface="Times New Roman"/>
                <a:ea typeface="Times New Roman"/>
                <a:cs typeface="Times New Roman"/>
                <a:sym typeface="Times New Roman"/>
              </a:rPr>
              <a:t>được</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kết</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nối</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theo</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chuẩn</a:t>
            </a:r>
            <a:r>
              <a:rPr lang="en-US" sz="2400" b="0" i="0" u="none" strike="noStrike" cap="none" dirty="0">
                <a:solidFill>
                  <a:schemeClr val="dk1"/>
                </a:solidFill>
                <a:latin typeface="Times New Roman"/>
                <a:ea typeface="Times New Roman"/>
                <a:cs typeface="Times New Roman"/>
                <a:sym typeface="Times New Roman"/>
              </a:rPr>
              <a:t> plug &amp; play:</a:t>
            </a:r>
          </a:p>
          <a:p>
            <a:pPr marL="1143000" marR="0" lvl="2" indent="-228600" algn="l" rtl="0">
              <a:spcBef>
                <a:spcPts val="400"/>
              </a:spcBef>
              <a:spcAft>
                <a:spcPts val="0"/>
              </a:spcAft>
              <a:buClr>
                <a:srgbClr val="003399"/>
              </a:buClr>
              <a:buSzPct val="100000"/>
              <a:buFont typeface="Noto Sans Symbols"/>
              <a:buChar char="■"/>
            </a:pPr>
            <a:r>
              <a:rPr lang="en-US" sz="2000" b="0" i="0" u="none" strike="noStrike" cap="none" dirty="0" err="1">
                <a:solidFill>
                  <a:schemeClr val="dk1"/>
                </a:solidFill>
                <a:latin typeface="Times New Roman"/>
                <a:ea typeface="Times New Roman"/>
                <a:cs typeface="Times New Roman"/>
                <a:sym typeface="Times New Roman"/>
              </a:rPr>
              <a:t>Baudrate</a:t>
            </a:r>
            <a:r>
              <a:rPr lang="en-US" sz="2000" b="0" i="0" u="none" strike="noStrike" cap="none" dirty="0">
                <a:solidFill>
                  <a:schemeClr val="dk1"/>
                </a:solidFill>
                <a:latin typeface="Times New Roman"/>
                <a:ea typeface="Times New Roman"/>
                <a:cs typeface="Times New Roman"/>
                <a:sym typeface="Times New Roman"/>
              </a:rPr>
              <a:t>: 9600</a:t>
            </a:r>
          </a:p>
          <a:p>
            <a:pPr marL="1143000" marR="0" lvl="2" indent="-228600" algn="l" rtl="0">
              <a:spcBef>
                <a:spcPts val="400"/>
              </a:spcBef>
              <a:spcAft>
                <a:spcPts val="0"/>
              </a:spcAft>
              <a:buClr>
                <a:srgbClr val="003399"/>
              </a:buClr>
              <a:buSzPct val="100000"/>
              <a:buFont typeface="Noto Sans Symbols"/>
              <a:buChar char="■"/>
            </a:pPr>
            <a:r>
              <a:rPr lang="en-US" sz="2000" b="0" i="0" u="none" strike="noStrike" cap="none" dirty="0" err="1">
                <a:solidFill>
                  <a:schemeClr val="dk1"/>
                </a:solidFill>
                <a:latin typeface="Times New Roman"/>
                <a:ea typeface="Times New Roman"/>
                <a:cs typeface="Times New Roman"/>
                <a:sym typeface="Times New Roman"/>
              </a:rPr>
              <a:t>Nhận</a:t>
            </a:r>
            <a:r>
              <a:rPr lang="en-US" sz="2000" b="0" i="0" u="none" strike="noStrike" cap="none" dirty="0">
                <a:solidFill>
                  <a:schemeClr val="dk1"/>
                </a:solidFill>
                <a:latin typeface="Times New Roman"/>
                <a:ea typeface="Times New Roman"/>
                <a:cs typeface="Times New Roman"/>
                <a:sym typeface="Times New Roman"/>
              </a:rPr>
              <a:t> 3 </a:t>
            </a:r>
            <a:r>
              <a:rPr lang="en-US" sz="2000" b="0" i="0" u="none" strike="noStrike" cap="none" dirty="0" err="1">
                <a:solidFill>
                  <a:schemeClr val="dk1"/>
                </a:solidFill>
                <a:latin typeface="Times New Roman"/>
                <a:ea typeface="Times New Roman"/>
                <a:cs typeface="Times New Roman"/>
                <a:sym typeface="Times New Roman"/>
              </a:rPr>
              <a:t>loại</a:t>
            </a:r>
            <a:r>
              <a:rPr lang="en-US" sz="2000" b="0" i="0" u="none" strike="noStrike" cap="none" dirty="0">
                <a:solidFill>
                  <a:schemeClr val="dk1"/>
                </a:solidFill>
                <a:latin typeface="Times New Roman"/>
                <a:ea typeface="Times New Roman"/>
                <a:cs typeface="Times New Roman"/>
                <a:sym typeface="Times New Roman"/>
              </a:rPr>
              <a:t> request: ID, start, stop</a:t>
            </a:r>
          </a:p>
          <a:p>
            <a:pPr marL="1143000" marR="0" lvl="2" indent="-228600" algn="l" rtl="0">
              <a:spcBef>
                <a:spcPts val="400"/>
              </a:spcBef>
              <a:spcAft>
                <a:spcPts val="0"/>
              </a:spcAft>
              <a:buClr>
                <a:srgbClr val="003399"/>
              </a:buClr>
              <a:buSzPct val="100000"/>
              <a:buFont typeface="Noto Sans Symbols"/>
              <a:buChar char="■"/>
            </a:pPr>
            <a:r>
              <a:rPr lang="en-US" dirty="0"/>
              <a:t>Module plug and play </a:t>
            </a:r>
            <a:r>
              <a:rPr lang="en-US" dirty="0" err="1"/>
              <a:t>có</a:t>
            </a:r>
            <a:r>
              <a:rPr lang="en-US" dirty="0"/>
              <a:t> 2 </a:t>
            </a:r>
            <a:r>
              <a:rPr lang="en-US" dirty="0" err="1"/>
              <a:t>trạng</a:t>
            </a:r>
            <a:r>
              <a:rPr lang="en-US" dirty="0"/>
              <a:t> </a:t>
            </a:r>
            <a:r>
              <a:rPr lang="en-US" dirty="0" err="1"/>
              <a:t>thái</a:t>
            </a:r>
            <a:r>
              <a:rPr lang="en-US" dirty="0"/>
              <a:t> </a:t>
            </a:r>
            <a:r>
              <a:rPr lang="en-US" dirty="0" err="1"/>
              <a:t>hoạt</a:t>
            </a:r>
            <a:r>
              <a:rPr lang="en-US" dirty="0"/>
              <a:t> </a:t>
            </a:r>
            <a:r>
              <a:rPr lang="en-US" dirty="0" err="1"/>
              <a:t>động</a:t>
            </a:r>
            <a:r>
              <a:rPr lang="en-US" dirty="0"/>
              <a:t>:</a:t>
            </a:r>
          </a:p>
          <a:p>
            <a:pPr marR="0" lvl="3" algn="l" rtl="0">
              <a:spcBef>
                <a:spcPts val="400"/>
              </a:spcBef>
              <a:spcAft>
                <a:spcPts val="0"/>
              </a:spcAft>
              <a:buSzPct val="100000"/>
            </a:pPr>
            <a:r>
              <a:rPr lang="en-US" dirty="0" err="1"/>
              <a:t>Trạng</a:t>
            </a:r>
            <a:r>
              <a:rPr lang="en-US" dirty="0"/>
              <a:t> </a:t>
            </a:r>
            <a:r>
              <a:rPr lang="en-US" dirty="0" err="1"/>
              <a:t>thái</a:t>
            </a:r>
            <a:r>
              <a:rPr lang="en-US" dirty="0"/>
              <a:t> “Standby":</a:t>
            </a:r>
          </a:p>
          <a:p>
            <a:pPr marR="0" lvl="4" algn="l" rtl="0">
              <a:spcBef>
                <a:spcPts val="400"/>
              </a:spcBef>
              <a:spcAft>
                <a:spcPts val="0"/>
              </a:spcAft>
              <a:buSzPct val="100000"/>
            </a:pPr>
            <a:r>
              <a:rPr lang="en-US" dirty="0" err="1"/>
              <a:t>Khi</a:t>
            </a:r>
            <a:r>
              <a:rPr lang="en-US" dirty="0"/>
              <a:t> </a:t>
            </a:r>
            <a:r>
              <a:rPr lang="en-US" dirty="0" err="1"/>
              <a:t>nhận</a:t>
            </a:r>
            <a:r>
              <a:rPr lang="en-US" dirty="0"/>
              <a:t> </a:t>
            </a:r>
            <a:r>
              <a:rPr lang="en-US" dirty="0" err="1"/>
              <a:t>yêu</a:t>
            </a:r>
            <a:r>
              <a:rPr lang="en-US" dirty="0"/>
              <a:t> </a:t>
            </a:r>
            <a:r>
              <a:rPr lang="en-US" dirty="0" err="1"/>
              <a:t>cầu</a:t>
            </a:r>
            <a:r>
              <a:rPr lang="en-US" dirty="0"/>
              <a:t> “ID”, </a:t>
            </a:r>
            <a:r>
              <a:rPr lang="en-US" dirty="0" err="1"/>
              <a:t>gửi</a:t>
            </a:r>
            <a:r>
              <a:rPr lang="en-US" dirty="0"/>
              <a:t> ID </a:t>
            </a:r>
            <a:r>
              <a:rPr lang="en-US" dirty="0" err="1"/>
              <a:t>của</a:t>
            </a:r>
            <a:r>
              <a:rPr lang="en-US" dirty="0"/>
              <a:t> module </a:t>
            </a:r>
            <a:r>
              <a:rPr lang="en-US" dirty="0" err="1"/>
              <a:t>về</a:t>
            </a:r>
            <a:r>
              <a:rPr lang="en-US" dirty="0"/>
              <a:t> </a:t>
            </a:r>
            <a:r>
              <a:rPr lang="en-US" dirty="0" err="1"/>
              <a:t>cho</a:t>
            </a:r>
            <a:r>
              <a:rPr lang="en-US" dirty="0"/>
              <a:t> </a:t>
            </a:r>
            <a:r>
              <a:rPr lang="en-US" dirty="0" err="1"/>
              <a:t>hệ</a:t>
            </a:r>
            <a:r>
              <a:rPr lang="en-US" dirty="0"/>
              <a:t> </a:t>
            </a:r>
            <a:r>
              <a:rPr lang="en-US" dirty="0" err="1"/>
              <a:t>thống</a:t>
            </a:r>
            <a:r>
              <a:rPr lang="en-US" dirty="0"/>
              <a:t> </a:t>
            </a:r>
          </a:p>
          <a:p>
            <a:pPr marR="0" lvl="4" algn="l" rtl="0">
              <a:spcBef>
                <a:spcPts val="400"/>
              </a:spcBef>
              <a:spcAft>
                <a:spcPts val="0"/>
              </a:spcAft>
              <a:buSzPct val="100000"/>
            </a:pPr>
            <a:r>
              <a:rPr lang="en-US" dirty="0" err="1"/>
              <a:t>Khi</a:t>
            </a:r>
            <a:r>
              <a:rPr lang="en-US" dirty="0"/>
              <a:t> </a:t>
            </a:r>
            <a:r>
              <a:rPr lang="en-US" dirty="0" err="1"/>
              <a:t>nhận</a:t>
            </a:r>
            <a:r>
              <a:rPr lang="en-US" dirty="0"/>
              <a:t> </a:t>
            </a:r>
            <a:r>
              <a:rPr lang="en-US" dirty="0" err="1"/>
              <a:t>yêu</a:t>
            </a:r>
            <a:r>
              <a:rPr lang="en-US" dirty="0"/>
              <a:t> </a:t>
            </a:r>
            <a:r>
              <a:rPr lang="en-US" dirty="0" err="1"/>
              <a:t>cầu</a:t>
            </a:r>
            <a:r>
              <a:rPr lang="en-US" dirty="0"/>
              <a:t> “start", module </a:t>
            </a:r>
            <a:r>
              <a:rPr lang="en-US" dirty="0" err="1"/>
              <a:t>bắt</a:t>
            </a:r>
            <a:r>
              <a:rPr lang="en-US" dirty="0"/>
              <a:t> </a:t>
            </a:r>
            <a:r>
              <a:rPr lang="en-US" dirty="0" err="1"/>
              <a:t>đầu</a:t>
            </a:r>
            <a:r>
              <a:rPr lang="en-US" dirty="0"/>
              <a:t> </a:t>
            </a:r>
            <a:r>
              <a:rPr lang="en-US" dirty="0" err="1"/>
              <a:t>chạy</a:t>
            </a:r>
            <a:endParaRPr lang="en-US" dirty="0"/>
          </a:p>
          <a:p>
            <a:pPr marR="0" lvl="3" algn="l" rtl="0">
              <a:spcBef>
                <a:spcPts val="400"/>
              </a:spcBef>
              <a:spcAft>
                <a:spcPts val="0"/>
              </a:spcAft>
              <a:buSzPct val="100000"/>
            </a:pPr>
            <a:r>
              <a:rPr lang="en-US" dirty="0" err="1"/>
              <a:t>Trạng</a:t>
            </a:r>
            <a:r>
              <a:rPr lang="en-US" dirty="0"/>
              <a:t> </a:t>
            </a:r>
            <a:r>
              <a:rPr lang="en-US" dirty="0" err="1"/>
              <a:t>thái</a:t>
            </a:r>
            <a:r>
              <a:rPr lang="en-US" dirty="0"/>
              <a:t> “Running":</a:t>
            </a:r>
          </a:p>
          <a:p>
            <a:pPr marR="0" lvl="4" algn="l" rtl="0">
              <a:spcBef>
                <a:spcPts val="400"/>
              </a:spcBef>
              <a:spcAft>
                <a:spcPts val="0"/>
              </a:spcAft>
              <a:buSzPct val="100000"/>
            </a:pPr>
            <a:r>
              <a:rPr lang="en-US" dirty="0"/>
              <a:t>Module </a:t>
            </a:r>
            <a:r>
              <a:rPr lang="en-US" dirty="0" err="1"/>
              <a:t>gửi</a:t>
            </a:r>
            <a:r>
              <a:rPr lang="en-US" dirty="0"/>
              <a:t> data </a:t>
            </a:r>
            <a:r>
              <a:rPr lang="en-US" dirty="0" err="1"/>
              <a:t>đã</a:t>
            </a:r>
            <a:r>
              <a:rPr lang="en-US" dirty="0"/>
              <a:t> </a:t>
            </a:r>
            <a:r>
              <a:rPr lang="en-US" dirty="0" err="1"/>
              <a:t>xử</a:t>
            </a:r>
            <a:r>
              <a:rPr lang="en-US" dirty="0"/>
              <a:t> </a:t>
            </a:r>
            <a:r>
              <a:rPr lang="en-US" dirty="0" err="1"/>
              <a:t>lý</a:t>
            </a:r>
            <a:r>
              <a:rPr lang="en-US" dirty="0"/>
              <a:t> </a:t>
            </a:r>
            <a:r>
              <a:rPr lang="en-US" dirty="0" err="1"/>
              <a:t>về</a:t>
            </a:r>
            <a:r>
              <a:rPr lang="en-US" dirty="0"/>
              <a:t> </a:t>
            </a:r>
            <a:r>
              <a:rPr lang="en-US" dirty="0" err="1"/>
              <a:t>cho</a:t>
            </a:r>
            <a:r>
              <a:rPr lang="en-US" dirty="0"/>
              <a:t> </a:t>
            </a:r>
            <a:r>
              <a:rPr lang="en-US" dirty="0" err="1"/>
              <a:t>hệ</a:t>
            </a:r>
            <a:r>
              <a:rPr lang="en-US" dirty="0"/>
              <a:t> </a:t>
            </a:r>
            <a:r>
              <a:rPr lang="en-US" dirty="0" err="1"/>
              <a:t>thống</a:t>
            </a:r>
            <a:r>
              <a:rPr lang="en-US" dirty="0"/>
              <a:t> </a:t>
            </a:r>
          </a:p>
          <a:p>
            <a:pPr marR="0" lvl="4" algn="l" rtl="0">
              <a:spcBef>
                <a:spcPts val="400"/>
              </a:spcBef>
              <a:spcAft>
                <a:spcPts val="0"/>
              </a:spcAft>
              <a:buSzPct val="100000"/>
            </a:pPr>
            <a:r>
              <a:rPr lang="en-US" dirty="0" err="1"/>
              <a:t>Khi</a:t>
            </a:r>
            <a:r>
              <a:rPr lang="en-US" dirty="0"/>
              <a:t> </a:t>
            </a:r>
            <a:r>
              <a:rPr lang="en-US" dirty="0" err="1"/>
              <a:t>nhận</a:t>
            </a:r>
            <a:r>
              <a:rPr lang="en-US" dirty="0"/>
              <a:t> </a:t>
            </a:r>
            <a:r>
              <a:rPr lang="en-US" dirty="0" err="1"/>
              <a:t>yêu</a:t>
            </a:r>
            <a:r>
              <a:rPr lang="en-US" dirty="0"/>
              <a:t> </a:t>
            </a:r>
            <a:r>
              <a:rPr lang="en-US" dirty="0" err="1"/>
              <a:t>cầu</a:t>
            </a:r>
            <a:r>
              <a:rPr lang="en-US" dirty="0"/>
              <a:t> “stop", module </a:t>
            </a:r>
            <a:r>
              <a:rPr lang="en-US" dirty="0" err="1"/>
              <a:t>dừng</a:t>
            </a:r>
            <a:r>
              <a:rPr lang="en-US" dirty="0"/>
              <a:t> việc </a:t>
            </a:r>
            <a:r>
              <a:rPr lang="en-US" dirty="0" err="1"/>
              <a:t>gửi</a:t>
            </a:r>
            <a:r>
              <a:rPr lang="en-US" dirty="0"/>
              <a:t> data </a:t>
            </a:r>
            <a:r>
              <a:rPr lang="en-US" dirty="0" err="1"/>
              <a:t>và</a:t>
            </a:r>
            <a:r>
              <a:rPr lang="en-US" dirty="0"/>
              <a:t> quay </a:t>
            </a:r>
            <a:r>
              <a:rPr lang="en-US" dirty="0" err="1"/>
              <a:t>về</a:t>
            </a:r>
            <a:r>
              <a:rPr lang="en-US" dirty="0"/>
              <a:t> </a:t>
            </a:r>
            <a:r>
              <a:rPr lang="en-US" dirty="0" err="1"/>
              <a:t>trạng</a:t>
            </a:r>
            <a:r>
              <a:rPr lang="en-US" dirty="0"/>
              <a:t> </a:t>
            </a:r>
            <a:r>
              <a:rPr lang="en-US" dirty="0" err="1"/>
              <a:t>thái</a:t>
            </a:r>
            <a:r>
              <a:rPr lang="en-US" dirty="0"/>
              <a:t> “Standby"</a:t>
            </a: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p:txBody>
      </p:sp>
      <p:sp>
        <p:nvSpPr>
          <p:cNvPr id="96" name="Shape 96"/>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97" name="Shape 97"/>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98" name="Shape 98"/>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6</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Giải pháp đề xuất của đề tài</a:t>
            </a:r>
          </a:p>
        </p:txBody>
      </p:sp>
      <p:sp>
        <p:nvSpPr>
          <p:cNvPr id="104" name="Shape 104"/>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Phân tích thiết kế của giải pháp đề xuất:</a:t>
            </a:r>
          </a:p>
          <a:p>
            <a:pPr marL="342900" marR="0" lvl="0" indent="-342900" algn="l" rtl="0">
              <a:spcBef>
                <a:spcPts val="560"/>
              </a:spcBef>
              <a:spcAft>
                <a:spcPts val="0"/>
              </a:spcAft>
              <a:buClr>
                <a:srgbClr val="003399"/>
              </a:buClr>
              <a:buSzPct val="1000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a:solidFill>
                <a:schemeClr val="dk1"/>
              </a:solidFill>
              <a:latin typeface="Times New Roman"/>
              <a:ea typeface="Times New Roman"/>
              <a:cs typeface="Times New Roman"/>
              <a:sym typeface="Times New Roman"/>
            </a:endParaRPr>
          </a:p>
        </p:txBody>
      </p:sp>
      <p:sp>
        <p:nvSpPr>
          <p:cNvPr id="105" name="Shape 105"/>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06" name="Shape 106"/>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07" name="Shape 107"/>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7</a:t>
            </a:fld>
            <a:endParaRPr lang="en-US" sz="1000">
              <a:solidFill>
                <a:schemeClr val="dk1"/>
              </a:solidFill>
              <a:latin typeface="Times New Roman"/>
              <a:ea typeface="Times New Roman"/>
              <a:cs typeface="Times New Roman"/>
              <a:sym typeface="Times New Roman"/>
            </a:endParaRPr>
          </a:p>
        </p:txBody>
      </p:sp>
      <p:grpSp>
        <p:nvGrpSpPr>
          <p:cNvPr id="108" name="Shape 108"/>
          <p:cNvGrpSpPr/>
          <p:nvPr/>
        </p:nvGrpSpPr>
        <p:grpSpPr>
          <a:xfrm>
            <a:off x="2571718" y="1888835"/>
            <a:ext cx="3998976" cy="3836416"/>
            <a:chOff x="1048511" y="95791"/>
            <a:chExt cx="3998976" cy="3836416"/>
          </a:xfrm>
        </p:grpSpPr>
        <p:sp>
          <p:nvSpPr>
            <p:cNvPr id="109" name="Shape 109"/>
            <p:cNvSpPr/>
            <p:nvPr/>
          </p:nvSpPr>
          <p:spPr>
            <a:xfrm>
              <a:off x="1422400" y="307119"/>
              <a:ext cx="3413760" cy="3413760"/>
            </a:xfrm>
            <a:prstGeom prst="pie">
              <a:avLst>
                <a:gd name="adj1" fmla="val 16200000"/>
                <a:gd name="adj2" fmla="val 5400000"/>
              </a:avLst>
            </a:prstGeom>
            <a:solidFill>
              <a:srgbClr val="DF773B"/>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0" name="Shape 110"/>
            <p:cNvSpPr txBox="1"/>
            <p:nvPr/>
          </p:nvSpPr>
          <p:spPr>
            <a:xfrm>
              <a:off x="3287776" y="1201200"/>
              <a:ext cx="1219200" cy="1625600"/>
            </a:xfrm>
            <a:prstGeom prst="rect">
              <a:avLst/>
            </a:prstGeom>
            <a:noFill/>
            <a:ln>
              <a:noFill/>
            </a:ln>
          </p:spPr>
          <p:txBody>
            <a:bodyPr wrap="square" lIns="22850" tIns="22850" rIns="22850" bIns="22850" anchor="t" anchorCtr="0">
              <a:noAutofit/>
            </a:bodyPr>
            <a:lstStyle/>
            <a:p>
              <a:pPr marL="0" marR="0" lvl="0" indent="-114300" algn="l" rtl="0">
                <a:lnSpc>
                  <a:spcPct val="90000"/>
                </a:lnSpc>
                <a:spcBef>
                  <a:spcPts val="0"/>
                </a:spcBef>
                <a:spcAft>
                  <a:spcPts val="0"/>
                </a:spcAft>
                <a:buClr>
                  <a:schemeClr val="lt1"/>
                </a:buClr>
                <a:buSzPct val="100000"/>
                <a:buFont typeface="Times New Roman"/>
                <a:buNone/>
              </a:pPr>
              <a:r>
                <a:rPr lang="en-US" sz="1800">
                  <a:solidFill>
                    <a:schemeClr val="lt1"/>
                  </a:solidFill>
                  <a:latin typeface="Times New Roman"/>
                  <a:ea typeface="Times New Roman"/>
                  <a:cs typeface="Times New Roman"/>
                  <a:sym typeface="Times New Roman"/>
                </a:rPr>
                <a:t>Standby</a:t>
              </a:r>
            </a:p>
            <a:p>
              <a:pPr marL="114300" marR="0" lvl="1" indent="-114300" algn="l" rtl="0">
                <a:lnSpc>
                  <a:spcPct val="90000"/>
                </a:lnSpc>
                <a:spcBef>
                  <a:spcPts val="630"/>
                </a:spcBef>
                <a:spcAft>
                  <a:spcPts val="0"/>
                </a:spcAft>
                <a:buClr>
                  <a:schemeClr val="lt1"/>
                </a:buClr>
                <a:buSzPct val="100000"/>
                <a:buFont typeface="Times New Roman"/>
                <a:buChar char="•"/>
              </a:pPr>
              <a:r>
                <a:rPr lang="en-US" sz="1400" b="0" i="0" u="none" strike="noStrike" cap="none">
                  <a:solidFill>
                    <a:schemeClr val="lt1"/>
                  </a:solidFill>
                  <a:latin typeface="Times New Roman"/>
                  <a:ea typeface="Times New Roman"/>
                  <a:cs typeface="Times New Roman"/>
                  <a:sym typeface="Times New Roman"/>
                </a:rPr>
                <a:t>Request ID</a:t>
              </a:r>
            </a:p>
            <a:p>
              <a:pPr marL="228600" marR="0" lvl="2" indent="-114300" algn="l" rtl="0">
                <a:lnSpc>
                  <a:spcPct val="90000"/>
                </a:lnSpc>
                <a:spcBef>
                  <a:spcPts val="210"/>
                </a:spcBef>
                <a:spcAft>
                  <a:spcPts val="0"/>
                </a:spcAft>
                <a:buClr>
                  <a:schemeClr val="lt1"/>
                </a:buClr>
                <a:buSzPct val="100000"/>
                <a:buFont typeface="Times New Roman"/>
                <a:buChar char="•"/>
              </a:pPr>
              <a:r>
                <a:rPr lang="en-US" sz="1400" b="0" i="0" u="none" strike="noStrike" cap="none">
                  <a:solidFill>
                    <a:schemeClr val="lt1"/>
                  </a:solidFill>
                  <a:latin typeface="Times New Roman"/>
                  <a:ea typeface="Times New Roman"/>
                  <a:cs typeface="Times New Roman"/>
                  <a:sym typeface="Times New Roman"/>
                </a:rPr>
                <a:t>Respond module ID</a:t>
              </a:r>
            </a:p>
            <a:p>
              <a:pPr marL="114300" marR="0" lvl="1" indent="-114300" algn="l" rtl="0">
                <a:lnSpc>
                  <a:spcPct val="90000"/>
                </a:lnSpc>
                <a:spcBef>
                  <a:spcPts val="210"/>
                </a:spcBef>
                <a:spcAft>
                  <a:spcPts val="0"/>
                </a:spcAft>
                <a:buClr>
                  <a:schemeClr val="lt1"/>
                </a:buClr>
                <a:buSzPct val="100000"/>
                <a:buFont typeface="Times New Roman"/>
                <a:buChar char="•"/>
              </a:pPr>
              <a:r>
                <a:rPr lang="en-US" sz="1400" b="0" i="0" u="none" strike="noStrike" cap="none">
                  <a:solidFill>
                    <a:schemeClr val="lt1"/>
                  </a:solidFill>
                  <a:latin typeface="Times New Roman"/>
                  <a:ea typeface="Times New Roman"/>
                  <a:cs typeface="Times New Roman"/>
                  <a:sym typeface="Times New Roman"/>
                </a:rPr>
                <a:t>Request start</a:t>
              </a:r>
            </a:p>
            <a:p>
              <a:pPr marL="228600" marR="0" lvl="2" indent="-114300" algn="l" rtl="0">
                <a:lnSpc>
                  <a:spcPct val="90000"/>
                </a:lnSpc>
                <a:spcBef>
                  <a:spcPts val="210"/>
                </a:spcBef>
                <a:spcAft>
                  <a:spcPts val="0"/>
                </a:spcAft>
                <a:buClr>
                  <a:schemeClr val="lt1"/>
                </a:buClr>
                <a:buSzPct val="100000"/>
                <a:buFont typeface="Times New Roman"/>
                <a:buChar char="•"/>
              </a:pPr>
              <a:r>
                <a:rPr lang="en-US" sz="1400" b="0" i="0" u="none" strike="noStrike" cap="none">
                  <a:solidFill>
                    <a:schemeClr val="lt1"/>
                  </a:solidFill>
                  <a:latin typeface="Times New Roman"/>
                  <a:ea typeface="Times New Roman"/>
                  <a:cs typeface="Times New Roman"/>
                  <a:sym typeface="Times New Roman"/>
                </a:rPr>
                <a:t>Start running module</a:t>
              </a:r>
            </a:p>
          </p:txBody>
        </p:sp>
        <p:sp>
          <p:nvSpPr>
            <p:cNvPr id="111" name="Shape 111"/>
            <p:cNvSpPr/>
            <p:nvPr/>
          </p:nvSpPr>
          <p:spPr>
            <a:xfrm>
              <a:off x="1259840" y="307119"/>
              <a:ext cx="3413760" cy="3413760"/>
            </a:xfrm>
            <a:prstGeom prst="pie">
              <a:avLst>
                <a:gd name="adj1" fmla="val 5400000"/>
                <a:gd name="adj2" fmla="val 16200000"/>
              </a:avLst>
            </a:prstGeom>
            <a:solidFill>
              <a:srgbClr val="DF773B"/>
            </a:solidFill>
            <a:ln w="2540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2" name="Shape 112"/>
            <p:cNvSpPr txBox="1"/>
            <p:nvPr/>
          </p:nvSpPr>
          <p:spPr>
            <a:xfrm>
              <a:off x="1589024" y="1201200"/>
              <a:ext cx="1219200" cy="1625600"/>
            </a:xfrm>
            <a:prstGeom prst="rect">
              <a:avLst/>
            </a:prstGeom>
            <a:noFill/>
            <a:ln>
              <a:noFill/>
            </a:ln>
          </p:spPr>
          <p:txBody>
            <a:bodyPr wrap="square" lIns="22850" tIns="22850" rIns="22850" bIns="22850" anchor="t" anchorCtr="0">
              <a:noAutofit/>
            </a:bodyPr>
            <a:lstStyle/>
            <a:p>
              <a:pPr marL="0" marR="0" lvl="0" indent="-114300" algn="l" rtl="0">
                <a:lnSpc>
                  <a:spcPct val="90000"/>
                </a:lnSpc>
                <a:spcBef>
                  <a:spcPts val="0"/>
                </a:spcBef>
                <a:spcAft>
                  <a:spcPts val="0"/>
                </a:spcAft>
                <a:buClr>
                  <a:schemeClr val="lt1"/>
                </a:buClr>
                <a:buSzPct val="100000"/>
                <a:buFont typeface="Times New Roman"/>
                <a:buNone/>
              </a:pPr>
              <a:r>
                <a:rPr lang="en-US" sz="1800">
                  <a:solidFill>
                    <a:schemeClr val="lt1"/>
                  </a:solidFill>
                  <a:latin typeface="Times New Roman"/>
                  <a:ea typeface="Times New Roman"/>
                  <a:cs typeface="Times New Roman"/>
                  <a:sym typeface="Times New Roman"/>
                </a:rPr>
                <a:t>Running</a:t>
              </a:r>
            </a:p>
            <a:p>
              <a:pPr marL="114300" marR="0" lvl="1" indent="-114300" algn="l" rtl="0">
                <a:lnSpc>
                  <a:spcPct val="90000"/>
                </a:lnSpc>
                <a:spcBef>
                  <a:spcPts val="630"/>
                </a:spcBef>
                <a:spcAft>
                  <a:spcPts val="0"/>
                </a:spcAft>
                <a:buClr>
                  <a:schemeClr val="lt1"/>
                </a:buClr>
                <a:buSzPct val="100000"/>
                <a:buFont typeface="Times New Roman"/>
                <a:buChar char="•"/>
              </a:pPr>
              <a:r>
                <a:rPr lang="en-US" sz="1400" b="0" i="0" u="none" strike="noStrike" cap="none">
                  <a:solidFill>
                    <a:schemeClr val="lt1"/>
                  </a:solidFill>
                  <a:latin typeface="Times New Roman"/>
                  <a:ea typeface="Times New Roman"/>
                  <a:cs typeface="Times New Roman"/>
                  <a:sym typeface="Times New Roman"/>
                </a:rPr>
                <a:t>Request stop</a:t>
              </a:r>
            </a:p>
            <a:p>
              <a:pPr marL="228600" marR="0" lvl="2" indent="-114300" algn="l" rtl="0">
                <a:lnSpc>
                  <a:spcPct val="90000"/>
                </a:lnSpc>
                <a:spcBef>
                  <a:spcPts val="210"/>
                </a:spcBef>
                <a:spcAft>
                  <a:spcPts val="0"/>
                </a:spcAft>
                <a:buClr>
                  <a:schemeClr val="lt1"/>
                </a:buClr>
                <a:buSzPct val="100000"/>
                <a:buFont typeface="Times New Roman"/>
                <a:buChar char="•"/>
              </a:pPr>
              <a:r>
                <a:rPr lang="en-US" sz="1400" b="0" i="0" u="none" strike="noStrike" cap="none">
                  <a:solidFill>
                    <a:schemeClr val="lt1"/>
                  </a:solidFill>
                  <a:latin typeface="Times New Roman"/>
                  <a:ea typeface="Times New Roman"/>
                  <a:cs typeface="Times New Roman"/>
                  <a:sym typeface="Times New Roman"/>
                </a:rPr>
                <a:t>Stop running module</a:t>
              </a:r>
            </a:p>
          </p:txBody>
        </p:sp>
        <p:sp>
          <p:nvSpPr>
            <p:cNvPr id="113" name="Shape 113"/>
            <p:cNvSpPr/>
            <p:nvPr/>
          </p:nvSpPr>
          <p:spPr>
            <a:xfrm>
              <a:off x="1211071" y="95791"/>
              <a:ext cx="3836416" cy="3836416"/>
            </a:xfrm>
            <a:custGeom>
              <a:avLst/>
              <a:gdLst/>
              <a:ahLst/>
              <a:cxnLst/>
              <a:rect l="0" t="0" r="0" b="0"/>
              <a:pathLst>
                <a:path w="120000" h="120000" extrusionOk="0">
                  <a:moveTo>
                    <a:pt x="59999" y="4067"/>
                  </a:moveTo>
                  <a:lnTo>
                    <a:pt x="59999" y="4067"/>
                  </a:lnTo>
                  <a:cubicBezTo>
                    <a:pt x="89911" y="4067"/>
                    <a:pt x="114529" y="27600"/>
                    <a:pt x="115875" y="57482"/>
                  </a:cubicBezTo>
                  <a:cubicBezTo>
                    <a:pt x="117222" y="87363"/>
                    <a:pt x="94821" y="113015"/>
                    <a:pt x="65030" y="115705"/>
                  </a:cubicBezTo>
                  <a:lnTo>
                    <a:pt x="65030" y="119760"/>
                  </a:lnTo>
                  <a:lnTo>
                    <a:pt x="60000" y="112881"/>
                  </a:lnTo>
                  <a:lnTo>
                    <a:pt x="65030" y="105523"/>
                  </a:lnTo>
                  <a:lnTo>
                    <a:pt x="65030" y="109576"/>
                  </a:lnTo>
                  <a:cubicBezTo>
                    <a:pt x="91436" y="106896"/>
                    <a:pt x="111108" y="83989"/>
                    <a:pt x="109766" y="57481"/>
                  </a:cubicBezTo>
                  <a:cubicBezTo>
                    <a:pt x="108425" y="30973"/>
                    <a:pt x="86541" y="10169"/>
                    <a:pt x="60000" y="10169"/>
                  </a:cubicBezTo>
                  <a:close/>
                </a:path>
              </a:pathLst>
            </a:custGeom>
            <a:solidFill>
              <a:srgbClr val="EDBCAD"/>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1048511" y="95791"/>
              <a:ext cx="3836416" cy="3836416"/>
            </a:xfrm>
            <a:custGeom>
              <a:avLst/>
              <a:gdLst/>
              <a:ahLst/>
              <a:cxnLst/>
              <a:rect l="0" t="0" r="0" b="0"/>
              <a:pathLst>
                <a:path w="120000" h="120000" extrusionOk="0">
                  <a:moveTo>
                    <a:pt x="60000" y="115932"/>
                  </a:moveTo>
                  <a:cubicBezTo>
                    <a:pt x="30088" y="115932"/>
                    <a:pt x="5470" y="92399"/>
                    <a:pt x="4124" y="62517"/>
                  </a:cubicBezTo>
                  <a:cubicBezTo>
                    <a:pt x="2777" y="32636"/>
                    <a:pt x="25178" y="6984"/>
                    <a:pt x="54969" y="4294"/>
                  </a:cubicBezTo>
                  <a:lnTo>
                    <a:pt x="54969" y="239"/>
                  </a:lnTo>
                  <a:lnTo>
                    <a:pt x="59999" y="7118"/>
                  </a:lnTo>
                  <a:lnTo>
                    <a:pt x="54969" y="14476"/>
                  </a:lnTo>
                  <a:lnTo>
                    <a:pt x="54969" y="10423"/>
                  </a:lnTo>
                  <a:lnTo>
                    <a:pt x="54969" y="10423"/>
                  </a:lnTo>
                  <a:cubicBezTo>
                    <a:pt x="28563" y="13103"/>
                    <a:pt x="8891" y="36010"/>
                    <a:pt x="10233" y="62518"/>
                  </a:cubicBezTo>
                  <a:cubicBezTo>
                    <a:pt x="11574" y="89026"/>
                    <a:pt x="33458" y="109830"/>
                    <a:pt x="59999" y="109830"/>
                  </a:cubicBezTo>
                  <a:close/>
                </a:path>
              </a:pathLst>
            </a:custGeom>
            <a:solidFill>
              <a:srgbClr val="EDBCAD"/>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331913" y="287338"/>
            <a:ext cx="7354800" cy="69330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Giải pháp đề xuất của đề tài</a:t>
            </a:r>
          </a:p>
        </p:txBody>
      </p:sp>
      <p:sp>
        <p:nvSpPr>
          <p:cNvPr id="120" name="Shape 120"/>
          <p:cNvSpPr txBox="1">
            <a:spLocks noGrp="1"/>
          </p:cNvSpPr>
          <p:nvPr>
            <p:ph type="body" idx="1"/>
          </p:nvPr>
        </p:nvSpPr>
        <p:spPr>
          <a:xfrm>
            <a:off x="251520" y="1412776"/>
            <a:ext cx="8640900" cy="48246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dirty="0" err="1">
                <a:solidFill>
                  <a:schemeClr val="dk1"/>
                </a:solidFill>
                <a:latin typeface="Times New Roman"/>
                <a:ea typeface="Times New Roman"/>
                <a:cs typeface="Times New Roman"/>
                <a:sym typeface="Times New Roman"/>
              </a:rPr>
              <a:t>Phân</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tích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lý</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thuyết</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của</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giải</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pháp</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đề</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xuất</a:t>
            </a:r>
            <a:r>
              <a:rPr lang="en-US" sz="2800" b="0" i="0" u="none" strike="noStrike" cap="none" dirty="0">
                <a:solidFill>
                  <a:schemeClr val="dk1"/>
                </a:solidFill>
                <a:latin typeface="Times New Roman"/>
                <a:ea typeface="Times New Roman"/>
                <a:cs typeface="Times New Roman"/>
                <a:sym typeface="Times New Roman"/>
              </a:rPr>
              <a:t>:</a:t>
            </a:r>
          </a:p>
          <a:p>
            <a:pPr marL="742950" marR="0" lvl="1" indent="-285750" algn="l" rtl="0">
              <a:spcBef>
                <a:spcPts val="480"/>
              </a:spcBef>
              <a:spcAft>
                <a:spcPts val="0"/>
              </a:spcAft>
              <a:buClr>
                <a:srgbClr val="003399"/>
              </a:buClr>
              <a:buSzPct val="100000"/>
              <a:buFont typeface="Noto Sans Symbols"/>
              <a:buChar char="•"/>
            </a:pPr>
            <a:r>
              <a:rPr lang="en-US" sz="2400" b="0" i="0" u="none" strike="noStrike" cap="none" dirty="0" err="1">
                <a:solidFill>
                  <a:schemeClr val="dk1"/>
                </a:solidFill>
                <a:latin typeface="Times New Roman"/>
                <a:ea typeface="Times New Roman"/>
                <a:cs typeface="Times New Roman"/>
                <a:sym typeface="Times New Roman"/>
              </a:rPr>
              <a:t>Sử</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dụng</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phương</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pháp</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máy</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học</a:t>
            </a:r>
            <a:r>
              <a:rPr lang="en-US" sz="2400" b="0" i="0" u="none" strike="noStrike" cap="none" dirty="0">
                <a:solidFill>
                  <a:schemeClr val="dk1"/>
                </a:solidFill>
                <a:latin typeface="Times New Roman"/>
                <a:ea typeface="Times New Roman"/>
                <a:cs typeface="Times New Roman"/>
                <a:sym typeface="Times New Roman"/>
              </a:rPr>
              <a:t> </a:t>
            </a:r>
            <a:r>
              <a:rPr lang="en-US" dirty="0" err="1"/>
              <a:t>và</a:t>
            </a:r>
            <a:r>
              <a:rPr lang="en-US" dirty="0"/>
              <a:t> </a:t>
            </a:r>
            <a:r>
              <a:rPr lang="en-US" dirty="0" err="1"/>
              <a:t>học</a:t>
            </a:r>
            <a:r>
              <a:rPr lang="en-US" dirty="0"/>
              <a:t> </a:t>
            </a:r>
            <a:r>
              <a:rPr lang="en-US" dirty="0" err="1"/>
              <a:t>sâu</a:t>
            </a:r>
            <a:r>
              <a:rPr lang="en-US" sz="2400" b="0" i="0" u="none" strike="noStrike" cap="none" dirty="0">
                <a:solidFill>
                  <a:schemeClr val="dk1"/>
                </a:solidFill>
                <a:latin typeface="Times New Roman"/>
                <a:ea typeface="Times New Roman"/>
                <a:cs typeface="Times New Roman"/>
                <a:sym typeface="Times New Roman"/>
              </a:rPr>
              <a:t>:</a:t>
            </a:r>
          </a:p>
          <a:p>
            <a:pPr marL="1143000" marR="0" lvl="2" indent="-228600" algn="l" rtl="0">
              <a:spcBef>
                <a:spcPts val="400"/>
              </a:spcBef>
              <a:spcAft>
                <a:spcPts val="0"/>
              </a:spcAft>
              <a:buClr>
                <a:srgbClr val="003399"/>
              </a:buClr>
              <a:buSzPct val="100000"/>
              <a:buFont typeface="Noto Sans Symbols"/>
              <a:buChar char="■"/>
            </a:pPr>
            <a:r>
              <a:rPr lang="en-US" sz="2000" b="0" i="0" u="none" strike="noStrike" cap="none" dirty="0" err="1">
                <a:solidFill>
                  <a:schemeClr val="dk1"/>
                </a:solidFill>
                <a:latin typeface="Times New Roman"/>
                <a:ea typeface="Times New Roman"/>
                <a:cs typeface="Times New Roman"/>
                <a:sym typeface="Times New Roman"/>
              </a:rPr>
              <a:t>Tính</a:t>
            </a:r>
            <a:r>
              <a:rPr lang="en-US" sz="2000" b="0" i="0" u="none" strike="noStrike" cap="none" dirty="0">
                <a:solidFill>
                  <a:schemeClr val="dk1"/>
                </a:solidFill>
                <a:latin typeface="Times New Roman"/>
                <a:ea typeface="Times New Roman"/>
                <a:cs typeface="Times New Roman"/>
                <a:sym typeface="Times New Roman"/>
              </a:rPr>
              <a:t> calories </a:t>
            </a:r>
            <a:r>
              <a:rPr lang="en-US" sz="2000" b="0" i="0" u="none" strike="noStrike" cap="none" dirty="0" err="1">
                <a:solidFill>
                  <a:schemeClr val="dk1"/>
                </a:solidFill>
                <a:latin typeface="Times New Roman"/>
                <a:ea typeface="Times New Roman"/>
                <a:cs typeface="Times New Roman"/>
                <a:sym typeface="Times New Roman"/>
              </a:rPr>
              <a:t>dựa</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trên</a:t>
            </a:r>
            <a:r>
              <a:rPr lang="en-US" sz="2000" b="0" i="0" u="none" strike="noStrike" cap="none" dirty="0">
                <a:solidFill>
                  <a:schemeClr val="dk1"/>
                </a:solidFill>
                <a:latin typeface="Times New Roman"/>
                <a:ea typeface="Times New Roman"/>
                <a:cs typeface="Times New Roman"/>
                <a:sym typeface="Times New Roman"/>
              </a:rPr>
              <a:t> việc di </a:t>
            </a:r>
            <a:r>
              <a:rPr lang="en-US" sz="2000" b="0" i="0" u="none" strike="noStrike" cap="none" dirty="0" err="1">
                <a:solidFill>
                  <a:schemeClr val="dk1"/>
                </a:solidFill>
                <a:latin typeface="Times New Roman"/>
                <a:ea typeface="Times New Roman"/>
                <a:cs typeface="Times New Roman"/>
                <a:sym typeface="Times New Roman"/>
              </a:rPr>
              <a:t>chuyển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của</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người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dùng</a:t>
            </a:r>
            <a:r>
              <a:rPr lang="en-US" sz="2000" b="0" i="0" u="none" strike="noStrike" cap="none" dirty="0">
                <a:solidFill>
                  <a:schemeClr val="dk1"/>
                </a:solidFill>
                <a:latin typeface="Times New Roman"/>
                <a:ea typeface="Times New Roman"/>
                <a:cs typeface="Times New Roman"/>
                <a:sym typeface="Times New Roman"/>
              </a:rPr>
              <a:t>:</a:t>
            </a:r>
          </a:p>
          <a:p>
            <a:pPr marR="0" lvl="3" algn="l" rtl="0">
              <a:spcBef>
                <a:spcPts val="400"/>
              </a:spcBef>
              <a:spcAft>
                <a:spcPts val="0"/>
              </a:spcAft>
              <a:buSzPct val="100000"/>
            </a:pP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LSTM</a:t>
            </a:r>
          </a:p>
          <a:p>
            <a:pPr marR="0" lvl="3" algn="l" rtl="0">
              <a:spcBef>
                <a:spcPts val="400"/>
              </a:spcBef>
              <a:spcAft>
                <a:spcPts val="0"/>
              </a:spcAft>
              <a:buSzPct val="100000"/>
            </a:pPr>
            <a:r>
              <a:rPr lang="en-US" dirty="0"/>
              <a:t>Dataset </a:t>
            </a:r>
            <a:r>
              <a:rPr lang="en-US" dirty="0" err="1"/>
              <a:t>trên</a:t>
            </a:r>
            <a:r>
              <a:rPr lang="en-US" dirty="0"/>
              <a:t> 1 </a:t>
            </a:r>
            <a:r>
              <a:rPr lang="en-US" dirty="0" err="1"/>
              <a:t>triệu</a:t>
            </a:r>
            <a:r>
              <a:rPr lang="en-US" dirty="0"/>
              <a:t> </a:t>
            </a:r>
            <a:r>
              <a:rPr lang="en-US" dirty="0" err="1"/>
              <a:t>dòng</a:t>
            </a:r>
            <a:r>
              <a:rPr lang="en-US" dirty="0"/>
              <a:t> </a:t>
            </a:r>
          </a:p>
          <a:p>
            <a:pPr marL="1143000" marR="0" lvl="2" indent="-228600" algn="l" rtl="0">
              <a:spcBef>
                <a:spcPts val="400"/>
              </a:spcBef>
              <a:spcAft>
                <a:spcPts val="0"/>
              </a:spcAft>
              <a:buClr>
                <a:srgbClr val="003399"/>
              </a:buClr>
              <a:buSzPct val="100000"/>
              <a:buFont typeface="Noto Sans Symbols"/>
              <a:buChar char="■"/>
            </a:pPr>
            <a:r>
              <a:rPr lang="en-US" sz="2000" b="0" i="0" u="none" strike="noStrike" cap="none" dirty="0" err="1">
                <a:solidFill>
                  <a:schemeClr val="dk1"/>
                </a:solidFill>
                <a:latin typeface="Times New Roman"/>
                <a:ea typeface="Times New Roman"/>
                <a:cs typeface="Times New Roman"/>
                <a:sym typeface="Times New Roman"/>
              </a:rPr>
              <a:t>Chẩn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đoán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bệnh</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tim</a:t>
            </a:r>
            <a:r>
              <a:rPr lang="en-US" sz="2000" b="0" i="0" u="none" strike="noStrike" cap="none" dirty="0">
                <a:solidFill>
                  <a:schemeClr val="dk1"/>
                </a:solidFill>
                <a:latin typeface="Times New Roman"/>
                <a:ea typeface="Times New Roman"/>
                <a:cs typeface="Times New Roman"/>
                <a:sym typeface="Times New Roman"/>
              </a:rPr>
              <a:t>:</a:t>
            </a:r>
          </a:p>
          <a:p>
            <a:pPr marR="0" lvl="3" algn="l" rtl="0">
              <a:spcBef>
                <a:spcPts val="400"/>
              </a:spcBef>
              <a:spcAft>
                <a:spcPts val="0"/>
              </a:spcAft>
              <a:buSzPct val="100000"/>
            </a:pP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SVM</a:t>
            </a:r>
          </a:p>
          <a:p>
            <a:pPr marR="0" lvl="3" algn="l" rtl="0">
              <a:spcBef>
                <a:spcPts val="400"/>
              </a:spcBef>
              <a:spcAft>
                <a:spcPts val="0"/>
              </a:spcAft>
              <a:buSzPct val="100000"/>
            </a:pPr>
            <a:r>
              <a:rPr lang="en-US" dirty="0"/>
              <a:t>Dataset </a:t>
            </a:r>
            <a:r>
              <a:rPr lang="en-US" dirty="0" err="1"/>
              <a:t>nhỏ</a:t>
            </a:r>
            <a:r>
              <a:rPr lang="en-US" dirty="0"/>
              <a:t> (303 </a:t>
            </a:r>
            <a:r>
              <a:rPr lang="en-US" dirty="0" err="1"/>
              <a:t>mẫu</a:t>
            </a:r>
            <a:r>
              <a:rPr lang="en-US"/>
              <a:t>)</a:t>
            </a:r>
          </a:p>
          <a:p>
            <a:pPr marL="342900" marR="0" lvl="0" indent="-342900" algn="l" rtl="0">
              <a:spcBef>
                <a:spcPts val="560"/>
              </a:spcBef>
              <a:spcAft>
                <a:spcPts val="0"/>
              </a:spcAft>
              <a:buClr>
                <a:srgbClr val="003399"/>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p:txBody>
      </p:sp>
      <p:sp>
        <p:nvSpPr>
          <p:cNvPr id="121" name="Shape 121"/>
          <p:cNvSpPr txBox="1">
            <a:spLocks noGrp="1"/>
          </p:cNvSpPr>
          <p:nvPr>
            <p:ph type="dt" idx="10"/>
          </p:nvPr>
        </p:nvSpPr>
        <p:spPr>
          <a:xfrm>
            <a:off x="251520" y="6525344"/>
            <a:ext cx="2133600" cy="2883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22" name="Shape 122"/>
          <p:cNvSpPr txBox="1">
            <a:spLocks noGrp="1"/>
          </p:cNvSpPr>
          <p:nvPr>
            <p:ph type="ftr" idx="11"/>
          </p:nvPr>
        </p:nvSpPr>
        <p:spPr>
          <a:xfrm>
            <a:off x="1762101" y="6524625"/>
            <a:ext cx="5618100" cy="288900"/>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23" name="Shape 123"/>
          <p:cNvSpPr txBox="1">
            <a:spLocks noGrp="1"/>
          </p:cNvSpPr>
          <p:nvPr>
            <p:ph type="sldNum" idx="12"/>
          </p:nvPr>
        </p:nvSpPr>
        <p:spPr>
          <a:xfrm>
            <a:off x="7139880" y="6524625"/>
            <a:ext cx="1752600" cy="288900"/>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8</a:t>
            </a:fld>
            <a:endParaRPr lang="en-US" sz="1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331913" y="287338"/>
            <a:ext cx="7354887" cy="693390"/>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r>
              <a:rPr lang="en-US" sz="3200" b="0" i="0" u="none" strike="noStrike" cap="none">
                <a:solidFill>
                  <a:srgbClr val="3366CC"/>
                </a:solidFill>
                <a:latin typeface="Times New Roman"/>
                <a:ea typeface="Times New Roman"/>
                <a:cs typeface="Times New Roman"/>
                <a:sym typeface="Times New Roman"/>
              </a:rPr>
              <a:t>Giải pháp đề xuất của đề tài</a:t>
            </a:r>
          </a:p>
        </p:txBody>
      </p:sp>
      <p:sp>
        <p:nvSpPr>
          <p:cNvPr id="129" name="Shape 129"/>
          <p:cNvSpPr txBox="1">
            <a:spLocks noGrp="1"/>
          </p:cNvSpPr>
          <p:nvPr>
            <p:ph type="body" idx="1"/>
          </p:nvPr>
        </p:nvSpPr>
        <p:spPr>
          <a:xfrm>
            <a:off x="251520" y="1412776"/>
            <a:ext cx="8640960" cy="4824536"/>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3399"/>
              </a:buClr>
              <a:buSzPct val="100000"/>
              <a:buFont typeface="Noto Sans Symbols"/>
              <a:buChar char="■"/>
            </a:pPr>
            <a:r>
              <a:rPr lang="en-US" sz="2800" b="0" i="0" u="none" strike="noStrike" cap="none">
                <a:solidFill>
                  <a:schemeClr val="dk1"/>
                </a:solidFill>
                <a:latin typeface="Times New Roman"/>
                <a:ea typeface="Times New Roman"/>
                <a:cs typeface="Times New Roman"/>
                <a:sym typeface="Times New Roman"/>
              </a:rPr>
              <a:t>Phân tích thiết kế của giải pháp đề xuất:</a:t>
            </a:r>
          </a:p>
          <a:p>
            <a:pPr marL="342900" marR="0" lvl="0" indent="-342900" algn="l" rtl="0">
              <a:spcBef>
                <a:spcPts val="560"/>
              </a:spcBef>
              <a:spcAft>
                <a:spcPts val="0"/>
              </a:spcAft>
              <a:buClr>
                <a:srgbClr val="003399"/>
              </a:buClr>
              <a:buSzPct val="1000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742950" marR="0" lvl="1" indent="-285750" algn="l" rtl="0">
              <a:spcBef>
                <a:spcPts val="480"/>
              </a:spcBef>
              <a:spcAft>
                <a:spcPts val="0"/>
              </a:spcAft>
              <a:buClr>
                <a:srgbClr val="003399"/>
              </a:buClr>
              <a:buSzPct val="100000"/>
              <a:buFont typeface="Noto Sans Symbols"/>
              <a:buNone/>
            </a:pPr>
            <a:endParaRPr sz="2400" b="0" i="0" u="none" strike="noStrike" cap="none">
              <a:solidFill>
                <a:schemeClr val="dk1"/>
              </a:solidFill>
              <a:latin typeface="Times New Roman"/>
              <a:ea typeface="Times New Roman"/>
              <a:cs typeface="Times New Roman"/>
              <a:sym typeface="Times New Roman"/>
            </a:endParaRPr>
          </a:p>
        </p:txBody>
      </p:sp>
      <p:sp>
        <p:nvSpPr>
          <p:cNvPr id="130" name="Shape 130"/>
          <p:cNvSpPr txBox="1">
            <a:spLocks noGrp="1"/>
          </p:cNvSpPr>
          <p:nvPr>
            <p:ph type="dt" idx="10"/>
          </p:nvPr>
        </p:nvSpPr>
        <p:spPr>
          <a:xfrm>
            <a:off x="251520" y="6525344"/>
            <a:ext cx="2133600" cy="288206"/>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000">
                <a:solidFill>
                  <a:schemeClr val="dk1"/>
                </a:solidFill>
                <a:latin typeface="Times New Roman"/>
                <a:ea typeface="Times New Roman"/>
                <a:cs typeface="Times New Roman"/>
                <a:sym typeface="Times New Roman"/>
              </a:rPr>
              <a:t>11/22/2017</a:t>
            </a:r>
          </a:p>
        </p:txBody>
      </p:sp>
      <p:sp>
        <p:nvSpPr>
          <p:cNvPr id="131" name="Shape 131"/>
          <p:cNvSpPr txBox="1">
            <a:spLocks noGrp="1"/>
          </p:cNvSpPr>
          <p:nvPr>
            <p:ph type="ftr" idx="11"/>
          </p:nvPr>
        </p:nvSpPr>
        <p:spPr>
          <a:xfrm>
            <a:off x="1762101" y="6524625"/>
            <a:ext cx="5618212" cy="288925"/>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000">
                <a:solidFill>
                  <a:schemeClr val="dk1"/>
                </a:solidFill>
                <a:latin typeface="Times New Roman"/>
                <a:ea typeface="Times New Roman"/>
                <a:cs typeface="Times New Roman"/>
                <a:sym typeface="Times New Roman"/>
              </a:rPr>
              <a:t>Copyrights 2016 UIT-Khoa KTMT . All Rights Reserved.</a:t>
            </a:r>
          </a:p>
        </p:txBody>
      </p:sp>
      <p:sp>
        <p:nvSpPr>
          <p:cNvPr id="132" name="Shape 132"/>
          <p:cNvSpPr txBox="1">
            <a:spLocks noGrp="1"/>
          </p:cNvSpPr>
          <p:nvPr>
            <p:ph type="sldNum" idx="12"/>
          </p:nvPr>
        </p:nvSpPr>
        <p:spPr>
          <a:xfrm>
            <a:off x="7139880" y="6524625"/>
            <a:ext cx="1752600" cy="288925"/>
          </a:xfrm>
          <a:prstGeom prst="rect">
            <a:avLst/>
          </a:prstGeom>
          <a:noFill/>
          <a:ln>
            <a:noFill/>
          </a:ln>
        </p:spPr>
        <p:txBody>
          <a:bodyPr wrap="square" lIns="91425" tIns="45700" rIns="91425" bIns="45700" anchor="t" anchorCtr="0">
            <a:noAutofit/>
          </a:bodyPr>
          <a:lstStyle/>
          <a:p>
            <a:pPr marL="0" marR="0" lvl="0" indent="0" algn="r" rtl="0">
              <a:spcBef>
                <a:spcPts val="0"/>
              </a:spcBef>
              <a:buSzPct val="25000"/>
              <a:buNone/>
            </a:pPr>
            <a:fld id="{00000000-1234-1234-1234-123412341234}" type="slidenum">
              <a:rPr lang="en-US" sz="1000">
                <a:solidFill>
                  <a:schemeClr val="dk1"/>
                </a:solidFill>
                <a:latin typeface="Times New Roman"/>
                <a:ea typeface="Times New Roman"/>
                <a:cs typeface="Times New Roman"/>
                <a:sym typeface="Times New Roman"/>
              </a:rPr>
              <a:t>9</a:t>
            </a:fld>
            <a:endParaRPr lang="en-US" sz="1000">
              <a:solidFill>
                <a:schemeClr val="dk1"/>
              </a:solidFill>
              <a:latin typeface="Times New Roman"/>
              <a:ea typeface="Times New Roman"/>
              <a:cs typeface="Times New Roman"/>
              <a:sym typeface="Times New Roman"/>
            </a:endParaRPr>
          </a:p>
        </p:txBody>
      </p:sp>
      <p:graphicFrame>
        <p:nvGraphicFramePr>
          <p:cNvPr id="26" name="Diagram 25">
            <a:extLst>
              <a:ext uri="{FF2B5EF4-FFF2-40B4-BE49-F238E27FC236}">
                <a16:creationId xmlns:a16="http://schemas.microsoft.com/office/drawing/2014/main" id="{C8AD9DE9-2862-4F89-B72E-CB16954C968E}"/>
              </a:ext>
            </a:extLst>
          </p:cNvPr>
          <p:cNvGraphicFramePr/>
          <p:nvPr>
            <p:extLst>
              <p:ext uri="{D42A27DB-BD31-4B8C-83A1-F6EECF244321}">
                <p14:modId xmlns:p14="http://schemas.microsoft.com/office/powerpoint/2010/main" val="2922036175"/>
              </p:ext>
            </p:extLst>
          </p:nvPr>
        </p:nvGraphicFramePr>
        <p:xfrm>
          <a:off x="1211003" y="2204864"/>
          <a:ext cx="6720408"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1229</Words>
  <Application>Microsoft Office PowerPoint</Application>
  <PresentationFormat>On-screen Show (4:3)</PresentationFormat>
  <Paragraphs>171</Paragraphs>
  <Slides>18</Slides>
  <Notes>18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Noto Sans Symbols</vt:lpstr>
      <vt:lpstr>Times New Roman</vt:lpstr>
      <vt:lpstr>dsp</vt:lpstr>
      <vt:lpstr>HỆ THỐNG CHẨN ĐOÁN SỨC KHỎE </vt:lpstr>
      <vt:lpstr>Nội dung báo cáo</vt:lpstr>
      <vt:lpstr>Tổng quan đề tài nghiên cứu</vt:lpstr>
      <vt:lpstr>Tổng quan đề tài nghiên cứu</vt:lpstr>
      <vt:lpstr>Kế hoạch thực hiện đề tài</vt:lpstr>
      <vt:lpstr>Giải pháp đề xuất của đề tài</vt:lpstr>
      <vt:lpstr>Giải pháp đề xuất của đề tài</vt:lpstr>
      <vt:lpstr>Giải pháp đề xuất của đề tài</vt:lpstr>
      <vt:lpstr>Giải pháp đề xuất của đề tài</vt:lpstr>
      <vt:lpstr>Giải pháp đề xuất của đề tài</vt:lpstr>
      <vt:lpstr>Giải pháp đề xuất của đề tài</vt:lpstr>
      <vt:lpstr>Kết quả của giải pháp đề xuất</vt:lpstr>
      <vt:lpstr>Kết quả của giải pháp đề xuất</vt:lpstr>
      <vt:lpstr>Kết luận và hướng phát triển đề tài</vt:lpstr>
      <vt:lpstr>Tài liệu tham khảo</vt:lpstr>
      <vt:lpstr>Tài liệu tham khảo</vt:lpstr>
      <vt:lpstr>Hỏi và Trả lời</vt:lpstr>
      <vt:lpstr>Phụ lục (nếu có)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ĐỀ ĐỀ TÀI LUẬN VĂN </dc:title>
  <cp:lastModifiedBy>Quang Huynh</cp:lastModifiedBy>
  <cp:revision>13</cp:revision>
  <dcterms:modified xsi:type="dcterms:W3CDTF">2017-11-23T18:29:28Z</dcterms:modified>
</cp:coreProperties>
</file>