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2" r:id="rId2"/>
    <p:sldId id="300" r:id="rId3"/>
    <p:sldId id="299" r:id="rId4"/>
    <p:sldId id="304" r:id="rId5"/>
    <p:sldId id="296" r:id="rId6"/>
    <p:sldId id="305" r:id="rId7"/>
    <p:sldId id="301" r:id="rId8"/>
    <p:sldId id="307" r:id="rId9"/>
    <p:sldId id="306" r:id="rId10"/>
    <p:sldId id="308" r:id="rId11"/>
    <p:sldId id="288" r:id="rId12"/>
    <p:sldId id="297" r:id="rId13"/>
    <p:sldId id="291" r:id="rId14"/>
    <p:sldId id="309" r:id="rId15"/>
    <p:sldId id="292" r:id="rId16"/>
    <p:sldId id="30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296"/>
            <p14:sldId id="305"/>
            <p14:sldId id="301"/>
            <p14:sldId id="307"/>
            <p14:sldId id="306"/>
            <p14:sldId id="308"/>
            <p14:sldId id="288"/>
            <p14:sldId id="297"/>
            <p14:sldId id="291"/>
            <p14:sldId id="309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70" autoAdjust="0"/>
  </p:normalViewPr>
  <p:slideViewPr>
    <p:cSldViewPr>
      <p:cViewPr varScale="1">
        <p:scale>
          <a:sx n="132" d="100"/>
          <a:sy n="132" d="100"/>
        </p:scale>
        <p:origin x="117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 custScaleX="1166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2029392" y="681718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1872206" y="24045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1906339" y="58178"/>
        <a:ext cx="930484" cy="630826"/>
      </dsp:txXfrm>
    </dsp:sp>
    <dsp:sp modelId="{6559CDB1-7C8D-4202-9A51-D84BBD690AC6}">
      <dsp:nvSpPr>
        <dsp:cNvPr id="0" name=""/>
        <dsp:cNvSpPr/>
      </dsp:nvSpPr>
      <dsp:spPr>
        <a:xfrm>
          <a:off x="2870957" y="90719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870957" y="90719"/>
        <a:ext cx="726395" cy="565037"/>
      </dsp:txXfrm>
    </dsp:sp>
    <dsp:sp modelId="{A249C7C9-4EF8-425A-A202-F65156D505C7}">
      <dsp:nvSpPr>
        <dsp:cNvPr id="0" name=""/>
        <dsp:cNvSpPr/>
      </dsp:nvSpPr>
      <dsp:spPr>
        <a:xfrm rot="5400000">
          <a:off x="2857462" y="1467030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2700277" y="809357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2734410" y="843490"/>
        <a:ext cx="930484" cy="630826"/>
      </dsp:txXfrm>
    </dsp:sp>
    <dsp:sp modelId="{21167B8E-6062-43E8-8641-242F3AE75BAD}">
      <dsp:nvSpPr>
        <dsp:cNvPr id="0" name=""/>
        <dsp:cNvSpPr/>
      </dsp:nvSpPr>
      <dsp:spPr>
        <a:xfrm>
          <a:off x="3699027" y="876031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699027" y="876031"/>
        <a:ext cx="726395" cy="565037"/>
      </dsp:txXfrm>
    </dsp:sp>
    <dsp:sp modelId="{63A3BA4E-59D7-402E-BCB8-14322ABF3823}">
      <dsp:nvSpPr>
        <dsp:cNvPr id="0" name=""/>
        <dsp:cNvSpPr/>
      </dsp:nvSpPr>
      <dsp:spPr>
        <a:xfrm rot="5400000">
          <a:off x="3685533" y="2252342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3528347" y="1594669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3562480" y="1628802"/>
        <a:ext cx="930484" cy="630826"/>
      </dsp:txXfrm>
    </dsp:sp>
    <dsp:sp modelId="{F41CC421-3F0A-4EAB-A20D-78C254380068}">
      <dsp:nvSpPr>
        <dsp:cNvPr id="0" name=""/>
        <dsp:cNvSpPr/>
      </dsp:nvSpPr>
      <dsp:spPr>
        <a:xfrm>
          <a:off x="4527098" y="1661343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4513603" y="3037655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4356417" y="2379981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4390550" y="2414114"/>
        <a:ext cx="930484" cy="630826"/>
      </dsp:txXfrm>
    </dsp:sp>
    <dsp:sp modelId="{202A4D27-05DC-45CE-9EA2-7AC9797C143E}">
      <dsp:nvSpPr>
        <dsp:cNvPr id="0" name=""/>
        <dsp:cNvSpPr/>
      </dsp:nvSpPr>
      <dsp:spPr>
        <a:xfrm>
          <a:off x="5355168" y="2446656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355168" y="2446656"/>
        <a:ext cx="726395" cy="565037"/>
      </dsp:txXfrm>
    </dsp:sp>
    <dsp:sp modelId="{37CD3D38-6A19-4176-8D0C-BA578CDDFC78}">
      <dsp:nvSpPr>
        <dsp:cNvPr id="0" name=""/>
        <dsp:cNvSpPr/>
      </dsp:nvSpPr>
      <dsp:spPr>
        <a:xfrm>
          <a:off x="5184488" y="3165293"/>
          <a:ext cx="1164752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5218621" y="3199426"/>
        <a:ext cx="1096486" cy="63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iabetic-retinopathy-detection/data" TargetMode="External"/><Relationship Id="rId5" Type="http://schemas.openxmlformats.org/officeDocument/2006/relationships/hyperlink" Target="https://arxiv.org/abs/1602.07261" TargetMode="External"/><Relationship Id="rId4" Type="http://schemas.openxmlformats.org/officeDocument/2006/relationships/hyperlink" Target="https://arxiv.org/abs/1512.0056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3-89319-554-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PHÂN LOẠI CÁC GIAI ĐOẠN CỦA BỆNH LÝ VÕNG MẠC ĐÁI THÁO ĐƯỜNG ỨNG DỤNG MÔ HÌNH HỌC SÂU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24/11/2017</a:t>
            </a:r>
            <a:endParaRPr lang="en-US" altLang="ja-JP" dirty="0"/>
          </a:p>
          <a:p>
            <a:r>
              <a:rPr lang="en-US" altLang="ja-JP" dirty="0" err="1" smtClean="0"/>
              <a:t>GVHD:Trần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Vũ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13520367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13521102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11/22/2017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endParaRPr lang="en-US" altLang="ja-JP" dirty="0" smtClean="0"/>
          </a:p>
          <a:p>
            <a:pPr lvl="2"/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gồm</a:t>
            </a:r>
            <a:r>
              <a:rPr lang="en-US" altLang="ja-JP" dirty="0"/>
              <a:t> 50K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baseline="30000" dirty="0" smtClean="0"/>
              <a:t>[4]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Lan </a:t>
            </a:r>
            <a:r>
              <a:rPr lang="en-US" altLang="ja-JP" dirty="0" err="1" smtClean="0"/>
              <a:t>truyền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(Feedforward Propagation </a:t>
            </a:r>
            <a:r>
              <a:rPr lang="en-US" altLang="ja-JP" baseline="30000" dirty="0" smtClean="0"/>
              <a:t>[6]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bộ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hệ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Python 3.6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3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1000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(subset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kiểm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thử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60%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70%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F1 Score</a:t>
            </a:r>
            <a:endParaRPr kumimoji="1" lang="ja-JP" altLang="en-US" baseline="30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triển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bệnh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cặp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bỏ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hỏng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hoặc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đen</a:t>
            </a:r>
            <a:r>
              <a:rPr kumimoji="1" lang="en-US" altLang="ja-JP" dirty="0" smtClean="0"/>
              <a:t>…)</a:t>
            </a:r>
          </a:p>
          <a:p>
            <a:pPr lvl="1"/>
            <a:r>
              <a:rPr lang="en-US" altLang="ja-JP" dirty="0" err="1" smtClean="0"/>
              <a:t>Tăng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lượng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[1]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Andrew G. Howard, </a:t>
            </a:r>
            <a:r>
              <a:rPr lang="en-US" altLang="ja-JP" dirty="0" err="1" smtClean="0"/>
              <a:t>Menglong</a:t>
            </a:r>
            <a:r>
              <a:rPr lang="en-US" altLang="ja-JP" dirty="0" smtClean="0"/>
              <a:t> Zhu et al. </a:t>
            </a:r>
            <a:r>
              <a:rPr lang="en-US" altLang="ja-JP" dirty="0" err="1" smtClean="0"/>
              <a:t>MobileNets</a:t>
            </a:r>
            <a:r>
              <a:rPr lang="en-US" altLang="ja-JP" dirty="0" smtClean="0"/>
              <a:t>: Efficient Convolutional Neural Networks for Mobile Vision Applications, 2017, </a:t>
            </a:r>
            <a:r>
              <a:rPr lang="en-US" altLang="ja-JP" dirty="0" smtClean="0">
                <a:hlinkClick r:id="rId3"/>
              </a:rPr>
              <a:t>arXiv</a:t>
            </a:r>
            <a:endParaRPr lang="en-US" altLang="ja-JP" dirty="0" smtClean="0"/>
          </a:p>
          <a:p>
            <a:r>
              <a:rPr lang="en-US" altLang="ja-JP" baseline="30000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Christian </a:t>
            </a:r>
            <a:r>
              <a:rPr lang="en-US" dirty="0" err="1"/>
              <a:t>Szegedy</a:t>
            </a:r>
            <a:r>
              <a:rPr lang="en-US" dirty="0"/>
              <a:t>, Vincent </a:t>
            </a:r>
            <a:r>
              <a:rPr lang="en-US" dirty="0" err="1"/>
              <a:t>Vanhoucke</a:t>
            </a:r>
            <a:r>
              <a:rPr lang="en-US" dirty="0"/>
              <a:t> et al. Rethinking the Inception Architecture for Computer Vision, 2015, </a:t>
            </a:r>
            <a:r>
              <a:rPr lang="en-US" dirty="0" smtClean="0">
                <a:hlinkClick r:id="rId4"/>
              </a:rPr>
              <a:t>arXiv</a:t>
            </a:r>
            <a:endParaRPr lang="en-US" altLang="ja-JP" baseline="30000" dirty="0" smtClean="0"/>
          </a:p>
          <a:p>
            <a:r>
              <a:rPr lang="en-US" altLang="ja-JP" baseline="30000" dirty="0" smtClean="0"/>
              <a:t>[3]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Szegedy</a:t>
            </a:r>
            <a:r>
              <a:rPr lang="en-US" altLang="ja-JP" dirty="0" smtClean="0"/>
              <a:t>, Sergey </a:t>
            </a:r>
            <a:r>
              <a:rPr lang="en-US" altLang="ja-JP" dirty="0" err="1" smtClean="0"/>
              <a:t>Ioffe</a:t>
            </a:r>
            <a:r>
              <a:rPr lang="en-US" altLang="ja-JP" dirty="0" smtClean="0"/>
              <a:t> et al</a:t>
            </a:r>
            <a:r>
              <a:rPr lang="en-US" altLang="ja-JP" dirty="0"/>
              <a:t>. Inception-v4, Inception-</a:t>
            </a:r>
            <a:r>
              <a:rPr lang="en-US" altLang="ja-JP" dirty="0" err="1"/>
              <a:t>ResNet</a:t>
            </a:r>
            <a:r>
              <a:rPr lang="en-US" altLang="ja-JP" dirty="0"/>
              <a:t> and the Impact of Residual Connections on </a:t>
            </a:r>
            <a:r>
              <a:rPr lang="en-US" altLang="ja-JP" dirty="0" smtClean="0"/>
              <a:t>Learning, 2016, </a:t>
            </a:r>
            <a:r>
              <a:rPr lang="en-US" altLang="ja-JP" dirty="0" smtClean="0">
                <a:hlinkClick r:id="rId5"/>
              </a:rPr>
              <a:t>arXiv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[4]</a:t>
            </a:r>
            <a:r>
              <a:rPr lang="en-US" altLang="ja-JP" dirty="0"/>
              <a:t> </a:t>
            </a:r>
            <a:r>
              <a:rPr lang="en-US" altLang="ja-JP" dirty="0" smtClean="0"/>
              <a:t>Diabetic </a:t>
            </a:r>
            <a:r>
              <a:rPr lang="en-US" altLang="ja-JP" dirty="0"/>
              <a:t>Retinopathy </a:t>
            </a:r>
            <a:r>
              <a:rPr lang="en-US" altLang="ja-JP" dirty="0" smtClean="0"/>
              <a:t>Detection dataset, 2015, </a:t>
            </a:r>
            <a:r>
              <a:rPr kumimoji="1" lang="en-US" altLang="ja-JP" dirty="0" smtClean="0">
                <a:hlinkClick r:id="rId6"/>
              </a:rPr>
              <a:t>Kaggle</a:t>
            </a:r>
            <a:endParaRPr kumimoji="1" lang="en-US" altLang="ja-JP" baseline="300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dirty="0"/>
              <a:t>Rosenblatt F. The perceptron: A probabilistic model for information storage and organization in the brain. Psychological review. 1958 Nov;65(6):386.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[6]</a:t>
            </a:r>
            <a:r>
              <a:rPr lang="en-US" dirty="0"/>
              <a:t> Zell, Andreas (1994). </a:t>
            </a:r>
            <a:r>
              <a:rPr lang="en-US" i="1" dirty="0"/>
              <a:t>Simulation </a:t>
            </a:r>
            <a:r>
              <a:rPr lang="en-US" i="1" dirty="0" err="1"/>
              <a:t>Neuronaler</a:t>
            </a:r>
            <a:r>
              <a:rPr lang="en-US" i="1" dirty="0"/>
              <a:t> </a:t>
            </a:r>
            <a:r>
              <a:rPr lang="en-US" i="1" dirty="0" err="1"/>
              <a:t>Netze</a:t>
            </a:r>
            <a:r>
              <a:rPr lang="en-US" dirty="0"/>
              <a:t> [</a:t>
            </a:r>
            <a:r>
              <a:rPr lang="en-US" i="1" dirty="0"/>
              <a:t>Simulation of Neural Networks</a:t>
            </a:r>
            <a:r>
              <a:rPr lang="en-US" dirty="0"/>
              <a:t>] (in German) (1st ed.). Addison-Wesley. p. 73. </a:t>
            </a:r>
            <a:r>
              <a:rPr lang="en-US" dirty="0">
                <a:hlinkClick r:id="rId3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3-89319-554-8"/>
              </a:rPr>
              <a:t>3-89319-554-8</a:t>
            </a:r>
            <a:r>
              <a:rPr lang="en-US" dirty="0"/>
              <a:t>.</a:t>
            </a:r>
            <a:endParaRPr kumimoji="1" lang="en-US" altLang="ja-JP" baseline="30000" dirty="0" smtClean="0"/>
          </a:p>
          <a:p>
            <a:pPr marL="0" indent="0">
              <a:buNone/>
            </a:pPr>
            <a:endParaRPr lang="en-US" altLang="ja-JP" baseline="30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5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endParaRPr lang="en-US" altLang="ja-JP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(image classification),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 recognition)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(machine learning)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" y="2925373"/>
            <a:ext cx="9036496" cy="1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xuất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err="1" smtClean="0"/>
              <a:t>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/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36K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võng</a:t>
            </a:r>
            <a:r>
              <a:rPr lang="en-US" sz="2200" dirty="0" smtClean="0"/>
              <a:t> </a:t>
            </a:r>
            <a:r>
              <a:rPr lang="en-US" sz="2200" dirty="0" err="1" smtClean="0"/>
              <a:t>mạc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chụp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) </a:t>
            </a:r>
            <a:r>
              <a:rPr lang="en-US" sz="2000" baseline="30000" dirty="0"/>
              <a:t>[4</a:t>
            </a:r>
            <a:r>
              <a:rPr lang="en-US" sz="2000" baseline="300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000" dirty="0" err="1" smtClean="0"/>
              <a:t>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Sâu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chú</a:t>
            </a:r>
            <a:r>
              <a:rPr lang="en-US" sz="2000" dirty="0" smtClean="0"/>
              <a:t> ý (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):</a:t>
            </a:r>
          </a:p>
          <a:p>
            <a:pPr lvl="1"/>
            <a:endParaRPr lang="en-US" sz="18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9852"/>
              </p:ext>
            </p:extLst>
          </p:nvPr>
        </p:nvGraphicFramePr>
        <p:xfrm>
          <a:off x="2084821" y="4628009"/>
          <a:ext cx="49727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7">
                  <a:extLst>
                    <a:ext uri="{9D8B030D-6E8A-4147-A177-3AD203B41FA5}">
                      <a16:colId xmlns:a16="http://schemas.microsoft.com/office/drawing/2014/main" val="1351257344"/>
                    </a:ext>
                  </a:extLst>
                </a:gridCol>
                <a:gridCol w="1273460">
                  <a:extLst>
                    <a:ext uri="{9D8B030D-6E8A-4147-A177-3AD203B41FA5}">
                      <a16:colId xmlns:a16="http://schemas.microsoft.com/office/drawing/2014/main" val="314166445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9993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V1 </a:t>
                      </a:r>
                      <a:r>
                        <a:rPr lang="en-US" baseline="30000" dirty="0" smtClean="0"/>
                        <a:t>[1]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V3 </a:t>
                      </a:r>
                      <a:r>
                        <a:rPr lang="en-US" baseline="30000" dirty="0" smtClean="0"/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Resnet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 smtClean="0"/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976" y="2060848"/>
            <a:ext cx="8221448" cy="3888432"/>
            <a:chOff x="166976" y="1693628"/>
            <a:chExt cx="11219291" cy="491589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43921342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Resize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vuông</a:t>
            </a:r>
            <a:r>
              <a:rPr lang="en-US" altLang="ja-JP" dirty="0" smtClean="0"/>
              <a:t> 299-pixel)</a:t>
            </a:r>
          </a:p>
          <a:p>
            <a:pPr lvl="2"/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(Object Detection)</a:t>
            </a:r>
          </a:p>
          <a:p>
            <a:pPr lvl="2"/>
            <a:r>
              <a:rPr lang="en-US" altLang="ja-JP" dirty="0" err="1" smtClean="0"/>
              <a:t>Cân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sắc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lũy</a:t>
            </a:r>
            <a:r>
              <a:rPr lang="en-US" altLang="ja-JP" dirty="0" smtClean="0"/>
              <a:t> (CDF)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kênh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tuyến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(Histogram Equalization)</a:t>
            </a:r>
          </a:p>
          <a:p>
            <a:pPr lvl="2"/>
            <a:r>
              <a:rPr kumimoji="1" lang="en-US" altLang="ja-JP" dirty="0" err="1" smtClean="0"/>
              <a:t>Tăng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cường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huấn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luyện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xoay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(Image Augmentation)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9592" y="5132878"/>
            <a:ext cx="3168352" cy="1248450"/>
            <a:chOff x="1619672" y="4941168"/>
            <a:chExt cx="3168352" cy="1248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941168"/>
              <a:ext cx="1884915" cy="1248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561" y="4941168"/>
              <a:ext cx="1247463" cy="12474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076056" y="5132878"/>
            <a:ext cx="3168352" cy="1247463"/>
            <a:chOff x="5076056" y="5132878"/>
            <a:chExt cx="3168352" cy="12474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5" y="5132878"/>
              <a:ext cx="1247463" cy="12474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132878"/>
              <a:ext cx="1871195" cy="124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7666"/>
            <a:ext cx="6192688" cy="4824536"/>
          </a:xfrm>
        </p:spPr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trúc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model Inception V3 (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Inception </a:t>
            </a:r>
            <a:r>
              <a:rPr kumimoji="1" lang="en-US" altLang="ja-JP" dirty="0" err="1" smtClean="0"/>
              <a:t>Resnet</a:t>
            </a:r>
            <a:r>
              <a:rPr kumimoji="1" lang="en-US" altLang="ja-JP" dirty="0" smtClean="0"/>
              <a:t> V2 (</a:t>
            </a:r>
            <a:r>
              <a:rPr kumimoji="1" lang="en-US" altLang="ja-JP" dirty="0" err="1" smtClean="0"/>
              <a:t>phụ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so </a:t>
            </a:r>
            <a:r>
              <a:rPr lang="en-US" altLang="ja-JP" dirty="0" err="1" smtClean="0"/>
              <a:t>sánh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2 model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36K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bước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Model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Stochastic Gradient Descent Optimizer </a:t>
            </a:r>
            <a:r>
              <a:rPr lang="en-US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batch size 32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100 epoch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7296"/>
              </p:ext>
            </p:extLst>
          </p:nvPr>
        </p:nvGraphicFramePr>
        <p:xfrm>
          <a:off x="6300192" y="1412776"/>
          <a:ext cx="27284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05">
                  <a:extLst>
                    <a:ext uri="{9D8B030D-6E8A-4147-A177-3AD203B41FA5}">
                      <a16:colId xmlns:a16="http://schemas.microsoft.com/office/drawing/2014/main" val="173700211"/>
                    </a:ext>
                  </a:extLst>
                </a:gridCol>
                <a:gridCol w="1330601">
                  <a:extLst>
                    <a:ext uri="{9D8B030D-6E8A-4147-A177-3AD203B41FA5}">
                      <a16:colId xmlns:a16="http://schemas.microsoft.com/office/drawing/2014/main" val="320898622"/>
                    </a:ext>
                  </a:extLst>
                </a:gridCol>
              </a:tblGrid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715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299x299x3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99633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149x149x32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6234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 padded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2472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951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73x73x64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543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71x71x80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333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3xInception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35x35x288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0938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5xInception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17x17x768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3619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2xInception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8x8x1280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324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8x8x2048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6157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1x1x2048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32838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1x1x5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3282</TotalTime>
  <Words>1238</Words>
  <Application>Microsoft Office PowerPoint</Application>
  <PresentationFormat>On-screen Show (4:3)</PresentationFormat>
  <Paragraphs>169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Calibri</vt:lpstr>
      <vt:lpstr>Times New Roman</vt:lpstr>
      <vt:lpstr>Wingdings</vt:lpstr>
      <vt:lpstr>dsp</vt:lpstr>
      <vt:lpstr>PHÂN LOẠI CÁC GIAI ĐOẠN CỦA BỆNH LÝ VÕNG MẠC ĐÁI THÁO ĐƯỜNG ỨNG DỤNG MÔ HÌNH HỌC SÂU</vt:lpstr>
      <vt:lpstr>Nội dung báo cáo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luận và hướng phát triển đề tài</vt:lpstr>
      <vt:lpstr>Tài liệu tham khảo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Huy Duc. Vu</cp:lastModifiedBy>
  <cp:revision>191</cp:revision>
  <dcterms:created xsi:type="dcterms:W3CDTF">2015-03-02T05:45:06Z</dcterms:created>
  <dcterms:modified xsi:type="dcterms:W3CDTF">2017-11-22T14:48:14Z</dcterms:modified>
</cp:coreProperties>
</file>