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3" r:id="rId3"/>
    <p:sldId id="260" r:id="rId4"/>
    <p:sldId id="285" r:id="rId5"/>
    <p:sldId id="261" r:id="rId6"/>
    <p:sldId id="286" r:id="rId7"/>
    <p:sldId id="28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B2088-154B-43A3-B297-B803F9D0EEF6}" type="datetimeFigureOut">
              <a:rPr lang="en-US" smtClean="0"/>
              <a:t>16/11/2019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B7A1A-620C-48B7-A32C-494CD1C76B9A}" type="slidenum">
              <a:rPr lang="en-US" smtClean="0"/>
              <a:t>‹#›</a:t>
            </a:fld>
            <a:endParaRPr lang="en-US"/>
          </a:p>
        </p:txBody>
      </p:sp>
    </p:spTree>
    <p:extLst>
      <p:ext uri="{BB962C8B-B14F-4D97-AF65-F5344CB8AC3E}">
        <p14:creationId xmlns:p14="http://schemas.microsoft.com/office/powerpoint/2010/main" val="276078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300210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164369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135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1289958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4997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444413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3745160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408550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9515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BE-AF5D-4DEA-B49E-3F63745C37B9}" type="datetimeFigureOut">
              <a:rPr lang="en-US" smtClean="0"/>
              <a:t>16/11/2019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32948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58EBE-AF5D-4DEA-B49E-3F63745C37B9}" type="datetimeFigureOut">
              <a:rPr lang="en-US" smtClean="0"/>
              <a:t>16/11/2019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289917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58EBE-AF5D-4DEA-B49E-3F63745C37B9}" type="datetimeFigureOut">
              <a:rPr lang="en-US" smtClean="0"/>
              <a:t>16/11/2019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133142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458EBE-AF5D-4DEA-B49E-3F63745C37B9}" type="datetimeFigureOut">
              <a:rPr lang="en-US" smtClean="0"/>
              <a:t>16/11/2019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254556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58EBE-AF5D-4DEA-B49E-3F63745C37B9}" type="datetimeFigureOut">
              <a:rPr lang="en-US" smtClean="0"/>
              <a:t>16/11/2019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13059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58EBE-AF5D-4DEA-B49E-3F63745C37B9}" type="datetimeFigureOut">
              <a:rPr lang="en-US" smtClean="0"/>
              <a:t>16/11/2019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341039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58EBE-AF5D-4DEA-B49E-3F63745C37B9}" type="datetimeFigureOut">
              <a:rPr lang="en-US" smtClean="0"/>
              <a:t>16/11/2019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E557-0460-400D-BA06-EE901896B3F9}" type="slidenum">
              <a:rPr lang="en-US" smtClean="0"/>
              <a:t>‹#›</a:t>
            </a:fld>
            <a:endParaRPr lang="en-US"/>
          </a:p>
        </p:txBody>
      </p:sp>
    </p:spTree>
    <p:extLst>
      <p:ext uri="{BB962C8B-B14F-4D97-AF65-F5344CB8AC3E}">
        <p14:creationId xmlns:p14="http://schemas.microsoft.com/office/powerpoint/2010/main" val="48243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458EBE-AF5D-4DEA-B49E-3F63745C37B9}" type="datetimeFigureOut">
              <a:rPr lang="en-US" smtClean="0"/>
              <a:t>16/11/2019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35E557-0460-400D-BA06-EE901896B3F9}" type="slidenum">
              <a:rPr lang="en-US" smtClean="0"/>
              <a:t>‹#›</a:t>
            </a:fld>
            <a:endParaRPr lang="en-US"/>
          </a:p>
        </p:txBody>
      </p:sp>
    </p:spTree>
    <p:extLst>
      <p:ext uri="{BB962C8B-B14F-4D97-AF65-F5344CB8AC3E}">
        <p14:creationId xmlns:p14="http://schemas.microsoft.com/office/powerpoint/2010/main" val="3154117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96B5F-6B78-41B8-8E74-59A4D8F0D186}"/>
              </a:ext>
            </a:extLst>
          </p:cNvPr>
          <p:cNvSpPr>
            <a:spLocks noGrp="1"/>
          </p:cNvSpPr>
          <p:nvPr>
            <p:ph type="ctrTitle"/>
          </p:nvPr>
        </p:nvSpPr>
        <p:spPr>
          <a:xfrm>
            <a:off x="452763" y="548196"/>
            <a:ext cx="9969622" cy="3453413"/>
          </a:xfrm>
        </p:spPr>
        <p:txBody>
          <a:bodyPr/>
          <a:lstStyle/>
          <a:p>
            <a:pPr algn="ctr"/>
            <a:r>
              <a:rPr lang="en-US" sz="7200" b="1" smtClean="0">
                <a:solidFill>
                  <a:srgbClr val="508927"/>
                </a:solidFill>
                <a:latin typeface="Curlz MT" panose="04040404050702020202" pitchFamily="82" charset="0"/>
              </a:rPr>
              <a:t>CALL SECURITY?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81660902-4920-47DA-9182-5C08BC42F838}"/>
              </a:ext>
            </a:extLst>
          </p:cNvPr>
          <p:cNvSpPr txBox="1"/>
          <p:nvPr/>
        </p:nvSpPr>
        <p:spPr>
          <a:xfrm>
            <a:off x="1713390" y="4259063"/>
            <a:ext cx="6588663" cy="2677656"/>
          </a:xfrm>
          <a:prstGeom prst="rect">
            <a:avLst/>
          </a:prstGeom>
          <a:noFill/>
        </p:spPr>
        <p:txBody>
          <a:bodyPr wrap="none" rtlCol="0">
            <a:spAutoFit/>
          </a:bodyPr>
          <a:lstStyle/>
          <a:p>
            <a:r>
              <a:rPr lang="en-US" sz="2800" b="1" i="1" err="1">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2800" b="1" i="1" smtClean="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12</a:t>
            </a:r>
          </a:p>
          <a:p>
            <a:r>
              <a:rPr lang="en-US" sz="2800" b="1" i="1">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smtClean="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Lê Minh Hiếu – 16520390</a:t>
            </a:r>
          </a:p>
          <a:p>
            <a:r>
              <a:rPr lang="en-US" sz="2800" b="1" i="1">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smtClean="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Nguyễn Phúc Đức – 16520243</a:t>
            </a:r>
          </a:p>
          <a:p>
            <a:r>
              <a:rPr lang="en-US" sz="2800" b="1" i="1">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smtClean="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Trần Ngọc Hải - 16520333</a:t>
            </a:r>
          </a:p>
          <a:p>
            <a:r>
              <a:rPr lang="en-US" sz="2800" b="1" i="1">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smtClean="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Dương Xuân Hiệp – 16520376</a:t>
            </a:r>
          </a:p>
          <a:p>
            <a:r>
              <a:rPr lang="en-US" sz="2800" b="1" i="1">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smtClean="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i="1" dirty="0">
              <a:solidFill>
                <a:srgbClr val="50892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94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mph" presetSubtype="0" fill="hold" grpId="1" nodeType="clickEffect">
                                  <p:stCondLst>
                                    <p:cond delay="0"/>
                                  </p:stCondLst>
                                  <p:childTnLst>
                                    <p:animClr clrSpc="hsl" dir="cw">
                                      <p:cBhvr override="childStyle">
                                        <p:cTn id="11" dur="500" fill="hold"/>
                                        <p:tgtEl>
                                          <p:spTgt spid="2"/>
                                        </p:tgtEl>
                                        <p:attrNameLst>
                                          <p:attrName>style.color</p:attrName>
                                        </p:attrNameLst>
                                      </p:cBhvr>
                                      <p:by>
                                        <p:hsl h="0" s="12549" l="25098"/>
                                      </p:by>
                                    </p:animClr>
                                    <p:animClr clrSpc="hsl" dir="cw">
                                      <p:cBhvr>
                                        <p:cTn id="12" dur="500" fill="hold"/>
                                        <p:tgtEl>
                                          <p:spTgt spid="2"/>
                                        </p:tgtEl>
                                        <p:attrNameLst>
                                          <p:attrName>fillcolor</p:attrName>
                                        </p:attrNameLst>
                                      </p:cBhvr>
                                      <p:by>
                                        <p:hsl h="0" s="12549" l="25098"/>
                                      </p:by>
                                    </p:animClr>
                                    <p:animClr clrSpc="hsl" dir="cw">
                                      <p:cBhvr>
                                        <p:cTn id="13" dur="500" fill="hold"/>
                                        <p:tgtEl>
                                          <p:spTgt spid="2"/>
                                        </p:tgtEl>
                                        <p:attrNameLst>
                                          <p:attrName>stroke.color</p:attrName>
                                        </p:attrNameLst>
                                      </p:cBhvr>
                                      <p:by>
                                        <p:hsl h="0" s="12549" l="25098"/>
                                      </p:by>
                                    </p:animClr>
                                    <p:set>
                                      <p:cBhvr>
                                        <p:cTn id="14" dur="500" fill="hold"/>
                                        <p:tgtEl>
                                          <p:spTgt spid="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grpId="2" nodeType="clickEffect">
                                  <p:stCondLst>
                                    <p:cond delay="0"/>
                                  </p:stCondLst>
                                  <p:childTnLst>
                                    <p:animClr clrSpc="hsl" dir="cw">
                                      <p:cBhvr override="childStyle">
                                        <p:cTn id="18" dur="500" fill="hold"/>
                                        <p:tgtEl>
                                          <p:spTgt spid="2"/>
                                        </p:tgtEl>
                                        <p:attrNameLst>
                                          <p:attrName>style.color</p:attrName>
                                        </p:attrNameLst>
                                      </p:cBhvr>
                                      <p:by>
                                        <p:hsl h="7200000" s="0" l="0"/>
                                      </p:by>
                                    </p:animClr>
                                    <p:animClr clrSpc="hsl" dir="cw">
                                      <p:cBhvr>
                                        <p:cTn id="19" dur="500" fill="hold"/>
                                        <p:tgtEl>
                                          <p:spTgt spid="2"/>
                                        </p:tgtEl>
                                        <p:attrNameLst>
                                          <p:attrName>fillcolor</p:attrName>
                                        </p:attrNameLst>
                                      </p:cBhvr>
                                      <p:by>
                                        <p:hsl h="7200000" s="0" l="0"/>
                                      </p:by>
                                    </p:animClr>
                                    <p:animClr clrSpc="hsl" dir="cw">
                                      <p:cBhvr>
                                        <p:cTn id="20" dur="500" fill="hold"/>
                                        <p:tgtEl>
                                          <p:spTgt spid="2"/>
                                        </p:tgtEl>
                                        <p:attrNameLst>
                                          <p:attrName>stroke.color</p:attrName>
                                        </p:attrNameLst>
                                      </p:cBhvr>
                                      <p:by>
                                        <p:hsl h="7200000" s="0" l="0"/>
                                      </p:by>
                                    </p:animClr>
                                    <p:set>
                                      <p:cBhvr>
                                        <p:cTn id="21" dur="500" fill="hold"/>
                                        <p:tgtEl>
                                          <p:spTgt spid="2"/>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ircle(in)">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0" presetClass="emph" presetSubtype="0" fill="hold" grpId="1" nodeType="clickEffect">
                                  <p:stCondLst>
                                    <p:cond delay="0"/>
                                  </p:stCondLst>
                                  <p:childTnLst>
                                    <p:animClr clrSpc="hsl" dir="cw">
                                      <p:cBhvr override="childStyle">
                                        <p:cTn id="30" dur="500" fill="hold"/>
                                        <p:tgtEl>
                                          <p:spTgt spid="4"/>
                                        </p:tgtEl>
                                        <p:attrNameLst>
                                          <p:attrName>style.color</p:attrName>
                                        </p:attrNameLst>
                                      </p:cBhvr>
                                      <p:by>
                                        <p:hsl h="0" s="12549" l="25098"/>
                                      </p:by>
                                    </p:animClr>
                                    <p:animClr clrSpc="hsl" dir="cw">
                                      <p:cBhvr>
                                        <p:cTn id="31" dur="500" fill="hold"/>
                                        <p:tgtEl>
                                          <p:spTgt spid="4"/>
                                        </p:tgtEl>
                                        <p:attrNameLst>
                                          <p:attrName>fillcolor</p:attrName>
                                        </p:attrNameLst>
                                      </p:cBhvr>
                                      <p:by>
                                        <p:hsl h="0" s="12549" l="25098"/>
                                      </p:by>
                                    </p:animClr>
                                    <p:animClr clrSpc="hsl" dir="cw">
                                      <p:cBhvr>
                                        <p:cTn id="32" dur="500" fill="hold"/>
                                        <p:tgtEl>
                                          <p:spTgt spid="4"/>
                                        </p:tgtEl>
                                        <p:attrNameLst>
                                          <p:attrName>stroke.color</p:attrName>
                                        </p:attrNameLst>
                                      </p:cBhvr>
                                      <p:by>
                                        <p:hsl h="0" s="12549" l="25098"/>
                                      </p:by>
                                    </p:animClr>
                                    <p:set>
                                      <p:cBhvr>
                                        <p:cTn id="33"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D122F8C-16CF-4577-9D07-2F0D2BC29E1E}"/>
              </a:ext>
            </a:extLst>
          </p:cNvPr>
          <p:cNvSpPr/>
          <p:nvPr/>
        </p:nvSpPr>
        <p:spPr>
          <a:xfrm>
            <a:off x="819704" y="495772"/>
            <a:ext cx="7960312" cy="1080296"/>
          </a:xfrm>
          <a:prstGeom prst="rect">
            <a:avLst/>
          </a:prstGeom>
        </p:spPr>
        <p:txBody>
          <a:bodyPr wrap="square">
            <a:spAutoFit/>
          </a:bodyPr>
          <a:lstStyle/>
          <a:p>
            <a:pPr algn="just">
              <a:lnSpc>
                <a:spcPct val="107000"/>
              </a:lnSpc>
              <a:spcAft>
                <a:spcPts val="800"/>
              </a:spcAft>
            </a:pPr>
            <a:r>
              <a:rPr lang="en-US" sz="2000" smtClean="0">
                <a:latin typeface="Times New Roman" panose="02020603050405020304" pitchFamily="18" charset="0"/>
                <a:ea typeface="Calibri" panose="020F0502020204030204" pitchFamily="34" charset="0"/>
                <a:cs typeface="Times New Roman" panose="02020603050405020304" pitchFamily="18" charset="0"/>
              </a:rPr>
              <a:t>Một điều không thể bàn cãi là tình hình an ninh tại các công ty, văn phòng công sở được đặt lên </a:t>
            </a:r>
            <a:r>
              <a:rPr lang="en-US" sz="200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hàng đầu</a:t>
            </a:r>
            <a:r>
              <a:rPr lang="en-US" sz="2000" smtClean="0">
                <a:latin typeface="Times New Roman" panose="02020603050405020304" pitchFamily="18" charset="0"/>
                <a:ea typeface="Calibri" panose="020F0502020204030204" pitchFamily="34" charset="0"/>
                <a:cs typeface="Times New Roman" panose="02020603050405020304" pitchFamily="18" charset="0"/>
              </a:rPr>
              <a:t>. Do đó, quản lý tình hình “ra vào” của khách hàng cũng là một vấn đề lớn trong an ninh.</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C742C519-FF19-4141-AF92-53C9471D13E5}"/>
              </a:ext>
            </a:extLst>
          </p:cNvPr>
          <p:cNvSpPr txBox="1"/>
          <p:nvPr/>
        </p:nvSpPr>
        <p:spPr>
          <a:xfrm>
            <a:off x="3441154" y="5011085"/>
            <a:ext cx="3062795" cy="400110"/>
          </a:xfrm>
          <a:prstGeom prst="rect">
            <a:avLst/>
          </a:prstGeom>
          <a:solidFill>
            <a:schemeClr val="accent2">
              <a:lumMod val="40000"/>
              <a:lumOff val="60000"/>
            </a:schemeClr>
          </a:solidFill>
        </p:spPr>
        <p:txBody>
          <a:bodyPr wrap="square" rtlCol="0">
            <a:spAutoFit/>
          </a:bodyPr>
          <a:lstStyle/>
          <a:p>
            <a:pPr algn="ctr"/>
            <a:r>
              <a:rPr lang="en-US" sz="2000" b="1" smtClean="0">
                <a:latin typeface="Times New Roman" panose="02020603050405020304" pitchFamily="18" charset="0"/>
                <a:cs typeface="Times New Roman" panose="02020603050405020304" pitchFamily="18" charset="0"/>
              </a:rPr>
              <a:t>SECURITY</a:t>
            </a:r>
            <a:endParaRPr lang="en-US" sz="2000" b="1" dirty="0">
              <a:latin typeface="Times New Roman" panose="02020603050405020304" pitchFamily="18" charset="0"/>
              <a:cs typeface="Times New Roman" panose="02020603050405020304" pitchFamily="18" charset="0"/>
            </a:endParaRPr>
          </a:p>
        </p:txBody>
      </p:sp>
      <p:pic>
        <p:nvPicPr>
          <p:cNvPr id="2" name="Picture 4" descr="Kết quả hình ảnh cho security no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843" y="2246860"/>
            <a:ext cx="2805238" cy="24935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Kết quả hình ảnh cho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203" y="2246859"/>
            <a:ext cx="4153492" cy="249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236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1042"/>
                                        </p:tgtEl>
                                        <p:attrNameLst>
                                          <p:attrName>style.visibility</p:attrName>
                                        </p:attrNameLst>
                                      </p:cBhvr>
                                      <p:to>
                                        <p:strVal val="visible"/>
                                      </p:to>
                                    </p:set>
                                    <p:animEffect transition="in" filter="wipe(down)">
                                      <p:cBhvr>
                                        <p:cTn id="13" dur="500"/>
                                        <p:tgtEl>
                                          <p:spTgt spid="104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F8914-5341-4DBB-B6DB-63897A69EFA1}"/>
              </a:ext>
            </a:extLst>
          </p:cNvPr>
          <p:cNvSpPr>
            <a:spLocks noGrp="1"/>
          </p:cNvSpPr>
          <p:nvPr>
            <p:ph type="title"/>
          </p:nvPr>
        </p:nvSpPr>
        <p:spPr>
          <a:xfrm>
            <a:off x="890398" y="476435"/>
            <a:ext cx="8596668" cy="686540"/>
          </a:xfrm>
        </p:spPr>
        <p:txBody>
          <a:bodyPr/>
          <a:lstStyle/>
          <a:p>
            <a:pPr algn="ctr"/>
            <a:r>
              <a:rPr lang="en-US" smtClean="0">
                <a:solidFill>
                  <a:schemeClr val="tx2">
                    <a:lumMod val="75000"/>
                  </a:schemeClr>
                </a:solidFill>
                <a:latin typeface="Times New Roman" panose="02020603050405020304" pitchFamily="18" charset="0"/>
                <a:cs typeface="Times New Roman" panose="02020603050405020304" pitchFamily="18" charset="0"/>
              </a:rPr>
              <a:t>“Hình thức kiểm soát hoạt động”</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A23CC3EF-FB36-4B1C-9B7A-08D4EADD9940}"/>
              </a:ext>
            </a:extLst>
          </p:cNvPr>
          <p:cNvSpPr/>
          <p:nvPr/>
        </p:nvSpPr>
        <p:spPr>
          <a:xfrm>
            <a:off x="1453408" y="1173066"/>
            <a:ext cx="7470648" cy="646331"/>
          </a:xfrm>
          <a:prstGeom prst="rect">
            <a:avLst/>
          </a:prstGeom>
        </p:spPr>
        <p:txBody>
          <a:bodyPr wrap="square">
            <a:spAutoFit/>
          </a:bodyPr>
          <a:lstStyle/>
          <a:p>
            <a:pPr algn="ctr"/>
            <a:r>
              <a:rPr lang="en-US" sz="3600" b="1" cap="all" smtClean="0">
                <a:solidFill>
                  <a:srgbClr val="FF0000"/>
                </a:solidFill>
                <a:latin typeface="Times New Roman" panose="02020603050405020304" pitchFamily="18" charset="0"/>
                <a:ea typeface="Calibri" panose="020F0502020204030204" pitchFamily="34" charset="0"/>
              </a:rPr>
              <a:t>CỦA KHÁCH HÀNG</a:t>
            </a:r>
            <a:r>
              <a:rPr lang="en-US" sz="3600" b="1" cap="all" smtClean="0">
                <a:solidFill>
                  <a:srgbClr val="FF0000"/>
                </a:solidFill>
                <a:latin typeface="Times New Roman" panose="02020603050405020304" pitchFamily="18" charset="0"/>
                <a:ea typeface="Calibri" panose="020F0502020204030204" pitchFamily="34" charset="0"/>
              </a:rPr>
              <a:t>.</a:t>
            </a:r>
            <a:endParaRPr lang="en-US" sz="3600" b="1" cap="all" dirty="0">
              <a:solidFill>
                <a:srgbClr val="FF0000"/>
              </a:solidFill>
            </a:endParaRPr>
          </a:p>
        </p:txBody>
      </p:sp>
      <p:sp>
        <p:nvSpPr>
          <p:cNvPr id="5" name="Rectangle 4">
            <a:extLst>
              <a:ext uri="{FF2B5EF4-FFF2-40B4-BE49-F238E27FC236}">
                <a16:creationId xmlns="" xmlns:a16="http://schemas.microsoft.com/office/drawing/2014/main" id="{03BD41C7-EB4A-4747-98AD-B7EE71B58528}"/>
              </a:ext>
            </a:extLst>
          </p:cNvPr>
          <p:cNvSpPr/>
          <p:nvPr/>
        </p:nvSpPr>
        <p:spPr>
          <a:xfrm>
            <a:off x="594306" y="2389975"/>
            <a:ext cx="5501693" cy="2565959"/>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ü"/>
            </a:pPr>
            <a:r>
              <a:rPr lang="en-US" sz="2400" smtClean="0">
                <a:latin typeface="Times New Roman" panose="02020603050405020304" pitchFamily="18" charset="0"/>
                <a:ea typeface="Calibri" panose="020F0502020204030204" pitchFamily="34" charset="0"/>
                <a:cs typeface="Times New Roman" panose="02020603050405020304" pitchFamily="18" charset="0"/>
              </a:rPr>
              <a:t>Cách thức quản lý rất đơn giản: Bạn chỉ cần một tấm thẻ “cá nhân” tạm thời, (được sử dụng để thông qua hệ thống an ninh tại cửa xoay) là có thể vào công ty.</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US" sz="2400" smtClean="0">
                <a:latin typeface="Times New Roman" panose="02020603050405020304" pitchFamily="18" charset="0"/>
                <a:ea typeface="Calibri" panose="020F0502020204030204" pitchFamily="34" charset="0"/>
                <a:cs typeface="Times New Roman" panose="02020603050405020304" pitchFamily="18" charset="0"/>
              </a:rPr>
              <a:t>Bạn có thể làm thủ tục cấp thẻ ở mọi bàn lễ tân của công ty.</a:t>
            </a:r>
          </a:p>
        </p:txBody>
      </p:sp>
      <p:pic>
        <p:nvPicPr>
          <p:cNvPr id="8" name="Picture 7"/>
          <p:cNvPicPr>
            <a:picLocks noChangeAspect="1"/>
          </p:cNvPicPr>
          <p:nvPr/>
        </p:nvPicPr>
        <p:blipFill>
          <a:blip r:embed="rId2"/>
          <a:stretch>
            <a:fillRect/>
          </a:stretch>
        </p:blipFill>
        <p:spPr>
          <a:xfrm>
            <a:off x="6461760" y="2296567"/>
            <a:ext cx="5521234" cy="4058257"/>
          </a:xfrm>
          <a:prstGeom prst="rect">
            <a:avLst/>
          </a:prstGeom>
        </p:spPr>
      </p:pic>
    </p:spTree>
    <p:extLst>
      <p:ext uri="{BB962C8B-B14F-4D97-AF65-F5344CB8AC3E}">
        <p14:creationId xmlns:p14="http://schemas.microsoft.com/office/powerpoint/2010/main" val="21080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1" nodeType="clickEffect">
                                  <p:stCondLst>
                                    <p:cond delay="0"/>
                                  </p:stCondLst>
                                  <p:iterate type="lt">
                                    <p:tmPct val="4000"/>
                                  </p:iterate>
                                  <p:childTnLst>
                                    <p:set>
                                      <p:cBhvr override="childStyle">
                                        <p:cTn id="11" dur="500" fill="hold"/>
                                        <p:tgtEl>
                                          <p:spTgt spid="2"/>
                                        </p:tgtEl>
                                        <p:attrNameLst>
                                          <p:attrName>style.color</p:attrName>
                                        </p:attrNameLst>
                                      </p:cBhvr>
                                      <p:to>
                                        <p:clrVal>
                                          <a:srgbClr val="FF0000"/>
                                        </p:clrVal>
                                      </p:to>
                                    </p:set>
                                    <p:set>
                                      <p:cBhvr>
                                        <p:cTn id="12" dur="500" fill="hold"/>
                                        <p:tgtEl>
                                          <p:spTgt spid="2"/>
                                        </p:tgtEl>
                                        <p:attrNameLst>
                                          <p:attrName>fillcolor</p:attrName>
                                        </p:attrNameLst>
                                      </p:cBhvr>
                                      <p:to>
                                        <p:clrVal>
                                          <a:srgbClr val="FF0000"/>
                                        </p:clrVal>
                                      </p:to>
                                    </p:set>
                                    <p:set>
                                      <p:cBhvr>
                                        <p:cTn id="13" dur="500" fill="hold"/>
                                        <p:tgtEl>
                                          <p:spTgt spid="2"/>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F8914-5341-4DBB-B6DB-63897A69EFA1}"/>
              </a:ext>
            </a:extLst>
          </p:cNvPr>
          <p:cNvSpPr>
            <a:spLocks noGrp="1"/>
          </p:cNvSpPr>
          <p:nvPr>
            <p:ph type="title"/>
          </p:nvPr>
        </p:nvSpPr>
        <p:spPr>
          <a:xfrm>
            <a:off x="890398" y="476435"/>
            <a:ext cx="8596668" cy="686540"/>
          </a:xfrm>
        </p:spPr>
        <p:txBody>
          <a:bodyPr/>
          <a:lstStyle/>
          <a:p>
            <a:pPr algn="ctr"/>
            <a:r>
              <a:rPr lang="en-US" smtClean="0">
                <a:solidFill>
                  <a:schemeClr val="tx2">
                    <a:lumMod val="75000"/>
                  </a:schemeClr>
                </a:solidFill>
                <a:latin typeface="Times New Roman" panose="02020603050405020304" pitchFamily="18" charset="0"/>
                <a:cs typeface="Times New Roman" panose="02020603050405020304" pitchFamily="18" charset="0"/>
              </a:rPr>
              <a:t>“Hình thức kiểm soát hoạt động”</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A23CC3EF-FB36-4B1C-9B7A-08D4EADD9940}"/>
              </a:ext>
            </a:extLst>
          </p:cNvPr>
          <p:cNvSpPr/>
          <p:nvPr/>
        </p:nvSpPr>
        <p:spPr>
          <a:xfrm>
            <a:off x="1453408" y="1173066"/>
            <a:ext cx="7470648" cy="646331"/>
          </a:xfrm>
          <a:prstGeom prst="rect">
            <a:avLst/>
          </a:prstGeom>
        </p:spPr>
        <p:txBody>
          <a:bodyPr wrap="square">
            <a:spAutoFit/>
          </a:bodyPr>
          <a:lstStyle/>
          <a:p>
            <a:pPr algn="ctr"/>
            <a:r>
              <a:rPr lang="en-US" sz="3600" b="1" cap="all" smtClean="0">
                <a:solidFill>
                  <a:srgbClr val="FF0000"/>
                </a:solidFill>
                <a:latin typeface="Times New Roman" panose="02020603050405020304" pitchFamily="18" charset="0"/>
                <a:ea typeface="Calibri" panose="020F0502020204030204" pitchFamily="34" charset="0"/>
              </a:rPr>
              <a:t>CỦA KHÁCH HÀNG</a:t>
            </a:r>
            <a:r>
              <a:rPr lang="en-US" sz="3600" b="1" cap="all" smtClean="0">
                <a:solidFill>
                  <a:srgbClr val="FF0000"/>
                </a:solidFill>
                <a:latin typeface="Times New Roman" panose="02020603050405020304" pitchFamily="18" charset="0"/>
                <a:ea typeface="Calibri" panose="020F0502020204030204" pitchFamily="34" charset="0"/>
              </a:rPr>
              <a:t>.</a:t>
            </a:r>
            <a:endParaRPr lang="en-US" sz="3600" b="1" cap="all" dirty="0">
              <a:solidFill>
                <a:srgbClr val="FF0000"/>
              </a:solidFill>
            </a:endParaRPr>
          </a:p>
        </p:txBody>
      </p:sp>
      <p:sp>
        <p:nvSpPr>
          <p:cNvPr id="5" name="Rectangle 4">
            <a:extLst>
              <a:ext uri="{FF2B5EF4-FFF2-40B4-BE49-F238E27FC236}">
                <a16:creationId xmlns="" xmlns:a16="http://schemas.microsoft.com/office/drawing/2014/main" id="{03BD41C7-EB4A-4747-98AD-B7EE71B58528}"/>
              </a:ext>
            </a:extLst>
          </p:cNvPr>
          <p:cNvSpPr/>
          <p:nvPr/>
        </p:nvSpPr>
        <p:spPr>
          <a:xfrm>
            <a:off x="594306" y="2389975"/>
            <a:ext cx="5501693" cy="3063724"/>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ü"/>
            </a:pPr>
            <a:r>
              <a:rPr lang="en-US" sz="2400" smtClean="0">
                <a:latin typeface="Times New Roman" panose="02020603050405020304" pitchFamily="18" charset="0"/>
                <a:ea typeface="Calibri" panose="020F0502020204030204" pitchFamily="34" charset="0"/>
                <a:cs typeface="Times New Roman" panose="02020603050405020304" pitchFamily="18" charset="0"/>
              </a:rPr>
              <a:t>Hãy quan sát tấm thẻ:</a:t>
            </a:r>
            <a:r>
              <a:rPr lang="en-US" sz="2400">
                <a:latin typeface="Times New Roman" panose="02020603050405020304" pitchFamily="18" charset="0"/>
                <a:ea typeface="Calibri" panose="020F0502020204030204" pitchFamily="34" charset="0"/>
                <a:cs typeface="Times New Roman" panose="02020603050405020304" pitchFamily="18" charset="0"/>
              </a:rPr>
              <a:t> </a:t>
            </a:r>
            <a:r>
              <a:rPr lang="en-US" sz="2400" smtClean="0">
                <a:latin typeface="Times New Roman" panose="02020603050405020304" pitchFamily="18" charset="0"/>
                <a:ea typeface="Calibri" panose="020F0502020204030204" pitchFamily="34" charset="0"/>
                <a:cs typeface="Times New Roman" panose="02020603050405020304" pitchFamily="18" charset="0"/>
              </a:rPr>
              <a:t>Có vẻ thông tin rất đầy đủ</a:t>
            </a:r>
          </a:p>
          <a:p>
            <a:pPr marL="342900" indent="-342900" algn="just">
              <a:lnSpc>
                <a:spcPct val="107000"/>
              </a:lnSpc>
              <a:spcAft>
                <a:spcPts val="800"/>
              </a:spcAft>
              <a:buFont typeface="Wingdings" panose="05000000000000000000" pitchFamily="2" charset="2"/>
              <a:buChar char="ü"/>
            </a:pPr>
            <a:r>
              <a:rPr lang="en-US" sz="2400" smtClean="0">
                <a:latin typeface="Times New Roman" panose="02020603050405020304" pitchFamily="18" charset="0"/>
                <a:ea typeface="Calibri" panose="020F0502020204030204" pitchFamily="34" charset="0"/>
                <a:cs typeface="Times New Roman" panose="02020603050405020304" pitchFamily="18" charset="0"/>
              </a:rPr>
              <a:t>Nhưng, khi nhìn</a:t>
            </a:r>
            <a:r>
              <a:rPr lang="en-US" sz="2400" smtClean="0">
                <a:latin typeface="Times New Roman" panose="02020603050405020304" pitchFamily="18" charset="0"/>
                <a:ea typeface="Calibri" panose="020F0502020204030204" pitchFamily="34" charset="0"/>
                <a:cs typeface="Times New Roman" panose="02020603050405020304" pitchFamily="18" charset="0"/>
              </a:rPr>
              <a:t> tấm ảnh, đó có thực sự là “tôi”, có vẻ máy ảnh đã bị hỏng, hoặc họ chụp “mờ” kiểu đó là có ý đồ gì khác chăng?</a:t>
            </a:r>
          </a:p>
          <a:p>
            <a:pPr algn="just">
              <a:lnSpc>
                <a:spcPct val="107000"/>
              </a:lnSpc>
              <a:spcAft>
                <a:spcPts val="800"/>
              </a:spcAft>
            </a:pPr>
            <a:endParaRPr lang="en-US" sz="2400" smtClean="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461760" y="2296567"/>
            <a:ext cx="5521234" cy="4058257"/>
          </a:xfrm>
          <a:prstGeom prst="rect">
            <a:avLst/>
          </a:prstGeom>
        </p:spPr>
      </p:pic>
      <p:pic>
        <p:nvPicPr>
          <p:cNvPr id="3" name="Picture 2"/>
          <p:cNvPicPr>
            <a:picLocks noChangeAspect="1"/>
          </p:cNvPicPr>
          <p:nvPr/>
        </p:nvPicPr>
        <p:blipFill>
          <a:blip r:embed="rId3"/>
          <a:stretch>
            <a:fillRect/>
          </a:stretch>
        </p:blipFill>
        <p:spPr>
          <a:xfrm>
            <a:off x="986192" y="5202299"/>
            <a:ext cx="4552459" cy="1152525"/>
          </a:xfrm>
          <a:prstGeom prst="rect">
            <a:avLst/>
          </a:prstGeom>
        </p:spPr>
      </p:pic>
    </p:spTree>
    <p:extLst>
      <p:ext uri="{BB962C8B-B14F-4D97-AF65-F5344CB8AC3E}">
        <p14:creationId xmlns:p14="http://schemas.microsoft.com/office/powerpoint/2010/main" val="130092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1" nodeType="clickEffect">
                                  <p:stCondLst>
                                    <p:cond delay="0"/>
                                  </p:stCondLst>
                                  <p:iterate type="lt">
                                    <p:tmPct val="4000"/>
                                  </p:iterate>
                                  <p:childTnLst>
                                    <p:set>
                                      <p:cBhvr override="childStyle">
                                        <p:cTn id="11" dur="500" fill="hold"/>
                                        <p:tgtEl>
                                          <p:spTgt spid="2"/>
                                        </p:tgtEl>
                                        <p:attrNameLst>
                                          <p:attrName>style.color</p:attrName>
                                        </p:attrNameLst>
                                      </p:cBhvr>
                                      <p:to>
                                        <p:clrVal>
                                          <a:srgbClr val="FF0000"/>
                                        </p:clrVal>
                                      </p:to>
                                    </p:set>
                                    <p:set>
                                      <p:cBhvr>
                                        <p:cTn id="12" dur="500" fill="hold"/>
                                        <p:tgtEl>
                                          <p:spTgt spid="2"/>
                                        </p:tgtEl>
                                        <p:attrNameLst>
                                          <p:attrName>fillcolor</p:attrName>
                                        </p:attrNameLst>
                                      </p:cBhvr>
                                      <p:to>
                                        <p:clrVal>
                                          <a:srgbClr val="FF0000"/>
                                        </p:clrVal>
                                      </p:to>
                                    </p:set>
                                    <p:set>
                                      <p:cBhvr>
                                        <p:cTn id="13" dur="500" fill="hold"/>
                                        <p:tgtEl>
                                          <p:spTgt spid="2"/>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par>
                                <p:cTn id="24" presetID="6" presetClass="entr" presetSubtype="16"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2000"/>
                                        <p:tgtEl>
                                          <p:spTgt spid="3"/>
                                        </p:tgtEl>
                                      </p:cBhvr>
                                    </p:animEffect>
                                  </p:childTnLst>
                                </p:cTn>
                              </p:par>
                              <p:par>
                                <p:cTn id="27" presetID="6"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F1700A2-21F0-4498-87A2-C3A2A7BF8083}"/>
              </a:ext>
            </a:extLst>
          </p:cNvPr>
          <p:cNvSpPr/>
          <p:nvPr/>
        </p:nvSpPr>
        <p:spPr>
          <a:xfrm>
            <a:off x="533400" y="855081"/>
            <a:ext cx="6873240" cy="1409617"/>
          </a:xfrm>
          <a:prstGeom prst="rect">
            <a:avLst/>
          </a:prstGeom>
        </p:spPr>
        <p:txBody>
          <a:bodyPr wrap="square">
            <a:spAutoFit/>
          </a:bodyPr>
          <a:lstStyle/>
          <a:p>
            <a:pPr algn="just">
              <a:lnSpc>
                <a:spcPct val="107000"/>
              </a:lnSpc>
              <a:spcAft>
                <a:spcPts val="800"/>
              </a:spcAft>
            </a:pPr>
            <a:r>
              <a:rPr lang="en-US" sz="2000" i="1" smtClean="0">
                <a:latin typeface="Times New Roman" panose="02020603050405020304" pitchFamily="18" charset="0"/>
                <a:ea typeface="Calibri" panose="020F0502020204030204" pitchFamily="34" charset="0"/>
                <a:cs typeface="Times New Roman" panose="02020603050405020304" pitchFamily="18" charset="0"/>
              </a:rPr>
              <a:t>Khi làm thủ tục</a:t>
            </a:r>
            <a:r>
              <a:rPr lang="en-US" sz="2000" smtClean="0">
                <a:latin typeface="Times New Roman" panose="02020603050405020304" pitchFamily="18" charset="0"/>
                <a:ea typeface="Calibri" panose="020F0502020204030204" pitchFamily="34" charset="0"/>
                <a:cs typeface="Times New Roman" panose="02020603050405020304" pitchFamily="18" charset="0"/>
              </a:rPr>
              <a:t>, họ chắc hẳn đã có thông tin về bằng lái xe, danh sách khách trong công ty,…. Chừng đó có lẽ cũng đủ để kiểm soát hoạt động của tôi trong công ty. Vậy tại sao phải thêm vào một tấm thẻ với “avatar” khách mời không “rõ ràng”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 xmlns:a16="http://schemas.microsoft.com/office/drawing/2014/main" id="{4E5B2AF2-9911-4402-8FE8-3BC798F45D25}"/>
              </a:ext>
            </a:extLst>
          </p:cNvPr>
          <p:cNvSpPr/>
          <p:nvPr/>
        </p:nvSpPr>
        <p:spPr>
          <a:xfrm>
            <a:off x="3255263" y="3444079"/>
            <a:ext cx="6262633" cy="1080296"/>
          </a:xfrm>
          <a:prstGeom prst="rect">
            <a:avLst/>
          </a:prstGeom>
        </p:spPr>
        <p:txBody>
          <a:bodyPr wrap="square">
            <a:spAutoFit/>
          </a:bodyPr>
          <a:lstStyle/>
          <a:p>
            <a:pPr algn="just">
              <a:lnSpc>
                <a:spcPct val="107000"/>
              </a:lnSpc>
              <a:spcAft>
                <a:spcPts val="800"/>
              </a:spcAft>
            </a:pPr>
            <a:r>
              <a:rPr lang="en-US" sz="2000" b="1" i="1" smtClean="0">
                <a:latin typeface="Times New Roman" panose="02020603050405020304" pitchFamily="18" charset="0"/>
                <a:ea typeface="Calibri" panose="020F0502020204030204" pitchFamily="34" charset="0"/>
                <a:cs typeface="Times New Roman" panose="02020603050405020304" pitchFamily="18" charset="0"/>
              </a:rPr>
              <a:t>Ấn tượng đầu tiên</a:t>
            </a:r>
            <a:r>
              <a:rPr lang="en-US" sz="2000" smtClean="0">
                <a:latin typeface="Times New Roman" panose="02020603050405020304" pitchFamily="18" charset="0"/>
                <a:ea typeface="Calibri" panose="020F0502020204030204" pitchFamily="34" charset="0"/>
                <a:cs typeface="Times New Roman" panose="02020603050405020304" pitchFamily="18" charset="0"/>
              </a:rPr>
              <a:t>: Ngay cả tôi khi nhìn vào tấm thẻ, còn chẳng nhận ra mình, liệu bộ phận an ninh có nhìn ra nổi hay không?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Kết quả hình ảnh cho develop icon">
            <a:extLst>
              <a:ext uri="{FF2B5EF4-FFF2-40B4-BE49-F238E27FC236}">
                <a16:creationId xmlns="" xmlns:a16="http://schemas.microsoft.com/office/drawing/2014/main" id="{A7C9EC9F-BB9B-4529-A2AA-F39EB0879F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6800" y="453120"/>
            <a:ext cx="1911096" cy="19110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2693073" y="5359054"/>
            <a:ext cx="4552459" cy="1152525"/>
          </a:xfrm>
          <a:prstGeom prst="rect">
            <a:avLst/>
          </a:prstGeom>
        </p:spPr>
      </p:pic>
      <p:pic>
        <p:nvPicPr>
          <p:cNvPr id="2052" name="Picture 4" descr="Kết quả hình ảnh cho ques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857" y="3145962"/>
            <a:ext cx="1822216" cy="207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764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F1700A2-21F0-4498-87A2-C3A2A7BF8083}"/>
              </a:ext>
            </a:extLst>
          </p:cNvPr>
          <p:cNvSpPr/>
          <p:nvPr/>
        </p:nvSpPr>
        <p:spPr>
          <a:xfrm>
            <a:off x="1552302" y="933609"/>
            <a:ext cx="7434943" cy="1380443"/>
          </a:xfrm>
          <a:prstGeom prst="rect">
            <a:avLst/>
          </a:prstGeom>
        </p:spPr>
        <p:txBody>
          <a:bodyPr wrap="square">
            <a:spAutoFit/>
          </a:bodyPr>
          <a:lstStyle/>
          <a:p>
            <a:pPr algn="just">
              <a:lnSpc>
                <a:spcPct val="107000"/>
              </a:lnSpc>
              <a:spcAft>
                <a:spcPts val="800"/>
              </a:spcAft>
            </a:pPr>
            <a:r>
              <a:rPr lang="en-US" sz="2000" b="1" i="1" u="sng" smtClean="0">
                <a:latin typeface="Times New Roman" panose="02020603050405020304" pitchFamily="18" charset="0"/>
                <a:ea typeface="Calibri" panose="020F0502020204030204" pitchFamily="34" charset="0"/>
                <a:cs typeface="Times New Roman" panose="02020603050405020304" pitchFamily="18" charset="0"/>
              </a:rPr>
              <a:t>Dự đoán ý đồ</a:t>
            </a:r>
            <a:r>
              <a:rPr lang="en-US" sz="2000" u="sng" smtClean="0">
                <a:latin typeface="Times New Roman" panose="02020603050405020304" pitchFamily="18" charset="0"/>
                <a:ea typeface="Calibri" panose="020F0502020204030204" pitchFamily="34" charset="0"/>
                <a:cs typeface="Times New Roman" panose="02020603050405020304" pitchFamily="18" charset="0"/>
              </a:rPr>
              <a:t>:</a:t>
            </a:r>
            <a:r>
              <a:rPr lang="en-US" sz="2000" smtClean="0">
                <a:latin typeface="Times New Roman" panose="02020603050405020304" pitchFamily="18" charset="0"/>
                <a:ea typeface="Calibri" panose="020F0502020204030204" pitchFamily="34" charset="0"/>
                <a:cs typeface="Times New Roman" panose="02020603050405020304" pitchFamily="18" charset="0"/>
              </a:rPr>
              <a:t> </a:t>
            </a:r>
            <a:r>
              <a:rPr lang="en-US" sz="2400" smtClean="0">
                <a:latin typeface="Times New Roman" panose="02020603050405020304" pitchFamily="18" charset="0"/>
                <a:ea typeface="Calibri" panose="020F0502020204030204" pitchFamily="34" charset="0"/>
                <a:cs typeface="Times New Roman" panose="02020603050405020304" pitchFamily="18" charset="0"/>
              </a:rPr>
              <a:t>Có lẽ họ không cần sự “rõ ràng”, họ muốn bất cứ khách hàng nào cũng có thể vào văn phòng</a:t>
            </a:r>
            <a:endParaRPr lang="en-US" sz="200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smtClean="0">
                <a:effectLst/>
                <a:latin typeface="Times New Roman" panose="02020603050405020304" pitchFamily="18" charset="0"/>
                <a:ea typeface="Calibri" panose="020F0502020204030204" pitchFamily="34" charset="0"/>
                <a:cs typeface="Times New Roman" panose="02020603050405020304" pitchFamily="18" charset="0"/>
              </a:rPr>
              <a:t>Tấm thẻ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cá nhân cấp cho bạn chỉ là cho “</a:t>
            </a:r>
            <a:r>
              <a:rPr lang="en-US" sz="2400" i="1" smtClean="0">
                <a:effectLst/>
                <a:latin typeface="Times New Roman" panose="02020603050405020304" pitchFamily="18" charset="0"/>
                <a:ea typeface="Calibri" panose="020F0502020204030204" pitchFamily="34" charset="0"/>
                <a:cs typeface="Times New Roman" panose="02020603050405020304" pitchFamily="18" charset="0"/>
              </a:rPr>
              <a:t>có lệ</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 mà thôi</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771450" y="5376471"/>
            <a:ext cx="4552459" cy="1152525"/>
          </a:xfrm>
          <a:prstGeom prst="rect">
            <a:avLst/>
          </a:prstGeom>
        </p:spPr>
      </p:pic>
      <p:pic>
        <p:nvPicPr>
          <p:cNvPr id="3074" name="Picture 2" descr="Hình ảnh có li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05" y="2618527"/>
            <a:ext cx="4464729" cy="260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741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26DD9-64A4-479D-BD10-1E04576E3960}"/>
              </a:ext>
            </a:extLst>
          </p:cNvPr>
          <p:cNvSpPr>
            <a:spLocks noGrp="1"/>
          </p:cNvSpPr>
          <p:nvPr>
            <p:ph type="title"/>
          </p:nvPr>
        </p:nvSpPr>
        <p:spPr>
          <a:xfrm>
            <a:off x="1340955" y="843175"/>
            <a:ext cx="7175194" cy="2585825"/>
          </a:xfrm>
        </p:spPr>
        <p:txBody>
          <a:bodyPr>
            <a:noAutofit/>
          </a:bodyPr>
          <a:lstStyle/>
          <a:p>
            <a:pPr algn="just"/>
            <a:r>
              <a:rPr 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Xin cám </a:t>
            </a:r>
            <a:r>
              <a:rPr lang="vi-VN"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ơ</a:t>
            </a:r>
            <a:r>
              <a:rPr 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 thầy và các bạn đã lắng nghe</a:t>
            </a:r>
          </a:p>
        </p:txBody>
      </p:sp>
      <p:pic>
        <p:nvPicPr>
          <p:cNvPr id="6148" name="Picture 4" descr="Káº¿t quáº£ hÃ¬nh áº£nh cho hinh dong ppt">
            <a:extLst>
              <a:ext uri="{FF2B5EF4-FFF2-40B4-BE49-F238E27FC236}">
                <a16:creationId xmlns="" xmlns:a16="http://schemas.microsoft.com/office/drawing/2014/main" id="{AC088716-AE9E-40BC-A6BA-B61DE1609AF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76580" y="3305671"/>
            <a:ext cx="3663080" cy="270915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áº¿t quáº£ hÃ¬nh áº£nh cho hinh dong ppt">
            <a:extLst>
              <a:ext uri="{FF2B5EF4-FFF2-40B4-BE49-F238E27FC236}">
                <a16:creationId xmlns="" xmlns:a16="http://schemas.microsoft.com/office/drawing/2014/main" id="{2D08B1FC-ACD3-46B7-A3F2-17297BE5ED3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75285" y="3305671"/>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499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TotalTime>
  <Words>325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Curlz MT</vt:lpstr>
      <vt:lpstr>Arial</vt:lpstr>
      <vt:lpstr>Calibri</vt:lpstr>
      <vt:lpstr>Times New Roman</vt:lpstr>
      <vt:lpstr>Trebuchet MS</vt:lpstr>
      <vt:lpstr>Wingdings</vt:lpstr>
      <vt:lpstr>Wingdings 3</vt:lpstr>
      <vt:lpstr>Facet</vt:lpstr>
      <vt:lpstr>CALL SECURITY? </vt:lpstr>
      <vt:lpstr>PowerPoint Presentation</vt:lpstr>
      <vt:lpstr>“Hình thức kiểm soát hoạt động”</vt:lpstr>
      <vt:lpstr>“Hình thức kiểm soát hoạt động”</vt:lpstr>
      <vt:lpstr>PowerPoint Presentation</vt:lpstr>
      <vt:lpstr>PowerPoint Presentation</vt:lpstr>
      <vt:lpstr>Xin cám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Các nguyên tắc (principle) trong Lean UX</dc:title>
  <dc:creator>Ngoc Hai</dc:creator>
  <cp:lastModifiedBy>Hiệp Dương</cp:lastModifiedBy>
  <cp:revision>57</cp:revision>
  <dcterms:created xsi:type="dcterms:W3CDTF">2019-09-23T15:49:22Z</dcterms:created>
  <dcterms:modified xsi:type="dcterms:W3CDTF">2019-11-16T09:08:34Z</dcterms:modified>
</cp:coreProperties>
</file>