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549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1pPr>
    <a:lvl2pPr marL="1753775" algn="l" defTabSz="3507549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2pPr>
    <a:lvl3pPr marL="3507549" algn="l" defTabSz="3507549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3pPr>
    <a:lvl4pPr marL="5261324" algn="l" defTabSz="3507549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4pPr>
    <a:lvl5pPr marL="7015097" algn="l" defTabSz="3507549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5pPr>
    <a:lvl6pPr marL="8768872" algn="l" defTabSz="3507549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6pPr>
    <a:lvl7pPr marL="10522646" algn="l" defTabSz="3507549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7pPr>
    <a:lvl8pPr marL="12276421" algn="l" defTabSz="3507549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8pPr>
    <a:lvl9pPr marL="14030196" algn="l" defTabSz="3507549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63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4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1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8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228FC-3410-4C17-93F8-6C40BE4B353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B24E-8D8F-49D6-9E47-568F355A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309823" y="6111299"/>
            <a:ext cx="9361060" cy="137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0836"/>
              </a:lnSpc>
            </a:pPr>
            <a:r>
              <a:rPr lang="en-US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1.Lý </a:t>
            </a:r>
            <a:r>
              <a:rPr lang="en-US" sz="6600" b="1" dirty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do chọn đề tài</a:t>
            </a:r>
            <a:endParaRPr lang="en-US" sz="6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369565" y="8444551"/>
            <a:ext cx="990737" cy="990737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666620" y="8527133"/>
            <a:ext cx="396389" cy="825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6502"/>
              </a:lnSpc>
            </a:pPr>
            <a:r>
              <a:rPr lang="en-US" sz="5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1</a:t>
            </a:r>
            <a:endParaRPr lang="en-US" sz="5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781265" y="7811989"/>
            <a:ext cx="4837130" cy="2193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18"/>
              </a:lnSpc>
            </a:pPr>
            <a:r>
              <a:rPr lang="en-US" sz="4400" b="1" dirty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Tăng trưởng ngành trang sức</a:t>
            </a:r>
            <a:endParaRPr lang="en-US" sz="4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359910" y="11050847"/>
            <a:ext cx="990737" cy="990737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656965" y="11133428"/>
            <a:ext cx="396389" cy="825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6502"/>
              </a:lnSpc>
            </a:pPr>
            <a:r>
              <a:rPr lang="en-US" sz="5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2</a:t>
            </a:r>
            <a:endParaRPr lang="en-US" sz="5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2781265" y="10392415"/>
            <a:ext cx="4837130" cy="23143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18"/>
              </a:lnSpc>
            </a:pPr>
            <a:r>
              <a:rPr lang="en-US" sz="4400" b="1" dirty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Tính linh hoạt của ReactJS và NodeJS</a:t>
            </a:r>
            <a:endParaRPr lang="en-US" sz="4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1"/>
          <p:cNvSpPr/>
          <p:nvPr/>
        </p:nvSpPr>
        <p:spPr>
          <a:xfrm>
            <a:off x="1359910" y="13565262"/>
            <a:ext cx="990737" cy="990737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3" name="Text 12"/>
          <p:cNvSpPr/>
          <p:nvPr/>
        </p:nvSpPr>
        <p:spPr>
          <a:xfrm>
            <a:off x="1656965" y="13647844"/>
            <a:ext cx="396389" cy="825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6502"/>
              </a:lnSpc>
            </a:pPr>
            <a:r>
              <a:rPr lang="en-US" sz="5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3</a:t>
            </a:r>
            <a:endParaRPr lang="en-US" sz="5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3"/>
          <p:cNvSpPr/>
          <p:nvPr/>
        </p:nvSpPr>
        <p:spPr>
          <a:xfrm>
            <a:off x="2781265" y="13087589"/>
            <a:ext cx="4837130" cy="22820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18"/>
              </a:lnSpc>
            </a:pPr>
            <a:r>
              <a:rPr lang="en-US" sz="4400" b="1" dirty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Trải nghiệm người dùng tối ưu</a:t>
            </a:r>
            <a:endParaRPr lang="en-US" sz="4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44" y="7458010"/>
            <a:ext cx="2337472" cy="23374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33" y="9985525"/>
            <a:ext cx="2468565" cy="24685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66" y="12710941"/>
            <a:ext cx="2892550" cy="2892550"/>
          </a:xfrm>
          <a:prstGeom prst="rect">
            <a:avLst/>
          </a:prstGeom>
        </p:spPr>
      </p:pic>
      <p:sp>
        <p:nvSpPr>
          <p:cNvPr id="21" name="Text 2"/>
          <p:cNvSpPr/>
          <p:nvPr/>
        </p:nvSpPr>
        <p:spPr>
          <a:xfrm>
            <a:off x="1339484" y="22595969"/>
            <a:ext cx="9361060" cy="137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0836"/>
              </a:lnSpc>
            </a:pPr>
            <a:r>
              <a:rPr lang="vi-VN" sz="66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3</a:t>
            </a:r>
            <a:r>
              <a:rPr lang="en-US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.Công </a:t>
            </a:r>
            <a:r>
              <a:rPr lang="vi-VN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nghệ sử dụng</a:t>
            </a:r>
            <a:endParaRPr lang="en-US" sz="6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"/>
          <p:cNvSpPr/>
          <p:nvPr/>
        </p:nvSpPr>
        <p:spPr>
          <a:xfrm>
            <a:off x="8293998" y="26498919"/>
            <a:ext cx="3200400" cy="4734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ReactJS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4"/>
          <p:cNvSpPr/>
          <p:nvPr/>
        </p:nvSpPr>
        <p:spPr>
          <a:xfrm>
            <a:off x="11938454" y="26490770"/>
            <a:ext cx="2777490" cy="4734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NodeJS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199" y="24158724"/>
            <a:ext cx="2880000" cy="2160000"/>
          </a:xfrm>
          <a:prstGeom prst="rect">
            <a:avLst/>
          </a:prstGeom>
        </p:spPr>
      </p:pic>
      <p:sp>
        <p:nvSpPr>
          <p:cNvPr id="25" name="Text 2"/>
          <p:cNvSpPr/>
          <p:nvPr/>
        </p:nvSpPr>
        <p:spPr>
          <a:xfrm>
            <a:off x="4192801" y="26490770"/>
            <a:ext cx="3200400" cy="4734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ExpressJS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"/>
          <p:cNvSpPr/>
          <p:nvPr/>
        </p:nvSpPr>
        <p:spPr>
          <a:xfrm>
            <a:off x="599600" y="26498919"/>
            <a:ext cx="3200400" cy="4734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MongoDB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0" descr="Sử dụng MongoDB như thế nào? Ưu nhược điểm khi sử dụ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2"/>
          <a:stretch/>
        </p:blipFill>
        <p:spPr bwMode="auto">
          <a:xfrm>
            <a:off x="611242" y="24158724"/>
            <a:ext cx="3191934" cy="17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0" descr="Reactjs logo - Social media &amp; Logos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67" y="24400999"/>
            <a:ext cx="3433863" cy="17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4" descr="Introduction To Express Framework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4"/>
          <a:stretch/>
        </p:blipFill>
        <p:spPr bwMode="auto">
          <a:xfrm>
            <a:off x="3777634" y="24158724"/>
            <a:ext cx="4030734" cy="20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409852" y="27402634"/>
            <a:ext cx="10535256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468"/>
              </a:lnSpc>
            </a:pPr>
            <a:r>
              <a:rPr lang="vi-VN" sz="66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4</a:t>
            </a:r>
            <a:r>
              <a:rPr lang="en-US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.Phân </a:t>
            </a:r>
            <a:r>
              <a:rPr lang="en-US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tích thiết kế hệ thống</a:t>
            </a:r>
            <a:endParaRPr lang="en-US" sz="6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hape 3"/>
          <p:cNvSpPr/>
          <p:nvPr/>
        </p:nvSpPr>
        <p:spPr>
          <a:xfrm>
            <a:off x="1724659" y="32411170"/>
            <a:ext cx="9933503" cy="27742"/>
          </a:xfrm>
          <a:prstGeom prst="rect">
            <a:avLst/>
          </a:prstGeom>
          <a:solidFill>
            <a:srgbClr val="DFDFEB"/>
          </a:solidFill>
          <a:ln/>
        </p:spPr>
      </p:sp>
      <p:sp>
        <p:nvSpPr>
          <p:cNvPr id="32" name="Shape 4"/>
          <p:cNvSpPr/>
          <p:nvPr/>
        </p:nvSpPr>
        <p:spPr>
          <a:xfrm>
            <a:off x="4138591" y="31633573"/>
            <a:ext cx="27742" cy="777597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33" name="Shape 5"/>
          <p:cNvSpPr/>
          <p:nvPr/>
        </p:nvSpPr>
        <p:spPr>
          <a:xfrm>
            <a:off x="3902550" y="3216125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34" name="Text 6"/>
          <p:cNvSpPr/>
          <p:nvPr/>
        </p:nvSpPr>
        <p:spPr>
          <a:xfrm>
            <a:off x="4052450" y="32202929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2D4DF2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7"/>
          <p:cNvSpPr/>
          <p:nvPr/>
        </p:nvSpPr>
        <p:spPr>
          <a:xfrm>
            <a:off x="1550428" y="299896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4400" b="1" dirty="0">
                <a:solidFill>
                  <a:srgbClr val="2D4DF2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Phân tích yêu cầu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8"/>
          <p:cNvSpPr/>
          <p:nvPr/>
        </p:nvSpPr>
        <p:spPr>
          <a:xfrm>
            <a:off x="216089" y="30700480"/>
            <a:ext cx="6142006" cy="1238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Xác định các tính năng và yêu cầu chính của website bán trang sức.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hape 9"/>
          <p:cNvSpPr/>
          <p:nvPr/>
        </p:nvSpPr>
        <p:spPr>
          <a:xfrm>
            <a:off x="6677480" y="32411170"/>
            <a:ext cx="27742" cy="777597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38" name="Shape 10"/>
          <p:cNvSpPr/>
          <p:nvPr/>
        </p:nvSpPr>
        <p:spPr>
          <a:xfrm>
            <a:off x="6441439" y="3216125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39" name="Text 11"/>
          <p:cNvSpPr/>
          <p:nvPr/>
        </p:nvSpPr>
        <p:spPr>
          <a:xfrm>
            <a:off x="6591338" y="32202929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015F98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12"/>
          <p:cNvSpPr/>
          <p:nvPr/>
        </p:nvSpPr>
        <p:spPr>
          <a:xfrm>
            <a:off x="5507162" y="339092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4400" b="1" dirty="0">
                <a:solidFill>
                  <a:srgbClr val="015F98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Thiết kế giao diện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13"/>
          <p:cNvSpPr/>
          <p:nvPr/>
        </p:nvSpPr>
        <p:spPr>
          <a:xfrm>
            <a:off x="4585730" y="34651820"/>
            <a:ext cx="4744522" cy="1513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Tập trung vào trải nghiệm người dùng, sử dụng các thành phần ReactJS.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hape 14"/>
          <p:cNvSpPr/>
          <p:nvPr/>
        </p:nvSpPr>
        <p:spPr>
          <a:xfrm flipH="1">
            <a:off x="9244110" y="31938969"/>
            <a:ext cx="45719" cy="472201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44" name="Text 17"/>
          <p:cNvSpPr/>
          <p:nvPr/>
        </p:nvSpPr>
        <p:spPr>
          <a:xfrm>
            <a:off x="8835956" y="300413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4400" b="1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Thiết kế cơ sở dữ </a:t>
            </a:r>
            <a:r>
              <a:rPr lang="en-US" sz="4400" b="1" smtClean="0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liệu và xây </a:t>
            </a:r>
            <a:r>
              <a:rPr lang="en-US" sz="4400" b="1" dirty="0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dựng API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18"/>
          <p:cNvSpPr/>
          <p:nvPr/>
        </p:nvSpPr>
        <p:spPr>
          <a:xfrm>
            <a:off x="6598647" y="30772424"/>
            <a:ext cx="7100746" cy="1238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vi-VN" sz="320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Thiết kế cơ sở dữ </a:t>
            </a:r>
            <a:r>
              <a:rPr lang="vi-VN" sz="3200" smtClean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liệu</a:t>
            </a:r>
            <a:r>
              <a:rPr lang="en-US" sz="3200" smtClean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và </a:t>
            </a:r>
            <a:r>
              <a:rPr lang="en-US" sz="320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p</a:t>
            </a:r>
            <a:r>
              <a:rPr lang="en-US" sz="3200" smtClean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hát </a:t>
            </a: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triển API để quản lý các chức năng như quản lý sản phẩm, đơn hàng, khách hàng.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3691" y="28343973"/>
            <a:ext cx="1210136" cy="12101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5853" y="33900373"/>
            <a:ext cx="1595949" cy="15959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8631" y="27815326"/>
            <a:ext cx="2385859" cy="2385859"/>
          </a:xfrm>
          <a:prstGeom prst="rect">
            <a:avLst/>
          </a:prstGeom>
        </p:spPr>
      </p:pic>
      <p:sp>
        <p:nvSpPr>
          <p:cNvPr id="68" name="Text 2"/>
          <p:cNvSpPr/>
          <p:nvPr/>
        </p:nvSpPr>
        <p:spPr>
          <a:xfrm>
            <a:off x="1512755" y="35836400"/>
            <a:ext cx="71723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vi-VN" sz="54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4</a:t>
            </a:r>
            <a:r>
              <a:rPr lang="vi-VN" sz="54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.1 </a:t>
            </a:r>
            <a:r>
              <a:rPr lang="en-US" sz="54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Phân tích </a:t>
            </a:r>
            <a:r>
              <a:rPr lang="vi-VN" sz="54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yêu cầu</a:t>
            </a:r>
            <a:endParaRPr lang="en-US" sz="5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1707" y="40046633"/>
            <a:ext cx="53142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khách hàng: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như đăng nhập, đăng ký, tìm kiếm sản phẩm, đặt hàng, quản lý thông tin cá nhân, theo dõi trạng thái đơn hàng, …</a:t>
            </a:r>
          </a:p>
          <a:p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84652" y="39978902"/>
            <a:ext cx="5042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quản trị viên: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trị như quản lý danh mục, sản phẩm, đơn hàng, khách hàng, kho, thống kê doanh số</a:t>
            </a:r>
          </a:p>
          <a:p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2"/>
          <p:cNvSpPr/>
          <p:nvPr/>
        </p:nvSpPr>
        <p:spPr>
          <a:xfrm>
            <a:off x="1312373" y="37054552"/>
            <a:ext cx="52223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Y</a:t>
            </a:r>
            <a:r>
              <a:rPr lang="vi-VN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êu cầu</a:t>
            </a: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 chức năng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6702" y="37748925"/>
            <a:ext cx="2196923" cy="219692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98593" y="37748925"/>
            <a:ext cx="2319867" cy="2319867"/>
          </a:xfrm>
          <a:prstGeom prst="rect">
            <a:avLst/>
          </a:prstGeom>
        </p:spPr>
      </p:pic>
      <p:pic>
        <p:nvPicPr>
          <p:cNvPr id="87" name="Image 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13514" y="22602291"/>
            <a:ext cx="1110972" cy="1777484"/>
          </a:xfrm>
          <a:prstGeom prst="rect">
            <a:avLst/>
          </a:prstGeom>
        </p:spPr>
      </p:pic>
      <p:sp>
        <p:nvSpPr>
          <p:cNvPr id="88" name="Text 2"/>
          <p:cNvSpPr/>
          <p:nvPr/>
        </p:nvSpPr>
        <p:spPr>
          <a:xfrm>
            <a:off x="17257743" y="22824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4400" b="1" dirty="0">
                <a:solidFill>
                  <a:srgbClr val="2D4DF2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Giao diện người dùng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3"/>
          <p:cNvSpPr/>
          <p:nvPr/>
        </p:nvSpPr>
        <p:spPr>
          <a:xfrm>
            <a:off x="17257743" y="23304879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Xây dựng bằng ReactJS, đáp ứng tốt trên các thiết bị.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Image 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813514" y="24379775"/>
            <a:ext cx="1110972" cy="1777484"/>
          </a:xfrm>
          <a:prstGeom prst="rect">
            <a:avLst/>
          </a:prstGeom>
        </p:spPr>
      </p:pic>
      <p:sp>
        <p:nvSpPr>
          <p:cNvPr id="91" name="Text 4"/>
          <p:cNvSpPr/>
          <p:nvPr/>
        </p:nvSpPr>
        <p:spPr>
          <a:xfrm>
            <a:off x="17257743" y="24601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4400" b="1" dirty="0">
                <a:solidFill>
                  <a:srgbClr val="015F98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API Server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 5"/>
          <p:cNvSpPr/>
          <p:nvPr/>
        </p:nvSpPr>
        <p:spPr>
          <a:xfrm>
            <a:off x="17257743" y="25082363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Xây dựng bằng NodeJS, cung cấp các điểm cuối để truy cập dữ liệu.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3" name="Image 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813514" y="26157259"/>
            <a:ext cx="1110972" cy="1777484"/>
          </a:xfrm>
          <a:prstGeom prst="rect">
            <a:avLst/>
          </a:prstGeom>
        </p:spPr>
      </p:pic>
      <p:sp>
        <p:nvSpPr>
          <p:cNvPr id="94" name="Text 6"/>
          <p:cNvSpPr/>
          <p:nvPr/>
        </p:nvSpPr>
        <p:spPr>
          <a:xfrm>
            <a:off x="17257743" y="26379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4400" b="1" dirty="0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Cơ sở dữ liệu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7"/>
          <p:cNvSpPr/>
          <p:nvPr/>
        </p:nvSpPr>
        <p:spPr>
          <a:xfrm>
            <a:off x="17257743" y="26859847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Sử dụng MongoDB để lưu trữ thông tin sản phẩm, đơn hàng và khách hàng.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2"/>
          <p:cNvSpPr/>
          <p:nvPr/>
        </p:nvSpPr>
        <p:spPr>
          <a:xfrm>
            <a:off x="15625795" y="20737383"/>
            <a:ext cx="9361060" cy="137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0836"/>
              </a:lnSpc>
            </a:pPr>
            <a:r>
              <a:rPr lang="vi-VN" sz="66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5</a:t>
            </a:r>
            <a:r>
              <a:rPr lang="vi-VN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. </a:t>
            </a:r>
            <a:r>
              <a:rPr lang="vi-VN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Kiến trúc hệ thống</a:t>
            </a:r>
            <a:endParaRPr lang="en-US" sz="6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199461" y="14137311"/>
            <a:ext cx="8741497" cy="6804757"/>
          </a:xfrm>
          <a:prstGeom prst="rect">
            <a:avLst/>
          </a:prstGeom>
        </p:spPr>
      </p:pic>
      <p:sp>
        <p:nvSpPr>
          <p:cNvPr id="102" name="Text 2"/>
          <p:cNvSpPr/>
          <p:nvPr/>
        </p:nvSpPr>
        <p:spPr>
          <a:xfrm>
            <a:off x="15477037" y="13291834"/>
            <a:ext cx="71723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vi-VN" sz="54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4</a:t>
            </a:r>
            <a:r>
              <a:rPr lang="vi-VN" sz="54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.2 </a:t>
            </a:r>
            <a:r>
              <a:rPr lang="vi-VN" sz="54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Thiết kế cơ sở dữ liệu</a:t>
            </a:r>
            <a:endParaRPr lang="en-US" sz="5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 1"/>
          <p:cNvSpPr/>
          <p:nvPr/>
        </p:nvSpPr>
        <p:spPr>
          <a:xfrm>
            <a:off x="15813514" y="28778221"/>
            <a:ext cx="75237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vi-VN" sz="66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6</a:t>
            </a:r>
            <a:r>
              <a:rPr lang="en-US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.Tính </a:t>
            </a:r>
            <a:r>
              <a:rPr lang="en-US" sz="6600" b="1" dirty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năng chính của website</a:t>
            </a:r>
            <a:endParaRPr lang="en-US" sz="6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Image 1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320676" y="29947738"/>
            <a:ext cx="1062310" cy="1062310"/>
          </a:xfrm>
          <a:prstGeom prst="rect">
            <a:avLst/>
          </a:prstGeom>
        </p:spPr>
      </p:pic>
      <p:sp>
        <p:nvSpPr>
          <p:cNvPr id="109" name="Text 2"/>
          <p:cNvSpPr/>
          <p:nvPr/>
        </p:nvSpPr>
        <p:spPr>
          <a:xfrm>
            <a:off x="15849054" y="31178209"/>
            <a:ext cx="2585301" cy="2152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4400" b="1" dirty="0">
                <a:solidFill>
                  <a:srgbClr val="2D4DF2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Quản lý sản phẩm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 3"/>
          <p:cNvSpPr/>
          <p:nvPr/>
        </p:nvSpPr>
        <p:spPr>
          <a:xfrm>
            <a:off x="15807685" y="33348112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Thêm, chỉnh sửa, xóa các sản phẩm trang sức.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Image 2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180734" y="29927920"/>
            <a:ext cx="1062310" cy="1062310"/>
          </a:xfrm>
          <a:prstGeom prst="rect">
            <a:avLst/>
          </a:prstGeom>
        </p:spPr>
      </p:pic>
      <p:sp>
        <p:nvSpPr>
          <p:cNvPr id="112" name="Text 4"/>
          <p:cNvSpPr/>
          <p:nvPr/>
        </p:nvSpPr>
        <p:spPr>
          <a:xfrm>
            <a:off x="18709113" y="31158391"/>
            <a:ext cx="2505663" cy="217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4400" b="1" dirty="0">
                <a:solidFill>
                  <a:srgbClr val="015F98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Giỏ hàng và thanh toán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 5"/>
          <p:cNvSpPr/>
          <p:nvPr/>
        </p:nvSpPr>
        <p:spPr>
          <a:xfrm>
            <a:off x="18667743" y="33328294"/>
            <a:ext cx="2233493" cy="1878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Thêm sản phẩm vào giỏ</a:t>
            </a:r>
            <a:r>
              <a:rPr lang="en-US" sz="320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, </a:t>
            </a:r>
            <a:r>
              <a:rPr lang="en-US" sz="3200" smtClean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thanh </a:t>
            </a: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toán </a:t>
            </a:r>
            <a:r>
              <a:rPr lang="en-US" sz="320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đơn </a:t>
            </a:r>
            <a:r>
              <a:rPr lang="en-US" sz="3200" smtClean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hàng trực </a:t>
            </a:r>
            <a:r>
              <a:rPr lang="vi-VN" sz="3200" smtClean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tuyến qua mã qr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" name="Image 3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287078" y="29927920"/>
            <a:ext cx="1062310" cy="1062310"/>
          </a:xfrm>
          <a:prstGeom prst="rect">
            <a:avLst/>
          </a:prstGeom>
        </p:spPr>
      </p:pic>
      <p:sp>
        <p:nvSpPr>
          <p:cNvPr id="115" name="Text 6"/>
          <p:cNvSpPr/>
          <p:nvPr/>
        </p:nvSpPr>
        <p:spPr>
          <a:xfrm>
            <a:off x="21815457" y="31158390"/>
            <a:ext cx="3059428" cy="1654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4400" b="1" dirty="0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Quản </a:t>
            </a:r>
            <a:r>
              <a:rPr lang="en-US" sz="4400" b="1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lý </a:t>
            </a:r>
            <a:endParaRPr lang="vi-VN" sz="4400" b="1" smtClean="0">
              <a:solidFill>
                <a:srgbClr val="AD1F96"/>
              </a:solidFill>
              <a:latin typeface="Times New Roman" panose="02020603050405020304" pitchFamily="18" charset="0"/>
              <a:ea typeface="Nunito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b="1" smtClean="0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tài </a:t>
            </a:r>
            <a:r>
              <a:rPr lang="en-US" sz="4400" b="1" dirty="0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khoản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 7"/>
          <p:cNvSpPr/>
          <p:nvPr/>
        </p:nvSpPr>
        <p:spPr>
          <a:xfrm>
            <a:off x="21774087" y="33343691"/>
            <a:ext cx="2233374" cy="16164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Đăng ký, đăng nhập, quản lý thông tin cá nhân.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Image 4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591537" y="29927920"/>
            <a:ext cx="1062310" cy="1062310"/>
          </a:xfrm>
          <a:prstGeom prst="rect">
            <a:avLst/>
          </a:prstGeom>
        </p:spPr>
      </p:pic>
      <p:sp>
        <p:nvSpPr>
          <p:cNvPr id="118" name="Text 8"/>
          <p:cNvSpPr/>
          <p:nvPr/>
        </p:nvSpPr>
        <p:spPr>
          <a:xfrm>
            <a:off x="25119915" y="31175995"/>
            <a:ext cx="2233493" cy="1654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buNone/>
            </a:pPr>
            <a:r>
              <a:rPr lang="en-US" sz="4400" b="1">
                <a:solidFill>
                  <a:srgbClr val="2D4DF2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Lịch </a:t>
            </a:r>
            <a:r>
              <a:rPr lang="en-US" sz="4400" b="1" smtClean="0">
                <a:solidFill>
                  <a:srgbClr val="2D4DF2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sử</a:t>
            </a:r>
            <a:endParaRPr lang="vi-VN" sz="4400" b="1" smtClean="0">
              <a:solidFill>
                <a:srgbClr val="2D4DF2"/>
              </a:solidFill>
              <a:latin typeface="Times New Roman" panose="02020603050405020304" pitchFamily="18" charset="0"/>
              <a:ea typeface="Nunito" pitchFamily="34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4400" b="1" smtClean="0">
                <a:solidFill>
                  <a:srgbClr val="2D4DF2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đơn </a:t>
            </a:r>
            <a:r>
              <a:rPr lang="en-US" sz="4400" b="1" dirty="0">
                <a:solidFill>
                  <a:srgbClr val="2D4DF2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hàng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 9"/>
          <p:cNvSpPr/>
          <p:nvPr/>
        </p:nvSpPr>
        <p:spPr>
          <a:xfrm>
            <a:off x="25149201" y="33348395"/>
            <a:ext cx="2233493" cy="1928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Xem lại các đơn hàng đã mua và trạng thái hiện tại.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Shape 2"/>
          <p:cNvSpPr/>
          <p:nvPr/>
        </p:nvSpPr>
        <p:spPr>
          <a:xfrm>
            <a:off x="15732443" y="37389977"/>
            <a:ext cx="6194643" cy="2600846"/>
          </a:xfrm>
          <a:prstGeom prst="roundRect">
            <a:avLst>
              <a:gd name="adj" fmla="val 19638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32" name="Text 3"/>
          <p:cNvSpPr/>
          <p:nvPr/>
        </p:nvSpPr>
        <p:spPr>
          <a:xfrm>
            <a:off x="15977474" y="37635007"/>
            <a:ext cx="29198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400" b="1" dirty="0">
                <a:solidFill>
                  <a:srgbClr val="2D4DF2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Tăng trưởng doanh thu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 4"/>
          <p:cNvSpPr/>
          <p:nvPr/>
        </p:nvSpPr>
        <p:spPr>
          <a:xfrm>
            <a:off x="15977474" y="38115425"/>
            <a:ext cx="5430296" cy="14902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Với thiết kế hấp dẫn và trải nghiệm mua sắm tuyệt vời, doanh thu bán hàng tăng đáng kể.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Shape 5"/>
          <p:cNvSpPr/>
          <p:nvPr/>
        </p:nvSpPr>
        <p:spPr>
          <a:xfrm>
            <a:off x="22172116" y="37406690"/>
            <a:ext cx="7010007" cy="2584133"/>
          </a:xfrm>
          <a:prstGeom prst="roundRect">
            <a:avLst>
              <a:gd name="adj" fmla="val 19638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35" name="Text 6"/>
          <p:cNvSpPr/>
          <p:nvPr/>
        </p:nvSpPr>
        <p:spPr>
          <a:xfrm>
            <a:off x="22417147" y="37651720"/>
            <a:ext cx="33286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400" b="1" dirty="0">
                <a:solidFill>
                  <a:srgbClr val="015F98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Tăng số lượng khách hàng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 7"/>
          <p:cNvSpPr/>
          <p:nvPr/>
        </p:nvSpPr>
        <p:spPr>
          <a:xfrm>
            <a:off x="22417147" y="38132138"/>
            <a:ext cx="6440036" cy="1531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Tính năng quản lý tài khoản và lịch sử đơn hàng giúp tăng sự gắn kết của khách hàng.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Shape 8"/>
          <p:cNvSpPr/>
          <p:nvPr/>
        </p:nvSpPr>
        <p:spPr>
          <a:xfrm>
            <a:off x="15807685" y="40348609"/>
            <a:ext cx="13374438" cy="1983091"/>
          </a:xfrm>
          <a:prstGeom prst="roundRect">
            <a:avLst>
              <a:gd name="adj" fmla="val 3016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38" name="Text 9"/>
          <p:cNvSpPr/>
          <p:nvPr/>
        </p:nvSpPr>
        <p:spPr>
          <a:xfrm>
            <a:off x="16204650" y="405936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400" b="1" dirty="0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Quản lý hiệu quả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 10"/>
          <p:cNvSpPr/>
          <p:nvPr/>
        </p:nvSpPr>
        <p:spPr>
          <a:xfrm>
            <a:off x="16204649" y="41074057"/>
            <a:ext cx="12652533" cy="9189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Các tính năng quản lý sản phẩm và đơn hàng giúp chủ cửa hàng </a:t>
            </a:r>
            <a:r>
              <a:rPr lang="en-US" sz="320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dễ </a:t>
            </a:r>
            <a:r>
              <a:rPr lang="en-US" sz="3200" smtClean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dàng </a:t>
            </a:r>
            <a:endParaRPr lang="vi-VN" sz="3200" smtClean="0">
              <a:solidFill>
                <a:srgbClr val="00002E"/>
              </a:solidFill>
              <a:latin typeface="Times New Roman" panose="02020603050405020304" pitchFamily="18" charset="0"/>
              <a:ea typeface="PT San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3200" smtClean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vận </a:t>
            </a:r>
            <a:r>
              <a:rPr lang="en-US" sz="32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hành.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 1"/>
          <p:cNvSpPr/>
          <p:nvPr/>
        </p:nvSpPr>
        <p:spPr>
          <a:xfrm>
            <a:off x="15807685" y="3618358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vi-VN" sz="66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7</a:t>
            </a:r>
            <a:r>
              <a:rPr lang="en-US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.Kết </a:t>
            </a:r>
            <a:r>
              <a:rPr lang="en-US" sz="6600" b="1" dirty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quả đạt được</a:t>
            </a:r>
            <a:endParaRPr lang="en-US" sz="6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1"/>
          <p:cNvSpPr/>
          <p:nvPr/>
        </p:nvSpPr>
        <p:spPr>
          <a:xfrm>
            <a:off x="3834165" y="5170725"/>
            <a:ext cx="23054170" cy="1353506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/>
          <a:lstStyle/>
          <a:p>
            <a:pPr>
              <a:lnSpc>
                <a:spcPts val="7545"/>
              </a:lnSpc>
            </a:pPr>
            <a:r>
              <a:rPr lang="vi-VN" sz="80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Đề tài:</a:t>
            </a:r>
            <a:r>
              <a:rPr lang="en-US" sz="80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 Xây </a:t>
            </a:r>
            <a:r>
              <a:rPr lang="en-US" sz="8000" b="1" dirty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dựng website bán trang sức </a:t>
            </a:r>
            <a:r>
              <a:rPr lang="en-US" sz="80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bằng </a:t>
            </a:r>
            <a:r>
              <a:rPr lang="en-US" sz="8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MERN</a:t>
            </a:r>
            <a:endParaRPr lang="en-US" sz="8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622" y="-17880"/>
            <a:ext cx="30275213" cy="339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 descr="Tải mẫu logo đại học Công Nghiệp Hà Nội (HaUI) file vector AI, EPS, JPEG,  PNG, SV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2" y="270386"/>
            <a:ext cx="2776952" cy="277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 1"/>
          <p:cNvSpPr/>
          <p:nvPr/>
        </p:nvSpPr>
        <p:spPr>
          <a:xfrm>
            <a:off x="4421191" y="1136274"/>
            <a:ext cx="11556283" cy="566533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vi-VN" sz="6600" b="1">
                <a:latin typeface="+mj-lt"/>
                <a:cs typeface="Times New Roman" panose="02020603050405020304" pitchFamily="18" charset="0"/>
              </a:rPr>
              <a:t>Đại học Công Nghiệp Hà Nội</a:t>
            </a:r>
          </a:p>
        </p:txBody>
      </p:sp>
      <p:sp>
        <p:nvSpPr>
          <p:cNvPr id="121" name="Text 1"/>
          <p:cNvSpPr/>
          <p:nvPr/>
        </p:nvSpPr>
        <p:spPr>
          <a:xfrm>
            <a:off x="4421191" y="2213629"/>
            <a:ext cx="10883083" cy="74607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vi-VN" sz="600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 2"/>
          <p:cNvSpPr/>
          <p:nvPr/>
        </p:nvSpPr>
        <p:spPr>
          <a:xfrm>
            <a:off x="22568572" y="722925"/>
            <a:ext cx="7706642" cy="2194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/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</a:t>
            </a:r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Huy</a:t>
            </a:r>
          </a:p>
          <a:p>
            <a:pPr algn="just"/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Mã sinh viên : </a:t>
            </a:r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2020600052</a:t>
            </a:r>
          </a:p>
          <a:p>
            <a:pPr algn="just"/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ThS. Nguyễn Tuấn Tú</a:t>
            </a:r>
            <a:endParaRPr 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 2"/>
          <p:cNvSpPr/>
          <p:nvPr/>
        </p:nvSpPr>
        <p:spPr>
          <a:xfrm>
            <a:off x="1449244" y="15039943"/>
            <a:ext cx="47237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vi-VN" sz="66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2</a:t>
            </a:r>
            <a:r>
              <a:rPr lang="en-US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.</a:t>
            </a:r>
            <a:r>
              <a:rPr lang="vi-VN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Mục </a:t>
            </a:r>
            <a:r>
              <a:rPr lang="vi-VN" sz="6600" b="1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tiêu</a:t>
            </a:r>
            <a:r>
              <a:rPr lang="en-US" sz="66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 </a:t>
            </a:r>
            <a:r>
              <a:rPr lang="en-US" sz="6600" b="1" dirty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đề tài</a:t>
            </a:r>
            <a:endParaRPr lang="en-US" sz="6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 5"/>
          <p:cNvSpPr/>
          <p:nvPr/>
        </p:nvSpPr>
        <p:spPr>
          <a:xfrm>
            <a:off x="3800355" y="16493447"/>
            <a:ext cx="7662536" cy="686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vi-VN" sz="4400" b="1" smtClean="0">
                <a:solidFill>
                  <a:schemeClr val="accent5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Thân thiện với người dùng</a:t>
            </a:r>
            <a:endParaRPr lang="en-US" sz="4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 6"/>
          <p:cNvSpPr/>
          <p:nvPr/>
        </p:nvSpPr>
        <p:spPr>
          <a:xfrm>
            <a:off x="3800000" y="16982372"/>
            <a:ext cx="11541784" cy="13875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vi-VN" sz="3200">
                <a:latin typeface="+mj-lt"/>
              </a:rPr>
              <a:t>Khách </a:t>
            </a:r>
            <a:r>
              <a:rPr lang="vi-VN" sz="3200" smtClean="0">
                <a:latin typeface="+mj-lt"/>
              </a:rPr>
              <a:t>hàng </a:t>
            </a:r>
            <a:r>
              <a:rPr lang="vi-VN" sz="3200">
                <a:latin typeface="+mj-lt"/>
              </a:rPr>
              <a:t>tìm kiếm </a:t>
            </a:r>
            <a:r>
              <a:rPr lang="vi-VN" sz="3200">
                <a:latin typeface="+mj-lt"/>
              </a:rPr>
              <a:t>dễ </a:t>
            </a:r>
            <a:r>
              <a:rPr lang="vi-VN" sz="3200" smtClean="0">
                <a:latin typeface="+mj-lt"/>
              </a:rPr>
              <a:t>dàng, mua hàng, theo dõi đơn hàng </a:t>
            </a:r>
            <a:r>
              <a:rPr lang="vi-VN" sz="3200">
                <a:latin typeface="+mj-lt"/>
              </a:rPr>
              <a:t>có thể tiến hành một cách nhanh chóng, tiện lợi, tiết kiệm thời gian, đáp ứng được nhu cầu thực tế cho khách hàng.</a:t>
            </a:r>
            <a:endParaRPr lang="en-US" sz="3200">
              <a:latin typeface="+mj-lt"/>
            </a:endParaRPr>
          </a:p>
          <a:p>
            <a:pPr lvl="0"/>
            <a:endParaRPr lang="en-US" sz="3200">
              <a:latin typeface="+mj-lt"/>
            </a:endParaRPr>
          </a:p>
        </p:txBody>
      </p:sp>
      <p:sp>
        <p:nvSpPr>
          <p:cNvPr id="127" name="Text 5"/>
          <p:cNvSpPr/>
          <p:nvPr/>
        </p:nvSpPr>
        <p:spPr>
          <a:xfrm>
            <a:off x="3814929" y="18866123"/>
            <a:ext cx="7015988" cy="519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vi-VN" sz="4400" b="1" smtClean="0">
                <a:solidFill>
                  <a:schemeClr val="accent5"/>
                </a:solidFill>
                <a:latin typeface="+mj-lt"/>
                <a:ea typeface="Nunito" pitchFamily="34" charset="-122"/>
                <a:cs typeface="Times New Roman" panose="02020603050405020304" pitchFamily="18" charset="0"/>
              </a:rPr>
              <a:t>Quản lý website </a:t>
            </a:r>
            <a:r>
              <a:rPr lang="vi-VN" sz="4400" b="1">
                <a:solidFill>
                  <a:schemeClr val="accent5"/>
                </a:solidFill>
                <a:latin typeface="+mj-lt"/>
              </a:rPr>
              <a:t>dễ dàng</a:t>
            </a:r>
            <a:endParaRPr lang="en-US" sz="4400" b="1" dirty="0">
              <a:solidFill>
                <a:schemeClr val="accent5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8" name="Text 6"/>
          <p:cNvSpPr/>
          <p:nvPr/>
        </p:nvSpPr>
        <p:spPr>
          <a:xfrm>
            <a:off x="3823747" y="19378587"/>
            <a:ext cx="7007170" cy="11149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/>
            <a:r>
              <a:rPr lang="vi-VN" sz="3200" smtClean="0">
                <a:latin typeface="+mj-lt"/>
              </a:rPr>
              <a:t>Các chức năng quản lý: đơn hàng, khách hàng, sản phẩm, loại sản phẩm, thống kê </a:t>
            </a:r>
            <a:endParaRPr lang="en-US" sz="3200">
              <a:latin typeface="+mj-lt"/>
            </a:endParaRPr>
          </a:p>
        </p:txBody>
      </p:sp>
      <p:sp>
        <p:nvSpPr>
          <p:cNvPr id="129" name="Text 5"/>
          <p:cNvSpPr/>
          <p:nvPr/>
        </p:nvSpPr>
        <p:spPr>
          <a:xfrm>
            <a:off x="3856628" y="20863363"/>
            <a:ext cx="6271885" cy="7278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vi-VN" sz="4400" b="1" smtClean="0">
                <a:solidFill>
                  <a:schemeClr val="accent5"/>
                </a:solidFill>
                <a:latin typeface="+mj-lt"/>
                <a:ea typeface="Nunito" pitchFamily="34" charset="-122"/>
                <a:cs typeface="Times New Roman" panose="02020603050405020304" pitchFamily="18" charset="0"/>
              </a:rPr>
              <a:t>Phát triển thương hiệu</a:t>
            </a:r>
            <a:endParaRPr lang="en-US" sz="4400" b="1" dirty="0">
              <a:solidFill>
                <a:schemeClr val="accent5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0" name="Text 6"/>
          <p:cNvSpPr/>
          <p:nvPr/>
        </p:nvSpPr>
        <p:spPr>
          <a:xfrm>
            <a:off x="3865447" y="21375827"/>
            <a:ext cx="7007170" cy="11149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/>
            <a:r>
              <a:rPr lang="vi-VN" sz="3200" smtClean="0">
                <a:latin typeface="+mj-lt"/>
              </a:rPr>
              <a:t>Nâng cao chất lượng, uy tín thương hiệu với khách hàng </a:t>
            </a:r>
            <a:endParaRPr lang="en-US" sz="3200">
              <a:latin typeface="+mj-lt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54417" y="16106529"/>
            <a:ext cx="1642946" cy="1642946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61209" y="20755566"/>
            <a:ext cx="1559546" cy="1559546"/>
          </a:xfrm>
          <a:prstGeom prst="rect">
            <a:avLst/>
          </a:prstGeom>
        </p:spPr>
      </p:pic>
      <p:sp>
        <p:nvSpPr>
          <p:cNvPr id="144" name="Shape 10"/>
          <p:cNvSpPr/>
          <p:nvPr/>
        </p:nvSpPr>
        <p:spPr>
          <a:xfrm>
            <a:off x="8994138" y="3221477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12717" y="18487995"/>
            <a:ext cx="1708038" cy="1708038"/>
          </a:xfrm>
          <a:prstGeom prst="rect">
            <a:avLst/>
          </a:prstGeom>
        </p:spPr>
      </p:pic>
      <p:sp>
        <p:nvSpPr>
          <p:cNvPr id="43" name="Text 16"/>
          <p:cNvSpPr/>
          <p:nvPr/>
        </p:nvSpPr>
        <p:spPr>
          <a:xfrm>
            <a:off x="9178306" y="32260824"/>
            <a:ext cx="131605" cy="328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AD1F96"/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 2"/>
          <p:cNvSpPr/>
          <p:nvPr/>
        </p:nvSpPr>
        <p:spPr>
          <a:xfrm>
            <a:off x="1309823" y="37054552"/>
            <a:ext cx="52223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Y</a:t>
            </a:r>
            <a:r>
              <a:rPr lang="vi-VN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êu cầu</a:t>
            </a: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 chức năng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6408884" y="8251254"/>
            <a:ext cx="483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đẹp mắt, dễ sử dụng, thân thiện với người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6408884" y="9776432"/>
            <a:ext cx="4839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truy cập nhanh chóng, ổn định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2928217" y="8087813"/>
            <a:ext cx="483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bảo trì, nâng cấp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2928217" y="9252234"/>
            <a:ext cx="4839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toàn bảo mật</a:t>
            </a:r>
          </a:p>
          <a:p>
            <a:pPr lvl="0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6408884" y="11234026"/>
            <a:ext cx="48397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Tương thích với nhiều thiết bị (máy tính, điện thoại, máy tính bảng)</a:t>
            </a:r>
          </a:p>
          <a:p>
            <a:pPr lvl="0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992650" y="9556317"/>
            <a:ext cx="1341085" cy="1341085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970965" y="11149175"/>
            <a:ext cx="1309659" cy="1309659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492397" y="7835900"/>
            <a:ext cx="1289078" cy="1289078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1570209" y="9195280"/>
            <a:ext cx="1191125" cy="1191125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844993" y="7959472"/>
            <a:ext cx="1500040" cy="1500040"/>
          </a:xfrm>
          <a:prstGeom prst="rect">
            <a:avLst/>
          </a:prstGeom>
        </p:spPr>
      </p:pic>
      <p:sp>
        <p:nvSpPr>
          <p:cNvPr id="202" name="Text 2"/>
          <p:cNvSpPr/>
          <p:nvPr/>
        </p:nvSpPr>
        <p:spPr>
          <a:xfrm>
            <a:off x="14970965" y="7248431"/>
            <a:ext cx="52223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Y</a:t>
            </a:r>
            <a:r>
              <a:rPr lang="vi-VN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êu cầu</a:t>
            </a: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 </a:t>
            </a:r>
            <a:r>
              <a:rPr lang="vi-VN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phi </a:t>
            </a: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chức </a:t>
            </a:r>
            <a:r>
              <a:rPr lang="en-US" sz="3200" b="1" smtClean="0"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năng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 1"/>
          <p:cNvSpPr/>
          <p:nvPr/>
        </p:nvSpPr>
        <p:spPr>
          <a:xfrm>
            <a:off x="10758526" y="3817219"/>
            <a:ext cx="7409136" cy="1353506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/>
          <a:lstStyle/>
          <a:p>
            <a:pPr>
              <a:lnSpc>
                <a:spcPts val="7545"/>
              </a:lnSpc>
            </a:pPr>
            <a:r>
              <a:rPr lang="vi-VN" sz="8000" b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sz="80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22" grpId="0" animBg="1"/>
      <p:bldP spid="23" grpId="0" animBg="1"/>
      <p:bldP spid="25" grpId="0" animBg="1"/>
      <p:bldP spid="26" grpId="0" animBg="1"/>
      <p:bldP spid="35" grpId="0" animBg="1"/>
      <p:bldP spid="36" grpId="0" animBg="1"/>
      <p:bldP spid="40" grpId="0" animBg="1"/>
      <p:bldP spid="41" grpId="0" animBg="1"/>
      <p:bldP spid="44" grpId="0" animBg="1"/>
      <p:bldP spid="45" grpId="0" animBg="1"/>
      <p:bldP spid="69" grpId="0"/>
      <p:bldP spid="70" grpId="0"/>
      <p:bldP spid="88" grpId="0" animBg="1"/>
      <p:bldP spid="89" grpId="0" animBg="1"/>
      <p:bldP spid="91" grpId="0" animBg="1"/>
      <p:bldP spid="92" grpId="0" animBg="1"/>
      <p:bldP spid="94" grpId="0" animBg="1"/>
      <p:bldP spid="95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32" grpId="0" animBg="1"/>
      <p:bldP spid="133" grpId="0" animBg="1"/>
      <p:bldP spid="135" grpId="0" animBg="1"/>
      <p:bldP spid="136" grpId="0" animBg="1"/>
      <p:bldP spid="138" grpId="0" animBg="1"/>
      <p:bldP spid="139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92" grpId="0"/>
      <p:bldP spid="193" grpId="0"/>
      <p:bldP spid="194" grpId="0"/>
      <p:bldP spid="195" grpId="0"/>
      <p:bldP spid="19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625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Nunito</vt:lpstr>
      <vt:lpstr>PT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</cp:revision>
  <dcterms:created xsi:type="dcterms:W3CDTF">2024-05-25T16:11:50Z</dcterms:created>
  <dcterms:modified xsi:type="dcterms:W3CDTF">2024-05-26T15:38:45Z</dcterms:modified>
</cp:coreProperties>
</file>