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7" r:id="rId2"/>
    <p:sldId id="258" r:id="rId3"/>
    <p:sldId id="259" r:id="rId4"/>
    <p:sldId id="260"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3A865E-BE78-4C1D-B6DB-D25072B59100}"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111483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A865E-BE78-4C1D-B6DB-D25072B59100}"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48980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A865E-BE78-4C1D-B6DB-D25072B59100}"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197BD-2164-44A4-A2B4-D4D148CEFC3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5747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A865E-BE78-4C1D-B6DB-D25072B59100}"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1079480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A865E-BE78-4C1D-B6DB-D25072B59100}"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197BD-2164-44A4-A2B4-D4D148CEFC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3547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A865E-BE78-4C1D-B6DB-D25072B59100}"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885300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3A865E-BE78-4C1D-B6DB-D25072B59100}"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50602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3A865E-BE78-4C1D-B6DB-D25072B59100}"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343239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3A865E-BE78-4C1D-B6DB-D25072B59100}"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240197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A865E-BE78-4C1D-B6DB-D25072B59100}"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37430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3A865E-BE78-4C1D-B6DB-D25072B59100}"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22286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3A865E-BE78-4C1D-B6DB-D25072B59100}" type="datetimeFigureOut">
              <a:rPr lang="en-US" smtClean="0"/>
              <a:t>3/16/2016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413056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3A865E-BE78-4C1D-B6DB-D25072B59100}" type="datetimeFigureOut">
              <a:rPr lang="en-US" smtClean="0"/>
              <a:t>3/16/2016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372057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A865E-BE78-4C1D-B6DB-D25072B59100}" type="datetimeFigureOut">
              <a:rPr lang="en-US" smtClean="0"/>
              <a:t>3/16/2016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297014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A865E-BE78-4C1D-B6DB-D25072B59100}"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289669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A865E-BE78-4C1D-B6DB-D25072B59100}"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197BD-2164-44A4-A2B4-D4D148CEFC39}" type="slidenum">
              <a:rPr lang="en-US" smtClean="0"/>
              <a:t>‹#›</a:t>
            </a:fld>
            <a:endParaRPr lang="en-US"/>
          </a:p>
        </p:txBody>
      </p:sp>
    </p:spTree>
    <p:extLst>
      <p:ext uri="{BB962C8B-B14F-4D97-AF65-F5344CB8AC3E}">
        <p14:creationId xmlns:p14="http://schemas.microsoft.com/office/powerpoint/2010/main" val="195832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3A865E-BE78-4C1D-B6DB-D25072B59100}" type="datetimeFigureOut">
              <a:rPr lang="en-US" smtClean="0"/>
              <a:t>3/16/2016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B197BD-2164-44A4-A2B4-D4D148CEFC39}" type="slidenum">
              <a:rPr lang="en-US" smtClean="0"/>
              <a:t>‹#›</a:t>
            </a:fld>
            <a:endParaRPr lang="en-US"/>
          </a:p>
        </p:txBody>
      </p:sp>
    </p:spTree>
    <p:extLst>
      <p:ext uri="{BB962C8B-B14F-4D97-AF65-F5344CB8AC3E}">
        <p14:creationId xmlns:p14="http://schemas.microsoft.com/office/powerpoint/2010/main" val="58164871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106680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a:solidFill>
                  <a:schemeClr val="bg1"/>
                </a:solidFill>
                <a:latin typeface="Times New Roman" pitchFamily="18" charset="0"/>
                <a:cs typeface="Times New Roman" pitchFamily="18" charset="0"/>
              </a:rPr>
              <a:t>TRƯỜNG ĐẠI HỌC QUẢNG NAM</a:t>
            </a:r>
          </a:p>
          <a:p>
            <a:pPr algn="ctr"/>
            <a:r>
              <a:rPr lang="en-US" sz="2000" b="1" dirty="0">
                <a:solidFill>
                  <a:schemeClr val="bg1"/>
                </a:solidFill>
                <a:latin typeface="Times New Roman" pitchFamily="18" charset="0"/>
                <a:cs typeface="Times New Roman" pitchFamily="18" charset="0"/>
              </a:rPr>
              <a:t>KHOA CÔNG NGHỆ THÔNG TIN</a:t>
            </a:r>
          </a:p>
          <a:p>
            <a:pPr algn="ctr"/>
            <a:r>
              <a:rPr lang="en-US" sz="2000" b="1" dirty="0">
                <a:solidFill>
                  <a:schemeClr val="bg1"/>
                </a:solidFill>
                <a:latin typeface="Times New Roman" pitchFamily="18" charset="0"/>
                <a:cs typeface="Times New Roman" pitchFamily="18" charset="0"/>
              </a:rPr>
              <a:t>------o0o-----</a:t>
            </a:r>
          </a:p>
        </p:txBody>
      </p:sp>
      <p:pic>
        <p:nvPicPr>
          <p:cNvPr id="5" name="Picture 4" descr="images.jpg"/>
          <p:cNvPicPr>
            <a:picLocks noChangeAspect="1"/>
          </p:cNvPicPr>
          <p:nvPr/>
        </p:nvPicPr>
        <p:blipFill>
          <a:blip r:embed="rId2"/>
          <a:stretch>
            <a:fillRect/>
          </a:stretch>
        </p:blipFill>
        <p:spPr>
          <a:xfrm>
            <a:off x="5136570" y="990600"/>
            <a:ext cx="2026230" cy="2026230"/>
          </a:xfrm>
          <a:prstGeom prst="rect">
            <a:avLst/>
          </a:prstGeom>
        </p:spPr>
      </p:pic>
      <p:sp>
        <p:nvSpPr>
          <p:cNvPr id="6" name="Rectangle 5"/>
          <p:cNvSpPr/>
          <p:nvPr/>
        </p:nvSpPr>
        <p:spPr>
          <a:xfrm>
            <a:off x="1524000" y="3048000"/>
            <a:ext cx="9144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Chương I: KHẢO SÁT HIỆN TRẠNG CỦA HỆ THỐNG VÀ XÁC LẬP </a:t>
            </a:r>
            <a:r>
              <a:rPr lang="en-US" sz="2000">
                <a:solidFill>
                  <a:schemeClr val="tx1"/>
                </a:solidFill>
              </a:rPr>
              <a:t>DỰ </a:t>
            </a:r>
            <a:r>
              <a:rPr lang="en-US" sz="2000" smtClean="0">
                <a:solidFill>
                  <a:schemeClr val="tx1"/>
                </a:solidFill>
              </a:rPr>
              <a:t>ÁN</a:t>
            </a:r>
            <a:endParaRPr lang="en-US" sz="2000" b="1" dirty="0">
              <a:solidFill>
                <a:schemeClr val="tx1"/>
              </a:solidFill>
              <a:latin typeface="Times New Roman" pitchFamily="18" charset="0"/>
              <a:cs typeface="Times New Roman" pitchFamily="18" charset="0"/>
            </a:endParaRPr>
          </a:p>
        </p:txBody>
      </p:sp>
      <p:sp>
        <p:nvSpPr>
          <p:cNvPr id="7" name="Rectangle 6"/>
          <p:cNvSpPr/>
          <p:nvPr/>
        </p:nvSpPr>
        <p:spPr>
          <a:xfrm>
            <a:off x="1828800" y="4114800"/>
            <a:ext cx="32766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2060"/>
                </a:solidFill>
                <a:latin typeface="Times New Roman" pitchFamily="18" charset="0"/>
                <a:cs typeface="Times New Roman" pitchFamily="18" charset="0"/>
              </a:rPr>
              <a:t>THÀNH VIÊN NHÓM:</a:t>
            </a:r>
          </a:p>
          <a:p>
            <a:pPr marL="401638"/>
            <a:r>
              <a:rPr lang="en-US" b="1" dirty="0" err="1" smtClean="0">
                <a:solidFill>
                  <a:srgbClr val="002060"/>
                </a:solidFill>
                <a:latin typeface="Times New Roman" pitchFamily="18" charset="0"/>
                <a:cs typeface="Times New Roman" pitchFamily="18" charset="0"/>
              </a:rPr>
              <a:t>Nguyễn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Phước</a:t>
            </a:r>
            <a:r>
              <a:rPr lang="en-US" b="1" dirty="0" smtClean="0">
                <a:solidFill>
                  <a:srgbClr val="002060"/>
                </a:solidFill>
                <a:latin typeface="Times New Roman" pitchFamily="18" charset="0"/>
                <a:cs typeface="Times New Roman" pitchFamily="18" charset="0"/>
              </a:rPr>
              <a:t> La</a:t>
            </a:r>
            <a:endParaRPr lang="en-US" b="1" dirty="0">
              <a:solidFill>
                <a:srgbClr val="002060"/>
              </a:solidFill>
              <a:latin typeface="Times New Roman" pitchFamily="18" charset="0"/>
              <a:cs typeface="Times New Roman" pitchFamily="18" charset="0"/>
            </a:endParaRPr>
          </a:p>
          <a:p>
            <a:pPr marL="401638"/>
            <a:r>
              <a:rPr lang="en-US" b="1" dirty="0" err="1" smtClean="0">
                <a:solidFill>
                  <a:srgbClr val="002060"/>
                </a:solidFill>
                <a:latin typeface="Times New Roman" pitchFamily="18" charset="0"/>
                <a:cs typeface="Times New Roman" pitchFamily="18" charset="0"/>
              </a:rPr>
              <a:t>Hồ</a:t>
            </a:r>
            <a:r>
              <a:rPr lang="en-US" b="1" dirty="0" smtClean="0">
                <a:solidFill>
                  <a:srgbClr val="002060"/>
                </a:solidFill>
                <a:latin typeface="Times New Roman" pitchFamily="18" charset="0"/>
                <a:cs typeface="Times New Roman" pitchFamily="18" charset="0"/>
              </a:rPr>
              <a:t> Minh </a:t>
            </a:r>
            <a:r>
              <a:rPr lang="en-US" b="1" dirty="0" err="1" smtClean="0">
                <a:solidFill>
                  <a:srgbClr val="002060"/>
                </a:solidFill>
                <a:latin typeface="Times New Roman" pitchFamily="18" charset="0"/>
                <a:cs typeface="Times New Roman" pitchFamily="18" charset="0"/>
              </a:rPr>
              <a:t>Vững</a:t>
            </a:r>
            <a:endParaRPr lang="en-US" b="1" dirty="0">
              <a:solidFill>
                <a:srgbClr val="002060"/>
              </a:solidFill>
              <a:latin typeface="Times New Roman" pitchFamily="18" charset="0"/>
              <a:cs typeface="Times New Roman" pitchFamily="18" charset="0"/>
            </a:endParaRPr>
          </a:p>
          <a:p>
            <a:pPr marL="401638"/>
            <a:r>
              <a:rPr lang="en-US" b="1" dirty="0" err="1" smtClean="0">
                <a:solidFill>
                  <a:srgbClr val="002060"/>
                </a:solidFill>
                <a:latin typeface="Times New Roman" pitchFamily="18" charset="0"/>
                <a:cs typeface="Times New Roman" pitchFamily="18" charset="0"/>
              </a:rPr>
              <a:t>Trần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Phú</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Kiệt</a:t>
            </a:r>
            <a:endParaRPr lang="en-US" b="1" dirty="0">
              <a:solidFill>
                <a:srgbClr val="002060"/>
              </a:solidFill>
              <a:latin typeface="Times New Roman" pitchFamily="18" charset="0"/>
              <a:cs typeface="Times New Roman" pitchFamily="18" charset="0"/>
            </a:endParaRPr>
          </a:p>
          <a:p>
            <a:pPr marL="401638"/>
            <a:r>
              <a:rPr lang="en-US" b="1" dirty="0" err="1" smtClean="0">
                <a:solidFill>
                  <a:srgbClr val="002060"/>
                </a:solidFill>
                <a:latin typeface="Times New Roman" pitchFamily="18" charset="0"/>
                <a:cs typeface="Times New Roman" pitchFamily="18" charset="0"/>
              </a:rPr>
              <a:t>Lê</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Đức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Tường</a:t>
            </a:r>
            <a:r>
              <a:rPr lang="en-US" b="1" dirty="0" smtClean="0">
                <a:solidFill>
                  <a:srgbClr val="002060"/>
                </a:solidFill>
                <a:latin typeface="Times New Roman" pitchFamily="18" charset="0"/>
                <a:cs typeface="Times New Roman" pitchFamily="18" charset="0"/>
              </a:rPr>
              <a:t> Long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6781800" y="4114800"/>
            <a:ext cx="3276600" cy="938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2060"/>
                </a:solidFill>
                <a:latin typeface="Times New Roman" pitchFamily="18" charset="0"/>
                <a:cs typeface="Times New Roman" pitchFamily="18" charset="0"/>
              </a:rPr>
              <a:t>GVHD:</a:t>
            </a:r>
          </a:p>
          <a:p>
            <a:r>
              <a:rPr lang="en-US" b="1" dirty="0" err="1">
                <a:solidFill>
                  <a:srgbClr val="002060"/>
                </a:solidFill>
                <a:latin typeface="Times New Roman" pitchFamily="18" charset="0"/>
                <a:cs typeface="Times New Roman" pitchFamily="18" charset="0"/>
              </a:rPr>
              <a:t>Đỗ</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Quang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Khôi</a:t>
            </a:r>
            <a:endParaRPr lang="en-US" b="1" dirty="0">
              <a:solidFill>
                <a:srgbClr val="002060"/>
              </a:solidFill>
              <a:latin typeface="Times New Roman" pitchFamily="18" charset="0"/>
              <a:cs typeface="Times New Roman" pitchFamily="18" charset="0"/>
            </a:endParaRPr>
          </a:p>
        </p:txBody>
      </p:sp>
      <p:sp>
        <p:nvSpPr>
          <p:cNvPr id="9" name="Up Ribbon 8"/>
          <p:cNvSpPr/>
          <p:nvPr/>
        </p:nvSpPr>
        <p:spPr>
          <a:xfrm>
            <a:off x="3969330" y="6096000"/>
            <a:ext cx="4343400" cy="685800"/>
          </a:xfrm>
          <a:prstGeom prst="ribbon2">
            <a:avLst>
              <a:gd name="adj1" fmla="val 28788"/>
              <a:gd name="adj2" fmla="val 50000"/>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Times New Roman" pitchFamily="18" charset="0"/>
                <a:cs typeface="Times New Roman" pitchFamily="18" charset="0"/>
              </a:rPr>
              <a:t>Tam </a:t>
            </a:r>
            <a:r>
              <a:rPr lang="en-US" b="1" dirty="0" err="1" smtClean="0">
                <a:solidFill>
                  <a:srgbClr val="FF0000"/>
                </a:solidFill>
                <a:latin typeface="Times New Roman" pitchFamily="18" charset="0"/>
                <a:cs typeface="Times New Roman" pitchFamily="18" charset="0"/>
              </a:rPr>
              <a:t>kỳ</a:t>
            </a:r>
            <a:r>
              <a:rPr lang="en-US" b="1" dirty="0" smtClean="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3</a:t>
            </a:r>
            <a:r>
              <a:rPr lang="en-US" b="1" dirty="0" smtClean="0">
                <a:solidFill>
                  <a:srgbClr val="FF0000"/>
                </a:solidFill>
                <a:latin typeface="Times New Roman" pitchFamily="18" charset="0"/>
                <a:cs typeface="Times New Roman" pitchFamily="18" charset="0"/>
              </a:rPr>
              <a:t>/2016</a:t>
            </a:r>
            <a:endParaRPr lang="en-US"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28691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2600" y="609600"/>
            <a:ext cx="9144000" cy="2209800"/>
          </a:xfrm>
        </p:spPr>
        <p:txBody>
          <a:bodyPr>
            <a:normAutofit/>
          </a:bodyPr>
          <a:lstStyle/>
          <a:p>
            <a:pPr marL="346075" algn="l"/>
            <a:r>
              <a:rPr lang="en-US" sz="2800">
                <a:solidFill>
                  <a:schemeClr val="tx1"/>
                </a:solidFill>
                <a:latin typeface="Times New Roman" pitchFamily="18" charset="0"/>
                <a:cs typeface="Times New Roman" pitchFamily="18" charset="0"/>
              </a:rPr>
              <a:t>   </a:t>
            </a:r>
            <a:r>
              <a:rPr lang="en-US" sz="4400" b="1">
                <a:solidFill>
                  <a:schemeClr val="tx1"/>
                </a:solidFill>
              </a:rPr>
              <a:t>1.1. Khảo sát hiện trạng</a:t>
            </a:r>
            <a:r>
              <a:rPr lang="en-US" sz="2000"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p:txBody>
      </p:sp>
      <p:sp>
        <p:nvSpPr>
          <p:cNvPr id="5" name="TextBox 4"/>
          <p:cNvSpPr txBox="1"/>
          <p:nvPr/>
        </p:nvSpPr>
        <p:spPr>
          <a:xfrm>
            <a:off x="1549020" y="1771934"/>
            <a:ext cx="9347580" cy="4401205"/>
          </a:xfrm>
          <a:prstGeom prst="rect">
            <a:avLst/>
          </a:prstGeom>
          <a:noFill/>
        </p:spPr>
        <p:txBody>
          <a:bodyPr wrap="square" rtlCol="0">
            <a:spAutoFit/>
          </a:bodyPr>
          <a:lstStyle/>
          <a:p>
            <a:r>
              <a:rPr lang="en-US" sz="2000" b="1" i="1"/>
              <a:t>1.11. Nhiệm vụ chung của hệ thống</a:t>
            </a:r>
            <a:endParaRPr lang="en-US" sz="2000"/>
          </a:p>
          <a:p>
            <a:r>
              <a:rPr lang="en-US" sz="2000" b="1" i="1"/>
              <a:t>	</a:t>
            </a:r>
            <a:r>
              <a:rPr lang="en-US" sz="2000"/>
              <a:t>- Quản lý nhân viên</a:t>
            </a:r>
          </a:p>
          <a:p>
            <a:r>
              <a:rPr lang="en-US" sz="2000"/>
              <a:t>	- Quản lý nhập hàng, xuất hàng</a:t>
            </a:r>
          </a:p>
          <a:p>
            <a:r>
              <a:rPr lang="en-US" sz="2000"/>
              <a:t>	- Quản lý kho hàng</a:t>
            </a:r>
          </a:p>
          <a:p>
            <a:r>
              <a:rPr lang="en-US" sz="2000"/>
              <a:t>	- Thanh toán, hóa đơn</a:t>
            </a:r>
          </a:p>
          <a:p>
            <a:r>
              <a:rPr lang="en-US" sz="2000" b="1" i="1"/>
              <a:t>1.1.2. Cơ cấu tổ chức và chức năng nhiệm vụ </a:t>
            </a:r>
            <a:r>
              <a:rPr lang="en-US" sz="2000" b="1" i="1"/>
              <a:t>của </a:t>
            </a:r>
            <a:r>
              <a:rPr lang="en-US" sz="2000" b="1" i="1" smtClean="0"/>
              <a:t>quán</a:t>
            </a:r>
            <a:endParaRPr lang="en-US" sz="2000" smtClean="0"/>
          </a:p>
          <a:p>
            <a:r>
              <a:rPr lang="en-US" sz="2000" b="1" i="1" smtClean="0"/>
              <a:t>	</a:t>
            </a:r>
            <a:r>
              <a:rPr lang="en-US" sz="2000" smtClean="0"/>
              <a:t>Khảo sát tại quán café Nhật Quyên, tp Tam Kỳ - Quảng Nam. Gồm 1 nhân viên quản lí, 1 nhân viên phục vụ kiêm pha chế. 1 máy tính để bàn và 12 bàn café.</a:t>
            </a:r>
          </a:p>
          <a:p>
            <a:r>
              <a:rPr lang="en-US" sz="2000"/>
              <a:t>	- Nhân viên quản lí: Chiệu trách nhiệm nhập hàng hóa 1 tuần/ 1 lần. Giám sát nhân viên phục vụ, pha chế. Viết hóa đơn, sổ sách và tuyển chọn nhân viên phục vu mới.</a:t>
            </a:r>
          </a:p>
          <a:p>
            <a:r>
              <a:rPr lang="en-US" sz="2000"/>
              <a:t>	- Nhân viên phụ vụ: Chiệu trách nhiệm pha chế, phục vụ khách hàng và thu tiền.</a:t>
            </a:r>
          </a:p>
        </p:txBody>
      </p:sp>
    </p:spTree>
    <p:extLst>
      <p:ext uri="{BB962C8B-B14F-4D97-AF65-F5344CB8AC3E}">
        <p14:creationId xmlns:p14="http://schemas.microsoft.com/office/powerpoint/2010/main" val="4002194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1000"/>
                                        <p:tgtEl>
                                          <p:spTgt spid="5">
                                            <p:txEl>
                                              <p:pRg st="4" end="4"/>
                                            </p:txEl>
                                          </p:spTgt>
                                        </p:tgtEl>
                                      </p:cBhvr>
                                    </p:animEffect>
                                    <p:anim calcmode="lin" valueType="num">
                                      <p:cBhvr>
                                        <p:cTn id="4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1000"/>
                                        <p:tgtEl>
                                          <p:spTgt spid="5">
                                            <p:txEl>
                                              <p:pRg st="5" end="5"/>
                                            </p:txEl>
                                          </p:spTgt>
                                        </p:tgtEl>
                                      </p:cBhvr>
                                    </p:animEffect>
                                    <p:anim calcmode="lin" valueType="num">
                                      <p:cBhvr>
                                        <p:cTn id="4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1000"/>
                                        <p:tgtEl>
                                          <p:spTgt spid="5">
                                            <p:txEl>
                                              <p:pRg st="6" end="6"/>
                                            </p:txEl>
                                          </p:spTgt>
                                        </p:tgtEl>
                                      </p:cBhvr>
                                    </p:animEffect>
                                    <p:anim calcmode="lin" valueType="num">
                                      <p:cBhvr>
                                        <p:cTn id="5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Effect transition="in" filter="fade">
                                      <p:cBhvr>
                                        <p:cTn id="61" dur="1000"/>
                                        <p:tgtEl>
                                          <p:spTgt spid="5">
                                            <p:txEl>
                                              <p:pRg st="7" end="7"/>
                                            </p:txEl>
                                          </p:spTgt>
                                        </p:tgtEl>
                                      </p:cBhvr>
                                    </p:animEffect>
                                    <p:anim calcmode="lin" valueType="num">
                                      <p:cBhvr>
                                        <p:cTn id="6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
                                            <p:txEl>
                                              <p:pRg st="8" end="8"/>
                                            </p:txEl>
                                          </p:spTgt>
                                        </p:tgtEl>
                                        <p:attrNameLst>
                                          <p:attrName>style.visibility</p:attrName>
                                        </p:attrNameLst>
                                      </p:cBhvr>
                                      <p:to>
                                        <p:strVal val="visible"/>
                                      </p:to>
                                    </p:set>
                                    <p:animEffect transition="in" filter="fade">
                                      <p:cBhvr>
                                        <p:cTn id="68" dur="1000"/>
                                        <p:tgtEl>
                                          <p:spTgt spid="5">
                                            <p:txEl>
                                              <p:pRg st="8" end="8"/>
                                            </p:txEl>
                                          </p:spTgt>
                                        </p:tgtEl>
                                      </p:cBhvr>
                                    </p:animEffect>
                                    <p:anim calcmode="lin" valueType="num">
                                      <p:cBhvr>
                                        <p:cTn id="69"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634"/>
            <a:ext cx="9122391" cy="1320800"/>
          </a:xfrm>
        </p:spPr>
        <p:txBody>
          <a:bodyPr/>
          <a:lstStyle/>
          <a:p>
            <a:pPr algn="ctr"/>
            <a:r>
              <a:rPr lang="en-US" b="1">
                <a:solidFill>
                  <a:schemeClr val="tx1"/>
                </a:solidFill>
              </a:rPr>
              <a:t>1.1. Khảo sát hiện trạng</a:t>
            </a:r>
            <a:r>
              <a:rPr lang="en-US" sz="1600">
                <a:solidFill>
                  <a:schemeClr val="tx1"/>
                </a:solidFill>
                <a:latin typeface="Times New Roman" pitchFamily="18" charset="0"/>
                <a:cs typeface="Times New Roman" pitchFamily="18" charset="0"/>
              </a:rPr>
              <a:t>	</a:t>
            </a:r>
            <a:endParaRPr lang="en-US" b="1" dirty="0">
              <a:solidFill>
                <a:srgbClr val="FF0000"/>
              </a:solidFill>
            </a:endParaRPr>
          </a:p>
        </p:txBody>
      </p:sp>
      <p:sp>
        <p:nvSpPr>
          <p:cNvPr id="4" name="TextBox 3"/>
          <p:cNvSpPr txBox="1"/>
          <p:nvPr/>
        </p:nvSpPr>
        <p:spPr>
          <a:xfrm>
            <a:off x="1387209" y="1745434"/>
            <a:ext cx="7702639" cy="4401205"/>
          </a:xfrm>
          <a:prstGeom prst="rect">
            <a:avLst/>
          </a:prstGeom>
          <a:noFill/>
        </p:spPr>
        <p:txBody>
          <a:bodyPr wrap="square" rtlCol="0">
            <a:spAutoFit/>
          </a:bodyPr>
          <a:lstStyle/>
          <a:p>
            <a:r>
              <a:rPr lang="en-US" sz="2000" b="1" i="1"/>
              <a:t>1.1.3. Quy trình xử lý</a:t>
            </a:r>
            <a:endParaRPr lang="en-US" sz="2000"/>
          </a:p>
          <a:p>
            <a:r>
              <a:rPr lang="en-US" sz="2000" b="1" i="1"/>
              <a:t>	</a:t>
            </a:r>
            <a:r>
              <a:rPr lang="en-US" sz="2000"/>
              <a:t>- Nhân viên được tuyển vào quán làm việc, thông tin về nhân viên đó sẽ được ghi chép lại trên số sách.</a:t>
            </a:r>
          </a:p>
          <a:p>
            <a:r>
              <a:rPr lang="en-US" sz="2000"/>
              <a:t>	- Chủ quán sẽ chọn 1 nhân viên đáng tin cậy và ưu tú nhất để làm quản lí các nhân viên còn lại.</a:t>
            </a:r>
          </a:p>
          <a:p>
            <a:r>
              <a:rPr lang="en-US" sz="2000"/>
              <a:t>	- Mọi thông tin phục vụ từng bàn café, sẽ được ghi chép đầy đủ vào sổ sách, sau mỗi ca trực thay phiên nhau sẽ kiểm tra hàng hóa và ghi chép số lượng lại, cộng thông tin phục vụ trong ca trực để kiểm chứng với số tiền thu được mỗi ca trực của nhân viên đó.</a:t>
            </a:r>
          </a:p>
          <a:p>
            <a:r>
              <a:rPr lang="en-US" sz="2000"/>
              <a:t>	- Đến cuối tháng, chủ quán sẽ kiểm tra sổ sách 1 cách thủ công là kiểm tra lượng hàng hóa xuất ra + hàng tồn </a:t>
            </a:r>
            <a:r>
              <a:rPr lang="en-US" sz="2000"/>
              <a:t>kho </a:t>
            </a:r>
            <a:r>
              <a:rPr lang="en-US" sz="2000" smtClean="0"/>
              <a:t>bằng </a:t>
            </a:r>
            <a:r>
              <a:rPr lang="en-US" sz="2000"/>
              <a:t>với lượng hàng hóa nhập vào. Nếu có sai sót, chênh lệch về số lượng thì phải kiểm tra từng ca trực.</a:t>
            </a:r>
          </a:p>
        </p:txBody>
      </p:sp>
    </p:spTree>
    <p:extLst>
      <p:ext uri="{BB962C8B-B14F-4D97-AF65-F5344CB8AC3E}">
        <p14:creationId xmlns:p14="http://schemas.microsoft.com/office/powerpoint/2010/main" val="3466152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207" y="203200"/>
            <a:ext cx="9296401" cy="1320800"/>
          </a:xfrm>
        </p:spPr>
        <p:txBody>
          <a:bodyPr/>
          <a:lstStyle/>
          <a:p>
            <a:pPr algn="ctr"/>
            <a:r>
              <a:rPr lang="en-US" b="1">
                <a:solidFill>
                  <a:schemeClr val="tx1"/>
                </a:solidFill>
              </a:rPr>
              <a:t>1.1. Khảo sát hiện trạng</a:t>
            </a:r>
            <a:r>
              <a:rPr lang="en-US" sz="1600">
                <a:solidFill>
                  <a:schemeClr val="tx1"/>
                </a:solidFill>
                <a:latin typeface="Times New Roman" pitchFamily="18" charset="0"/>
                <a:cs typeface="Times New Roman" pitchFamily="18" charset="0"/>
              </a:rPr>
              <a:t>	</a:t>
            </a:r>
            <a:endParaRPr lang="en-US" dirty="0"/>
          </a:p>
        </p:txBody>
      </p:sp>
      <p:sp>
        <p:nvSpPr>
          <p:cNvPr id="3" name="Content Placeholder 2"/>
          <p:cNvSpPr>
            <a:spLocks noGrp="1"/>
          </p:cNvSpPr>
          <p:nvPr>
            <p:ph idx="1"/>
          </p:nvPr>
        </p:nvSpPr>
        <p:spPr>
          <a:xfrm>
            <a:off x="1231125" y="1374978"/>
            <a:ext cx="8596668" cy="4253090"/>
          </a:xfrm>
        </p:spPr>
        <p:txBody>
          <a:bodyPr>
            <a:normAutofit lnSpcReduction="10000"/>
          </a:bodyPr>
          <a:lstStyle/>
          <a:p>
            <a:pPr marL="0" indent="0">
              <a:buNone/>
            </a:pPr>
            <a:r>
              <a:rPr lang="en-US" b="1" i="1">
                <a:solidFill>
                  <a:schemeClr val="tx1"/>
                </a:solidFill>
              </a:rPr>
              <a:t>1.1.4. Quy tắc quản lý</a:t>
            </a:r>
            <a:endParaRPr lang="en-US">
              <a:solidFill>
                <a:schemeClr val="tx1"/>
              </a:solidFill>
            </a:endParaRPr>
          </a:p>
          <a:p>
            <a:pPr marL="0" indent="0">
              <a:buNone/>
            </a:pPr>
            <a:r>
              <a:rPr lang="en-US" b="1">
                <a:solidFill>
                  <a:schemeClr val="tx1"/>
                </a:solidFill>
              </a:rPr>
              <a:t>	</a:t>
            </a:r>
            <a:r>
              <a:rPr lang="en-US">
                <a:solidFill>
                  <a:schemeClr val="tx1"/>
                </a:solidFill>
              </a:rPr>
              <a:t>- Tuyển nhân viên cần phải nắm rõ lí lịch, đề phòng mất mát về tiền bạc và tài sản.</a:t>
            </a:r>
          </a:p>
          <a:p>
            <a:pPr marL="0" indent="0">
              <a:buNone/>
            </a:pPr>
            <a:r>
              <a:rPr lang="en-US">
                <a:solidFill>
                  <a:schemeClr val="tx1"/>
                </a:solidFill>
              </a:rPr>
              <a:t>	- 1 ngày gồm 3 ca </a:t>
            </a:r>
            <a:r>
              <a:rPr lang="en-US">
                <a:solidFill>
                  <a:schemeClr val="tx1"/>
                </a:solidFill>
              </a:rPr>
              <a:t>trực</a:t>
            </a:r>
            <a:r>
              <a:rPr lang="en-US" smtClean="0">
                <a:solidFill>
                  <a:schemeClr val="tx1"/>
                </a:solidFill>
              </a:rPr>
              <a:t>.</a:t>
            </a:r>
          </a:p>
          <a:p>
            <a:pPr marL="0" indent="0">
              <a:buNone/>
            </a:pPr>
            <a:r>
              <a:rPr lang="en-US">
                <a:solidFill>
                  <a:schemeClr val="tx1"/>
                </a:solidFill>
              </a:rPr>
              <a:t>	</a:t>
            </a:r>
            <a:r>
              <a:rPr lang="en-US" smtClean="0">
                <a:solidFill>
                  <a:schemeClr val="tx1"/>
                </a:solidFill>
              </a:rPr>
              <a:t>	+ </a:t>
            </a:r>
            <a:r>
              <a:rPr lang="en-US">
                <a:solidFill>
                  <a:schemeClr val="tx1"/>
                </a:solidFill>
              </a:rPr>
              <a:t>Ca 1</a:t>
            </a:r>
            <a:r>
              <a:rPr lang="en-US">
                <a:solidFill>
                  <a:schemeClr val="tx1"/>
                </a:solidFill>
              </a:rPr>
              <a:t>: </a:t>
            </a:r>
            <a:r>
              <a:rPr lang="en-US" smtClean="0">
                <a:solidFill>
                  <a:schemeClr val="tx1"/>
                </a:solidFill>
              </a:rPr>
              <a:t>6h30-12h00</a:t>
            </a:r>
            <a:endParaRPr lang="en-US">
              <a:solidFill>
                <a:schemeClr val="tx1"/>
              </a:solidFill>
            </a:endParaRPr>
          </a:p>
          <a:p>
            <a:pPr marL="0" indent="0">
              <a:buNone/>
            </a:pPr>
            <a:r>
              <a:rPr lang="en-US">
                <a:solidFill>
                  <a:schemeClr val="tx1"/>
                </a:solidFill>
              </a:rPr>
              <a:t>		+ Ca 2: 12h00-17h30</a:t>
            </a:r>
          </a:p>
          <a:p>
            <a:pPr marL="0" indent="0">
              <a:buNone/>
            </a:pPr>
            <a:r>
              <a:rPr lang="en-US">
                <a:solidFill>
                  <a:schemeClr val="tx1"/>
                </a:solidFill>
              </a:rPr>
              <a:t>		+ Ca 3: 17h30-22h00</a:t>
            </a:r>
          </a:p>
          <a:p>
            <a:pPr marL="0" indent="0">
              <a:buNone/>
            </a:pPr>
            <a:r>
              <a:rPr lang="en-US">
                <a:solidFill>
                  <a:schemeClr val="tx1"/>
                </a:solidFill>
              </a:rPr>
              <a:t>	- Sổ sách phải được ghi lại rõ ràng, cuối mỗi ca trực phải kiểm tra hàng hóa. Kiểm tra tiền bán được (A) = với tiền viết lại trên sổ sách (B), nếu A&lt;B thì nhân viên phải bù tiền túi hoặc tiền lương để cân bằng A và B.</a:t>
            </a:r>
          </a:p>
          <a:p>
            <a:pPr marL="0" indent="0">
              <a:buNone/>
            </a:pPr>
            <a:r>
              <a:rPr lang="en-US">
                <a:solidFill>
                  <a:schemeClr val="tx1"/>
                </a:solidFill>
              </a:rPr>
              <a:t>	- Cuối tháng nhân viên sẽ được phát lương sau khi kiểm tra sổ sách đầy đủ. Nếu </a:t>
            </a:r>
            <a:r>
              <a:rPr lang="en-US">
                <a:solidFill>
                  <a:schemeClr val="tx1"/>
                </a:solidFill>
              </a:rPr>
              <a:t>	</a:t>
            </a:r>
            <a:r>
              <a:rPr lang="en-US" smtClean="0">
                <a:solidFill>
                  <a:schemeClr val="tx1"/>
                </a:solidFill>
              </a:rPr>
              <a:t>có </a:t>
            </a:r>
            <a:r>
              <a:rPr lang="en-US">
                <a:solidFill>
                  <a:schemeClr val="tx1"/>
                </a:solidFill>
              </a:rPr>
              <a:t>gì sai sót, nhân viên đó sẽ chịu hoàn toàn trách nhiệm.</a:t>
            </a:r>
            <a:endParaRPr lang="en-US">
              <a:solidFill>
                <a:schemeClr val="tx1"/>
              </a:solidFill>
            </a:endParaRPr>
          </a:p>
        </p:txBody>
      </p:sp>
    </p:spTree>
    <p:extLst>
      <p:ext uri="{BB962C8B-B14F-4D97-AF65-F5344CB8AC3E}">
        <p14:creationId xmlns:p14="http://schemas.microsoft.com/office/powerpoint/2010/main" val="320404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124294"/>
            <a:ext cx="8382001" cy="609600"/>
          </a:xfrm>
        </p:spPr>
        <p:txBody>
          <a:bodyPr>
            <a:noAutofit/>
          </a:bodyPr>
          <a:lstStyle/>
          <a:p>
            <a:pPr algn="ctr"/>
            <a:r>
              <a:rPr lang="en-US" i="1">
                <a:solidFill>
                  <a:schemeClr val="tx1"/>
                </a:solidFill>
              </a:rPr>
              <a:t>1.2. Xác lập dự án</a:t>
            </a:r>
            <a:endParaRPr lang="en-US" b="1" i="1">
              <a:solidFill>
                <a:schemeClr val="tx1"/>
              </a:solidFill>
            </a:endParaRPr>
          </a:p>
        </p:txBody>
      </p:sp>
      <p:sp>
        <p:nvSpPr>
          <p:cNvPr id="33" name="Content Placeholder 2"/>
          <p:cNvSpPr>
            <a:spLocks noGrp="1"/>
          </p:cNvSpPr>
          <p:nvPr>
            <p:ph idx="1"/>
          </p:nvPr>
        </p:nvSpPr>
        <p:spPr>
          <a:xfrm>
            <a:off x="1429555" y="1374978"/>
            <a:ext cx="8190963" cy="4317484"/>
          </a:xfrm>
        </p:spPr>
        <p:txBody>
          <a:bodyPr>
            <a:noAutofit/>
          </a:bodyPr>
          <a:lstStyle/>
          <a:p>
            <a:pPr marL="0" indent="0">
              <a:buNone/>
            </a:pPr>
            <a:r>
              <a:rPr lang="en-US" sz="2000" b="1" i="1">
                <a:solidFill>
                  <a:schemeClr val="tx1"/>
                </a:solidFill>
              </a:rPr>
              <a:t>1.2.1. Hạn chế của HT hiện tại </a:t>
            </a:r>
            <a:endParaRPr lang="en-US" sz="2000">
              <a:solidFill>
                <a:schemeClr val="tx1"/>
              </a:solidFill>
            </a:endParaRPr>
          </a:p>
          <a:p>
            <a:pPr marL="0" indent="0">
              <a:buNone/>
            </a:pPr>
            <a:r>
              <a:rPr lang="en-US" sz="2000" b="1" i="1">
                <a:solidFill>
                  <a:schemeClr val="tx1"/>
                </a:solidFill>
              </a:rPr>
              <a:t>	</a:t>
            </a:r>
            <a:r>
              <a:rPr lang="en-US" sz="2000">
                <a:solidFill>
                  <a:schemeClr val="tx1"/>
                </a:solidFill>
              </a:rPr>
              <a:t>- Làm việc thủ công trên giấy, làm mất nhiều thời gian cho việc ghi chép và tổng kết lại.</a:t>
            </a:r>
          </a:p>
          <a:p>
            <a:pPr marL="0" indent="0">
              <a:buNone/>
            </a:pPr>
            <a:r>
              <a:rPr lang="en-US" sz="2000">
                <a:solidFill>
                  <a:schemeClr val="tx1"/>
                </a:solidFill>
              </a:rPr>
              <a:t>	- Quá trình bảo quản nếu có sai sót sẽ làm hư sổ sách, có thể gây mất mát về tài sản.</a:t>
            </a:r>
          </a:p>
          <a:p>
            <a:pPr marL="0" indent="0">
              <a:buNone/>
            </a:pPr>
            <a:r>
              <a:rPr lang="en-US" sz="2000">
                <a:solidFill>
                  <a:schemeClr val="tx1"/>
                </a:solidFill>
              </a:rPr>
              <a:t>	- Số lượng ghi chép nhiều, trong quá trình tổng kết khó tránh khỏi sai sót và mất nhiều thời gian.</a:t>
            </a:r>
          </a:p>
          <a:p>
            <a:pPr marL="0" indent="0">
              <a:buNone/>
            </a:pPr>
            <a:r>
              <a:rPr lang="en-US" sz="2000">
                <a:solidFill>
                  <a:schemeClr val="tx1"/>
                </a:solidFill>
              </a:rPr>
              <a:t>	- Chi phí nhiều, gây lãng phí và không sử dụng hết tài nguyên có </a:t>
            </a:r>
            <a:r>
              <a:rPr lang="en-US" sz="2000">
                <a:solidFill>
                  <a:schemeClr val="tx1"/>
                </a:solidFill>
              </a:rPr>
              <a:t>sẵn</a:t>
            </a:r>
            <a:r>
              <a:rPr lang="en-US" sz="2000" smtClean="0">
                <a:solidFill>
                  <a:schemeClr val="tx1"/>
                </a:solidFill>
              </a:rPr>
              <a:t>.</a:t>
            </a:r>
            <a:endParaRPr lang="en-US" sz="2000">
              <a:solidFill>
                <a:schemeClr val="tx1"/>
              </a:solidFill>
            </a:endParaRPr>
          </a:p>
        </p:txBody>
      </p:sp>
    </p:spTree>
    <p:extLst>
      <p:ext uri="{BB962C8B-B14F-4D97-AF65-F5344CB8AC3E}">
        <p14:creationId xmlns:p14="http://schemas.microsoft.com/office/powerpoint/2010/main" val="2631956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52" y="309093"/>
            <a:ext cx="6347713" cy="762000"/>
          </a:xfrm>
        </p:spPr>
        <p:txBody>
          <a:bodyPr>
            <a:normAutofit/>
          </a:bodyPr>
          <a:lstStyle/>
          <a:p>
            <a:pPr algn="ctr"/>
            <a:r>
              <a:rPr lang="en-US" i="1">
                <a:solidFill>
                  <a:schemeClr val="tx1"/>
                </a:solidFill>
              </a:rPr>
              <a:t>1.2. Xác lập dự án</a:t>
            </a:r>
            <a:endParaRPr lang="en-US" dirty="0"/>
          </a:p>
        </p:txBody>
      </p:sp>
      <p:sp>
        <p:nvSpPr>
          <p:cNvPr id="4" name="TextBox 3"/>
          <p:cNvSpPr txBox="1"/>
          <p:nvPr/>
        </p:nvSpPr>
        <p:spPr>
          <a:xfrm>
            <a:off x="1433849" y="1966176"/>
            <a:ext cx="8139697" cy="3139321"/>
          </a:xfrm>
          <a:prstGeom prst="rect">
            <a:avLst/>
          </a:prstGeom>
          <a:noFill/>
        </p:spPr>
        <p:txBody>
          <a:bodyPr wrap="square" rtlCol="0">
            <a:spAutoFit/>
          </a:bodyPr>
          <a:lstStyle/>
          <a:p>
            <a:r>
              <a:rPr lang="en-US" b="1" i="1"/>
              <a:t>1.2.2. Yêu cầu (mục tiêu) của hệ thống mới:</a:t>
            </a:r>
            <a:endParaRPr lang="en-US"/>
          </a:p>
          <a:p>
            <a:r>
              <a:rPr lang="en-US" b="1" i="1"/>
              <a:t>	</a:t>
            </a:r>
            <a:r>
              <a:rPr lang="en-US"/>
              <a:t>- Xây dựng hệ thống thông tin, sử dụng dữ liệu tài nguyên một cách hợp lí.</a:t>
            </a:r>
          </a:p>
          <a:p>
            <a:r>
              <a:rPr lang="en-US"/>
              <a:t>	- Loại bỏ hoàn toàn việc quản lí thông tin nhân viên bằng việc ghi chép.</a:t>
            </a:r>
          </a:p>
          <a:p>
            <a:r>
              <a:rPr lang="en-US"/>
              <a:t>	- Loại bỏ việc ghi chép sổ sách, hóa đơn thanh toán, kiểm kê hàng hóa, thống kê cuối năm phải cộng dồn từ ngày.</a:t>
            </a:r>
          </a:p>
          <a:p>
            <a:r>
              <a:rPr lang="en-US"/>
              <a:t>	- Công việc sẽ được thao tác bằng chuột, mọi thông tin sẽ được lưu lại trong hệ thống, thống kê nhanh </a:t>
            </a:r>
            <a:r>
              <a:rPr lang="en-US"/>
              <a:t>chóng</a:t>
            </a:r>
            <a:r>
              <a:rPr lang="en-US" smtClean="0"/>
              <a:t>.</a:t>
            </a:r>
            <a:endParaRPr lang="en-US" b="1" i="1" smtClean="0"/>
          </a:p>
          <a:p>
            <a:r>
              <a:rPr lang="en-US" b="1" i="1" smtClean="0"/>
              <a:t>1.2.3</a:t>
            </a:r>
            <a:r>
              <a:rPr lang="en-US" b="1" i="1"/>
              <a:t>. Các giải pháp và tính khả thi</a:t>
            </a:r>
            <a:endParaRPr lang="en-US"/>
          </a:p>
          <a:p>
            <a:r>
              <a:rPr lang="en-US" b="1" i="1"/>
              <a:t>	</a:t>
            </a:r>
            <a:r>
              <a:rPr lang="en-US"/>
              <a:t>- Sử dụng phần mềm Visual Stdio 2015. Lập trình với ngôn ngữ C#.</a:t>
            </a:r>
          </a:p>
        </p:txBody>
      </p:sp>
    </p:spTree>
    <p:extLst>
      <p:ext uri="{BB962C8B-B14F-4D97-AF65-F5344CB8AC3E}">
        <p14:creationId xmlns:p14="http://schemas.microsoft.com/office/powerpoint/2010/main" val="3379681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1" y="346803"/>
            <a:ext cx="7810499" cy="762000"/>
          </a:xfrm>
        </p:spPr>
        <p:txBody>
          <a:bodyPr>
            <a:normAutofit/>
          </a:bodyPr>
          <a:lstStyle/>
          <a:p>
            <a:r>
              <a:rPr lang="en-US" i="1">
                <a:solidFill>
                  <a:schemeClr val="tx1"/>
                </a:solidFill>
              </a:rPr>
              <a:t>1.3. Phạm vi và hạn chế của dự án </a:t>
            </a:r>
            <a:endParaRPr lang="en-US" b="1" i="1">
              <a:solidFill>
                <a:schemeClr val="tx1"/>
              </a:solidFill>
            </a:endParaRPr>
          </a:p>
        </p:txBody>
      </p:sp>
      <p:sp>
        <p:nvSpPr>
          <p:cNvPr id="7" name="Content Placeholder 6"/>
          <p:cNvSpPr>
            <a:spLocks noGrp="1"/>
          </p:cNvSpPr>
          <p:nvPr>
            <p:ph idx="1"/>
          </p:nvPr>
        </p:nvSpPr>
        <p:spPr>
          <a:xfrm>
            <a:off x="1169016" y="1661374"/>
            <a:ext cx="8596668" cy="3863662"/>
          </a:xfrm>
        </p:spPr>
        <p:txBody>
          <a:bodyPr/>
          <a:lstStyle/>
          <a:p>
            <a:pPr marL="0" indent="0">
              <a:buNone/>
            </a:pPr>
            <a:r>
              <a:rPr lang="en-US" sz="2000" b="1" i="1">
                <a:solidFill>
                  <a:schemeClr val="tx1"/>
                </a:solidFill>
              </a:rPr>
              <a:t>1.3.1. Phạm vi</a:t>
            </a:r>
            <a:endParaRPr lang="en-US" sz="2000">
              <a:solidFill>
                <a:schemeClr val="tx1"/>
              </a:solidFill>
            </a:endParaRPr>
          </a:p>
          <a:p>
            <a:pPr marL="0" indent="0">
              <a:buNone/>
            </a:pPr>
            <a:r>
              <a:rPr lang="en-US" sz="2000" b="1" i="1">
                <a:solidFill>
                  <a:schemeClr val="tx1"/>
                </a:solidFill>
              </a:rPr>
              <a:t>	</a:t>
            </a:r>
            <a:r>
              <a:rPr lang="en-US" sz="2000">
                <a:solidFill>
                  <a:schemeClr val="tx1"/>
                </a:solidFill>
              </a:rPr>
              <a:t>- Thực hiện tại quan Café Nhật Quyên – Đường Nguyễn Đình Chiểu, Tam Kỳ - Quảng Nam.</a:t>
            </a:r>
          </a:p>
          <a:p>
            <a:pPr marL="0" indent="0">
              <a:buNone/>
            </a:pPr>
            <a:r>
              <a:rPr lang="en-US" sz="2000" b="1" i="1">
                <a:solidFill>
                  <a:schemeClr val="tx1"/>
                </a:solidFill>
              </a:rPr>
              <a:t>1.3.2. Hạn chế.</a:t>
            </a:r>
            <a:endParaRPr lang="en-US" sz="2000">
              <a:solidFill>
                <a:schemeClr val="tx1"/>
              </a:solidFill>
            </a:endParaRPr>
          </a:p>
          <a:p>
            <a:pPr marL="0" indent="0">
              <a:buNone/>
            </a:pPr>
            <a:r>
              <a:rPr lang="en-US" sz="2000" b="1" i="1">
                <a:solidFill>
                  <a:schemeClr val="tx1"/>
                </a:solidFill>
              </a:rPr>
              <a:t>	</a:t>
            </a:r>
            <a:r>
              <a:rPr lang="en-US" sz="2000">
                <a:solidFill>
                  <a:schemeClr val="tx1"/>
                </a:solidFill>
              </a:rPr>
              <a:t>- Chỉ sử dụng được cho tiệm Café Nhật Quyên. </a:t>
            </a:r>
          </a:p>
          <a:p>
            <a:endParaRPr lang="en-US"/>
          </a:p>
        </p:txBody>
      </p:sp>
    </p:spTree>
    <p:extLst>
      <p:ext uri="{BB962C8B-B14F-4D97-AF65-F5344CB8AC3E}">
        <p14:creationId xmlns:p14="http://schemas.microsoft.com/office/powerpoint/2010/main" val="3793904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3078" y="129091"/>
            <a:ext cx="6347713" cy="762000"/>
          </a:xfrm>
        </p:spPr>
        <p:txBody>
          <a:bodyPr>
            <a:normAutofit fontScale="90000"/>
          </a:bodyPr>
          <a:lstStyle/>
          <a:p>
            <a:r>
              <a:rPr lang="en-US" i="1">
                <a:solidFill>
                  <a:schemeClr val="tx1"/>
                </a:solidFill>
              </a:rPr>
              <a:t>1.4. Kế hoạch triển khai dự án </a:t>
            </a:r>
            <a:endParaRPr lang="en-US" b="1" i="1">
              <a:solidFill>
                <a:schemeClr val="tx1"/>
              </a:solidFill>
            </a:endParaRPr>
          </a:p>
        </p:txBody>
      </p:sp>
      <p:sp>
        <p:nvSpPr>
          <p:cNvPr id="7" name="Content Placeholder 6"/>
          <p:cNvSpPr>
            <a:spLocks noGrp="1"/>
          </p:cNvSpPr>
          <p:nvPr>
            <p:ph idx="1"/>
          </p:nvPr>
        </p:nvSpPr>
        <p:spPr>
          <a:xfrm>
            <a:off x="540914" y="1030308"/>
            <a:ext cx="10315976" cy="5022762"/>
          </a:xfrm>
        </p:spPr>
        <p:txBody>
          <a:bodyPr>
            <a:noAutofit/>
          </a:bodyPr>
          <a:lstStyle/>
          <a:p>
            <a:pPr marL="0" indent="0">
              <a:buNone/>
            </a:pPr>
            <a:r>
              <a:rPr lang="en-US" sz="1700" b="1" i="1"/>
              <a:t>1.4.1. Dự kiến.</a:t>
            </a:r>
            <a:endParaRPr lang="en-US" sz="1700"/>
          </a:p>
          <a:p>
            <a:pPr marL="0" indent="0">
              <a:buNone/>
            </a:pPr>
            <a:r>
              <a:rPr lang="en-US" sz="1700" b="1" i="1"/>
              <a:t>	</a:t>
            </a:r>
            <a:r>
              <a:rPr lang="en-US" sz="1700"/>
              <a:t>- Hoàn thành đến khi kết thúc môn học.</a:t>
            </a:r>
          </a:p>
          <a:p>
            <a:pPr marL="0" indent="0">
              <a:buNone/>
            </a:pPr>
            <a:r>
              <a:rPr lang="en-US" sz="1700" b="1" i="1"/>
              <a:t>1.4.2. Điều kiện mua và lắp đặt thiết bị:</a:t>
            </a:r>
            <a:endParaRPr lang="en-US" sz="1700"/>
          </a:p>
          <a:p>
            <a:pPr marL="0" indent="0">
              <a:buNone/>
            </a:pPr>
            <a:r>
              <a:rPr lang="en-US" sz="1700" b="1" i="1"/>
              <a:t>	</a:t>
            </a:r>
            <a:r>
              <a:rPr lang="en-US" sz="1700"/>
              <a:t>- Quán đã có sẵn máy vi tính.</a:t>
            </a:r>
          </a:p>
          <a:p>
            <a:pPr marL="0" indent="0">
              <a:buNone/>
            </a:pPr>
            <a:r>
              <a:rPr lang="en-US" sz="1700" b="1" i="1"/>
              <a:t>1.4.3. Công tác huấn luyện sử dụng HT</a:t>
            </a:r>
            <a:endParaRPr lang="en-US" sz="1700"/>
          </a:p>
          <a:p>
            <a:pPr marL="0" indent="0">
              <a:buNone/>
            </a:pPr>
            <a:r>
              <a:rPr lang="en-US" sz="1700" b="1" i="1"/>
              <a:t>	</a:t>
            </a:r>
            <a:r>
              <a:rPr lang="en-US" sz="1700"/>
              <a:t>- Mất khoảng 2h00 để huấn luyện sử dụng.</a:t>
            </a:r>
          </a:p>
          <a:p>
            <a:pPr marL="0" indent="0">
              <a:buNone/>
            </a:pPr>
            <a:r>
              <a:rPr lang="en-US" sz="1700" b="1" i="1"/>
              <a:t>1.4.4. Công việc bảo trì.</a:t>
            </a:r>
            <a:endParaRPr lang="en-US" sz="1700"/>
          </a:p>
          <a:p>
            <a:pPr marL="0" indent="0">
              <a:buNone/>
            </a:pPr>
            <a:r>
              <a:rPr lang="en-US" sz="1700"/>
              <a:t>	- Nếu có lỗi hoặc sai sót trong hệ thống, người dùng thông báo. Bảo trì tại quán trong vòng 3 tháng.</a:t>
            </a:r>
          </a:p>
          <a:p>
            <a:pPr marL="0" indent="0">
              <a:buNone/>
            </a:pPr>
            <a:r>
              <a:rPr lang="en-US" sz="1700" b="1" i="1"/>
              <a:t>1.4.5. Kế hoạch triển khai dự án </a:t>
            </a:r>
            <a:endParaRPr lang="en-US" sz="1700"/>
          </a:p>
          <a:p>
            <a:pPr marL="0" indent="0">
              <a:buNone/>
            </a:pPr>
            <a:r>
              <a:rPr lang="en-US" sz="1700"/>
              <a:t>		a) Bảng phân công nhiệm vụ và tiến độ thực hiện:</a:t>
            </a:r>
          </a:p>
          <a:p>
            <a:pPr marL="0" indent="0">
              <a:buNone/>
            </a:pPr>
            <a:r>
              <a:rPr lang="en-US" sz="1700"/>
              <a:t>		- Long + Vững khảo sát hiện trạng.</a:t>
            </a:r>
          </a:p>
          <a:p>
            <a:pPr marL="0" indent="0">
              <a:buNone/>
            </a:pPr>
            <a:r>
              <a:rPr lang="en-US" sz="1700"/>
              <a:t>		- Kiệt + La viết chương trình.</a:t>
            </a:r>
          </a:p>
          <a:p>
            <a:pPr marL="0" indent="0">
              <a:buNone/>
            </a:pPr>
            <a:r>
              <a:rPr lang="en-US" sz="1700"/>
              <a:t>		b) Kinh phí dự kiến phát triển HT</a:t>
            </a:r>
          </a:p>
          <a:p>
            <a:pPr marL="0" indent="0">
              <a:buNone/>
            </a:pPr>
            <a:endParaRPr lang="en-US" sz="1700"/>
          </a:p>
        </p:txBody>
      </p:sp>
    </p:spTree>
    <p:extLst>
      <p:ext uri="{BB962C8B-B14F-4D97-AF65-F5344CB8AC3E}">
        <p14:creationId xmlns:p14="http://schemas.microsoft.com/office/powerpoint/2010/main" val="610247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236</TotalTime>
  <Words>153</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PowerPoint Presentation</vt:lpstr>
      <vt:lpstr>PowerPoint Presentation</vt:lpstr>
      <vt:lpstr>1.1. Khảo sát hiện trạng </vt:lpstr>
      <vt:lpstr>1.1. Khảo sát hiện trạng </vt:lpstr>
      <vt:lpstr>1.2. Xác lập dự án</vt:lpstr>
      <vt:lpstr>1.2. Xác lập dự án</vt:lpstr>
      <vt:lpstr>1.3. Phạm vi và hạn chế của dự án </vt:lpstr>
      <vt:lpstr>1.4. Kế hoạch triển khai dự án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Nguyễn Phước La</cp:lastModifiedBy>
  <cp:revision>47</cp:revision>
  <dcterms:created xsi:type="dcterms:W3CDTF">2016-01-19T07:29:11Z</dcterms:created>
  <dcterms:modified xsi:type="dcterms:W3CDTF">2016-03-16T11:12:52Z</dcterms:modified>
</cp:coreProperties>
</file>