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Cabin Bold" charset="1" panose="00000800000000000000"/>
      <p:regular r:id="rId19"/>
    </p:embeddedFont>
    <p:embeddedFont>
      <p:font typeface="DejaVu Serif Bold" charset="1" panose="02060803050605020204"/>
      <p:regular r:id="rId20"/>
    </p:embeddedFont>
    <p:embeddedFont>
      <p:font typeface="Cabin" charset="1" panose="00000500000000000000"/>
      <p:regular r:id="rId21"/>
    </p:embeddedFont>
    <p:embeddedFont>
      <p:font typeface="Paytone One" charset="1" panose="00000500000000000000"/>
      <p:regular r:id="rId22"/>
    </p:embeddedFont>
    <p:embeddedFont>
      <p:font typeface="DejaVu Serif" charset="1" panose="02060603050605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4.xml" Type="http://schemas.openxmlformats.org/officeDocument/2006/relationships/slide"/><Relationship Id="rId3" Target="slide5.xml" Type="http://schemas.openxmlformats.org/officeDocument/2006/relationships/slide"/><Relationship Id="rId4" Target="slide10.xml" Type="http://schemas.openxmlformats.org/officeDocument/2006/relationships/slide"/><Relationship Id="rId5" Target="slide6.xml" Type="http://schemas.openxmlformats.org/officeDocument/2006/relationships/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embeddings/oleObject2.bin" Type="http://schemas.openxmlformats.org/officeDocument/2006/relationships/oleObjec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7612069"/>
            <a:ext cx="18288000" cy="2674931"/>
            <a:chOff x="0" y="0"/>
            <a:chExt cx="4816593" cy="70450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704508"/>
            </a:xfrm>
            <a:custGeom>
              <a:avLst/>
              <a:gdLst/>
              <a:ahLst/>
              <a:cxnLst/>
              <a:rect r="r" b="b" t="t" l="l"/>
              <a:pathLst>
                <a:path h="704508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704508"/>
                  </a:lnTo>
                  <a:lnTo>
                    <a:pt x="0" y="7045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7426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557806" y="831895"/>
            <a:ext cx="5503176" cy="8623210"/>
          </a:xfrm>
          <a:custGeom>
            <a:avLst/>
            <a:gdLst/>
            <a:ahLst/>
            <a:cxnLst/>
            <a:rect r="r" b="b" t="t" l="l"/>
            <a:pathLst>
              <a:path h="8623210" w="5503176">
                <a:moveTo>
                  <a:pt x="0" y="0"/>
                </a:moveTo>
                <a:lnTo>
                  <a:pt x="5503176" y="0"/>
                </a:lnTo>
                <a:lnTo>
                  <a:pt x="5503176" y="8623210"/>
                </a:lnTo>
                <a:lnTo>
                  <a:pt x="0" y="86232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184200" y="95425"/>
            <a:ext cx="15957878" cy="93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91"/>
              </a:lnSpc>
            </a:pPr>
            <a:r>
              <a:rPr lang="en-US" sz="5533" b="true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PHẦN 6: CONTINIOUSE TESTING </a:t>
            </a:r>
            <a:r>
              <a:rPr lang="en-US" b="true" sz="5533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DEVELOPMENT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16088" y="2476734"/>
            <a:ext cx="3253859" cy="83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b="true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NHÓM 4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16088" y="3545415"/>
            <a:ext cx="4007644" cy="83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b="true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Lớp: ST23C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118797" y="3554940"/>
            <a:ext cx="7225314" cy="3062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20"/>
              </a:lnSpc>
            </a:pPr>
            <a:r>
              <a:rPr lang="en-US" sz="4300" b="true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Thành viên nhóm: </a:t>
            </a:r>
          </a:p>
          <a:p>
            <a:pPr algn="l">
              <a:lnSpc>
                <a:spcPts val="6020"/>
              </a:lnSpc>
            </a:pPr>
            <a:r>
              <a:rPr lang="en-US" sz="4300" b="true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    Nguyễn Phương Trà</a:t>
            </a:r>
          </a:p>
          <a:p>
            <a:pPr algn="l">
              <a:lnSpc>
                <a:spcPts val="6020"/>
              </a:lnSpc>
            </a:pPr>
            <a:r>
              <a:rPr lang="en-US" sz="4300" b="true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    </a:t>
            </a:r>
            <a:r>
              <a:rPr lang="en-US" sz="4300" b="true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A Trưởng</a:t>
            </a:r>
          </a:p>
          <a:p>
            <a:pPr algn="l">
              <a:lnSpc>
                <a:spcPts val="6020"/>
              </a:lnSpc>
            </a:pPr>
            <a:r>
              <a:rPr lang="en-US" sz="4300" b="true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    </a:t>
            </a:r>
            <a:r>
              <a:rPr lang="en-US" sz="4300" b="true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Tâm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315737" y="1087275"/>
            <a:ext cx="12669110" cy="645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7"/>
              </a:lnSpc>
            </a:pPr>
            <a:r>
              <a:rPr lang="en-US" sz="3847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Trong quy trình phát triển phần mềm hiện đại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118797" y="2584049"/>
            <a:ext cx="6921252" cy="632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b="true" sz="3600">
                <a:solidFill>
                  <a:srgbClr val="FFFFFF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GVHD: Dương Thị Mai Nga</a:t>
            </a:r>
          </a:p>
        </p:txBody>
      </p:sp>
      <p:sp>
        <p:nvSpPr>
          <p:cNvPr name="AutoShape 12" id="12"/>
          <p:cNvSpPr/>
          <p:nvPr/>
        </p:nvSpPr>
        <p:spPr>
          <a:xfrm>
            <a:off x="10781916" y="2068766"/>
            <a:ext cx="0" cy="4544124"/>
          </a:xfrm>
          <a:prstGeom prst="line">
            <a:avLst/>
          </a:prstGeom>
          <a:ln cap="rnd" w="762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0181" y="5795621"/>
            <a:ext cx="17787638" cy="4491379"/>
          </a:xfrm>
          <a:custGeom>
            <a:avLst/>
            <a:gdLst/>
            <a:ahLst/>
            <a:cxnLst/>
            <a:rect r="r" b="b" t="t" l="l"/>
            <a:pathLst>
              <a:path h="4491379" w="17787638">
                <a:moveTo>
                  <a:pt x="0" y="0"/>
                </a:moveTo>
                <a:lnTo>
                  <a:pt x="17787638" y="0"/>
                </a:lnTo>
                <a:lnTo>
                  <a:pt x="17787638" y="4491379"/>
                </a:lnTo>
                <a:lnTo>
                  <a:pt x="0" y="44913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383669"/>
            <a:ext cx="6113320" cy="3138757"/>
            <a:chOff x="0" y="0"/>
            <a:chExt cx="8151093" cy="418500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95356"/>
              <a:ext cx="8151093" cy="1095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9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12742"/>
              <a:ext cx="8151093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659837"/>
              <a:ext cx="8151093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97353" y="2734254"/>
            <a:ext cx="5757975" cy="53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8"/>
              </a:lnSpc>
            </a:pPr>
            <a:r>
              <a:rPr lang="en-US" sz="3034" b="true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1: Tạo môi trường ảo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0" y="3465183"/>
            <a:ext cx="914400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pyt</a:t>
            </a:r>
            <a:r>
              <a:rPr lang="en-US" sz="33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hon -m venv venv   #tạo môi trường ảo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2993" y="4380186"/>
            <a:ext cx="9046297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venv\Scripts\activate   #kích hoạt môi trường ảo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230887"/>
            <a:ext cx="1828800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 b="true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Cài</a:t>
            </a:r>
            <a:r>
              <a:rPr lang="en-US" b="true" sz="4500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đặt các thư viện Python phục vụ kiểm thử, phân tích và đảm bảo chất lượng mã nguồn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7353" y="5084401"/>
            <a:ext cx="162356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2: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7212" y="3070162"/>
            <a:ext cx="7487235" cy="2313839"/>
          </a:xfrm>
          <a:custGeom>
            <a:avLst/>
            <a:gdLst/>
            <a:ahLst/>
            <a:cxnLst/>
            <a:rect r="r" b="b" t="t" l="l"/>
            <a:pathLst>
              <a:path h="2313839" w="7487235">
                <a:moveTo>
                  <a:pt x="0" y="0"/>
                </a:moveTo>
                <a:lnTo>
                  <a:pt x="7487235" y="0"/>
                </a:lnTo>
                <a:lnTo>
                  <a:pt x="7487235" y="2313839"/>
                </a:lnTo>
                <a:lnTo>
                  <a:pt x="0" y="23138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1182" y="6887042"/>
            <a:ext cx="7487235" cy="2249952"/>
          </a:xfrm>
          <a:custGeom>
            <a:avLst/>
            <a:gdLst/>
            <a:ahLst/>
            <a:cxnLst/>
            <a:rect r="r" b="b" t="t" l="l"/>
            <a:pathLst>
              <a:path h="2249952" w="7487235">
                <a:moveTo>
                  <a:pt x="0" y="0"/>
                </a:moveTo>
                <a:lnTo>
                  <a:pt x="7487235" y="0"/>
                </a:lnTo>
                <a:lnTo>
                  <a:pt x="7487235" y="2249951"/>
                </a:lnTo>
                <a:lnTo>
                  <a:pt x="0" y="224995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>
            <a:off x="9532546" y="1822039"/>
            <a:ext cx="0" cy="7724405"/>
          </a:xfrm>
          <a:prstGeom prst="line">
            <a:avLst/>
          </a:prstGeom>
          <a:ln cap="rnd" w="762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9839948" y="4648419"/>
            <a:ext cx="7832359" cy="3947211"/>
          </a:xfrm>
          <a:custGeom>
            <a:avLst/>
            <a:gdLst/>
            <a:ahLst/>
            <a:cxnLst/>
            <a:rect r="r" b="b" t="t" l="l"/>
            <a:pathLst>
              <a:path h="3947211" w="7832359">
                <a:moveTo>
                  <a:pt x="0" y="0"/>
                </a:moveTo>
                <a:lnTo>
                  <a:pt x="7832359" y="0"/>
                </a:lnTo>
                <a:lnTo>
                  <a:pt x="7832359" y="3947211"/>
                </a:lnTo>
                <a:lnTo>
                  <a:pt x="0" y="394721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658228" y="-85725"/>
            <a:ext cx="18795026" cy="844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🧪</a:t>
            </a:r>
            <a:r>
              <a:rPr lang="en-US" sz="49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Thực hành kiểm thử mã Python – Unit Test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38998" y="1119099"/>
            <a:ext cx="5679939" cy="70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8"/>
              </a:lnSpc>
              <a:spcBef>
                <a:spcPct val="0"/>
              </a:spcBef>
            </a:pPr>
            <a:r>
              <a:rPr lang="en-US" sz="4155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Ví dụ đơn giản với pytest: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8998" y="2183989"/>
            <a:ext cx="5872841" cy="70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8"/>
              </a:lnSpc>
              <a:spcBef>
                <a:spcPct val="0"/>
              </a:spcBef>
            </a:pPr>
            <a:r>
              <a:rPr lang="en-US" sz="4155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Tạo file calculator.py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5745951"/>
            <a:ext cx="5872841" cy="70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8"/>
              </a:lnSpc>
              <a:spcBef>
                <a:spcPct val="0"/>
              </a:spcBef>
            </a:pPr>
            <a:r>
              <a:rPr lang="en-US" sz="4155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Tạo file test_calculator.py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09669" y="1138322"/>
            <a:ext cx="5482330" cy="21675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8"/>
              </a:lnSpc>
            </a:pPr>
            <a:r>
              <a:rPr lang="en-US" sz="4155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Chạy câu lệnh:</a:t>
            </a:r>
          </a:p>
          <a:p>
            <a:pPr algn="ctr">
              <a:lnSpc>
                <a:spcPts val="5818"/>
              </a:lnSpc>
            </a:pPr>
            <a:r>
              <a:rPr lang="en-US" sz="4155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pytest test_calculator.py</a:t>
            </a:r>
          </a:p>
          <a:p>
            <a:pPr algn="ctr">
              <a:lnSpc>
                <a:spcPts val="5818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9144000" y="3407277"/>
            <a:ext cx="5872841" cy="702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8"/>
              </a:lnSpc>
              <a:spcBef>
                <a:spcPct val="0"/>
              </a:spcBef>
            </a:pPr>
            <a:r>
              <a:rPr lang="en-US" sz="4155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Kết quả sau khi test: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55404" y="3434505"/>
            <a:ext cx="11632596" cy="4711201"/>
          </a:xfrm>
          <a:custGeom>
            <a:avLst/>
            <a:gdLst/>
            <a:ahLst/>
            <a:cxnLst/>
            <a:rect r="r" b="b" t="t" l="l"/>
            <a:pathLst>
              <a:path h="4711201" w="11632596">
                <a:moveTo>
                  <a:pt x="0" y="0"/>
                </a:moveTo>
                <a:lnTo>
                  <a:pt x="11632596" y="0"/>
                </a:lnTo>
                <a:lnTo>
                  <a:pt x="11632596" y="4711201"/>
                </a:lnTo>
                <a:lnTo>
                  <a:pt x="0" y="47112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9666" y="2757328"/>
            <a:ext cx="3637062" cy="591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68"/>
              </a:lnSpc>
            </a:pPr>
            <a:r>
              <a:rPr lang="en-US" sz="3334" b="true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3: Cài đặt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-1606332" y="3367830"/>
            <a:ext cx="9144000" cy="6299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</a:pPr>
            <a:r>
              <a:rPr lang="en-US" sz="36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pip install pyt</a:t>
            </a:r>
            <a:r>
              <a:rPr lang="en-US" sz="36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est coverage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0181" y="235589"/>
            <a:ext cx="17945695" cy="74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Thự</a:t>
            </a:r>
            <a:r>
              <a:rPr lang="en-US" b="true" sz="4300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c hành kiểm thử mã Python – Code Coverage &amp; Quality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0181" y="5408251"/>
            <a:ext cx="5371674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4: Chạy kiểm thử và đo coverage: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0" y="1344239"/>
            <a:ext cx="11880293" cy="54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Đo độ bao phủ kiểm thử với coverage.py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2993" y="6817951"/>
            <a:ext cx="6071592" cy="2170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7230" indent="-448615" lvl="1">
              <a:lnSpc>
                <a:spcPts val="5818"/>
              </a:lnSpc>
              <a:buFont typeface="Arial"/>
              <a:buChar char="•"/>
            </a:pPr>
            <a:r>
              <a:rPr lang="en-US" sz="4155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coverage run -m pytest</a:t>
            </a:r>
          </a:p>
          <a:p>
            <a:pPr algn="l" marL="897230" indent="-448615" lvl="1">
              <a:lnSpc>
                <a:spcPts val="5818"/>
              </a:lnSpc>
              <a:buFont typeface="Arial"/>
              <a:buChar char="•"/>
            </a:pPr>
            <a:r>
              <a:rPr lang="en-US" sz="4155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coverage report</a:t>
            </a:r>
          </a:p>
          <a:p>
            <a:pPr algn="l" marL="897230" indent="-448615" lvl="1">
              <a:lnSpc>
                <a:spcPts val="5818"/>
              </a:lnSpc>
              <a:buFont typeface="Arial"/>
              <a:buChar char="•"/>
            </a:pPr>
            <a:r>
              <a:rPr lang="en-US" sz="4155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coverage html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00254" y="3457872"/>
            <a:ext cx="10945273" cy="2910304"/>
          </a:xfrm>
          <a:custGeom>
            <a:avLst/>
            <a:gdLst/>
            <a:ahLst/>
            <a:cxnLst/>
            <a:rect r="r" b="b" t="t" l="l"/>
            <a:pathLst>
              <a:path h="2910304" w="10945273">
                <a:moveTo>
                  <a:pt x="0" y="0"/>
                </a:moveTo>
                <a:lnTo>
                  <a:pt x="10945272" y="0"/>
                </a:lnTo>
                <a:lnTo>
                  <a:pt x="10945272" y="2910304"/>
                </a:lnTo>
                <a:lnTo>
                  <a:pt x="0" y="2910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383669"/>
            <a:ext cx="6113320" cy="3138757"/>
            <a:chOff x="0" y="0"/>
            <a:chExt cx="8151093" cy="4185009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295356"/>
              <a:ext cx="8151093" cy="1095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6599"/>
                </a:lnSpc>
              </a:pP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312742"/>
              <a:ext cx="8151093" cy="723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320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3659837"/>
              <a:ext cx="8151093" cy="5251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502993" y="2766853"/>
            <a:ext cx="3310408" cy="5343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8"/>
              </a:lnSpc>
            </a:pPr>
            <a:r>
              <a:rPr lang="en-US" sz="3034" b="true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5: Cài đặt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-1606332" y="3367830"/>
            <a:ext cx="91440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pip install fl</a:t>
            </a:r>
            <a:r>
              <a:rPr lang="en-US" sz="33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ake8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pip install pylint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0181" y="235589"/>
            <a:ext cx="17945695" cy="7480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true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Thự</a:t>
            </a:r>
            <a:r>
              <a:rPr lang="en-US" b="true" sz="4300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c hành kiểm thử mã Python – Code Coverage &amp; Quality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807169" y="2505372"/>
            <a:ext cx="973635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Bước 6: Chạy kiểm kiểm tra chất lượng mã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0" y="1344239"/>
            <a:ext cx="11880293" cy="5403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Kiểm</a:t>
            </a:r>
            <a:r>
              <a:rPr lang="en-US" b="true" sz="3099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tra chất lượng mã với flake8, pylint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3915" y="6892051"/>
            <a:ext cx="15995301" cy="23794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83"/>
              </a:lnSpc>
            </a:pPr>
            <a:r>
              <a:rPr lang="en-US" sz="2599">
                <a:solidFill>
                  <a:srgbClr val="000000"/>
                </a:solidFill>
                <a:latin typeface="DejaVu Serif"/>
                <a:ea typeface="DejaVu Serif"/>
                <a:cs typeface="DejaVu Serif"/>
                <a:sym typeface="DejaVu Serif"/>
              </a:rPr>
              <a:t>✅ </a:t>
            </a:r>
            <a:r>
              <a:rPr lang="en-US" b="true" sz="2599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Ý nghĩa</a:t>
            </a:r>
            <a:r>
              <a:rPr lang="en-US" sz="2599">
                <a:solidFill>
                  <a:srgbClr val="000000"/>
                </a:solidFill>
                <a:latin typeface="DejaVu Serif"/>
                <a:ea typeface="DejaVu Serif"/>
                <a:cs typeface="DejaVu Serif"/>
                <a:sym typeface="DejaVu Serif"/>
              </a:rPr>
              <a:t>:</a:t>
            </a:r>
          </a:p>
          <a:p>
            <a:pPr algn="l">
              <a:lnSpc>
                <a:spcPts val="4783"/>
              </a:lnSpc>
            </a:pPr>
            <a:r>
              <a:rPr lang="en-US" b="true" sz="2599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C0114 </a:t>
            </a:r>
            <a:r>
              <a:rPr lang="en-US" sz="2599">
                <a:solidFill>
                  <a:srgbClr val="000000"/>
                </a:solidFill>
                <a:latin typeface="DejaVu Serif"/>
                <a:ea typeface="DejaVu Serif"/>
                <a:cs typeface="DejaVu Serif"/>
                <a:sym typeface="DejaVu Serif"/>
              </a:rPr>
              <a:t>– Missing module docstring: Tệp calculator.py không có mô tả đầu file (docstring mô tả module).</a:t>
            </a:r>
          </a:p>
          <a:p>
            <a:pPr algn="l">
              <a:lnSpc>
                <a:spcPts val="4783"/>
              </a:lnSpc>
            </a:pPr>
            <a:r>
              <a:rPr lang="en-US" b="true" sz="2599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C0116 </a:t>
            </a:r>
            <a:r>
              <a:rPr lang="en-US" sz="2599">
                <a:solidFill>
                  <a:srgbClr val="000000"/>
                </a:solidFill>
                <a:latin typeface="DejaVu Serif"/>
                <a:ea typeface="DejaVu Serif"/>
                <a:cs typeface="DejaVu Serif"/>
                <a:sym typeface="DejaVu Serif"/>
              </a:rPr>
              <a:t>– Missing function docstring: Hàm trong file không có chú thích mô tả chức năng.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307286" y="1503589"/>
          <a:ext cx="7913914" cy="7400925"/>
        </p:xfrm>
        <a:graphic>
          <a:graphicData uri="http://schemas.openxmlformats.org/drawingml/2006/table">
            <a:tbl>
              <a:tblPr/>
              <a:tblGrid>
                <a:gridCol w="1230086"/>
                <a:gridCol w="6683829"/>
              </a:tblGrid>
              <a:tr h="1212396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7AC7CF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u="sng">
                          <a:solidFill>
                            <a:srgbClr val="5034C4"/>
                          </a:solidFill>
                          <a:latin typeface="Cabin"/>
                          <a:ea typeface="Cabin"/>
                          <a:cs typeface="Cabin"/>
                          <a:sym typeface="Cabin"/>
                          <a:hlinkClick r:id="rId2" action="ppaction://hlinksldjump"/>
                        </a:rPr>
                        <a:t>Lý thuyết về DevOps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38943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7AC7CF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02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u="sng">
                          <a:solidFill>
                            <a:srgbClr val="5034C4"/>
                          </a:solidFill>
                          <a:latin typeface="Cabin"/>
                          <a:ea typeface="Cabin"/>
                          <a:cs typeface="Cabin"/>
                          <a:sym typeface="Cabin"/>
                          <a:hlinkClick r:id="rId3" action="ppaction://hlinksldjump"/>
                        </a:rPr>
                        <a:t>Deployment trong CI/CD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396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7AC7CF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u="sng">
                          <a:solidFill>
                            <a:srgbClr val="5034C4"/>
                          </a:solidFill>
                          <a:latin typeface="Cabin"/>
                          <a:ea typeface="Cabin"/>
                          <a:cs typeface="Cabin"/>
                          <a:sym typeface="Cabin"/>
                          <a:hlinkClick r:id="rId4" action="ppaction://hlinksldjump"/>
                        </a:rPr>
                        <a:t>Code Coverage &amp; Code Quality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396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7AC7CF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u="sng">
                          <a:solidFill>
                            <a:srgbClr val="5034C4"/>
                          </a:solidFill>
                          <a:latin typeface="Cabin"/>
                          <a:ea typeface="Cabin"/>
                          <a:cs typeface="Cabin"/>
                          <a:sym typeface="Cabin"/>
                          <a:hlinkClick r:id="rId5" action="ppaction://hlinksldjump"/>
                        </a:rPr>
                        <a:t> Cài đặt &amp; Cấu hình thư viện Python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396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7AC7CF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5034C4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Cài đặt &amp; Cấu hình CI trên Gitlab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212396">
                <a:tc>
                  <a:txBody>
                    <a:bodyPr anchor="t" rtlCol="false"/>
                    <a:lstStyle/>
                    <a:p>
                      <a:pPr algn="r">
                        <a:lnSpc>
                          <a:spcPts val="4900"/>
                        </a:lnSpc>
                        <a:defRPr/>
                      </a:pPr>
                      <a:r>
                        <a:rPr lang="en-US" sz="3500" b="true">
                          <a:solidFill>
                            <a:srgbClr val="7AC7CF"/>
                          </a:solidFill>
                          <a:latin typeface="Cabin Bold"/>
                          <a:ea typeface="Cabin Bold"/>
                          <a:cs typeface="Cabin Bold"/>
                          <a:sym typeface="Cabin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u="sng">
                          <a:solidFill>
                            <a:srgbClr val="5034C4"/>
                          </a:solidFill>
                          <a:latin typeface="Cabin"/>
                          <a:ea typeface="Cabin"/>
                          <a:cs typeface="Cabin"/>
                          <a:sym typeface="Cabin"/>
                        </a:rPr>
                        <a:t> Cài đặt &amp; Cấu hình CI trên Gitlab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pSp>
        <p:nvGrpSpPr>
          <p:cNvPr name="Group 3" id="3"/>
          <p:cNvGrpSpPr/>
          <p:nvPr/>
        </p:nvGrpSpPr>
        <p:grpSpPr>
          <a:xfrm rot="0">
            <a:off x="601537" y="1369790"/>
            <a:ext cx="8222738" cy="4432644"/>
            <a:chOff x="0" y="0"/>
            <a:chExt cx="10963651" cy="591019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44522"/>
              <a:ext cx="10963651" cy="46672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119"/>
                </a:lnSpc>
              </a:pPr>
              <a:r>
                <a:rPr lang="en-US" sz="7599" b="true">
                  <a:solidFill>
                    <a:srgbClr val="5034C4"/>
                  </a:solidFill>
                  <a:latin typeface="DejaVu Serif Bold"/>
                  <a:ea typeface="DejaVu Serif Bold"/>
                  <a:cs typeface="DejaVu Serif Bold"/>
                  <a:sym typeface="DejaVu Serif Bold"/>
                </a:rPr>
                <a:t>Cont</a:t>
              </a:r>
              <a:r>
                <a:rPr lang="en-US" b="true" sz="7599">
                  <a:solidFill>
                    <a:srgbClr val="5034C4"/>
                  </a:solidFill>
                  <a:latin typeface="DejaVu Serif Bold"/>
                  <a:ea typeface="DejaVu Serif Bold"/>
                  <a:cs typeface="DejaVu Serif Bold"/>
                  <a:sym typeface="DejaVu Serif Bold"/>
                </a:rPr>
                <a:t>inuous Testing Development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5286198"/>
              <a:ext cx="10963651" cy="5998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814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01537" y="5826383"/>
            <a:ext cx="7164923" cy="109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28"/>
              </a:lnSpc>
            </a:pPr>
            <a:r>
              <a:rPr lang="en-US" sz="6234" b="true">
                <a:solidFill>
                  <a:srgbClr val="5034C4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Nội dung chính: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6119" y="57150"/>
            <a:ext cx="10546591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true">
                <a:solidFill>
                  <a:srgbClr val="7AC7CF"/>
                </a:solidFill>
                <a:latin typeface="Cabin Bold"/>
                <a:ea typeface="Cabin Bold"/>
                <a:cs typeface="Cabin Bold"/>
                <a:sym typeface="Cabin Bold"/>
              </a:rPr>
              <a:t>W</a:t>
            </a:r>
            <a:r>
              <a:rPr lang="en-US" b="true" sz="6399">
                <a:solidFill>
                  <a:srgbClr val="7AC7CF"/>
                </a:solidFill>
                <a:latin typeface="Cabin Bold"/>
                <a:ea typeface="Cabin Bold"/>
                <a:cs typeface="Cabin Bold"/>
                <a:sym typeface="Cabin Bold"/>
              </a:rPr>
              <a:t>hat is DepOps?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0" y="5257882"/>
            <a:ext cx="18288000" cy="5029118"/>
            <a:chOff x="0" y="0"/>
            <a:chExt cx="4816593" cy="132454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816592" cy="1324541"/>
            </a:xfrm>
            <a:custGeom>
              <a:avLst/>
              <a:gdLst/>
              <a:ahLst/>
              <a:cxnLst/>
              <a:rect r="r" b="b" t="t" l="l"/>
              <a:pathLst>
                <a:path h="1324541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324541"/>
                  </a:lnTo>
                  <a:lnTo>
                    <a:pt x="0" y="1324541"/>
                  </a:lnTo>
                  <a:close/>
                </a:path>
              </a:pathLst>
            </a:custGeom>
            <a:solidFill>
              <a:srgbClr val="EAE5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816593" cy="136264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376698" y="2543175"/>
            <a:ext cx="7372055" cy="5200650"/>
          </a:xfrm>
          <a:custGeom>
            <a:avLst/>
            <a:gdLst/>
            <a:ahLst/>
            <a:cxnLst/>
            <a:rect r="r" b="b" t="t" l="l"/>
            <a:pathLst>
              <a:path h="5200650" w="7372055">
                <a:moveTo>
                  <a:pt x="0" y="0"/>
                </a:moveTo>
                <a:lnTo>
                  <a:pt x="7372055" y="0"/>
                </a:lnTo>
                <a:lnTo>
                  <a:pt x="7372055" y="5200650"/>
                </a:lnTo>
                <a:lnTo>
                  <a:pt x="0" y="52006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06477" y="1386721"/>
            <a:ext cx="8175427" cy="596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sz="3499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DevOps = Development + Operations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6119" y="2476500"/>
            <a:ext cx="11057334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Mục tiêu: Tự động hóa quá trình phát triển → kiểm thử → triển khai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42859" y="4710807"/>
            <a:ext cx="9746695" cy="374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2"/>
              </a:lnSpc>
              <a:spcBef>
                <a:spcPct val="0"/>
              </a:spcBef>
            </a:pPr>
            <a:r>
              <a:rPr lang="en-US" sz="355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Nguyên tắc chính của DevOps:</a:t>
            </a:r>
          </a:p>
          <a:p>
            <a:pPr algn="l" marL="768397" indent="-384199" lvl="1">
              <a:lnSpc>
                <a:spcPts val="4982"/>
              </a:lnSpc>
              <a:buAutoNum type="arabicPeriod" startAt="1"/>
            </a:pPr>
            <a:r>
              <a:rPr lang="en-US" sz="355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Cộng tác xuyên suốt</a:t>
            </a:r>
          </a:p>
          <a:p>
            <a:pPr algn="l" marL="768397" indent="-384199" lvl="1">
              <a:lnSpc>
                <a:spcPts val="4982"/>
              </a:lnSpc>
              <a:buAutoNum type="arabicPeriod" startAt="1"/>
            </a:pPr>
            <a:r>
              <a:rPr lang="en-US" sz="355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Tự động hóa toàn bộ pipeline</a:t>
            </a:r>
          </a:p>
          <a:p>
            <a:pPr algn="l" marL="768397" indent="-384199" lvl="1">
              <a:lnSpc>
                <a:spcPts val="4982"/>
              </a:lnSpc>
              <a:buAutoNum type="arabicPeriod" startAt="1"/>
            </a:pPr>
            <a:r>
              <a:rPr lang="en-US" sz="355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Cải tiến liên tục</a:t>
            </a:r>
          </a:p>
          <a:p>
            <a:pPr algn="l" marL="768397" indent="-384199" lvl="1">
              <a:lnSpc>
                <a:spcPts val="4982"/>
              </a:lnSpc>
              <a:buAutoNum type="arabicPeriod" startAt="1"/>
            </a:pPr>
            <a:r>
              <a:rPr lang="en-US" sz="355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Hướng đến khách hàng</a:t>
            </a:r>
          </a:p>
          <a:p>
            <a:pPr algn="l" marL="768397" indent="-384199" lvl="1">
              <a:lnSpc>
                <a:spcPts val="4982"/>
              </a:lnSpc>
              <a:buAutoNum type="arabicPeriod" startAt="1"/>
            </a:pPr>
            <a:r>
              <a:rPr lang="en-US" sz="355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Tập trung vào mục tiêu cuối cùng của sản phẩm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5034C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23950" y="4751670"/>
            <a:ext cx="246171" cy="246171"/>
            <a:chOff x="0" y="0"/>
            <a:chExt cx="6350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028700" y="6432985"/>
            <a:ext cx="246171" cy="246171"/>
            <a:chOff x="0" y="0"/>
            <a:chExt cx="6350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028700" y="7857230"/>
            <a:ext cx="246171" cy="246171"/>
            <a:chOff x="0" y="0"/>
            <a:chExt cx="6350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0135016" y="4751670"/>
            <a:ext cx="246171" cy="246171"/>
            <a:chOff x="0" y="0"/>
            <a:chExt cx="6350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0135016" y="6432985"/>
            <a:ext cx="246171" cy="246171"/>
            <a:chOff x="0" y="0"/>
            <a:chExt cx="6350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10135016" y="7904750"/>
            <a:ext cx="246171" cy="246171"/>
            <a:chOff x="0" y="0"/>
            <a:chExt cx="6350000" cy="63500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063933" y="4751670"/>
            <a:ext cx="246171" cy="3399251"/>
            <a:chOff x="0" y="0"/>
            <a:chExt cx="328228" cy="4532335"/>
          </a:xfrm>
        </p:grpSpPr>
        <p:grpSp>
          <p:nvGrpSpPr>
            <p:cNvPr name="Group 18" id="18"/>
            <p:cNvGrpSpPr/>
            <p:nvPr/>
          </p:nvGrpSpPr>
          <p:grpSpPr>
            <a:xfrm rot="0">
              <a:off x="0" y="0"/>
              <a:ext cx="328228" cy="328228"/>
              <a:chOff x="0" y="0"/>
              <a:chExt cx="6350000" cy="6350000"/>
            </a:xfrm>
          </p:grpSpPr>
          <p:sp>
            <p:nvSpPr>
              <p:cNvPr name="Freeform 19" id="19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3EBEF"/>
              </a:solidFill>
            </p:spPr>
          </p:sp>
        </p:grpSp>
        <p:grpSp>
          <p:nvGrpSpPr>
            <p:cNvPr name="Group 20" id="20"/>
            <p:cNvGrpSpPr/>
            <p:nvPr/>
          </p:nvGrpSpPr>
          <p:grpSpPr>
            <a:xfrm rot="0">
              <a:off x="0" y="2241754"/>
              <a:ext cx="328228" cy="328228"/>
              <a:chOff x="0" y="0"/>
              <a:chExt cx="6350000" cy="6350000"/>
            </a:xfrm>
          </p:grpSpPr>
          <p:sp>
            <p:nvSpPr>
              <p:cNvPr name="Freeform 21" id="21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3EBEF"/>
              </a:solidFill>
            </p:spPr>
          </p:sp>
        </p:grpSp>
        <p:grpSp>
          <p:nvGrpSpPr>
            <p:cNvPr name="Group 22" id="22"/>
            <p:cNvGrpSpPr/>
            <p:nvPr/>
          </p:nvGrpSpPr>
          <p:grpSpPr>
            <a:xfrm rot="0">
              <a:off x="0" y="4204107"/>
              <a:ext cx="328228" cy="328228"/>
              <a:chOff x="0" y="0"/>
              <a:chExt cx="6350000" cy="6350000"/>
            </a:xfrm>
          </p:grpSpPr>
          <p:sp>
            <p:nvSpPr>
              <p:cNvPr name="Freeform 23" id="23"/>
              <p:cNvSpPr/>
              <p:nvPr/>
            </p:nvSpPr>
            <p:spPr>
              <a:xfrm flipH="false" flipV="false" rot="0">
                <a:off x="0" y="0"/>
                <a:ext cx="6350000" cy="6350000"/>
              </a:xfrm>
              <a:custGeom>
                <a:avLst/>
                <a:gdLst/>
                <a:ahLst/>
                <a:cxnLst/>
                <a:rect r="r" b="b" t="t" l="l"/>
                <a:pathLst>
                  <a:path h="6350000" w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C3EBEF"/>
              </a:solidFill>
            </p:spPr>
          </p:sp>
        </p:grpSp>
      </p:grpSp>
      <p:sp>
        <p:nvSpPr>
          <p:cNvPr name="TextBox 24" id="24"/>
          <p:cNvSpPr txBox="true"/>
          <p:nvPr/>
        </p:nvSpPr>
        <p:spPr>
          <a:xfrm rot="0">
            <a:off x="1538704" y="4599565"/>
            <a:ext cx="6651965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Là</a:t>
            </a:r>
            <a:r>
              <a:rPr lang="en-US" sz="2699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 thành phần cốt lõi trong DevOps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538704" y="5951446"/>
            <a:ext cx="6651965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Tự động thự</a:t>
            </a:r>
            <a:r>
              <a:rPr lang="en-US" sz="2699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c thi các bài test ở mọi giai đoạn của vòng đời phát triển phần mềm (SDLC)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26" id="26"/>
          <p:cNvSpPr txBox="true"/>
          <p:nvPr/>
        </p:nvSpPr>
        <p:spPr>
          <a:xfrm rot="0">
            <a:off x="1538704" y="7829565"/>
            <a:ext cx="6651965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Đảm</a:t>
            </a:r>
            <a:r>
              <a:rPr lang="en-US" sz="2699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 bảo chất lượng và chức năng phần mềm xuyên suốt pipeline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495573" y="421571"/>
            <a:ext cx="7161969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spc="-109" b="true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C</a:t>
            </a:r>
            <a:r>
              <a:rPr lang="en-US" b="true" sz="5499" spc="-109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ontiniouse testing trong DevOps </a:t>
            </a:r>
          </a:p>
          <a:p>
            <a:pPr algn="l">
              <a:lnSpc>
                <a:spcPts val="6599"/>
              </a:lnSpc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0135016" y="421571"/>
            <a:ext cx="7161969" cy="1647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5499" b="true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 Vai</a:t>
            </a:r>
            <a:r>
              <a:rPr lang="en-US" b="true" sz="5499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 trò trong quy trình CI/CD: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0645020" y="4599565"/>
            <a:ext cx="6651965" cy="1407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Tích</a:t>
            </a:r>
            <a:r>
              <a:rPr lang="en-US" sz="26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hợp chặt chẽ với CI/CDthành phần cốt lõi trong DevOps</a:t>
            </a:r>
          </a:p>
          <a:p>
            <a:pPr algn="l">
              <a:lnSpc>
                <a:spcPts val="3779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0647886" y="6337630"/>
            <a:ext cx="6651965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Mỗi lần</a:t>
            </a:r>
            <a:r>
              <a:rPr lang="en-US" sz="26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commit mã → kích hoạt test tự động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647886" y="7857125"/>
            <a:ext cx="6651965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Phản</a:t>
            </a:r>
            <a:r>
              <a:rPr lang="en-US" sz="26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hồi nhanh chóng về lỗi → sửa lỗi sớm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607335" y="8985900"/>
            <a:ext cx="6651965" cy="931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Gác</a:t>
            </a:r>
            <a:r>
              <a:rPr lang="en-US" sz="26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 cổng chất lượng trước khi triển khai lên môi trường thật</a:t>
            </a:r>
          </a:p>
        </p:txBody>
      </p:sp>
      <p:grpSp>
        <p:nvGrpSpPr>
          <p:cNvPr name="Group 33" id="33"/>
          <p:cNvGrpSpPr/>
          <p:nvPr/>
        </p:nvGrpSpPr>
        <p:grpSpPr>
          <a:xfrm rot="0">
            <a:off x="10135016" y="9114275"/>
            <a:ext cx="246171" cy="246171"/>
            <a:chOff x="0" y="0"/>
            <a:chExt cx="6350000" cy="63500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C3EBEF"/>
            </a:solid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EB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100136" y="2711523"/>
            <a:ext cx="12025275" cy="7215165"/>
          </a:xfrm>
          <a:custGeom>
            <a:avLst/>
            <a:gdLst/>
            <a:ahLst/>
            <a:cxnLst/>
            <a:rect r="r" b="b" t="t" l="l"/>
            <a:pathLst>
              <a:path h="7215165" w="12025275">
                <a:moveTo>
                  <a:pt x="0" y="0"/>
                </a:moveTo>
                <a:lnTo>
                  <a:pt x="12025275" y="0"/>
                </a:lnTo>
                <a:lnTo>
                  <a:pt x="12025275" y="7215165"/>
                </a:lnTo>
                <a:lnTo>
                  <a:pt x="0" y="7215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345027" y="1360839"/>
            <a:ext cx="15597945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9"/>
              </a:lnSpc>
            </a:pPr>
            <a:r>
              <a:rPr lang="en-US" sz="6399" b="true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Mô hình “Infinity Loop” trong DepOps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5034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8158" y="215575"/>
            <a:ext cx="7640369" cy="1012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59"/>
              </a:lnSpc>
            </a:pPr>
            <a:r>
              <a:rPr lang="en-US" sz="5899" b="true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Deploy</a:t>
            </a:r>
            <a:r>
              <a:rPr lang="en-US" b="true" sz="5899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ment trong CI/C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625780" y="1853472"/>
            <a:ext cx="17662220" cy="4363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39"/>
              </a:lnSpc>
            </a:pPr>
            <a:r>
              <a:rPr lang="en-US" sz="3999" b="true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📌 </a:t>
            </a:r>
            <a:r>
              <a:rPr lang="en-US" b="true" sz="3999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Deployment là gì?</a:t>
            </a:r>
          </a:p>
          <a:p>
            <a:pPr algn="l" marL="1727199" indent="-575733" lvl="2">
              <a:lnSpc>
                <a:spcPts val="7039"/>
              </a:lnSpc>
              <a:buFont typeface="Arial"/>
              <a:buChar char="⚬"/>
            </a:pPr>
            <a:r>
              <a:rPr lang="en-US" b="true" sz="3999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Quá trình đưa phần mềm từ môi trường phát triển (dev/test) lên môi trường sử dụng thật (production).</a:t>
            </a:r>
          </a:p>
          <a:p>
            <a:pPr algn="l" marL="1727199" indent="-575733" lvl="2">
              <a:lnSpc>
                <a:spcPts val="7039"/>
              </a:lnSpc>
              <a:buFont typeface="Arial"/>
              <a:buChar char="⚬"/>
            </a:pPr>
            <a:r>
              <a:rPr lang="en-US" b="true" sz="3999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Là bước cuối trong quy trình phát triển phần mềm</a:t>
            </a:r>
          </a:p>
          <a:p>
            <a:pPr algn="l">
              <a:lnSpc>
                <a:spcPts val="703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999658" y="6658796"/>
            <a:ext cx="16914465" cy="1979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0"/>
              </a:lnSpc>
              <a:spcBef>
                <a:spcPct val="0"/>
              </a:spcBef>
            </a:pPr>
            <a:r>
              <a:rPr lang="en-US" b="true" sz="3800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Deployment trong DevOps/CI-CD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CI (Continuous Integration): Tích hợp liên tục → kiểm thử ngay khi có thay đổi.</a:t>
            </a:r>
          </a:p>
          <a:p>
            <a:pPr algn="l" marL="820421" indent="-410210" lvl="1">
              <a:lnSpc>
                <a:spcPts val="5320"/>
              </a:lnSpc>
              <a:buFont typeface="Arial"/>
              <a:buChar char="•"/>
            </a:pPr>
            <a:r>
              <a:rPr lang="en-US" b="true" sz="3800">
                <a:solidFill>
                  <a:srgbClr val="FFFFFF"/>
                </a:solidFill>
                <a:latin typeface="Cabin Bold"/>
                <a:ea typeface="Cabin Bold"/>
                <a:cs typeface="Cabin Bold"/>
                <a:sym typeface="Cabin Bold"/>
              </a:rPr>
              <a:t>CD (Continuous Deployment): Tự động triển khai sau khi kiểm thử thành công.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520358" y="-591122"/>
            <a:ext cx="9767642" cy="18219069"/>
            <a:chOff x="0" y="0"/>
            <a:chExt cx="2572548" cy="479843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572548" cy="4798438"/>
            </a:xfrm>
            <a:custGeom>
              <a:avLst/>
              <a:gdLst/>
              <a:ahLst/>
              <a:cxnLst/>
              <a:rect r="r" b="b" t="t" l="l"/>
              <a:pathLst>
                <a:path h="4798438" w="2572548">
                  <a:moveTo>
                    <a:pt x="0" y="0"/>
                  </a:moveTo>
                  <a:lnTo>
                    <a:pt x="2572548" y="0"/>
                  </a:lnTo>
                  <a:lnTo>
                    <a:pt x="2572548" y="4798438"/>
                  </a:lnTo>
                  <a:lnTo>
                    <a:pt x="0" y="4798438"/>
                  </a:lnTo>
                  <a:close/>
                </a:path>
              </a:pathLst>
            </a:custGeom>
            <a:solidFill>
              <a:srgbClr val="5034C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572548" cy="48365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2256" y="1358959"/>
            <a:ext cx="8358102" cy="69946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59155" indent="-429577" lvl="1">
              <a:lnSpc>
                <a:spcPts val="5571"/>
              </a:lnSpc>
              <a:spcBef>
                <a:spcPct val="0"/>
              </a:spcBef>
              <a:buAutoNum type="arabicPeriod" startAt="1"/>
            </a:pPr>
            <a:r>
              <a:rPr lang="en-US" sz="397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Developer push code lên Git (GitHub, GitLab,...)</a:t>
            </a:r>
          </a:p>
          <a:p>
            <a:pPr algn="l">
              <a:lnSpc>
                <a:spcPts val="5571"/>
              </a:lnSpc>
              <a:spcBef>
                <a:spcPct val="0"/>
              </a:spcBef>
            </a:pPr>
            <a:r>
              <a:rPr lang="en-US" sz="397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    2. </a:t>
            </a:r>
            <a:r>
              <a:rPr lang="en-US" sz="397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Hệ thống CI/CD tự động:</a:t>
            </a:r>
          </a:p>
          <a:p>
            <a:pPr algn="l" marL="1718310" indent="-572770" lvl="2">
              <a:lnSpc>
                <a:spcPts val="5571"/>
              </a:lnSpc>
              <a:buFont typeface="Arial"/>
              <a:buChar char="⚬"/>
            </a:pPr>
            <a:r>
              <a:rPr lang="en-US" sz="397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Build dự án</a:t>
            </a:r>
          </a:p>
          <a:p>
            <a:pPr algn="l" marL="1718310" indent="-572770" lvl="2">
              <a:lnSpc>
                <a:spcPts val="5571"/>
              </a:lnSpc>
              <a:buFont typeface="Arial"/>
              <a:buChar char="⚬"/>
            </a:pPr>
            <a:r>
              <a:rPr lang="en-US" sz="397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Chạy kiểm thử (unit test, integration test)</a:t>
            </a:r>
          </a:p>
          <a:p>
            <a:pPr algn="l">
              <a:lnSpc>
                <a:spcPts val="5571"/>
              </a:lnSpc>
              <a:spcBef>
                <a:spcPct val="0"/>
              </a:spcBef>
            </a:pPr>
            <a:r>
              <a:rPr lang="en-US" sz="397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    3. </a:t>
            </a:r>
            <a:r>
              <a:rPr lang="en-US" sz="397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Nếu pass → Đóng gói (container         image, artifact,...)</a:t>
            </a:r>
          </a:p>
          <a:p>
            <a:pPr algn="l">
              <a:lnSpc>
                <a:spcPts val="5571"/>
              </a:lnSpc>
              <a:spcBef>
                <a:spcPct val="0"/>
              </a:spcBef>
            </a:pPr>
            <a:r>
              <a:rPr lang="en-US" sz="397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     4. Triển khai lên môi trường staging     hoặc production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1658228" y="-85725"/>
            <a:ext cx="10925621" cy="8445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99"/>
              </a:lnSpc>
              <a:spcBef>
                <a:spcPct val="0"/>
              </a:spcBef>
            </a:pPr>
            <a:r>
              <a:rPr lang="en-US" sz="4999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Quy trình triển khai tự động</a:t>
            </a:r>
          </a:p>
        </p:txBody>
      </p:sp>
      <p:graphicFrame>
        <p:nvGraphicFramePr>
          <p:cNvPr name="Object 7" id="7"/>
          <p:cNvGraphicFramePr/>
          <p:nvPr/>
        </p:nvGraphicFramePr>
        <p:xfrm>
          <a:off x="8642786" y="1435159"/>
          <a:ext cx="2514600" cy="2095500"/>
        </p:xfrm>
        <a:graphic>
          <a:graphicData uri="http://schemas.openxmlformats.org/presentationml/2006/ole">
            <p:oleObj imgW="3009900" imgH="25908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9267393" y="8329"/>
            <a:ext cx="6796385" cy="8940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19"/>
              </a:lnSpc>
              <a:spcBef>
                <a:spcPct val="0"/>
              </a:spcBef>
            </a:pPr>
            <a:r>
              <a:rPr lang="en-US" sz="5299">
                <a:solidFill>
                  <a:srgbClr val="FFFFFF"/>
                </a:solidFill>
                <a:latin typeface="Cabin"/>
                <a:ea typeface="Cabin"/>
                <a:cs typeface="Cabin"/>
                <a:sym typeface="Cabin"/>
              </a:rPr>
              <a:t>Công cụ CI/CD phổ biến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854496"/>
            <a:ext cx="4937254" cy="3919576"/>
            <a:chOff x="0" y="0"/>
            <a:chExt cx="1300347" cy="103231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00347" cy="1032316"/>
            </a:xfrm>
            <a:custGeom>
              <a:avLst/>
              <a:gdLst/>
              <a:ahLst/>
              <a:cxnLst/>
              <a:rect r="r" b="b" t="t" l="l"/>
              <a:pathLst>
                <a:path h="1032316" w="1300347">
                  <a:moveTo>
                    <a:pt x="70563" y="0"/>
                  </a:moveTo>
                  <a:lnTo>
                    <a:pt x="1229784" y="0"/>
                  </a:lnTo>
                  <a:cubicBezTo>
                    <a:pt x="1248498" y="0"/>
                    <a:pt x="1266446" y="7434"/>
                    <a:pt x="1279679" y="20667"/>
                  </a:cubicBezTo>
                  <a:cubicBezTo>
                    <a:pt x="1292913" y="33900"/>
                    <a:pt x="1300347" y="51848"/>
                    <a:pt x="1300347" y="70563"/>
                  </a:cubicBezTo>
                  <a:lnTo>
                    <a:pt x="1300347" y="961754"/>
                  </a:lnTo>
                  <a:cubicBezTo>
                    <a:pt x="1300347" y="1000724"/>
                    <a:pt x="1268755" y="1032316"/>
                    <a:pt x="1229784" y="1032316"/>
                  </a:cubicBezTo>
                  <a:lnTo>
                    <a:pt x="70563" y="1032316"/>
                  </a:lnTo>
                  <a:cubicBezTo>
                    <a:pt x="51848" y="1032316"/>
                    <a:pt x="33900" y="1024882"/>
                    <a:pt x="20667" y="1011649"/>
                  </a:cubicBezTo>
                  <a:cubicBezTo>
                    <a:pt x="7434" y="998416"/>
                    <a:pt x="0" y="980468"/>
                    <a:pt x="0" y="961754"/>
                  </a:cubicBezTo>
                  <a:lnTo>
                    <a:pt x="0" y="70563"/>
                  </a:lnTo>
                  <a:cubicBezTo>
                    <a:pt x="0" y="31592"/>
                    <a:pt x="31592" y="0"/>
                    <a:pt x="70563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00347" cy="1070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699379" y="3854496"/>
            <a:ext cx="4699790" cy="3919576"/>
            <a:chOff x="0" y="0"/>
            <a:chExt cx="1237805" cy="103231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7805" cy="1032316"/>
            </a:xfrm>
            <a:custGeom>
              <a:avLst/>
              <a:gdLst/>
              <a:ahLst/>
              <a:cxnLst/>
              <a:rect r="r" b="b" t="t" l="l"/>
              <a:pathLst>
                <a:path h="1032316" w="1237805">
                  <a:moveTo>
                    <a:pt x="74128" y="0"/>
                  </a:moveTo>
                  <a:lnTo>
                    <a:pt x="1163677" y="0"/>
                  </a:lnTo>
                  <a:cubicBezTo>
                    <a:pt x="1183337" y="0"/>
                    <a:pt x="1202192" y="7810"/>
                    <a:pt x="1216093" y="21712"/>
                  </a:cubicBezTo>
                  <a:cubicBezTo>
                    <a:pt x="1229995" y="35613"/>
                    <a:pt x="1237805" y="54468"/>
                    <a:pt x="1237805" y="74128"/>
                  </a:cubicBezTo>
                  <a:lnTo>
                    <a:pt x="1237805" y="958188"/>
                  </a:lnTo>
                  <a:cubicBezTo>
                    <a:pt x="1237805" y="977848"/>
                    <a:pt x="1229995" y="996703"/>
                    <a:pt x="1216093" y="1010605"/>
                  </a:cubicBezTo>
                  <a:cubicBezTo>
                    <a:pt x="1202192" y="1024507"/>
                    <a:pt x="1183337" y="1032316"/>
                    <a:pt x="1163677" y="1032316"/>
                  </a:cubicBezTo>
                  <a:lnTo>
                    <a:pt x="74128" y="1032316"/>
                  </a:lnTo>
                  <a:cubicBezTo>
                    <a:pt x="54468" y="1032316"/>
                    <a:pt x="35613" y="1024507"/>
                    <a:pt x="21712" y="1010605"/>
                  </a:cubicBezTo>
                  <a:cubicBezTo>
                    <a:pt x="7810" y="996703"/>
                    <a:pt x="0" y="977848"/>
                    <a:pt x="0" y="958188"/>
                  </a:cubicBezTo>
                  <a:lnTo>
                    <a:pt x="0" y="74128"/>
                  </a:lnTo>
                  <a:cubicBezTo>
                    <a:pt x="0" y="54468"/>
                    <a:pt x="7810" y="35613"/>
                    <a:pt x="21712" y="21712"/>
                  </a:cubicBezTo>
                  <a:cubicBezTo>
                    <a:pt x="35613" y="7810"/>
                    <a:pt x="54468" y="0"/>
                    <a:pt x="74128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237805" cy="1070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276504" y="5143500"/>
            <a:ext cx="3734992" cy="2394244"/>
            <a:chOff x="0" y="0"/>
            <a:chExt cx="4979989" cy="3192325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-38100"/>
              <a:ext cx="4979989" cy="53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b="true" sz="2499">
                  <a:solidFill>
                    <a:srgbClr val="5034C4"/>
                  </a:solidFill>
                  <a:latin typeface="Cabin Bold"/>
                  <a:ea typeface="Cabin Bold"/>
                  <a:cs typeface="Cabin Bold"/>
                  <a:sym typeface="Cabin Bold"/>
                </a:rPr>
                <a:t>BRANC</a:t>
              </a:r>
              <a:r>
                <a:rPr lang="en-US" b="true" sz="2499">
                  <a:solidFill>
                    <a:srgbClr val="5034C4"/>
                  </a:solidFill>
                  <a:latin typeface="Cabin Bold"/>
                  <a:ea typeface="Cabin Bold"/>
                  <a:cs typeface="Cabin Bold"/>
                  <a:sym typeface="Cabin Bold"/>
                </a:rPr>
                <a:t>H COVERAGE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819118"/>
              <a:ext cx="4979989" cy="18499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799"/>
                </a:lnSpc>
              </a:pPr>
              <a:r>
                <a:rPr lang="en-US" sz="1999">
                  <a:solidFill>
                    <a:srgbClr val="5034C4"/>
                  </a:solidFill>
                  <a:latin typeface="Cabin"/>
                  <a:ea typeface="Cabin"/>
                  <a:cs typeface="Cabin"/>
                  <a:sym typeface="Cabin"/>
                </a:rPr>
                <a:t>Bao nhiêu nhánh logic (if, else,...) được test qua</a:t>
              </a:r>
            </a:p>
            <a:p>
              <a:pPr algn="l">
                <a:lnSpc>
                  <a:spcPts val="2799"/>
                </a:lnSpc>
              </a:pPr>
            </a:p>
            <a:p>
              <a:pPr algn="l">
                <a:lnSpc>
                  <a:spcPts val="279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7276504" y="4190176"/>
            <a:ext cx="509030" cy="509030"/>
          </a:xfrm>
          <a:custGeom>
            <a:avLst/>
            <a:gdLst/>
            <a:ahLst/>
            <a:cxnLst/>
            <a:rect r="r" b="b" t="t" l="l"/>
            <a:pathLst>
              <a:path h="509030" w="509030">
                <a:moveTo>
                  <a:pt x="0" y="0"/>
                </a:moveTo>
                <a:lnTo>
                  <a:pt x="509030" y="0"/>
                </a:lnTo>
                <a:lnTo>
                  <a:pt x="509030" y="509030"/>
                </a:lnTo>
                <a:lnTo>
                  <a:pt x="0" y="5090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2370058" y="3854496"/>
            <a:ext cx="4556205" cy="3919576"/>
            <a:chOff x="0" y="0"/>
            <a:chExt cx="1199988" cy="1032316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99988" cy="1032316"/>
            </a:xfrm>
            <a:custGeom>
              <a:avLst/>
              <a:gdLst/>
              <a:ahLst/>
              <a:cxnLst/>
              <a:rect r="r" b="b" t="t" l="l"/>
              <a:pathLst>
                <a:path h="1032316" w="1199988">
                  <a:moveTo>
                    <a:pt x="76464" y="0"/>
                  </a:moveTo>
                  <a:lnTo>
                    <a:pt x="1123524" y="0"/>
                  </a:lnTo>
                  <a:cubicBezTo>
                    <a:pt x="1165754" y="0"/>
                    <a:pt x="1199988" y="34234"/>
                    <a:pt x="1199988" y="76464"/>
                  </a:cubicBezTo>
                  <a:lnTo>
                    <a:pt x="1199988" y="955852"/>
                  </a:lnTo>
                  <a:cubicBezTo>
                    <a:pt x="1199988" y="998082"/>
                    <a:pt x="1165754" y="1032316"/>
                    <a:pt x="1123524" y="1032316"/>
                  </a:cubicBezTo>
                  <a:lnTo>
                    <a:pt x="76464" y="1032316"/>
                  </a:lnTo>
                  <a:cubicBezTo>
                    <a:pt x="34234" y="1032316"/>
                    <a:pt x="0" y="998082"/>
                    <a:pt x="0" y="955852"/>
                  </a:cubicBezTo>
                  <a:lnTo>
                    <a:pt x="0" y="76464"/>
                  </a:lnTo>
                  <a:cubicBezTo>
                    <a:pt x="0" y="34234"/>
                    <a:pt x="34234" y="0"/>
                    <a:pt x="76464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99988" cy="10704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2973053" y="5143500"/>
            <a:ext cx="3734992" cy="2630572"/>
            <a:chOff x="0" y="0"/>
            <a:chExt cx="4979989" cy="3507429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38100"/>
              <a:ext cx="4979989" cy="53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b="true" sz="2499">
                  <a:solidFill>
                    <a:srgbClr val="5034C4"/>
                  </a:solidFill>
                  <a:latin typeface="Cabin Bold"/>
                  <a:ea typeface="Cabin Bold"/>
                  <a:cs typeface="Cabin Bold"/>
                  <a:sym typeface="Cabin Bold"/>
                </a:rPr>
                <a:t>F</a:t>
              </a:r>
              <a:r>
                <a:rPr lang="en-US" b="true" sz="2499">
                  <a:solidFill>
                    <a:srgbClr val="5034C4"/>
                  </a:solidFill>
                  <a:latin typeface="Cabin Bold"/>
                  <a:ea typeface="Cabin Bold"/>
                  <a:cs typeface="Cabin Bold"/>
                  <a:sym typeface="Cabin Bold"/>
                </a:rPr>
                <a:t>UNCTION COVERAGE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918813"/>
              <a:ext cx="4979989" cy="1859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5034C4"/>
                  </a:solidFill>
                  <a:latin typeface="Cabin"/>
                  <a:ea typeface="Cabin"/>
                  <a:cs typeface="Cabin"/>
                  <a:sym typeface="Cabin"/>
                </a:rPr>
                <a:t>Có bao nhiêu hàm được gọi khi chạy test</a:t>
              </a:r>
            </a:p>
            <a:p>
              <a:pPr algn="l">
                <a:lnSpc>
                  <a:spcPts val="2800"/>
                </a:lnSpc>
              </a:pPr>
            </a:p>
            <a:p>
              <a:pPr algn="l">
                <a:lnSpc>
                  <a:spcPts val="2800"/>
                </a:lnSpc>
              </a:pPr>
            </a:p>
          </p:txBody>
        </p:sp>
      </p:grpSp>
      <p:sp>
        <p:nvSpPr>
          <p:cNvPr name="Freeform 18" id="18"/>
          <p:cNvSpPr/>
          <p:nvPr/>
        </p:nvSpPr>
        <p:spPr>
          <a:xfrm flipH="false" flipV="false" rot="0">
            <a:off x="12973053" y="4190176"/>
            <a:ext cx="407224" cy="509030"/>
          </a:xfrm>
          <a:custGeom>
            <a:avLst/>
            <a:gdLst/>
            <a:ahLst/>
            <a:cxnLst/>
            <a:rect r="r" b="b" t="t" l="l"/>
            <a:pathLst>
              <a:path h="509030" w="407224">
                <a:moveTo>
                  <a:pt x="0" y="0"/>
                </a:moveTo>
                <a:lnTo>
                  <a:pt x="407224" y="0"/>
                </a:lnTo>
                <a:lnTo>
                  <a:pt x="407224" y="509030"/>
                </a:lnTo>
                <a:lnTo>
                  <a:pt x="0" y="50903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611490" y="5143500"/>
            <a:ext cx="3734992" cy="2466958"/>
            <a:chOff x="0" y="0"/>
            <a:chExt cx="4979989" cy="3289278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-38100"/>
              <a:ext cx="4979989" cy="53763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499"/>
                </a:lnSpc>
              </a:pPr>
              <a:r>
                <a:rPr lang="en-US" b="true" sz="2499">
                  <a:solidFill>
                    <a:srgbClr val="5034C4"/>
                  </a:solidFill>
                  <a:latin typeface="Cabin Bold"/>
                  <a:ea typeface="Cabin Bold"/>
                  <a:cs typeface="Cabin Bold"/>
                  <a:sym typeface="Cabin Bold"/>
                </a:rPr>
                <a:t>LI</a:t>
              </a:r>
              <a:r>
                <a:rPr lang="en-US" b="true" sz="2499">
                  <a:solidFill>
                    <a:srgbClr val="5034C4"/>
                  </a:solidFill>
                  <a:latin typeface="Cabin Bold"/>
                  <a:ea typeface="Cabin Bold"/>
                  <a:cs typeface="Cabin Bold"/>
                  <a:sym typeface="Cabin Bold"/>
                </a:rPr>
                <a:t>NE COVERAGE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0" y="908798"/>
              <a:ext cx="4979989" cy="18594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5034C4"/>
                  </a:solidFill>
                  <a:latin typeface="Cabin"/>
                  <a:ea typeface="Cabin"/>
                  <a:cs typeface="Cabin"/>
                  <a:sym typeface="Cabin"/>
                </a:rPr>
                <a:t>Bao</a:t>
              </a:r>
              <a:r>
                <a:rPr lang="en-US" sz="2000">
                  <a:solidFill>
                    <a:srgbClr val="5034C4"/>
                  </a:solidFill>
                  <a:latin typeface="Cabin"/>
                  <a:ea typeface="Cabin"/>
                  <a:cs typeface="Cabin"/>
                  <a:sym typeface="Cabin"/>
                </a:rPr>
                <a:t> nhiêu dòng mã được chạy qua khi test</a:t>
              </a:r>
            </a:p>
            <a:p>
              <a:pPr algn="l">
                <a:lnSpc>
                  <a:spcPts val="2800"/>
                </a:lnSpc>
              </a:pPr>
            </a:p>
            <a:p>
              <a:pPr algn="l">
                <a:lnSpc>
                  <a:spcPts val="2800"/>
                </a:lnSpc>
              </a:pPr>
            </a:p>
          </p:txBody>
        </p:sp>
      </p:grpSp>
      <p:sp>
        <p:nvSpPr>
          <p:cNvPr name="Freeform 22" id="22"/>
          <p:cNvSpPr/>
          <p:nvPr/>
        </p:nvSpPr>
        <p:spPr>
          <a:xfrm flipH="false" flipV="false" rot="0">
            <a:off x="1611490" y="4190176"/>
            <a:ext cx="537363" cy="509030"/>
          </a:xfrm>
          <a:custGeom>
            <a:avLst/>
            <a:gdLst/>
            <a:ahLst/>
            <a:cxnLst/>
            <a:rect r="r" b="b" t="t" l="l"/>
            <a:pathLst>
              <a:path h="509030" w="537363">
                <a:moveTo>
                  <a:pt x="0" y="0"/>
                </a:moveTo>
                <a:lnTo>
                  <a:pt x="537364" y="0"/>
                </a:lnTo>
                <a:lnTo>
                  <a:pt x="537364" y="509030"/>
                </a:lnTo>
                <a:lnTo>
                  <a:pt x="0" y="5090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165902" y="2975276"/>
            <a:ext cx="4626168" cy="45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1"/>
              </a:lnSpc>
            </a:pPr>
            <a:r>
              <a:rPr lang="en-US" b="true" sz="3042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Các loại coverage phổ biến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6412222" y="-9857"/>
            <a:ext cx="4934099" cy="1019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399"/>
              </a:lnSpc>
              <a:spcBef>
                <a:spcPct val="0"/>
              </a:spcBef>
            </a:pPr>
            <a:r>
              <a:rPr lang="en-US" b="true" sz="5999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Code Coverage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04592" y="1180765"/>
            <a:ext cx="10194578" cy="14668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49"/>
              </a:lnSpc>
            </a:pPr>
            <a:r>
              <a:rPr lang="en-US" b="true" sz="2999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Định nghĩa</a:t>
            </a:r>
            <a:r>
              <a:rPr lang="en-US" sz="2999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: Tỉ lệ mã nguồn được kiểm thử bởi test cases.</a:t>
            </a:r>
          </a:p>
          <a:p>
            <a:pPr algn="l">
              <a:lnSpc>
                <a:spcPts val="6149"/>
              </a:lnSpc>
            </a:pPr>
            <a:r>
              <a:rPr lang="en-US" sz="2999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Giúp phát hiện đoạn code chưa được kiểm tra → tăng độ tin cậy.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028700" y="8136022"/>
            <a:ext cx="11019681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Mục tiêu Coverage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Khuyến nghị: ≥ 80%</a:t>
            </a:r>
          </a:p>
          <a:p>
            <a:pPr algn="l" marL="647697" indent="-323848" lvl="1">
              <a:lnSpc>
                <a:spcPts val="4199"/>
              </a:lnSpc>
              <a:buFont typeface="Arial"/>
              <a:buChar char="•"/>
            </a:pPr>
            <a:r>
              <a:rPr lang="en-US" sz="2999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Không nhất thiết đạt 100%, nhưng phải bao phủ logic quan trọng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028700"/>
            <a:ext cx="6914997" cy="8229600"/>
            <a:chOff x="0" y="0"/>
            <a:chExt cx="1821234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21234" cy="2167467"/>
            </a:xfrm>
            <a:custGeom>
              <a:avLst/>
              <a:gdLst/>
              <a:ahLst/>
              <a:cxnLst/>
              <a:rect r="r" b="b" t="t" l="l"/>
              <a:pathLst>
                <a:path h="2167467" w="1821234">
                  <a:moveTo>
                    <a:pt x="50381" y="0"/>
                  </a:moveTo>
                  <a:lnTo>
                    <a:pt x="1770853" y="0"/>
                  </a:lnTo>
                  <a:cubicBezTo>
                    <a:pt x="1784215" y="0"/>
                    <a:pt x="1797029" y="5308"/>
                    <a:pt x="1806478" y="14756"/>
                  </a:cubicBezTo>
                  <a:cubicBezTo>
                    <a:pt x="1815926" y="24205"/>
                    <a:pt x="1821234" y="37019"/>
                    <a:pt x="1821234" y="50381"/>
                  </a:cubicBezTo>
                  <a:lnTo>
                    <a:pt x="1821234" y="2117086"/>
                  </a:lnTo>
                  <a:cubicBezTo>
                    <a:pt x="1821234" y="2130447"/>
                    <a:pt x="1815926" y="2143262"/>
                    <a:pt x="1806478" y="2152710"/>
                  </a:cubicBezTo>
                  <a:cubicBezTo>
                    <a:pt x="1797029" y="2162159"/>
                    <a:pt x="1784215" y="2167467"/>
                    <a:pt x="1770853" y="2167467"/>
                  </a:cubicBezTo>
                  <a:lnTo>
                    <a:pt x="50381" y="2167467"/>
                  </a:lnTo>
                  <a:cubicBezTo>
                    <a:pt x="37019" y="2167467"/>
                    <a:pt x="24205" y="2162159"/>
                    <a:pt x="14756" y="2152710"/>
                  </a:cubicBezTo>
                  <a:cubicBezTo>
                    <a:pt x="5308" y="2143262"/>
                    <a:pt x="0" y="2130447"/>
                    <a:pt x="0" y="2117086"/>
                  </a:cubicBezTo>
                  <a:lnTo>
                    <a:pt x="0" y="50381"/>
                  </a:lnTo>
                  <a:cubicBezTo>
                    <a:pt x="0" y="37019"/>
                    <a:pt x="5308" y="24205"/>
                    <a:pt x="14756" y="14756"/>
                  </a:cubicBezTo>
                  <a:cubicBezTo>
                    <a:pt x="24205" y="5308"/>
                    <a:pt x="37019" y="0"/>
                    <a:pt x="50381" y="0"/>
                  </a:cubicBezTo>
                  <a:close/>
                </a:path>
              </a:pathLst>
            </a:custGeom>
            <a:solidFill>
              <a:srgbClr val="5034C4">
                <a:alpha val="4706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821234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1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33311" y="1692858"/>
            <a:ext cx="5559426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79"/>
              </a:lnSpc>
            </a:pPr>
            <a:r>
              <a:rPr lang="en-US" sz="6149" b="true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Code Quality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5997" y="2864617"/>
            <a:ext cx="6434055" cy="50065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8"/>
              </a:lnSpc>
            </a:pPr>
            <a:r>
              <a:rPr lang="en-US" b="true" sz="3357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Code Quality là gì?</a:t>
            </a:r>
          </a:p>
          <a:p>
            <a:pPr algn="l" marL="660201" indent="-330100" lvl="1">
              <a:lnSpc>
                <a:spcPts val="5626"/>
              </a:lnSpc>
              <a:buAutoNum type="arabicPeriod" startAt="1"/>
            </a:pPr>
            <a:r>
              <a:rPr lang="en-US" sz="3057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Đánh giá mức độ dễ đọc, dễ bảo trì, không lỗi logic.</a:t>
            </a:r>
          </a:p>
          <a:p>
            <a:pPr algn="l" marL="660201" indent="-330100" lvl="1">
              <a:lnSpc>
                <a:spcPts val="5626"/>
              </a:lnSpc>
              <a:buAutoNum type="arabicPeriod" startAt="1"/>
            </a:pPr>
            <a:r>
              <a:rPr lang="en-US" sz="3057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Code chất lượng giúp:</a:t>
            </a:r>
          </a:p>
          <a:p>
            <a:pPr algn="l" marL="1320401" indent="-440134" lvl="2">
              <a:lnSpc>
                <a:spcPts val="5626"/>
              </a:lnSpc>
              <a:buFont typeface="Arial"/>
              <a:buChar char="⚬"/>
            </a:pPr>
            <a:r>
              <a:rPr lang="en-US" sz="3057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Giảm bug</a:t>
            </a:r>
          </a:p>
          <a:p>
            <a:pPr algn="l" marL="1320401" indent="-440134" lvl="2">
              <a:lnSpc>
                <a:spcPts val="5626"/>
              </a:lnSpc>
              <a:buFont typeface="Arial"/>
              <a:buChar char="⚬"/>
            </a:pPr>
            <a:r>
              <a:rPr lang="en-US" sz="3057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Dễ mở rộng và bảo trì</a:t>
            </a:r>
          </a:p>
          <a:p>
            <a:pPr algn="l" marL="1320401" indent="-440134" lvl="2">
              <a:lnSpc>
                <a:spcPts val="5626"/>
              </a:lnSpc>
              <a:buFont typeface="Arial"/>
              <a:buChar char="⚬"/>
            </a:pPr>
            <a:r>
              <a:rPr lang="en-US" sz="3057">
                <a:solidFill>
                  <a:srgbClr val="5034C4"/>
                </a:solidFill>
                <a:latin typeface="Cabin"/>
                <a:ea typeface="Cabin"/>
                <a:cs typeface="Cabin"/>
                <a:sym typeface="Cabin"/>
              </a:rPr>
              <a:t>Cộng tác hiệu quả</a:t>
            </a:r>
          </a:p>
        </p:txBody>
      </p:sp>
      <p:graphicFrame>
        <p:nvGraphicFramePr>
          <p:cNvPr name="Object 7" id="7"/>
          <p:cNvGraphicFramePr/>
          <p:nvPr/>
        </p:nvGraphicFramePr>
        <p:xfrm>
          <a:off x="8641007" y="1439949"/>
          <a:ext cx="2514600" cy="2095500"/>
        </p:xfrm>
        <a:graphic>
          <a:graphicData uri="http://schemas.openxmlformats.org/presentationml/2006/ole">
            <p:oleObj imgW="3009900" imgH="25908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8641007" y="547461"/>
            <a:ext cx="445695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5034C4"/>
                </a:solidFill>
                <a:latin typeface="Cabin Bold"/>
                <a:ea typeface="Cabin Bold"/>
                <a:cs typeface="Cabin Bold"/>
                <a:sym typeface="Cabin Bold"/>
              </a:rPr>
              <a:t>Các tiêu chí đánh giá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DAGnmeorK7o</dc:identifier>
  <dcterms:modified xsi:type="dcterms:W3CDTF">2011-08-01T06:04:30Z</dcterms:modified>
  <cp:revision>1</cp:revision>
  <dc:title>Công nghệ trong Doanh nghiệp và tại Nơi làm việc Bản thuyết trình công nghệ với Màu tím Xanh mòng két Phong cách Minh hoạ</dc:title>
</cp:coreProperties>
</file>