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Eastman Grotesque Bold" charset="1" panose="00000800000000000000"/>
      <p:regular r:id="rId19"/>
    </p:embeddedFont>
    <p:embeddedFont>
      <p:font typeface="Eastman Grotesque" charset="1" panose="00000500000000000000"/>
      <p:regular r:id="rId20"/>
    </p:embeddedFont>
    <p:embeddedFont>
      <p:font typeface="DejaVu Serif Bold" charset="1" panose="02060803050605020204"/>
      <p:regular r:id="rId21"/>
    </p:embeddedFont>
    <p:embeddedFont>
      <p:font typeface="DejaVu Serif" charset="1" panose="02060603050605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12333" y="7964146"/>
            <a:ext cx="13576321" cy="865490"/>
          </a:xfrm>
          <a:custGeom>
            <a:avLst/>
            <a:gdLst/>
            <a:ahLst/>
            <a:cxnLst/>
            <a:rect r="r" b="b" t="t" l="l"/>
            <a:pathLst>
              <a:path h="865490" w="13576321">
                <a:moveTo>
                  <a:pt x="0" y="0"/>
                </a:moveTo>
                <a:lnTo>
                  <a:pt x="13576321" y="0"/>
                </a:lnTo>
                <a:lnTo>
                  <a:pt x="13576321" y="865491"/>
                </a:lnTo>
                <a:lnTo>
                  <a:pt x="0" y="8654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5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028700"/>
            <a:ext cx="18288000" cy="8229600"/>
            <a:chOff x="0" y="0"/>
            <a:chExt cx="4816593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167467"/>
            </a:xfrm>
            <a:custGeom>
              <a:avLst/>
              <a:gdLst/>
              <a:ahLst/>
              <a:cxnLst/>
              <a:rect r="r" b="b" t="t" l="l"/>
              <a:pathLst>
                <a:path h="216746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167467"/>
                  </a:lnTo>
                  <a:lnTo>
                    <a:pt x="0" y="2167467"/>
                  </a:lnTo>
                  <a:close/>
                </a:path>
              </a:pathLst>
            </a:custGeom>
            <a:gradFill rotWithShape="true">
              <a:gsLst>
                <a:gs pos="0">
                  <a:srgbClr val="001E3E">
                    <a:alpha val="100000"/>
                  </a:srgbClr>
                </a:gs>
                <a:gs pos="100000">
                  <a:srgbClr val="3785C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6041105" y="7018652"/>
            <a:ext cx="1810985" cy="1810985"/>
            <a:chOff x="0" y="0"/>
            <a:chExt cx="1451280" cy="14512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53769" cy="1453769"/>
            </a:xfrm>
            <a:custGeom>
              <a:avLst/>
              <a:gdLst/>
              <a:ahLst/>
              <a:cxnLst/>
              <a:rect r="r" b="b" t="t" l="l"/>
              <a:pathLst>
                <a:path h="1453769" w="1453769">
                  <a:moveTo>
                    <a:pt x="1450975" y="41910"/>
                  </a:moveTo>
                  <a:cubicBezTo>
                    <a:pt x="1359154" y="776732"/>
                    <a:pt x="776732" y="1359154"/>
                    <a:pt x="41910" y="1450975"/>
                  </a:cubicBezTo>
                  <a:cubicBezTo>
                    <a:pt x="19685" y="1453769"/>
                    <a:pt x="0" y="1436624"/>
                    <a:pt x="0" y="1414272"/>
                  </a:cubicBezTo>
                  <a:lnTo>
                    <a:pt x="0" y="1149223"/>
                  </a:lnTo>
                  <a:cubicBezTo>
                    <a:pt x="0" y="1131062"/>
                    <a:pt x="13081" y="1115441"/>
                    <a:pt x="31115" y="1112647"/>
                  </a:cubicBezTo>
                  <a:cubicBezTo>
                    <a:pt x="588518" y="1029081"/>
                    <a:pt x="1029081" y="588518"/>
                    <a:pt x="1112647" y="31115"/>
                  </a:cubicBezTo>
                  <a:cubicBezTo>
                    <a:pt x="1115441" y="13081"/>
                    <a:pt x="1131062" y="0"/>
                    <a:pt x="1149223" y="0"/>
                  </a:cubicBezTo>
                  <a:lnTo>
                    <a:pt x="1414272" y="0"/>
                  </a:lnTo>
                  <a:cubicBezTo>
                    <a:pt x="1436624" y="0"/>
                    <a:pt x="1453769" y="19685"/>
                    <a:pt x="1450975" y="41910"/>
                  </a:cubicBezTo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AutoShape 8" id="8"/>
          <p:cNvSpPr/>
          <p:nvPr/>
        </p:nvSpPr>
        <p:spPr>
          <a:xfrm>
            <a:off x="4131361" y="6426791"/>
            <a:ext cx="7898601" cy="0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5400000">
            <a:off x="426631" y="8457324"/>
            <a:ext cx="1257260" cy="1383505"/>
          </a:xfrm>
          <a:custGeom>
            <a:avLst/>
            <a:gdLst/>
            <a:ahLst/>
            <a:cxnLst/>
            <a:rect r="r" b="b" t="t" l="l"/>
            <a:pathLst>
              <a:path h="1383505" w="1257260">
                <a:moveTo>
                  <a:pt x="0" y="0"/>
                </a:moveTo>
                <a:lnTo>
                  <a:pt x="1257259" y="0"/>
                </a:lnTo>
                <a:lnTo>
                  <a:pt x="1257259" y="1383505"/>
                </a:lnTo>
                <a:lnTo>
                  <a:pt x="0" y="13835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4271218" y="327125"/>
            <a:ext cx="400792" cy="404976"/>
            <a:chOff x="0" y="0"/>
            <a:chExt cx="534390" cy="5399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5579"/>
              <a:ext cx="534390" cy="534390"/>
            </a:xfrm>
            <a:custGeom>
              <a:avLst/>
              <a:gdLst/>
              <a:ahLst/>
              <a:cxnLst/>
              <a:rect r="r" b="b" t="t" l="l"/>
              <a:pathLst>
                <a:path h="534390" w="534390">
                  <a:moveTo>
                    <a:pt x="0" y="0"/>
                  </a:moveTo>
                  <a:lnTo>
                    <a:pt x="534390" y="0"/>
                  </a:lnTo>
                  <a:lnTo>
                    <a:pt x="534390" y="534390"/>
                  </a:lnTo>
                  <a:lnTo>
                    <a:pt x="0" y="5343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6000"/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7874" y="0"/>
              <a:ext cx="503815" cy="503815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785C7">
                      <a:alpha val="100000"/>
                    </a:srgbClr>
                  </a:gs>
                  <a:gs pos="100000">
                    <a:srgbClr val="001E3E">
                      <a:alpha val="100000"/>
                    </a:srgbClr>
                  </a:gs>
                </a:gsLst>
                <a:lin ang="54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0">
            <a:off x="17132967" y="8369906"/>
            <a:ext cx="635886" cy="642525"/>
            <a:chOff x="0" y="0"/>
            <a:chExt cx="847848" cy="856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8851"/>
              <a:ext cx="847848" cy="847848"/>
            </a:xfrm>
            <a:custGeom>
              <a:avLst/>
              <a:gdLst/>
              <a:ahLst/>
              <a:cxnLst/>
              <a:rect r="r" b="b" t="t" l="l"/>
              <a:pathLst>
                <a:path h="847848" w="847848">
                  <a:moveTo>
                    <a:pt x="0" y="0"/>
                  </a:moveTo>
                  <a:lnTo>
                    <a:pt x="847848" y="0"/>
                  </a:lnTo>
                  <a:lnTo>
                    <a:pt x="847848" y="847849"/>
                  </a:lnTo>
                  <a:lnTo>
                    <a:pt x="0" y="847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alphaModFix amt="76000"/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12493" y="0"/>
              <a:ext cx="799339" cy="799339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785C7">
                      <a:alpha val="100000"/>
                    </a:srgbClr>
                  </a:gs>
                  <a:gs pos="100000">
                    <a:srgbClr val="001E3E">
                      <a:alpha val="100000"/>
                    </a:srgbClr>
                  </a:gs>
                </a:gsLst>
                <a:lin ang="54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14376695" y="9391650"/>
            <a:ext cx="2569903" cy="2569903"/>
          </a:xfrm>
          <a:custGeom>
            <a:avLst/>
            <a:gdLst/>
            <a:ahLst/>
            <a:cxnLst/>
            <a:rect r="r" b="b" t="t" l="l"/>
            <a:pathLst>
              <a:path h="2569903" w="2569903">
                <a:moveTo>
                  <a:pt x="0" y="0"/>
                </a:moveTo>
                <a:lnTo>
                  <a:pt x="2569903" y="0"/>
                </a:lnTo>
                <a:lnTo>
                  <a:pt x="2569903" y="2569903"/>
                </a:lnTo>
                <a:lnTo>
                  <a:pt x="0" y="2569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979054" y="-1061495"/>
            <a:ext cx="1781386" cy="1781386"/>
          </a:xfrm>
          <a:custGeom>
            <a:avLst/>
            <a:gdLst/>
            <a:ahLst/>
            <a:cxnLst/>
            <a:rect r="r" b="b" t="t" l="l"/>
            <a:pathLst>
              <a:path h="1781386" w="1781386">
                <a:moveTo>
                  <a:pt x="0" y="0"/>
                </a:moveTo>
                <a:lnTo>
                  <a:pt x="1781386" y="0"/>
                </a:lnTo>
                <a:lnTo>
                  <a:pt x="1781386" y="1781386"/>
                </a:lnTo>
                <a:lnTo>
                  <a:pt x="0" y="1781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2183048" y="4162716"/>
            <a:ext cx="12995921" cy="1264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800">
                <a:solidFill>
                  <a:srgbClr val="FFFFFF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PHẦN 7: CONTINUOUS TESTING DEVELOPMENT (CTD)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545740"/>
            <a:ext cx="9029978" cy="3592269"/>
          </a:xfrm>
          <a:custGeom>
            <a:avLst/>
            <a:gdLst/>
            <a:ahLst/>
            <a:cxnLst/>
            <a:rect r="r" b="b" t="t" l="l"/>
            <a:pathLst>
              <a:path h="3592269" w="9029978">
                <a:moveTo>
                  <a:pt x="0" y="0"/>
                </a:moveTo>
                <a:lnTo>
                  <a:pt x="9029978" y="0"/>
                </a:lnTo>
                <a:lnTo>
                  <a:pt x="9029978" y="3592269"/>
                </a:lnTo>
                <a:lnTo>
                  <a:pt x="0" y="359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3261" y="307994"/>
            <a:ext cx="17965901" cy="141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8"/>
              </a:lnSpc>
            </a:pPr>
            <a:r>
              <a:rPr lang="en-US" sz="4998" b="true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CÀI ĐẶT VÀ CẤU HÌNH CD TRÊN GITHUB VỚI DOCKER HUB</a:t>
            </a:r>
          </a:p>
          <a:p>
            <a:pPr algn="l">
              <a:lnSpc>
                <a:spcPts val="549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5821" y="1428750"/>
            <a:ext cx="923538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6: Tạo Access Token trên Docker Hub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42029" y="1428750"/>
            <a:ext cx="6285012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7:Push code lên GitHub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821" y="2280305"/>
            <a:ext cx="7673132" cy="2061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9374" indent="-184687" lvl="1">
              <a:lnSpc>
                <a:spcPts val="2395"/>
              </a:lnSpc>
              <a:buAutoNum type="arabicPeriod" startAt="1"/>
            </a:pPr>
            <a:r>
              <a:rPr lang="en-US" b="true" sz="171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Đăng nhập https://hub.docker.com/.</a:t>
            </a:r>
          </a:p>
          <a:p>
            <a:pPr algn="l" marL="369374" indent="-184687" lvl="1">
              <a:lnSpc>
                <a:spcPts val="2395"/>
              </a:lnSpc>
              <a:buAutoNum type="arabicPeriod" startAt="1"/>
            </a:pPr>
            <a:r>
              <a:rPr lang="en-US" b="true" sz="171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Nhấp Account Settings (góc trên cùng bên phải) → Security.</a:t>
            </a:r>
          </a:p>
          <a:p>
            <a:pPr algn="l" marL="369374" indent="-184687" lvl="1">
              <a:lnSpc>
                <a:spcPts val="2395"/>
              </a:lnSpc>
              <a:buAutoNum type="arabicPeriod" startAt="1"/>
            </a:pPr>
            <a:r>
              <a:rPr lang="en-US" b="true" sz="171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Nhấp Generate new token.</a:t>
            </a:r>
          </a:p>
          <a:p>
            <a:pPr algn="l" marL="369374" indent="-184687" lvl="1">
              <a:lnSpc>
                <a:spcPts val="2395"/>
              </a:lnSpc>
              <a:buAutoNum type="arabicPeriod" startAt="1"/>
            </a:pPr>
            <a:r>
              <a:rPr lang="en-US" b="true" sz="171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Đặt tên (ví dụ: GitHub_Actions_CICD).</a:t>
            </a:r>
          </a:p>
          <a:p>
            <a:pPr algn="l" marL="369374" indent="-184687" lvl="1">
              <a:lnSpc>
                <a:spcPts val="2395"/>
              </a:lnSpc>
              <a:buAutoNum type="arabicPeriod" startAt="1"/>
            </a:pPr>
            <a:r>
              <a:rPr lang="en-US" b="true" sz="171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Chọn quyền Read, Write, Delete.</a:t>
            </a:r>
          </a:p>
          <a:p>
            <a:pPr algn="l" marL="369374" indent="-184687" lvl="1">
              <a:lnSpc>
                <a:spcPts val="2395"/>
              </a:lnSpc>
              <a:buAutoNum type="arabicPeriod" startAt="1"/>
            </a:pPr>
            <a:r>
              <a:rPr lang="en-US" b="true" sz="171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Nhấp Generate, sao chép token (ví dụ: dckr_pat_xxx).</a:t>
            </a:r>
          </a:p>
          <a:p>
            <a:pPr algn="l" marL="369374" indent="-184687" lvl="1">
              <a:lnSpc>
                <a:spcPts val="2395"/>
              </a:lnSpc>
              <a:buAutoNum type="arabicPeriod" startAt="1"/>
            </a:pPr>
            <a:r>
              <a:rPr lang="en-US" b="true" sz="171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Thêm vào secret DOCKER_PASSWORD trên GitHub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9394" y="3143123"/>
            <a:ext cx="11301259" cy="1794075"/>
          </a:xfrm>
          <a:custGeom>
            <a:avLst/>
            <a:gdLst/>
            <a:ahLst/>
            <a:cxnLst/>
            <a:rect r="r" b="b" t="t" l="l"/>
            <a:pathLst>
              <a:path h="1794075" w="11301259">
                <a:moveTo>
                  <a:pt x="0" y="0"/>
                </a:moveTo>
                <a:lnTo>
                  <a:pt x="11301259" y="0"/>
                </a:lnTo>
                <a:lnTo>
                  <a:pt x="11301259" y="1794075"/>
                </a:lnTo>
                <a:lnTo>
                  <a:pt x="0" y="1794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3375" y="5984948"/>
            <a:ext cx="10561819" cy="3496575"/>
          </a:xfrm>
          <a:custGeom>
            <a:avLst/>
            <a:gdLst/>
            <a:ahLst/>
            <a:cxnLst/>
            <a:rect r="r" b="b" t="t" l="l"/>
            <a:pathLst>
              <a:path h="3496575" w="10561819">
                <a:moveTo>
                  <a:pt x="0" y="0"/>
                </a:moveTo>
                <a:lnTo>
                  <a:pt x="10561819" y="0"/>
                </a:lnTo>
                <a:lnTo>
                  <a:pt x="10561819" y="3496575"/>
                </a:lnTo>
                <a:lnTo>
                  <a:pt x="0" y="34965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3261" y="307994"/>
            <a:ext cx="17965901" cy="141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8"/>
              </a:lnSpc>
            </a:pPr>
            <a:r>
              <a:rPr lang="en-US" sz="4998" b="true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CÀI ĐẶT VÀ CẤU HÌNH CD TRÊN GITHUB VỚI DOCKER HUB</a:t>
            </a:r>
          </a:p>
          <a:p>
            <a:pPr algn="l">
              <a:lnSpc>
                <a:spcPts val="549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929166" y="1298945"/>
            <a:ext cx="580638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8: Kiểm tra ứng dụng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9394" y="2308595"/>
            <a:ext cx="16509211" cy="542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23858" indent="-161929" lvl="1">
              <a:lnSpc>
                <a:spcPts val="2100"/>
              </a:lnSpc>
              <a:buFont typeface="Arial"/>
              <a:buChar char="•"/>
            </a:pPr>
            <a:r>
              <a:rPr lang="en-US" b="true" sz="15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docker pull nguyenphuongtra24/flask-ci-cd-demo:latest</a:t>
            </a:r>
          </a:p>
          <a:p>
            <a:pPr algn="just" marL="323858" indent="-161929" lvl="1">
              <a:lnSpc>
                <a:spcPts val="2100"/>
              </a:lnSpc>
              <a:buFont typeface="Arial"/>
              <a:buChar char="•"/>
            </a:pPr>
            <a:r>
              <a:rPr lang="en-US" b="true" sz="15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docker run -p 5000:5000 nguyenphuongtra24/flask-ci-cd-demo:latest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00568" y="5165798"/>
            <a:ext cx="1672530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Kết quả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32508" y="1472965"/>
            <a:ext cx="12422984" cy="81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8"/>
              </a:lnSpc>
            </a:pPr>
            <a:r>
              <a:rPr lang="en-US" b="true" sz="5698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CÁC CÔNG CỤ TRIỂN KHAI PHỔ BIẾN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08348" y="2734899"/>
            <a:ext cx="14497736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- GitHub hỗ trợ triển khai đến nhiều nền tảng thông qua Github Actions: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      + Heroku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      + AWS EC2 hoặc S3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      + Docker Hub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      + FTP/SFTP servers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5127" y="2240510"/>
            <a:ext cx="8257745" cy="815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68"/>
              </a:lnSpc>
            </a:pPr>
            <a:r>
              <a:rPr lang="en-US" b="true" sz="5698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KẾT QUẢ ĐẠT ĐƯỢC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66853" y="3487382"/>
            <a:ext cx="10473166" cy="2897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309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- Thiết lập và chạy thành công CI/CD trên Github</a:t>
            </a:r>
          </a:p>
          <a:p>
            <a:pPr algn="l">
              <a:lnSpc>
                <a:spcPts val="4632"/>
              </a:lnSpc>
            </a:pPr>
            <a:r>
              <a:rPr lang="en-US" sz="3309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- Thực hành pipeline CI/CD tự động</a:t>
            </a:r>
          </a:p>
          <a:p>
            <a:pPr algn="l">
              <a:lnSpc>
                <a:spcPts val="4632"/>
              </a:lnSpc>
            </a:pPr>
          </a:p>
          <a:p>
            <a:pPr algn="l">
              <a:lnSpc>
                <a:spcPts val="4632"/>
              </a:lnSpc>
            </a:pPr>
          </a:p>
          <a:p>
            <a:pPr algn="l">
              <a:lnSpc>
                <a:spcPts val="4632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7807" y="1550429"/>
            <a:ext cx="11431589" cy="175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1"/>
              </a:lnSpc>
            </a:pPr>
            <a:r>
              <a:rPr lang="en-US" b="true" sz="6201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TỔNG QUAN CONTINUOUS TESTING DEVELOPMENT (CTD)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02875" y="8821194"/>
            <a:ext cx="9431856" cy="601281"/>
          </a:xfrm>
          <a:custGeom>
            <a:avLst/>
            <a:gdLst/>
            <a:ahLst/>
            <a:cxnLst/>
            <a:rect r="r" b="b" t="t" l="l"/>
            <a:pathLst>
              <a:path h="601281" w="9431856">
                <a:moveTo>
                  <a:pt x="0" y="0"/>
                </a:moveTo>
                <a:lnTo>
                  <a:pt x="9431856" y="0"/>
                </a:lnTo>
                <a:lnTo>
                  <a:pt x="9431856" y="601281"/>
                </a:lnTo>
                <a:lnTo>
                  <a:pt x="0" y="601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5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48757" y="3307719"/>
            <a:ext cx="9760736" cy="5573270"/>
            <a:chOff x="0" y="0"/>
            <a:chExt cx="2866528" cy="16367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66528" cy="1636755"/>
            </a:xfrm>
            <a:custGeom>
              <a:avLst/>
              <a:gdLst/>
              <a:ahLst/>
              <a:cxnLst/>
              <a:rect r="r" b="b" t="t" l="l"/>
              <a:pathLst>
                <a:path h="1636755" w="2866528">
                  <a:moveTo>
                    <a:pt x="25381" y="0"/>
                  </a:moveTo>
                  <a:lnTo>
                    <a:pt x="2841146" y="0"/>
                  </a:lnTo>
                  <a:cubicBezTo>
                    <a:pt x="2847878" y="0"/>
                    <a:pt x="2854334" y="2674"/>
                    <a:pt x="2859094" y="7434"/>
                  </a:cubicBezTo>
                  <a:cubicBezTo>
                    <a:pt x="2863854" y="12194"/>
                    <a:pt x="2866528" y="18650"/>
                    <a:pt x="2866528" y="25381"/>
                  </a:cubicBezTo>
                  <a:lnTo>
                    <a:pt x="2866528" y="1611374"/>
                  </a:lnTo>
                  <a:cubicBezTo>
                    <a:pt x="2866528" y="1625391"/>
                    <a:pt x="2855164" y="1636755"/>
                    <a:pt x="2841146" y="1636755"/>
                  </a:cubicBezTo>
                  <a:lnTo>
                    <a:pt x="25381" y="1636755"/>
                  </a:lnTo>
                  <a:cubicBezTo>
                    <a:pt x="18650" y="1636755"/>
                    <a:pt x="12194" y="1634081"/>
                    <a:pt x="7434" y="1629321"/>
                  </a:cubicBezTo>
                  <a:cubicBezTo>
                    <a:pt x="2674" y="1624561"/>
                    <a:pt x="0" y="1618105"/>
                    <a:pt x="0" y="1611374"/>
                  </a:cubicBezTo>
                  <a:lnTo>
                    <a:pt x="0" y="25381"/>
                  </a:lnTo>
                  <a:cubicBezTo>
                    <a:pt x="0" y="18650"/>
                    <a:pt x="2674" y="12194"/>
                    <a:pt x="7434" y="7434"/>
                  </a:cubicBezTo>
                  <a:cubicBezTo>
                    <a:pt x="12194" y="2674"/>
                    <a:pt x="18650" y="0"/>
                    <a:pt x="2538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1E3E">
                    <a:alpha val="100000"/>
                  </a:srgbClr>
                </a:gs>
                <a:gs pos="100000">
                  <a:srgbClr val="3785C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66528" cy="1674855"/>
            </a:xfrm>
            <a:prstGeom prst="rect">
              <a:avLst/>
            </a:prstGeom>
          </p:spPr>
          <p:txBody>
            <a:bodyPr anchor="ctr" rtlCol="false" tIns="45558" lIns="45558" bIns="45558" rIns="45558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48757" y="3501464"/>
            <a:ext cx="9681936" cy="5703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5496" indent="-432748" lvl="1">
              <a:lnSpc>
                <a:spcPts val="5612"/>
              </a:lnSpc>
              <a:buFont typeface="Arial"/>
              <a:buChar char="•"/>
            </a:pPr>
            <a:r>
              <a:rPr lang="en-US" sz="4008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CTD là quá trình kiểm thử tự động trong suốt vòng đời phát triển phần mềm.</a:t>
            </a:r>
          </a:p>
          <a:p>
            <a:pPr algn="just" marL="865496" indent="-432748" lvl="1">
              <a:lnSpc>
                <a:spcPts val="5612"/>
              </a:lnSpc>
              <a:buFont typeface="Arial"/>
              <a:buChar char="•"/>
            </a:pPr>
            <a:r>
              <a:rPr lang="en-US" sz="4008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Bao gồm:</a:t>
            </a:r>
          </a:p>
          <a:p>
            <a:pPr algn="just">
              <a:lnSpc>
                <a:spcPts val="5612"/>
              </a:lnSpc>
            </a:pPr>
            <a:r>
              <a:rPr lang="en-US" sz="4008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            + </a:t>
            </a:r>
            <a:r>
              <a:rPr lang="en-US" sz="4008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Continuous Integration (CI)</a:t>
            </a:r>
          </a:p>
          <a:p>
            <a:pPr algn="just">
              <a:lnSpc>
                <a:spcPts val="5612"/>
              </a:lnSpc>
            </a:pPr>
            <a:r>
              <a:rPr lang="en-US" sz="4008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            + Continuous Delivery (CD)</a:t>
            </a:r>
          </a:p>
          <a:p>
            <a:pPr algn="just" marL="865496" indent="-432748" lvl="1">
              <a:lnSpc>
                <a:spcPts val="5612"/>
              </a:lnSpc>
              <a:buFont typeface="Arial"/>
              <a:buChar char="•"/>
            </a:pPr>
            <a:r>
              <a:rPr lang="en-US" sz="4008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Được hỗ trợ bởi GitHub Actions CI/CD.</a:t>
            </a:r>
          </a:p>
          <a:p>
            <a:pPr algn="just">
              <a:lnSpc>
                <a:spcPts val="6172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7181" y="1182443"/>
            <a:ext cx="9039583" cy="180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b="true" sz="6399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CONTINUOUS INTEGRATION (CI)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19788" y="3992718"/>
            <a:ext cx="9770831" cy="1725737"/>
            <a:chOff x="0" y="0"/>
            <a:chExt cx="3142739" cy="5550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42739" cy="555075"/>
            </a:xfrm>
            <a:custGeom>
              <a:avLst/>
              <a:gdLst/>
              <a:ahLst/>
              <a:cxnLst/>
              <a:rect r="r" b="b" t="t" l="l"/>
              <a:pathLst>
                <a:path h="555075" w="3142739">
                  <a:moveTo>
                    <a:pt x="25355" y="0"/>
                  </a:moveTo>
                  <a:lnTo>
                    <a:pt x="3117384" y="0"/>
                  </a:lnTo>
                  <a:cubicBezTo>
                    <a:pt x="3124108" y="0"/>
                    <a:pt x="3130558" y="2671"/>
                    <a:pt x="3135313" y="7426"/>
                  </a:cubicBezTo>
                  <a:cubicBezTo>
                    <a:pt x="3140068" y="12181"/>
                    <a:pt x="3142739" y="18631"/>
                    <a:pt x="3142739" y="25355"/>
                  </a:cubicBezTo>
                  <a:lnTo>
                    <a:pt x="3142739" y="529720"/>
                  </a:lnTo>
                  <a:cubicBezTo>
                    <a:pt x="3142739" y="536444"/>
                    <a:pt x="3140068" y="542893"/>
                    <a:pt x="3135313" y="547648"/>
                  </a:cubicBezTo>
                  <a:cubicBezTo>
                    <a:pt x="3130558" y="552403"/>
                    <a:pt x="3124108" y="555075"/>
                    <a:pt x="3117384" y="555075"/>
                  </a:cubicBezTo>
                  <a:lnTo>
                    <a:pt x="25355" y="555075"/>
                  </a:lnTo>
                  <a:cubicBezTo>
                    <a:pt x="18631" y="555075"/>
                    <a:pt x="12181" y="552403"/>
                    <a:pt x="7426" y="547648"/>
                  </a:cubicBezTo>
                  <a:cubicBezTo>
                    <a:pt x="2671" y="542893"/>
                    <a:pt x="0" y="536444"/>
                    <a:pt x="0" y="529720"/>
                  </a:cubicBezTo>
                  <a:lnTo>
                    <a:pt x="0" y="25355"/>
                  </a:lnTo>
                  <a:cubicBezTo>
                    <a:pt x="0" y="18631"/>
                    <a:pt x="2671" y="12181"/>
                    <a:pt x="7426" y="7426"/>
                  </a:cubicBezTo>
                  <a:cubicBezTo>
                    <a:pt x="12181" y="2671"/>
                    <a:pt x="18631" y="0"/>
                    <a:pt x="2535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1E3E">
                    <a:alpha val="100000"/>
                  </a:srgbClr>
                </a:gs>
                <a:gs pos="100000">
                  <a:srgbClr val="3785C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42739" cy="593175"/>
            </a:xfrm>
            <a:prstGeom prst="rect">
              <a:avLst/>
            </a:prstGeom>
          </p:spPr>
          <p:txBody>
            <a:bodyPr anchor="ctr" rtlCol="false" tIns="41597" lIns="41597" bIns="41597" rIns="4159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89985" y="4145201"/>
            <a:ext cx="8830436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- Là quá trình tích hợp mã nguồn thường xuyên vào nhánh chính.</a:t>
            </a:r>
          </a:p>
          <a:p>
            <a:pPr algn="just">
              <a:lnSpc>
                <a:spcPts val="448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219788" y="6423996"/>
            <a:ext cx="9770831" cy="2633091"/>
            <a:chOff x="0" y="0"/>
            <a:chExt cx="3142739" cy="8469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42739" cy="846921"/>
            </a:xfrm>
            <a:custGeom>
              <a:avLst/>
              <a:gdLst/>
              <a:ahLst/>
              <a:cxnLst/>
              <a:rect r="r" b="b" t="t" l="l"/>
              <a:pathLst>
                <a:path h="846921" w="3142739">
                  <a:moveTo>
                    <a:pt x="25355" y="0"/>
                  </a:moveTo>
                  <a:lnTo>
                    <a:pt x="3117384" y="0"/>
                  </a:lnTo>
                  <a:cubicBezTo>
                    <a:pt x="3124108" y="0"/>
                    <a:pt x="3130558" y="2671"/>
                    <a:pt x="3135313" y="7426"/>
                  </a:cubicBezTo>
                  <a:cubicBezTo>
                    <a:pt x="3140068" y="12181"/>
                    <a:pt x="3142739" y="18631"/>
                    <a:pt x="3142739" y="25355"/>
                  </a:cubicBezTo>
                  <a:lnTo>
                    <a:pt x="3142739" y="821565"/>
                  </a:lnTo>
                  <a:cubicBezTo>
                    <a:pt x="3142739" y="828290"/>
                    <a:pt x="3140068" y="834739"/>
                    <a:pt x="3135313" y="839494"/>
                  </a:cubicBezTo>
                  <a:cubicBezTo>
                    <a:pt x="3130558" y="844249"/>
                    <a:pt x="3124108" y="846921"/>
                    <a:pt x="3117384" y="846921"/>
                  </a:cubicBezTo>
                  <a:lnTo>
                    <a:pt x="25355" y="846921"/>
                  </a:lnTo>
                  <a:cubicBezTo>
                    <a:pt x="18631" y="846921"/>
                    <a:pt x="12181" y="844249"/>
                    <a:pt x="7426" y="839494"/>
                  </a:cubicBezTo>
                  <a:cubicBezTo>
                    <a:pt x="2671" y="834739"/>
                    <a:pt x="0" y="828290"/>
                    <a:pt x="0" y="821565"/>
                  </a:cubicBezTo>
                  <a:lnTo>
                    <a:pt x="0" y="25355"/>
                  </a:lnTo>
                  <a:cubicBezTo>
                    <a:pt x="0" y="18631"/>
                    <a:pt x="2671" y="12181"/>
                    <a:pt x="7426" y="7426"/>
                  </a:cubicBezTo>
                  <a:cubicBezTo>
                    <a:pt x="12181" y="2671"/>
                    <a:pt x="18631" y="0"/>
                    <a:pt x="2535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1E3E">
                    <a:alpha val="100000"/>
                  </a:srgbClr>
                </a:gs>
                <a:gs pos="100000">
                  <a:srgbClr val="3785C7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142739" cy="885021"/>
            </a:xfrm>
            <a:prstGeom prst="rect">
              <a:avLst/>
            </a:prstGeom>
          </p:spPr>
          <p:txBody>
            <a:bodyPr anchor="ctr" rtlCol="false" tIns="41597" lIns="41597" bIns="41597" rIns="41597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89985" y="6577719"/>
            <a:ext cx="8830436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- Lợi ích: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       + Phát hiện lỗi sớm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       + Dễ dàng kiểm thử tự động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       + Tăng chất lượng sản phẩm</a:t>
            </a: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1966" y="1730149"/>
            <a:ext cx="8999352" cy="8425643"/>
          </a:xfrm>
          <a:custGeom>
            <a:avLst/>
            <a:gdLst/>
            <a:ahLst/>
            <a:cxnLst/>
            <a:rect r="r" b="b" t="t" l="l"/>
            <a:pathLst>
              <a:path h="8425643" w="8999352">
                <a:moveTo>
                  <a:pt x="0" y="0"/>
                </a:moveTo>
                <a:lnTo>
                  <a:pt x="8999352" y="0"/>
                </a:lnTo>
                <a:lnTo>
                  <a:pt x="8999352" y="8425643"/>
                </a:lnTo>
                <a:lnTo>
                  <a:pt x="0" y="842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01727" y="1982582"/>
            <a:ext cx="4238437" cy="5430498"/>
          </a:xfrm>
          <a:custGeom>
            <a:avLst/>
            <a:gdLst/>
            <a:ahLst/>
            <a:cxnLst/>
            <a:rect r="r" b="b" t="t" l="l"/>
            <a:pathLst>
              <a:path h="5430498" w="4238437">
                <a:moveTo>
                  <a:pt x="0" y="0"/>
                </a:moveTo>
                <a:lnTo>
                  <a:pt x="4238438" y="0"/>
                </a:lnTo>
                <a:lnTo>
                  <a:pt x="4238438" y="5430498"/>
                </a:lnTo>
                <a:lnTo>
                  <a:pt x="0" y="54304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7952" y="210853"/>
            <a:ext cx="17244412" cy="81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8"/>
              </a:lnSpc>
            </a:pPr>
            <a:r>
              <a:rPr lang="en-US" b="true" sz="5698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CÀI ĐẶT VÀ CẤU HÌNH  CI TRÊN GITHUB ACTIONS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7952" y="1082449"/>
            <a:ext cx="755942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1: Tạo repository trên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69785" y="1082449"/>
            <a:ext cx="8019604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2: Tạo workflow GitHub Actions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20296" y="7976203"/>
            <a:ext cx="9201299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Tạo folder .github\workflows\python-ci.yml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18211" y="-342250"/>
            <a:ext cx="2236422" cy="2236422"/>
          </a:xfrm>
          <a:custGeom>
            <a:avLst/>
            <a:gdLst/>
            <a:ahLst/>
            <a:cxnLst/>
            <a:rect r="r" b="b" t="t" l="l"/>
            <a:pathLst>
              <a:path h="2236422" w="2236422">
                <a:moveTo>
                  <a:pt x="0" y="0"/>
                </a:moveTo>
                <a:lnTo>
                  <a:pt x="2236422" y="0"/>
                </a:lnTo>
                <a:lnTo>
                  <a:pt x="2236422" y="2236422"/>
                </a:lnTo>
                <a:lnTo>
                  <a:pt x="0" y="223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1813" y="2289300"/>
            <a:ext cx="4366221" cy="7844338"/>
          </a:xfrm>
          <a:custGeom>
            <a:avLst/>
            <a:gdLst/>
            <a:ahLst/>
            <a:cxnLst/>
            <a:rect r="r" b="b" t="t" l="l"/>
            <a:pathLst>
              <a:path h="7844338" w="4366221">
                <a:moveTo>
                  <a:pt x="0" y="0"/>
                </a:moveTo>
                <a:lnTo>
                  <a:pt x="4366220" y="0"/>
                </a:lnTo>
                <a:lnTo>
                  <a:pt x="4366220" y="7844338"/>
                </a:lnTo>
                <a:lnTo>
                  <a:pt x="0" y="78443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236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77952" y="210853"/>
            <a:ext cx="17244412" cy="81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8"/>
              </a:lnSpc>
            </a:pPr>
            <a:r>
              <a:rPr lang="en-US" b="true" sz="5698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CÀI ĐẶT VÀ CẤU HÌNH  CI TRÊN GITHUB ACTIONS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098675"/>
            <a:ext cx="13471233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3: Cấu hình pytest, flake8, pylint, coverage trong file python-ci.yml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61506" y="3133645"/>
            <a:ext cx="8071098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4:Commit và đẩy lên để chạy CI </a:t>
            </a:r>
          </a:p>
          <a:p>
            <a:pPr algn="ctr">
              <a:lnSpc>
                <a:spcPts val="42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254900" y="5095875"/>
            <a:ext cx="11413567" cy="1945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6" indent="-194313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git init</a:t>
            </a:r>
          </a:p>
          <a:p>
            <a:pPr algn="l" marL="388626" indent="-194313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git remote add origin https://github.com/nguyenphuongtra/python-ci-cd-demo.git</a:t>
            </a:r>
          </a:p>
          <a:p>
            <a:pPr algn="l" marL="388626" indent="-194313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git add .</a:t>
            </a:r>
          </a:p>
          <a:p>
            <a:pPr algn="l" marL="388626" indent="-194313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git commit -m "First commit"</a:t>
            </a:r>
          </a:p>
          <a:p>
            <a:pPr algn="l" marL="388626" indent="-194313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git branch -M main</a:t>
            </a:r>
          </a:p>
          <a:p>
            <a:pPr algn="l" marL="388626" indent="-194313" lvl="1">
              <a:lnSpc>
                <a:spcPts val="2520"/>
              </a:lnSpc>
              <a:buFont typeface="Arial"/>
              <a:buChar char="•"/>
            </a:pPr>
            <a:r>
              <a:rPr lang="en-US" b="true" sz="18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git push -u origin main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7952" y="2114516"/>
            <a:ext cx="14604267" cy="3432003"/>
          </a:xfrm>
          <a:custGeom>
            <a:avLst/>
            <a:gdLst/>
            <a:ahLst/>
            <a:cxnLst/>
            <a:rect r="r" b="b" t="t" l="l"/>
            <a:pathLst>
              <a:path h="3432003" w="14604267">
                <a:moveTo>
                  <a:pt x="0" y="0"/>
                </a:moveTo>
                <a:lnTo>
                  <a:pt x="14604266" y="0"/>
                </a:lnTo>
                <a:lnTo>
                  <a:pt x="14604266" y="3432003"/>
                </a:lnTo>
                <a:lnTo>
                  <a:pt x="0" y="34320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7952" y="210853"/>
            <a:ext cx="17244412" cy="81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8"/>
              </a:lnSpc>
            </a:pPr>
            <a:r>
              <a:rPr lang="en-US" b="true" sz="5698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CÀI ĐẶT VÀ CẤU HÌNH  CI TRÊN GITHUB ACTIONS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51646" y="1332197"/>
            <a:ext cx="5225207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4:Kiểm tra CI chạy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77952" y="6355805"/>
            <a:ext cx="1460426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44471"/>
                </a:solidFill>
                <a:latin typeface="DejaVu Serif"/>
                <a:ea typeface="DejaVu Serif"/>
                <a:cs typeface="DejaVu Serif"/>
                <a:sym typeface="DejaVu Serif"/>
              </a:rPr>
              <a:t>Đây là 3 pipeline CI của mình đang chạy,có 1 cái passed và 2 cái failed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có thể click vào để xem chi tiết từng bước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65595" y="1782107"/>
            <a:ext cx="9753437" cy="817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8"/>
              </a:lnSpc>
            </a:pPr>
            <a:r>
              <a:rPr lang="en-US" b="true" sz="5698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CONTINUOUS DELIVERY (CD)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065595" y="3490397"/>
            <a:ext cx="9753437" cy="4933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- </a:t>
            </a:r>
            <a:r>
              <a:rPr lang="en-US" sz="3200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Là quá trình triển khai tự động ứng dụng đến môi trường staging/production.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- </a:t>
            </a:r>
            <a:r>
              <a:rPr lang="en-US" sz="3200" b="true">
                <a:solidFill>
                  <a:srgbClr val="000000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Lợi ích: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        + Triển khai nhanh chóng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        + Giảm lỗi khi release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Eastman Grotesque"/>
                <a:ea typeface="Eastman Grotesque"/>
                <a:cs typeface="Eastman Grotesque"/>
                <a:sym typeface="Eastman Grotesque"/>
              </a:rPr>
              <a:t>        + Tự động và ổn định</a:t>
            </a:r>
          </a:p>
          <a:p>
            <a:pPr algn="just">
              <a:lnSpc>
                <a:spcPts val="3986"/>
              </a:lnSpc>
            </a:pPr>
          </a:p>
          <a:p>
            <a:pPr algn="just">
              <a:lnSpc>
                <a:spcPts val="398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3118" y="2287899"/>
            <a:ext cx="4978087" cy="5711202"/>
          </a:xfrm>
          <a:custGeom>
            <a:avLst/>
            <a:gdLst/>
            <a:ahLst/>
            <a:cxnLst/>
            <a:rect r="r" b="b" t="t" l="l"/>
            <a:pathLst>
              <a:path h="5711202" w="4978087">
                <a:moveTo>
                  <a:pt x="0" y="0"/>
                </a:moveTo>
                <a:lnTo>
                  <a:pt x="4978087" y="0"/>
                </a:lnTo>
                <a:lnTo>
                  <a:pt x="4978087" y="5711202"/>
                </a:lnTo>
                <a:lnTo>
                  <a:pt x="0" y="5711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589329"/>
            <a:ext cx="8221696" cy="5919621"/>
          </a:xfrm>
          <a:custGeom>
            <a:avLst/>
            <a:gdLst/>
            <a:ahLst/>
            <a:cxnLst/>
            <a:rect r="r" b="b" t="t" l="l"/>
            <a:pathLst>
              <a:path h="5919621" w="8221696">
                <a:moveTo>
                  <a:pt x="0" y="0"/>
                </a:moveTo>
                <a:lnTo>
                  <a:pt x="8221696" y="0"/>
                </a:lnTo>
                <a:lnTo>
                  <a:pt x="8221696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3261" y="307994"/>
            <a:ext cx="17965901" cy="141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8"/>
              </a:lnSpc>
            </a:pPr>
            <a:r>
              <a:rPr lang="en-US" sz="4998" b="true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CÀI ĐẶT VÀ CẤU HÌNH CD TRÊN GITHUB VỚI DOCKER HUB</a:t>
            </a:r>
          </a:p>
          <a:p>
            <a:pPr algn="l">
              <a:lnSpc>
                <a:spcPts val="549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47788" y="1428750"/>
            <a:ext cx="5721251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1: Tạo file Dockerfile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16377" y="1428750"/>
            <a:ext cx="902091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3: Trong thư mục .github/workflows/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tạo file docker-build.yml.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69490" y="8649925"/>
            <a:ext cx="1054343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2 - Tạo file requirements.txt bằng câu lệnh: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pip freeze &gt; requirements.txt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7251" y="3496784"/>
            <a:ext cx="7917325" cy="5300301"/>
          </a:xfrm>
          <a:custGeom>
            <a:avLst/>
            <a:gdLst/>
            <a:ahLst/>
            <a:cxnLst/>
            <a:rect r="r" b="b" t="t" l="l"/>
            <a:pathLst>
              <a:path h="5300301" w="7917325">
                <a:moveTo>
                  <a:pt x="0" y="0"/>
                </a:moveTo>
                <a:lnTo>
                  <a:pt x="7917325" y="0"/>
                </a:lnTo>
                <a:lnTo>
                  <a:pt x="7917325" y="5300301"/>
                </a:lnTo>
                <a:lnTo>
                  <a:pt x="0" y="5300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23040" y="3496784"/>
            <a:ext cx="8549832" cy="4951626"/>
          </a:xfrm>
          <a:custGeom>
            <a:avLst/>
            <a:gdLst/>
            <a:ahLst/>
            <a:cxnLst/>
            <a:rect r="r" b="b" t="t" l="l"/>
            <a:pathLst>
              <a:path h="4951626" w="8549832">
                <a:moveTo>
                  <a:pt x="0" y="0"/>
                </a:moveTo>
                <a:lnTo>
                  <a:pt x="8549832" y="0"/>
                </a:lnTo>
                <a:lnTo>
                  <a:pt x="8549832" y="4951626"/>
                </a:lnTo>
                <a:lnTo>
                  <a:pt x="0" y="4951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9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3261" y="307994"/>
            <a:ext cx="17965901" cy="1416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8"/>
              </a:lnSpc>
            </a:pPr>
            <a:r>
              <a:rPr lang="en-US" sz="4998" b="true">
                <a:solidFill>
                  <a:srgbClr val="144471"/>
                </a:solidFill>
                <a:latin typeface="Eastman Grotesque Bold"/>
                <a:ea typeface="Eastman Grotesque Bold"/>
                <a:cs typeface="Eastman Grotesque Bold"/>
                <a:sym typeface="Eastman Grotesque Bold"/>
              </a:rPr>
              <a:t>CÀI ĐẶT VÀ CẤU HÌNH CD TRÊN GITHUB VỚI DOCKER HUB</a:t>
            </a:r>
          </a:p>
          <a:p>
            <a:pPr algn="l">
              <a:lnSpc>
                <a:spcPts val="549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224906" y="1428750"/>
            <a:ext cx="516701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4: Tạo file app1.py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0841" y="2429984"/>
            <a:ext cx="639514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pip install flask  # để sử dụng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15190" y="1428750"/>
            <a:ext cx="593868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5: Tạo GitHub Secrets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23040" y="2309969"/>
            <a:ext cx="7936260" cy="3257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144471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Vào GitHub repo → Settings → Secrets and variables → 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DAGnmeorK7o</dc:identifier>
  <dcterms:modified xsi:type="dcterms:W3CDTF">2011-08-01T06:04:30Z</dcterms:modified>
  <cp:revision>1</cp:revision>
  <dc:title>Công nghệ trong Doanh nghiệp và tại Nơi làm việc Bản thuyết trình công nghệ với Màu tím Xanh mòng két Phong cách Minh hoạ</dc:title>
</cp:coreProperties>
</file>