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Eastman Grotesque Bold" charset="1" panose="00000800000000000000"/>
      <p:regular r:id="rId17"/>
    </p:embeddedFont>
    <p:embeddedFont>
      <p:font typeface="Eastman Grotesque" charset="1" panose="00000500000000000000"/>
      <p:regular r:id="rId18"/>
    </p:embeddedFont>
    <p:embeddedFont>
      <p:font typeface="Open Sans Bold" charset="1" panose="020B0806030504020204"/>
      <p:regular r:id="rId19"/>
    </p:embeddedFont>
    <p:embeddedFont>
      <p:font typeface="DejaVu Serif Bold" charset="1" panose="02060803050605020204"/>
      <p:regular r:id="rId20"/>
    </p:embeddedFont>
    <p:embeddedFont>
      <p:font typeface="DejaVu Serif" charset="1" panose="02060603050605020204"/>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pn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2333" y="7964146"/>
            <a:ext cx="13576321" cy="865490"/>
          </a:xfrm>
          <a:custGeom>
            <a:avLst/>
            <a:gdLst/>
            <a:ahLst/>
            <a:cxnLst/>
            <a:rect r="r" b="b" t="t" l="l"/>
            <a:pathLst>
              <a:path h="865490" w="13576321">
                <a:moveTo>
                  <a:pt x="0" y="0"/>
                </a:moveTo>
                <a:lnTo>
                  <a:pt x="13576321" y="0"/>
                </a:lnTo>
                <a:lnTo>
                  <a:pt x="13576321" y="865491"/>
                </a:lnTo>
                <a:lnTo>
                  <a:pt x="0" y="865491"/>
                </a:lnTo>
                <a:lnTo>
                  <a:pt x="0" y="0"/>
                </a:lnTo>
                <a:close/>
              </a:path>
            </a:pathLst>
          </a:custGeom>
          <a:blipFill>
            <a:blip r:embed="rId2">
              <a:alphaModFix amt="85000"/>
            </a:blip>
            <a:stretch>
              <a:fillRect l="0" t="0" r="0" b="0"/>
            </a:stretch>
          </a:blipFill>
        </p:spPr>
      </p:sp>
      <p:grpSp>
        <p:nvGrpSpPr>
          <p:cNvPr name="Group 3" id="3"/>
          <p:cNvGrpSpPr/>
          <p:nvPr/>
        </p:nvGrpSpPr>
        <p:grpSpPr>
          <a:xfrm rot="0">
            <a:off x="0" y="1028700"/>
            <a:ext cx="18288000" cy="8229600"/>
            <a:chOff x="0" y="0"/>
            <a:chExt cx="4816593" cy="2167467"/>
          </a:xfrm>
        </p:grpSpPr>
        <p:sp>
          <p:nvSpPr>
            <p:cNvPr name="Freeform 4" id="4"/>
            <p:cNvSpPr/>
            <p:nvPr/>
          </p:nvSpPr>
          <p:spPr>
            <a:xfrm flipH="false" flipV="false" rot="0">
              <a:off x="0" y="0"/>
              <a:ext cx="4816592" cy="2167467"/>
            </a:xfrm>
            <a:custGeom>
              <a:avLst/>
              <a:gdLst/>
              <a:ahLst/>
              <a:cxnLst/>
              <a:rect r="r" b="b" t="t" l="l"/>
              <a:pathLst>
                <a:path h="2167467" w="4816592">
                  <a:moveTo>
                    <a:pt x="0" y="0"/>
                  </a:moveTo>
                  <a:lnTo>
                    <a:pt x="4816592" y="0"/>
                  </a:lnTo>
                  <a:lnTo>
                    <a:pt x="4816592" y="2167467"/>
                  </a:lnTo>
                  <a:lnTo>
                    <a:pt x="0" y="2167467"/>
                  </a:lnTo>
                  <a:close/>
                </a:path>
              </a:pathLst>
            </a:custGeom>
            <a:gradFill rotWithShape="true">
              <a:gsLst>
                <a:gs pos="0">
                  <a:srgbClr val="001E3E">
                    <a:alpha val="100000"/>
                  </a:srgbClr>
                </a:gs>
                <a:gs pos="100000">
                  <a:srgbClr val="3785C7">
                    <a:alpha val="100000"/>
                  </a:srgbClr>
                </a:gs>
              </a:gsLst>
              <a:lin ang="0"/>
            </a:gradFill>
          </p:spPr>
        </p:sp>
        <p:sp>
          <p:nvSpPr>
            <p:cNvPr name="TextBox 5" id="5"/>
            <p:cNvSpPr txBox="true"/>
            <p:nvPr/>
          </p:nvSpPr>
          <p:spPr>
            <a:xfrm>
              <a:off x="0" y="-38100"/>
              <a:ext cx="4816593" cy="2205567"/>
            </a:xfrm>
            <a:prstGeom prst="rect">
              <a:avLst/>
            </a:prstGeom>
          </p:spPr>
          <p:txBody>
            <a:bodyPr anchor="ctr" rtlCol="false" tIns="50800" lIns="50800" bIns="50800" rIns="50800"/>
            <a:lstStyle/>
            <a:p>
              <a:pPr algn="ctr">
                <a:lnSpc>
                  <a:spcPts val="2659"/>
                </a:lnSpc>
              </a:pPr>
            </a:p>
          </p:txBody>
        </p:sp>
      </p:grpSp>
      <p:grpSp>
        <p:nvGrpSpPr>
          <p:cNvPr name="Group 6" id="6"/>
          <p:cNvGrpSpPr>
            <a:grpSpLocks noChangeAspect="true"/>
          </p:cNvGrpSpPr>
          <p:nvPr/>
        </p:nvGrpSpPr>
        <p:grpSpPr>
          <a:xfrm rot="0">
            <a:off x="16041105" y="7018652"/>
            <a:ext cx="1810985" cy="1810985"/>
            <a:chOff x="0" y="0"/>
            <a:chExt cx="1451280" cy="1451280"/>
          </a:xfrm>
        </p:grpSpPr>
        <p:sp>
          <p:nvSpPr>
            <p:cNvPr name="Freeform 7" id="7"/>
            <p:cNvSpPr/>
            <p:nvPr/>
          </p:nvSpPr>
          <p:spPr>
            <a:xfrm flipH="false" flipV="false" rot="0">
              <a:off x="0" y="0"/>
              <a:ext cx="1453769" cy="1453769"/>
            </a:xfrm>
            <a:custGeom>
              <a:avLst/>
              <a:gdLst/>
              <a:ahLst/>
              <a:cxnLst/>
              <a:rect r="r" b="b" t="t" l="l"/>
              <a:pathLst>
                <a:path h="1453769" w="1453769">
                  <a:moveTo>
                    <a:pt x="1450975" y="41910"/>
                  </a:moveTo>
                  <a:cubicBezTo>
                    <a:pt x="1359154" y="776732"/>
                    <a:pt x="776732" y="1359154"/>
                    <a:pt x="41910" y="1450975"/>
                  </a:cubicBezTo>
                  <a:cubicBezTo>
                    <a:pt x="19685" y="1453769"/>
                    <a:pt x="0" y="1436624"/>
                    <a:pt x="0" y="1414272"/>
                  </a:cubicBezTo>
                  <a:lnTo>
                    <a:pt x="0" y="1149223"/>
                  </a:lnTo>
                  <a:cubicBezTo>
                    <a:pt x="0" y="1131062"/>
                    <a:pt x="13081" y="1115441"/>
                    <a:pt x="31115" y="1112647"/>
                  </a:cubicBezTo>
                  <a:cubicBezTo>
                    <a:pt x="588518" y="1029081"/>
                    <a:pt x="1029081" y="588518"/>
                    <a:pt x="1112647" y="31115"/>
                  </a:cubicBezTo>
                  <a:cubicBezTo>
                    <a:pt x="1115441" y="13081"/>
                    <a:pt x="1131062" y="0"/>
                    <a:pt x="1149223" y="0"/>
                  </a:cubicBezTo>
                  <a:lnTo>
                    <a:pt x="1414272" y="0"/>
                  </a:lnTo>
                  <a:cubicBezTo>
                    <a:pt x="1436624" y="0"/>
                    <a:pt x="1453769" y="19685"/>
                    <a:pt x="1450975" y="41910"/>
                  </a:cubicBezTo>
                </a:path>
              </a:pathLst>
            </a:custGeom>
            <a:solidFill>
              <a:srgbClr val="FFFFFF"/>
            </a:solidFill>
          </p:spPr>
        </p:sp>
      </p:grpSp>
      <p:sp>
        <p:nvSpPr>
          <p:cNvPr name="AutoShape 8" id="8"/>
          <p:cNvSpPr/>
          <p:nvPr/>
        </p:nvSpPr>
        <p:spPr>
          <a:xfrm>
            <a:off x="4131361" y="6426791"/>
            <a:ext cx="7898601" cy="0"/>
          </a:xfrm>
          <a:prstGeom prst="line">
            <a:avLst/>
          </a:prstGeom>
          <a:ln cap="rnd" w="76200">
            <a:solidFill>
              <a:srgbClr val="FFFFFF"/>
            </a:solidFill>
            <a:prstDash val="solid"/>
            <a:headEnd type="none" len="sm" w="sm"/>
            <a:tailEnd type="none" len="sm" w="sm"/>
          </a:ln>
        </p:spPr>
      </p:sp>
      <p:sp>
        <p:nvSpPr>
          <p:cNvPr name="Freeform 9" id="9"/>
          <p:cNvSpPr/>
          <p:nvPr/>
        </p:nvSpPr>
        <p:spPr>
          <a:xfrm flipH="false" flipV="false" rot="0">
            <a:off x="14271218" y="331310"/>
            <a:ext cx="400792" cy="400792"/>
          </a:xfrm>
          <a:custGeom>
            <a:avLst/>
            <a:gdLst/>
            <a:ahLst/>
            <a:cxnLst/>
            <a:rect r="r" b="b" t="t" l="l"/>
            <a:pathLst>
              <a:path h="400792" w="400792">
                <a:moveTo>
                  <a:pt x="0" y="0"/>
                </a:moveTo>
                <a:lnTo>
                  <a:pt x="400792" y="0"/>
                </a:lnTo>
                <a:lnTo>
                  <a:pt x="400792" y="400792"/>
                </a:lnTo>
                <a:lnTo>
                  <a:pt x="0" y="400792"/>
                </a:lnTo>
                <a:lnTo>
                  <a:pt x="0" y="0"/>
                </a:lnTo>
                <a:close/>
              </a:path>
            </a:pathLst>
          </a:custGeom>
          <a:blipFill>
            <a:blip r:embed="rId3">
              <a:alphaModFix amt="76000"/>
            </a:blip>
            <a:stretch>
              <a:fillRect l="0" t="0" r="0" b="0"/>
            </a:stretch>
          </a:blipFill>
        </p:spPr>
      </p:sp>
      <p:grpSp>
        <p:nvGrpSpPr>
          <p:cNvPr name="Group 10" id="10"/>
          <p:cNvGrpSpPr/>
          <p:nvPr/>
        </p:nvGrpSpPr>
        <p:grpSpPr>
          <a:xfrm rot="0">
            <a:off x="17132967" y="8369906"/>
            <a:ext cx="635886" cy="642525"/>
            <a:chOff x="0" y="0"/>
            <a:chExt cx="847848" cy="856700"/>
          </a:xfrm>
        </p:grpSpPr>
        <p:sp>
          <p:nvSpPr>
            <p:cNvPr name="Freeform 11" id="11"/>
            <p:cNvSpPr/>
            <p:nvPr/>
          </p:nvSpPr>
          <p:spPr>
            <a:xfrm flipH="false" flipV="false" rot="0">
              <a:off x="0" y="8851"/>
              <a:ext cx="847848" cy="847848"/>
            </a:xfrm>
            <a:custGeom>
              <a:avLst/>
              <a:gdLst/>
              <a:ahLst/>
              <a:cxnLst/>
              <a:rect r="r" b="b" t="t" l="l"/>
              <a:pathLst>
                <a:path h="847848" w="847848">
                  <a:moveTo>
                    <a:pt x="0" y="0"/>
                  </a:moveTo>
                  <a:lnTo>
                    <a:pt x="847848" y="0"/>
                  </a:lnTo>
                  <a:lnTo>
                    <a:pt x="847848" y="847849"/>
                  </a:lnTo>
                  <a:lnTo>
                    <a:pt x="0" y="847849"/>
                  </a:lnTo>
                  <a:lnTo>
                    <a:pt x="0" y="0"/>
                  </a:lnTo>
                  <a:close/>
                </a:path>
              </a:pathLst>
            </a:custGeom>
            <a:blipFill>
              <a:blip r:embed="rId3">
                <a:alphaModFix amt="76000"/>
              </a:blip>
              <a:stretch>
                <a:fillRect l="0" t="0" r="0" b="0"/>
              </a:stretch>
            </a:blipFill>
          </p:spPr>
        </p:sp>
        <p:grpSp>
          <p:nvGrpSpPr>
            <p:cNvPr name="Group 12" id="12"/>
            <p:cNvGrpSpPr/>
            <p:nvPr/>
          </p:nvGrpSpPr>
          <p:grpSpPr>
            <a:xfrm rot="0">
              <a:off x="12493" y="0"/>
              <a:ext cx="799339" cy="79933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TextBox 15" id="15"/>
          <p:cNvSpPr txBox="true"/>
          <p:nvPr/>
        </p:nvSpPr>
        <p:spPr>
          <a:xfrm rot="0">
            <a:off x="2183048" y="4162716"/>
            <a:ext cx="12995921" cy="1264920"/>
          </a:xfrm>
          <a:prstGeom prst="rect">
            <a:avLst/>
          </a:prstGeom>
        </p:spPr>
        <p:txBody>
          <a:bodyPr anchor="t" rtlCol="false" tIns="0" lIns="0" bIns="0" rIns="0">
            <a:spAutoFit/>
          </a:bodyPr>
          <a:lstStyle/>
          <a:p>
            <a:pPr algn="ctr">
              <a:lnSpc>
                <a:spcPts val="4800"/>
              </a:lnSpc>
            </a:pPr>
            <a:r>
              <a:rPr lang="en-US" b="true" sz="4800">
                <a:solidFill>
                  <a:srgbClr val="FFFFFF"/>
                </a:solidFill>
                <a:latin typeface="Eastman Grotesque Bold"/>
                <a:ea typeface="Eastman Grotesque Bold"/>
                <a:cs typeface="Eastman Grotesque Bold"/>
                <a:sym typeface="Eastman Grotesque Bold"/>
              </a:rPr>
              <a:t>PHẦN 8: CONTINUOUS TESTING DEVELOPMENT (TT)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570441" y="4111995"/>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8062508" y="2105242"/>
            <a:ext cx="10225492" cy="4013505"/>
          </a:xfrm>
          <a:custGeom>
            <a:avLst/>
            <a:gdLst/>
            <a:ahLst/>
            <a:cxnLst/>
            <a:rect r="r" b="b" t="t" l="l"/>
            <a:pathLst>
              <a:path h="4013505" w="10225492">
                <a:moveTo>
                  <a:pt x="0" y="0"/>
                </a:moveTo>
                <a:lnTo>
                  <a:pt x="10225492" y="0"/>
                </a:lnTo>
                <a:lnTo>
                  <a:pt x="10225492" y="4013505"/>
                </a:lnTo>
                <a:lnTo>
                  <a:pt x="0" y="4013505"/>
                </a:lnTo>
                <a:lnTo>
                  <a:pt x="0" y="0"/>
                </a:lnTo>
                <a:close/>
              </a:path>
            </a:pathLst>
          </a:custGeom>
          <a:blipFill>
            <a:blip r:embed="rId5"/>
            <a:stretch>
              <a:fillRect l="0" t="0" r="0" b="0"/>
            </a:stretch>
          </a:blipFill>
        </p:spPr>
      </p:sp>
      <p:sp>
        <p:nvSpPr>
          <p:cNvPr name="Freeform 15" id="15"/>
          <p:cNvSpPr/>
          <p:nvPr/>
        </p:nvSpPr>
        <p:spPr>
          <a:xfrm flipH="false" flipV="false" rot="0">
            <a:off x="74848" y="2038947"/>
            <a:ext cx="8884490" cy="4146096"/>
          </a:xfrm>
          <a:custGeom>
            <a:avLst/>
            <a:gdLst/>
            <a:ahLst/>
            <a:cxnLst/>
            <a:rect r="r" b="b" t="t" l="l"/>
            <a:pathLst>
              <a:path h="4146096" w="8884490">
                <a:moveTo>
                  <a:pt x="0" y="0"/>
                </a:moveTo>
                <a:lnTo>
                  <a:pt x="8884491" y="0"/>
                </a:lnTo>
                <a:lnTo>
                  <a:pt x="8884491" y="4146095"/>
                </a:lnTo>
                <a:lnTo>
                  <a:pt x="0" y="4146095"/>
                </a:lnTo>
                <a:lnTo>
                  <a:pt x="0" y="0"/>
                </a:lnTo>
                <a:close/>
              </a:path>
            </a:pathLst>
          </a:custGeom>
          <a:blipFill>
            <a:blip r:embed="rId6"/>
            <a:stretch>
              <a:fillRect l="0" t="0" r="0" b="0"/>
            </a:stretch>
          </a:blipFill>
        </p:spPr>
      </p:sp>
      <p:sp>
        <p:nvSpPr>
          <p:cNvPr name="Freeform 16" id="16"/>
          <p:cNvSpPr/>
          <p:nvPr/>
        </p:nvSpPr>
        <p:spPr>
          <a:xfrm flipH="false" flipV="false" rot="0">
            <a:off x="8817446" y="6289817"/>
            <a:ext cx="8441854" cy="3716171"/>
          </a:xfrm>
          <a:custGeom>
            <a:avLst/>
            <a:gdLst/>
            <a:ahLst/>
            <a:cxnLst/>
            <a:rect r="r" b="b" t="t" l="l"/>
            <a:pathLst>
              <a:path h="3716171" w="8441854">
                <a:moveTo>
                  <a:pt x="0" y="0"/>
                </a:moveTo>
                <a:lnTo>
                  <a:pt x="8441854" y="0"/>
                </a:lnTo>
                <a:lnTo>
                  <a:pt x="8441854" y="3716172"/>
                </a:lnTo>
                <a:lnTo>
                  <a:pt x="0" y="3716172"/>
                </a:lnTo>
                <a:lnTo>
                  <a:pt x="0" y="0"/>
                </a:lnTo>
                <a:close/>
              </a:path>
            </a:pathLst>
          </a:custGeom>
          <a:blipFill>
            <a:blip r:embed="rId7"/>
            <a:stretch>
              <a:fillRect l="0" t="0" r="0" b="0"/>
            </a:stretch>
          </a:blipFill>
        </p:spPr>
      </p:sp>
      <p:sp>
        <p:nvSpPr>
          <p:cNvPr name="TextBox 17" id="17"/>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8" id="18"/>
          <p:cNvSpPr txBox="true"/>
          <p:nvPr/>
        </p:nvSpPr>
        <p:spPr>
          <a:xfrm rot="0">
            <a:off x="2039098" y="962025"/>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Kết quả:</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55518" y="3711575"/>
            <a:ext cx="9957640" cy="1431925"/>
          </a:xfrm>
          <a:prstGeom prst="rect">
            <a:avLst/>
          </a:prstGeom>
        </p:spPr>
        <p:txBody>
          <a:bodyPr anchor="t" rtlCol="false" tIns="0" lIns="0" bIns="0" rIns="0">
            <a:spAutoFit/>
          </a:bodyPr>
          <a:lstStyle/>
          <a:p>
            <a:pPr algn="l">
              <a:lnSpc>
                <a:spcPts val="10999"/>
              </a:lnSpc>
            </a:pPr>
            <a:r>
              <a:rPr lang="en-US" b="true" sz="9999">
                <a:solidFill>
                  <a:srgbClr val="144471"/>
                </a:solidFill>
                <a:latin typeface="Eastman Grotesque Bold"/>
                <a:ea typeface="Eastman Grotesque Bold"/>
                <a:cs typeface="Eastman Grotesque Bold"/>
                <a:sym typeface="Eastman Grotesque Bold"/>
              </a:rPr>
              <a:t>THANK YOU</a:t>
            </a:r>
          </a:p>
        </p:txBody>
      </p:sp>
      <p:sp>
        <p:nvSpPr>
          <p:cNvPr name="Freeform 3" id="3"/>
          <p:cNvSpPr/>
          <p:nvPr/>
        </p:nvSpPr>
        <p:spPr>
          <a:xfrm flipH="false" flipV="false" rot="0">
            <a:off x="16530423" y="6948353"/>
            <a:ext cx="2997941" cy="2997941"/>
          </a:xfrm>
          <a:custGeom>
            <a:avLst/>
            <a:gdLst/>
            <a:ahLst/>
            <a:cxnLst/>
            <a:rect r="r" b="b" t="t" l="l"/>
            <a:pathLst>
              <a:path h="2997941" w="2997941">
                <a:moveTo>
                  <a:pt x="0" y="0"/>
                </a:moveTo>
                <a:lnTo>
                  <a:pt x="2997941" y="0"/>
                </a:lnTo>
                <a:lnTo>
                  <a:pt x="2997941" y="2997941"/>
                </a:lnTo>
                <a:lnTo>
                  <a:pt x="0" y="29979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839534" y="-1207722"/>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6330960" y="462286"/>
            <a:ext cx="850463" cy="859341"/>
            <a:chOff x="0" y="0"/>
            <a:chExt cx="1133950" cy="1145788"/>
          </a:xfrm>
        </p:grpSpPr>
        <p:sp>
          <p:nvSpPr>
            <p:cNvPr name="Freeform 6" id="6"/>
            <p:cNvSpPr/>
            <p:nvPr/>
          </p:nvSpPr>
          <p:spPr>
            <a:xfrm flipH="false" flipV="false" rot="0">
              <a:off x="0" y="11838"/>
              <a:ext cx="1133950" cy="1133950"/>
            </a:xfrm>
            <a:custGeom>
              <a:avLst/>
              <a:gdLst/>
              <a:ahLst/>
              <a:cxnLst/>
              <a:rect r="r" b="b" t="t" l="l"/>
              <a:pathLst>
                <a:path h="1133950" w="1133950">
                  <a:moveTo>
                    <a:pt x="0" y="0"/>
                  </a:moveTo>
                  <a:lnTo>
                    <a:pt x="1133950" y="0"/>
                  </a:lnTo>
                  <a:lnTo>
                    <a:pt x="1133950" y="1133950"/>
                  </a:lnTo>
                  <a:lnTo>
                    <a:pt x="0" y="1133950"/>
                  </a:lnTo>
                  <a:lnTo>
                    <a:pt x="0" y="0"/>
                  </a:lnTo>
                  <a:close/>
                </a:path>
              </a:pathLst>
            </a:custGeom>
            <a:blipFill>
              <a:blip r:embed="rId4">
                <a:alphaModFix amt="76000"/>
              </a:blip>
              <a:stretch>
                <a:fillRect l="0" t="0" r="0" b="0"/>
              </a:stretch>
            </a:blipFill>
          </p:spPr>
        </p:sp>
        <p:grpSp>
          <p:nvGrpSpPr>
            <p:cNvPr name="Group 7" id="7"/>
            <p:cNvGrpSpPr/>
            <p:nvPr/>
          </p:nvGrpSpPr>
          <p:grpSpPr>
            <a:xfrm rot="0">
              <a:off x="16709" y="0"/>
              <a:ext cx="1069071" cy="10690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grpSp>
        <p:nvGrpSpPr>
          <p:cNvPr name="Group 10" id="10"/>
          <p:cNvGrpSpPr/>
          <p:nvPr/>
        </p:nvGrpSpPr>
        <p:grpSpPr>
          <a:xfrm rot="0">
            <a:off x="15321821" y="8556054"/>
            <a:ext cx="476625" cy="481601"/>
            <a:chOff x="0" y="0"/>
            <a:chExt cx="635500" cy="642134"/>
          </a:xfrm>
        </p:grpSpPr>
        <p:sp>
          <p:nvSpPr>
            <p:cNvPr name="Freeform 11" id="11"/>
            <p:cNvSpPr/>
            <p:nvPr/>
          </p:nvSpPr>
          <p:spPr>
            <a:xfrm flipH="false" flipV="false" rot="0">
              <a:off x="0" y="6634"/>
              <a:ext cx="635500" cy="635500"/>
            </a:xfrm>
            <a:custGeom>
              <a:avLst/>
              <a:gdLst/>
              <a:ahLst/>
              <a:cxnLst/>
              <a:rect r="r" b="b" t="t" l="l"/>
              <a:pathLst>
                <a:path h="635500" w="635500">
                  <a:moveTo>
                    <a:pt x="0" y="0"/>
                  </a:moveTo>
                  <a:lnTo>
                    <a:pt x="635500" y="0"/>
                  </a:lnTo>
                  <a:lnTo>
                    <a:pt x="635500" y="635500"/>
                  </a:lnTo>
                  <a:lnTo>
                    <a:pt x="0" y="635500"/>
                  </a:lnTo>
                  <a:lnTo>
                    <a:pt x="0" y="0"/>
                  </a:lnTo>
                  <a:close/>
                </a:path>
              </a:pathLst>
            </a:custGeom>
            <a:blipFill>
              <a:blip r:embed="rId4">
                <a:alphaModFix amt="76000"/>
              </a:blip>
              <a:stretch>
                <a:fillRect l="0" t="0" r="0" b="0"/>
              </a:stretch>
            </a:blipFill>
          </p:spPr>
        </p:sp>
        <p:grpSp>
          <p:nvGrpSpPr>
            <p:cNvPr name="Group 12" id="12"/>
            <p:cNvGrpSpPr/>
            <p:nvPr/>
          </p:nvGrpSpPr>
          <p:grpSpPr>
            <a:xfrm rot="0">
              <a:off x="9364" y="0"/>
              <a:ext cx="599140" cy="59914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67807" y="1540904"/>
            <a:ext cx="11431589" cy="910854"/>
          </a:xfrm>
          <a:prstGeom prst="rect">
            <a:avLst/>
          </a:prstGeom>
        </p:spPr>
        <p:txBody>
          <a:bodyPr anchor="t" rtlCol="false" tIns="0" lIns="0" bIns="0" rIns="0">
            <a:spAutoFit/>
          </a:bodyPr>
          <a:lstStyle/>
          <a:p>
            <a:pPr algn="l">
              <a:lnSpc>
                <a:spcPts val="6821"/>
              </a:lnSpc>
            </a:pPr>
            <a:r>
              <a:rPr lang="en-US" b="true" sz="6201">
                <a:solidFill>
                  <a:srgbClr val="144471"/>
                </a:solidFill>
                <a:latin typeface="Eastman Grotesque Bold"/>
                <a:ea typeface="Eastman Grotesque Bold"/>
                <a:cs typeface="Eastman Grotesque Bold"/>
                <a:sym typeface="Eastman Grotesque Bold"/>
              </a:rPr>
              <a:t>ADVANCED CI</a:t>
            </a:r>
          </a:p>
        </p:txBody>
      </p:sp>
      <p:sp>
        <p:nvSpPr>
          <p:cNvPr name="TextBox 3" id="3"/>
          <p:cNvSpPr txBox="true"/>
          <p:nvPr/>
        </p:nvSpPr>
        <p:spPr>
          <a:xfrm rot="0">
            <a:off x="1148757" y="2651783"/>
            <a:ext cx="15246695" cy="3888517"/>
          </a:xfrm>
          <a:prstGeom prst="rect">
            <a:avLst/>
          </a:prstGeom>
        </p:spPr>
        <p:txBody>
          <a:bodyPr anchor="t" rtlCol="false" tIns="0" lIns="0" bIns="0" rIns="0">
            <a:spAutoFit/>
          </a:bodyPr>
          <a:lstStyle/>
          <a:p>
            <a:pPr algn="just">
              <a:lnSpc>
                <a:spcPts val="6172"/>
              </a:lnSpc>
            </a:pPr>
            <a:r>
              <a:rPr lang="en-US" sz="4408">
                <a:solidFill>
                  <a:srgbClr val="000000"/>
                </a:solidFill>
                <a:latin typeface="Eastman Grotesque"/>
                <a:ea typeface="Eastman Grotesque"/>
                <a:cs typeface="Eastman Grotesque"/>
                <a:sym typeface="Eastman Grotesque"/>
              </a:rPr>
              <a:t>Advanced CI là phiên bản mở rộng và chuyên sâu hơn của CI cơ bản. Nó không chỉ dừng lại ở việc chạy test khi code được push, mà còn bao gồm </a:t>
            </a:r>
            <a:r>
              <a:rPr lang="en-US" sz="4408">
                <a:solidFill>
                  <a:srgbClr val="000000"/>
                </a:solidFill>
                <a:latin typeface="Eastman Grotesque"/>
                <a:ea typeface="Eastman Grotesque"/>
                <a:cs typeface="Eastman Grotesque"/>
                <a:sym typeface="Eastman Grotesque"/>
              </a:rPr>
              <a:t>nhiều kỹ thuật và công cụ giúp kiểm tra, đảm bảo chất lượng, và tự động hoá toàn bộ</a:t>
            </a:r>
            <a:r>
              <a:rPr lang="en-US" sz="4408">
                <a:solidFill>
                  <a:srgbClr val="000000"/>
                </a:solidFill>
                <a:latin typeface="Eastman Grotesque"/>
                <a:ea typeface="Eastman Grotesque"/>
                <a:cs typeface="Eastman Grotesque"/>
                <a:sym typeface="Eastman Grotesque"/>
              </a:rPr>
              <a:t> quy trình phát triển phần mềm.</a:t>
            </a:r>
          </a:p>
        </p:txBody>
      </p:sp>
      <p:sp>
        <p:nvSpPr>
          <p:cNvPr name="Freeform 4" id="4"/>
          <p:cNvSpPr/>
          <p:nvPr/>
        </p:nvSpPr>
        <p:spPr>
          <a:xfrm flipH="false" flipV="false" rot="0">
            <a:off x="17393846" y="2478901"/>
            <a:ext cx="2235625" cy="2235625"/>
          </a:xfrm>
          <a:custGeom>
            <a:avLst/>
            <a:gdLst/>
            <a:ahLst/>
            <a:cxnLst/>
            <a:rect r="r" b="b" t="t" l="l"/>
            <a:pathLst>
              <a:path h="2235625" w="2235625">
                <a:moveTo>
                  <a:pt x="0" y="0"/>
                </a:moveTo>
                <a:lnTo>
                  <a:pt x="2235626" y="0"/>
                </a:lnTo>
                <a:lnTo>
                  <a:pt x="2235626" y="2235625"/>
                </a:lnTo>
                <a:lnTo>
                  <a:pt x="0" y="22356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5544989" y="169359"/>
            <a:ext cx="850463" cy="859341"/>
            <a:chOff x="0" y="0"/>
            <a:chExt cx="1133950" cy="1145788"/>
          </a:xfrm>
        </p:grpSpPr>
        <p:sp>
          <p:nvSpPr>
            <p:cNvPr name="Freeform 6" id="6"/>
            <p:cNvSpPr/>
            <p:nvPr/>
          </p:nvSpPr>
          <p:spPr>
            <a:xfrm flipH="false" flipV="false" rot="0">
              <a:off x="0" y="11838"/>
              <a:ext cx="1133950" cy="1133950"/>
            </a:xfrm>
            <a:custGeom>
              <a:avLst/>
              <a:gdLst/>
              <a:ahLst/>
              <a:cxnLst/>
              <a:rect r="r" b="b" t="t" l="l"/>
              <a:pathLst>
                <a:path h="1133950" w="1133950">
                  <a:moveTo>
                    <a:pt x="0" y="0"/>
                  </a:moveTo>
                  <a:lnTo>
                    <a:pt x="1133950" y="0"/>
                  </a:lnTo>
                  <a:lnTo>
                    <a:pt x="1133950" y="1133950"/>
                  </a:lnTo>
                  <a:lnTo>
                    <a:pt x="0" y="1133950"/>
                  </a:lnTo>
                  <a:lnTo>
                    <a:pt x="0" y="0"/>
                  </a:lnTo>
                  <a:close/>
                </a:path>
              </a:pathLst>
            </a:custGeom>
            <a:blipFill>
              <a:blip r:embed="rId4">
                <a:alphaModFix amt="76000"/>
              </a:blip>
              <a:stretch>
                <a:fillRect l="0" t="0" r="0" b="0"/>
              </a:stretch>
            </a:blipFill>
          </p:spPr>
        </p:sp>
        <p:grpSp>
          <p:nvGrpSpPr>
            <p:cNvPr name="Group 7" id="7"/>
            <p:cNvGrpSpPr/>
            <p:nvPr/>
          </p:nvGrpSpPr>
          <p:grpSpPr>
            <a:xfrm rot="0">
              <a:off x="16709" y="0"/>
              <a:ext cx="1069071" cy="106907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grpSp>
        <p:nvGrpSpPr>
          <p:cNvPr name="Group 10" id="10"/>
          <p:cNvGrpSpPr/>
          <p:nvPr/>
        </p:nvGrpSpPr>
        <p:grpSpPr>
          <a:xfrm rot="0">
            <a:off x="16195056" y="1502804"/>
            <a:ext cx="400792" cy="404976"/>
            <a:chOff x="0" y="0"/>
            <a:chExt cx="534390" cy="539969"/>
          </a:xfrm>
        </p:grpSpPr>
        <p:sp>
          <p:nvSpPr>
            <p:cNvPr name="Freeform 11" id="11"/>
            <p:cNvSpPr/>
            <p:nvPr/>
          </p:nvSpPr>
          <p:spPr>
            <a:xfrm flipH="false" flipV="false" rot="0">
              <a:off x="0" y="5579"/>
              <a:ext cx="534390" cy="534390"/>
            </a:xfrm>
            <a:custGeom>
              <a:avLst/>
              <a:gdLst/>
              <a:ahLst/>
              <a:cxnLst/>
              <a:rect r="r" b="b" t="t" l="l"/>
              <a:pathLst>
                <a:path h="534390" w="534390">
                  <a:moveTo>
                    <a:pt x="0" y="0"/>
                  </a:moveTo>
                  <a:lnTo>
                    <a:pt x="534390" y="0"/>
                  </a:lnTo>
                  <a:lnTo>
                    <a:pt x="534390" y="534390"/>
                  </a:lnTo>
                  <a:lnTo>
                    <a:pt x="0" y="534390"/>
                  </a:lnTo>
                  <a:lnTo>
                    <a:pt x="0" y="0"/>
                  </a:lnTo>
                  <a:close/>
                </a:path>
              </a:pathLst>
            </a:custGeom>
            <a:blipFill>
              <a:blip r:embed="rId4">
                <a:alphaModFix amt="76000"/>
              </a:blip>
              <a:stretch>
                <a:fillRect l="0" t="0" r="0" b="0"/>
              </a:stretch>
            </a:blipFill>
          </p:spPr>
        </p:sp>
        <p:grpSp>
          <p:nvGrpSpPr>
            <p:cNvPr name="Group 12" id="12"/>
            <p:cNvGrpSpPr/>
            <p:nvPr/>
          </p:nvGrpSpPr>
          <p:grpSpPr>
            <a:xfrm rot="0">
              <a:off x="7874" y="0"/>
              <a:ext cx="503815" cy="50381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5" id="15"/>
          <p:cNvSpPr/>
          <p:nvPr/>
        </p:nvSpPr>
        <p:spPr>
          <a:xfrm flipH="false" flipV="false" rot="0">
            <a:off x="12297280" y="-1407717"/>
            <a:ext cx="2610490" cy="2610490"/>
          </a:xfrm>
          <a:custGeom>
            <a:avLst/>
            <a:gdLst/>
            <a:ahLst/>
            <a:cxnLst/>
            <a:rect r="r" b="b" t="t" l="l"/>
            <a:pathLst>
              <a:path h="2610490" w="2610490">
                <a:moveTo>
                  <a:pt x="0" y="0"/>
                </a:moveTo>
                <a:lnTo>
                  <a:pt x="2610490" y="0"/>
                </a:lnTo>
                <a:lnTo>
                  <a:pt x="2610490" y="2610489"/>
                </a:lnTo>
                <a:lnTo>
                  <a:pt x="0" y="26104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861365" y="7705719"/>
            <a:ext cx="18951422" cy="20891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Open Sans Bold"/>
                <a:ea typeface="Open Sans Bold"/>
                <a:cs typeface="Open Sans Bold"/>
                <a:sym typeface="Open Sans Bold"/>
              </a:rPr>
              <a:t>tối ưu hóa hiệu suất và hiệu quả của pipeline CI/CD:</a:t>
            </a:r>
          </a:p>
          <a:p>
            <a:pPr algn="ctr">
              <a:lnSpc>
                <a:spcPts val="5599"/>
              </a:lnSpc>
              <a:spcBef>
                <a:spcPct val="0"/>
              </a:spcBef>
            </a:pPr>
            <a:r>
              <a:rPr lang="en-US" b="true" sz="3999">
                <a:solidFill>
                  <a:srgbClr val="000000"/>
                </a:solidFill>
                <a:latin typeface="Open Sans Bold"/>
                <a:ea typeface="Open Sans Bold"/>
                <a:cs typeface="Open Sans Bold"/>
                <a:sym typeface="Open Sans Bold"/>
              </a:rPr>
              <a:t>chia nhiều stages, parallel jobs, caching</a:t>
            </a:r>
          </a:p>
          <a:p>
            <a:pPr algn="ctr">
              <a:lnSpc>
                <a:spcPts val="55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37181" y="1191968"/>
            <a:ext cx="9039583" cy="909955"/>
          </a:xfrm>
          <a:prstGeom prst="rect">
            <a:avLst/>
          </a:prstGeom>
        </p:spPr>
        <p:txBody>
          <a:bodyPr anchor="t" rtlCol="false" tIns="0" lIns="0" bIns="0" rIns="0">
            <a:spAutoFit/>
          </a:bodyPr>
          <a:lstStyle/>
          <a:p>
            <a:pPr algn="l">
              <a:lnSpc>
                <a:spcPts val="7039"/>
              </a:lnSpc>
            </a:pPr>
            <a:r>
              <a:rPr lang="en-US" b="true" sz="6399">
                <a:solidFill>
                  <a:srgbClr val="144471"/>
                </a:solidFill>
                <a:latin typeface="Eastman Grotesque Bold"/>
                <a:ea typeface="Eastman Grotesque Bold"/>
                <a:cs typeface="Eastman Grotesque Bold"/>
                <a:sym typeface="Eastman Grotesque Bold"/>
              </a:rPr>
              <a:t>FLASK ADMIN</a:t>
            </a:r>
          </a:p>
        </p:txBody>
      </p:sp>
      <p:sp>
        <p:nvSpPr>
          <p:cNvPr name="TextBox 3" id="3"/>
          <p:cNvSpPr txBox="true"/>
          <p:nvPr/>
        </p:nvSpPr>
        <p:spPr>
          <a:xfrm rot="0">
            <a:off x="1237181" y="2455490"/>
            <a:ext cx="16041288" cy="3082925"/>
          </a:xfrm>
          <a:prstGeom prst="rect">
            <a:avLst/>
          </a:prstGeom>
        </p:spPr>
        <p:txBody>
          <a:bodyPr anchor="t" rtlCol="false" tIns="0" lIns="0" bIns="0" rIns="0">
            <a:spAutoFit/>
          </a:bodyPr>
          <a:lstStyle/>
          <a:p>
            <a:pPr algn="just">
              <a:lnSpc>
                <a:spcPts val="4899"/>
              </a:lnSpc>
            </a:pPr>
            <a:r>
              <a:rPr lang="en-US" sz="3499">
                <a:solidFill>
                  <a:srgbClr val="000000"/>
                </a:solidFill>
                <a:latin typeface="Eastman Grotesque"/>
                <a:ea typeface="Eastman Grotesque"/>
                <a:cs typeface="Eastman Grotesque"/>
                <a:sym typeface="Eastman Grotesque"/>
              </a:rPr>
              <a:t>Flask-Admin là một tiện ích mở rộng của Flask, cung cấp một giao diện quản trị (admin interface) mạnh mẽ và dễ sử dụng để quản lý dữ liệu trong ứng dụng Flask. Nó cho phép tạo, đọc, cập nhật, xóa (CRUD) các bản ghi trong cơ sở dữ liệu một cách nhanh chóng mà không cần viết nhiều mã giao diện.</a:t>
            </a:r>
          </a:p>
          <a:p>
            <a:pPr algn="just">
              <a:lnSpc>
                <a:spcPts val="4899"/>
              </a:lnSpc>
            </a:pPr>
          </a:p>
        </p:txBody>
      </p:sp>
      <p:sp>
        <p:nvSpPr>
          <p:cNvPr name="TextBox 4" id="4"/>
          <p:cNvSpPr txBox="true"/>
          <p:nvPr/>
        </p:nvSpPr>
        <p:spPr>
          <a:xfrm rot="0">
            <a:off x="1699510" y="6577719"/>
            <a:ext cx="8830436" cy="2795270"/>
          </a:xfrm>
          <a:prstGeom prst="rect">
            <a:avLst/>
          </a:prstGeom>
        </p:spPr>
        <p:txBody>
          <a:bodyPr anchor="t" rtlCol="false" tIns="0" lIns="0" bIns="0" rIns="0">
            <a:spAutoFit/>
          </a:bodyPr>
          <a:lstStyle/>
          <a:p>
            <a:pPr algn="just">
              <a:lnSpc>
                <a:spcPts val="4480"/>
              </a:lnSpc>
            </a:pPr>
            <a:r>
              <a:rPr lang="en-US" sz="3200">
                <a:solidFill>
                  <a:srgbClr val="FFFFFF"/>
                </a:solidFill>
                <a:latin typeface="Eastman Grotesque"/>
                <a:ea typeface="Eastman Grotesque"/>
                <a:cs typeface="Eastman Grotesque"/>
                <a:sym typeface="Eastman Grotesque"/>
              </a:rPr>
              <a:t>- Lợi ích:</a:t>
            </a:r>
          </a:p>
          <a:p>
            <a:pPr algn="just">
              <a:lnSpc>
                <a:spcPts val="4480"/>
              </a:lnSpc>
            </a:pPr>
            <a:r>
              <a:rPr lang="en-US" sz="3200">
                <a:solidFill>
                  <a:srgbClr val="FFFFFF"/>
                </a:solidFill>
                <a:latin typeface="Eastman Grotesque"/>
                <a:ea typeface="Eastman Grotesque"/>
                <a:cs typeface="Eastman Grotesque"/>
                <a:sym typeface="Eastman Grotesque"/>
              </a:rPr>
              <a:t>       + Phát hiện lỗi sớm</a:t>
            </a:r>
          </a:p>
          <a:p>
            <a:pPr algn="just">
              <a:lnSpc>
                <a:spcPts val="4480"/>
              </a:lnSpc>
            </a:pPr>
            <a:r>
              <a:rPr lang="en-US" sz="3200">
                <a:solidFill>
                  <a:srgbClr val="FFFFFF"/>
                </a:solidFill>
                <a:latin typeface="Eastman Grotesque"/>
                <a:ea typeface="Eastman Grotesque"/>
                <a:cs typeface="Eastman Grotesque"/>
                <a:sym typeface="Eastman Grotesque"/>
              </a:rPr>
              <a:t>       + Dễ dàng kiểm thử tự động</a:t>
            </a:r>
          </a:p>
          <a:p>
            <a:pPr algn="just">
              <a:lnSpc>
                <a:spcPts val="4480"/>
              </a:lnSpc>
            </a:pPr>
            <a:r>
              <a:rPr lang="en-US" sz="3200">
                <a:solidFill>
                  <a:srgbClr val="FFFFFF"/>
                </a:solidFill>
                <a:latin typeface="Eastman Grotesque"/>
                <a:ea typeface="Eastman Grotesque"/>
                <a:cs typeface="Eastman Grotesque"/>
                <a:sym typeface="Eastman Grotesque"/>
              </a:rPr>
              <a:t>       + Tăng chất lượng sản phẩm</a:t>
            </a:r>
          </a:p>
          <a:p>
            <a:pPr algn="just">
              <a:lnSpc>
                <a:spcPts val="4480"/>
              </a:lnSpc>
            </a:pPr>
          </a:p>
        </p:txBody>
      </p:sp>
      <p:sp>
        <p:nvSpPr>
          <p:cNvPr name="Freeform 5" id="5"/>
          <p:cNvSpPr/>
          <p:nvPr/>
        </p:nvSpPr>
        <p:spPr>
          <a:xfrm flipH="false" flipV="false" rot="0">
            <a:off x="17131257" y="3895987"/>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843886" y="8552730"/>
            <a:ext cx="1094164" cy="1094164"/>
          </a:xfrm>
          <a:custGeom>
            <a:avLst/>
            <a:gdLst/>
            <a:ahLst/>
            <a:cxnLst/>
            <a:rect r="r" b="b" t="t" l="l"/>
            <a:pathLst>
              <a:path h="1094164" w="1094164">
                <a:moveTo>
                  <a:pt x="0" y="0"/>
                </a:moveTo>
                <a:lnTo>
                  <a:pt x="1094164" y="0"/>
                </a:lnTo>
                <a:lnTo>
                  <a:pt x="1094164" y="1094164"/>
                </a:lnTo>
                <a:lnTo>
                  <a:pt x="0" y="1094164"/>
                </a:lnTo>
                <a:lnTo>
                  <a:pt x="0" y="0"/>
                </a:lnTo>
                <a:close/>
              </a:path>
            </a:pathLst>
          </a:custGeom>
          <a:blipFill>
            <a:blip r:embed="rId4">
              <a:alphaModFix amt="76000"/>
            </a:blip>
            <a:stretch>
              <a:fillRect l="0" t="0" r="0" b="0"/>
            </a:stretch>
          </a:blipFill>
        </p:spPr>
      </p:sp>
      <p:grpSp>
        <p:nvGrpSpPr>
          <p:cNvPr name="Group 7" id="7"/>
          <p:cNvGrpSpPr/>
          <p:nvPr/>
        </p:nvGrpSpPr>
        <p:grpSpPr>
          <a:xfrm rot="0">
            <a:off x="16860009" y="8541307"/>
            <a:ext cx="1031562" cy="103156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9" id="9"/>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259300" y="4095769"/>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1118211" y="4171795"/>
            <a:ext cx="5749987" cy="5200625"/>
          </a:xfrm>
          <a:custGeom>
            <a:avLst/>
            <a:gdLst/>
            <a:ahLst/>
            <a:cxnLst/>
            <a:rect r="r" b="b" t="t" l="l"/>
            <a:pathLst>
              <a:path h="5200625" w="5749987">
                <a:moveTo>
                  <a:pt x="0" y="0"/>
                </a:moveTo>
                <a:lnTo>
                  <a:pt x="5749987" y="0"/>
                </a:lnTo>
                <a:lnTo>
                  <a:pt x="5749987" y="5200625"/>
                </a:lnTo>
                <a:lnTo>
                  <a:pt x="0" y="5200625"/>
                </a:lnTo>
                <a:lnTo>
                  <a:pt x="0" y="0"/>
                </a:lnTo>
                <a:close/>
              </a:path>
            </a:pathLst>
          </a:custGeom>
          <a:blipFill>
            <a:blip r:embed="rId5"/>
            <a:stretch>
              <a:fillRect l="0" t="0" r="0" b="0"/>
            </a:stretch>
          </a:blipFill>
        </p:spPr>
      </p:sp>
      <p:sp>
        <p:nvSpPr>
          <p:cNvPr name="TextBox 15" id="15"/>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6" id="16"/>
          <p:cNvSpPr txBox="true"/>
          <p:nvPr/>
        </p:nvSpPr>
        <p:spPr>
          <a:xfrm rot="0">
            <a:off x="1138921" y="1082449"/>
            <a:ext cx="8237488" cy="523875"/>
          </a:xfrm>
          <a:prstGeom prst="rect">
            <a:avLst/>
          </a:prstGeom>
        </p:spPr>
        <p:txBody>
          <a:bodyPr anchor="t" rtlCol="false" tIns="0" lIns="0" bIns="0" rIns="0">
            <a:spAutoFit/>
          </a:bodyPr>
          <a:lstStyle/>
          <a:p>
            <a:pPr algn="ctr">
              <a:lnSpc>
                <a:spcPts val="4200"/>
              </a:lnSpc>
            </a:pPr>
            <a:r>
              <a:rPr lang="en-US" sz="3000" b="true">
                <a:solidFill>
                  <a:srgbClr val="144471"/>
                </a:solidFill>
                <a:latin typeface="DejaVu Serif Bold"/>
                <a:ea typeface="DejaVu Serif Bold"/>
                <a:cs typeface="DejaVu Serif Bold"/>
                <a:sym typeface="DejaVu Serif Bold"/>
              </a:rPr>
              <a:t>Bước 1: Tạo folder flask_admin_CI-CD </a:t>
            </a:r>
          </a:p>
        </p:txBody>
      </p:sp>
      <p:sp>
        <p:nvSpPr>
          <p:cNvPr name="TextBox 17" id="17"/>
          <p:cNvSpPr txBox="true"/>
          <p:nvPr/>
        </p:nvSpPr>
        <p:spPr>
          <a:xfrm rot="0">
            <a:off x="9963180" y="1744919"/>
            <a:ext cx="7769423" cy="523875"/>
          </a:xfrm>
          <a:prstGeom prst="rect">
            <a:avLst/>
          </a:prstGeom>
        </p:spPr>
        <p:txBody>
          <a:bodyPr anchor="t" rtlCol="false" tIns="0" lIns="0" bIns="0" rIns="0">
            <a:spAutoFit/>
          </a:bodyPr>
          <a:lstStyle/>
          <a:p>
            <a:pPr algn="ctr">
              <a:lnSpc>
                <a:spcPts val="4200"/>
              </a:lnSpc>
            </a:pPr>
            <a:r>
              <a:rPr lang="en-US" sz="3000" b="true">
                <a:solidFill>
                  <a:srgbClr val="144471"/>
                </a:solidFill>
                <a:latin typeface="DejaVu Serif Bold"/>
                <a:ea typeface="DejaVu Serif Bold"/>
                <a:cs typeface="DejaVu Serif Bold"/>
                <a:sym typeface="DejaVu Serif Bold"/>
              </a:rPr>
              <a:t>Tạo môi trường ảo và kích hoạt venv</a:t>
            </a:r>
          </a:p>
        </p:txBody>
      </p:sp>
      <p:sp>
        <p:nvSpPr>
          <p:cNvPr name="TextBox 18" id="18"/>
          <p:cNvSpPr txBox="true"/>
          <p:nvPr/>
        </p:nvSpPr>
        <p:spPr>
          <a:xfrm rot="0">
            <a:off x="10831708" y="2966104"/>
            <a:ext cx="5083969" cy="2059305"/>
          </a:xfrm>
          <a:prstGeom prst="rect">
            <a:avLst/>
          </a:prstGeom>
        </p:spPr>
        <p:txBody>
          <a:bodyPr anchor="t" rtlCol="false" tIns="0" lIns="0" bIns="0" rIns="0">
            <a:spAutoFit/>
          </a:bodyPr>
          <a:lstStyle/>
          <a:p>
            <a:pPr algn="ctr" marL="647700" indent="-323850" lvl="1">
              <a:lnSpc>
                <a:spcPts val="5610"/>
              </a:lnSpc>
              <a:buFont typeface="Arial"/>
              <a:buChar char="•"/>
            </a:pPr>
            <a:r>
              <a:rPr lang="en-US" b="true" sz="3000">
                <a:solidFill>
                  <a:srgbClr val="144471"/>
                </a:solidFill>
                <a:latin typeface="DejaVu Serif Bold"/>
                <a:ea typeface="DejaVu Serif Bold"/>
                <a:cs typeface="DejaVu Serif Bold"/>
                <a:sym typeface="DejaVu Serif Bold"/>
              </a:rPr>
              <a:t>python -m venv venv</a:t>
            </a:r>
          </a:p>
          <a:p>
            <a:pPr algn="ctr" marL="647700" indent="-323850" lvl="1">
              <a:lnSpc>
                <a:spcPts val="5610"/>
              </a:lnSpc>
              <a:buFont typeface="Arial"/>
              <a:buChar char="•"/>
            </a:pPr>
            <a:r>
              <a:rPr lang="en-US" b="true" sz="3000">
                <a:solidFill>
                  <a:srgbClr val="144471"/>
                </a:solidFill>
                <a:latin typeface="DejaVu Serif Bold"/>
                <a:ea typeface="DejaVu Serif Bold"/>
                <a:cs typeface="DejaVu Serif Bold"/>
                <a:sym typeface="DejaVu Serif Bold"/>
              </a:rPr>
              <a:t>venv\Scripts\activate</a:t>
            </a:r>
          </a:p>
          <a:p>
            <a:pPr algn="ctr">
              <a:lnSpc>
                <a:spcPts val="5610"/>
              </a:lnSpc>
            </a:pPr>
          </a:p>
        </p:txBody>
      </p:sp>
      <p:sp>
        <p:nvSpPr>
          <p:cNvPr name="TextBox 19" id="19"/>
          <p:cNvSpPr txBox="true"/>
          <p:nvPr/>
        </p:nvSpPr>
        <p:spPr>
          <a:xfrm rot="0">
            <a:off x="7924161" y="6233983"/>
            <a:ext cx="10196959" cy="852170"/>
          </a:xfrm>
          <a:prstGeom prst="rect">
            <a:avLst/>
          </a:prstGeom>
        </p:spPr>
        <p:txBody>
          <a:bodyPr anchor="t" rtlCol="false" tIns="0" lIns="0" bIns="0" rIns="0">
            <a:spAutoFit/>
          </a:bodyPr>
          <a:lstStyle/>
          <a:p>
            <a:pPr algn="r">
              <a:lnSpc>
                <a:spcPts val="3640"/>
              </a:lnSpc>
            </a:pPr>
            <a:r>
              <a:rPr lang="en-US" sz="2600" b="true">
                <a:solidFill>
                  <a:srgbClr val="144471"/>
                </a:solidFill>
                <a:latin typeface="DejaVu Serif Bold"/>
                <a:ea typeface="DejaVu Serif Bold"/>
                <a:cs typeface="DejaVu Serif Bold"/>
                <a:sym typeface="DejaVu Serif Bold"/>
              </a:rPr>
              <a:t>pip install flask flask-admin flask-sqlalchemy gunicorn</a:t>
            </a:r>
          </a:p>
          <a:p>
            <a:pPr algn="r">
              <a:lnSpc>
                <a:spcPts val="3220"/>
              </a:lnSpc>
            </a:pPr>
          </a:p>
        </p:txBody>
      </p:sp>
      <p:sp>
        <p:nvSpPr>
          <p:cNvPr name="TextBox 20" id="20"/>
          <p:cNvSpPr txBox="true"/>
          <p:nvPr/>
        </p:nvSpPr>
        <p:spPr>
          <a:xfrm rot="0">
            <a:off x="9574665" y="5440330"/>
            <a:ext cx="8546455" cy="523875"/>
          </a:xfrm>
          <a:prstGeom prst="rect">
            <a:avLst/>
          </a:prstGeom>
        </p:spPr>
        <p:txBody>
          <a:bodyPr anchor="t" rtlCol="false" tIns="0" lIns="0" bIns="0" rIns="0">
            <a:spAutoFit/>
          </a:bodyPr>
          <a:lstStyle/>
          <a:p>
            <a:pPr algn="ctr">
              <a:lnSpc>
                <a:spcPts val="4200"/>
              </a:lnSpc>
              <a:spcBef>
                <a:spcPct val="0"/>
              </a:spcBef>
            </a:pPr>
            <a:r>
              <a:rPr lang="en-US" b="true" sz="3000">
                <a:solidFill>
                  <a:srgbClr val="144471"/>
                </a:solidFill>
                <a:latin typeface="DejaVu Serif Bold"/>
                <a:ea typeface="DejaVu Serif Bold"/>
                <a:cs typeface="DejaVu Serif Bold"/>
                <a:sym typeface="DejaVu Serif Bold"/>
              </a:rPr>
              <a:t>Cài thư viện để hỗi trợ chạy flask-admin</a:t>
            </a:r>
          </a:p>
        </p:txBody>
      </p:sp>
      <p:sp>
        <p:nvSpPr>
          <p:cNvPr name="TextBox 21" id="21"/>
          <p:cNvSpPr txBox="true"/>
          <p:nvPr/>
        </p:nvSpPr>
        <p:spPr>
          <a:xfrm rot="0">
            <a:off x="8188993" y="7505252"/>
            <a:ext cx="8637091" cy="1590675"/>
          </a:xfrm>
          <a:prstGeom prst="rect">
            <a:avLst/>
          </a:prstGeom>
        </p:spPr>
        <p:txBody>
          <a:bodyPr anchor="t" rtlCol="false" tIns="0" lIns="0" bIns="0" rIns="0">
            <a:spAutoFit/>
          </a:bodyPr>
          <a:lstStyle/>
          <a:p>
            <a:pPr algn="ctr">
              <a:lnSpc>
                <a:spcPts val="4200"/>
              </a:lnSpc>
            </a:pPr>
            <a:r>
              <a:rPr lang="en-US" sz="3000" b="true">
                <a:solidFill>
                  <a:srgbClr val="144471"/>
                </a:solidFill>
                <a:latin typeface="DejaVu Serif Bold"/>
                <a:ea typeface="DejaVu Serif Bold"/>
                <a:cs typeface="DejaVu Serif Bold"/>
                <a:sym typeface="DejaVu Serif Bold"/>
              </a:rPr>
              <a:t>Tạo file requirements.txt bằng câu lệnh:</a:t>
            </a:r>
          </a:p>
          <a:p>
            <a:pPr algn="ctr">
              <a:lnSpc>
                <a:spcPts val="4200"/>
              </a:lnSpc>
            </a:pPr>
            <a:r>
              <a:rPr lang="en-US" sz="3000" b="true">
                <a:solidFill>
                  <a:srgbClr val="144471"/>
                </a:solidFill>
                <a:latin typeface="DejaVu Serif Bold"/>
                <a:ea typeface="DejaVu Serif Bold"/>
                <a:cs typeface="DejaVu Serif Bold"/>
                <a:sym typeface="DejaVu Serif Bold"/>
              </a:rPr>
              <a:t>pip freeze &gt; requirements.txt</a:t>
            </a:r>
          </a:p>
          <a:p>
            <a:pPr algn="ctr">
              <a:lnSpc>
                <a:spcPts val="4200"/>
              </a:lnSpc>
              <a:spcBef>
                <a:spcPct val="0"/>
              </a:spcBef>
            </a:pPr>
          </a:p>
        </p:txBody>
      </p:sp>
      <p:sp>
        <p:nvSpPr>
          <p:cNvPr name="TextBox 22" id="22"/>
          <p:cNvSpPr txBox="true"/>
          <p:nvPr/>
        </p:nvSpPr>
        <p:spPr>
          <a:xfrm rot="0">
            <a:off x="1310359" y="3360400"/>
            <a:ext cx="4435078" cy="523875"/>
          </a:xfrm>
          <a:prstGeom prst="rect">
            <a:avLst/>
          </a:prstGeom>
        </p:spPr>
        <p:txBody>
          <a:bodyPr anchor="t" rtlCol="false" tIns="0" lIns="0" bIns="0" rIns="0">
            <a:spAutoFit/>
          </a:bodyPr>
          <a:lstStyle/>
          <a:p>
            <a:pPr algn="ctr">
              <a:lnSpc>
                <a:spcPts val="4200"/>
              </a:lnSpc>
            </a:pPr>
            <a:r>
              <a:rPr lang="en-US" sz="3000">
                <a:solidFill>
                  <a:srgbClr val="144471"/>
                </a:solidFill>
                <a:latin typeface="DejaVu Serif"/>
                <a:ea typeface="DejaVu Serif"/>
                <a:cs typeface="DejaVu Serif"/>
                <a:sym typeface="DejaVu Serif"/>
              </a:rPr>
              <a:t>Đây là cấu trúc project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259300" y="4095769"/>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411201" y="2122772"/>
            <a:ext cx="5199061" cy="6051366"/>
          </a:xfrm>
          <a:custGeom>
            <a:avLst/>
            <a:gdLst/>
            <a:ahLst/>
            <a:cxnLst/>
            <a:rect r="r" b="b" t="t" l="l"/>
            <a:pathLst>
              <a:path h="6051366" w="5199061">
                <a:moveTo>
                  <a:pt x="0" y="0"/>
                </a:moveTo>
                <a:lnTo>
                  <a:pt x="5199061" y="0"/>
                </a:lnTo>
                <a:lnTo>
                  <a:pt x="5199061" y="6051366"/>
                </a:lnTo>
                <a:lnTo>
                  <a:pt x="0" y="6051366"/>
                </a:lnTo>
                <a:lnTo>
                  <a:pt x="0" y="0"/>
                </a:lnTo>
                <a:close/>
              </a:path>
            </a:pathLst>
          </a:custGeom>
          <a:blipFill>
            <a:blip r:embed="rId5"/>
            <a:stretch>
              <a:fillRect l="0" t="0" r="0" b="0"/>
            </a:stretch>
          </a:blipFill>
        </p:spPr>
      </p:sp>
      <p:sp>
        <p:nvSpPr>
          <p:cNvPr name="Freeform 15" id="15"/>
          <p:cNvSpPr/>
          <p:nvPr/>
        </p:nvSpPr>
        <p:spPr>
          <a:xfrm flipH="false" flipV="false" rot="0">
            <a:off x="6817683" y="2122772"/>
            <a:ext cx="4652634" cy="2393261"/>
          </a:xfrm>
          <a:custGeom>
            <a:avLst/>
            <a:gdLst/>
            <a:ahLst/>
            <a:cxnLst/>
            <a:rect r="r" b="b" t="t" l="l"/>
            <a:pathLst>
              <a:path h="2393261" w="4652634">
                <a:moveTo>
                  <a:pt x="0" y="0"/>
                </a:moveTo>
                <a:lnTo>
                  <a:pt x="4652634" y="0"/>
                </a:lnTo>
                <a:lnTo>
                  <a:pt x="4652634" y="2393262"/>
                </a:lnTo>
                <a:lnTo>
                  <a:pt x="0" y="2393262"/>
                </a:lnTo>
                <a:lnTo>
                  <a:pt x="0" y="0"/>
                </a:lnTo>
                <a:close/>
              </a:path>
            </a:pathLst>
          </a:custGeom>
          <a:blipFill>
            <a:blip r:embed="rId6"/>
            <a:stretch>
              <a:fillRect l="0" t="0" r="0" b="0"/>
            </a:stretch>
          </a:blipFill>
        </p:spPr>
      </p:sp>
      <p:sp>
        <p:nvSpPr>
          <p:cNvPr name="Freeform 16" id="16"/>
          <p:cNvSpPr/>
          <p:nvPr/>
        </p:nvSpPr>
        <p:spPr>
          <a:xfrm flipH="false" flipV="false" rot="0">
            <a:off x="10744676" y="4974835"/>
            <a:ext cx="4453430" cy="3199303"/>
          </a:xfrm>
          <a:custGeom>
            <a:avLst/>
            <a:gdLst/>
            <a:ahLst/>
            <a:cxnLst/>
            <a:rect r="r" b="b" t="t" l="l"/>
            <a:pathLst>
              <a:path h="3199303" w="4453430">
                <a:moveTo>
                  <a:pt x="0" y="0"/>
                </a:moveTo>
                <a:lnTo>
                  <a:pt x="4453429" y="0"/>
                </a:lnTo>
                <a:lnTo>
                  <a:pt x="4453429" y="3199303"/>
                </a:lnTo>
                <a:lnTo>
                  <a:pt x="0" y="3199303"/>
                </a:lnTo>
                <a:lnTo>
                  <a:pt x="0" y="0"/>
                </a:lnTo>
                <a:close/>
              </a:path>
            </a:pathLst>
          </a:custGeom>
          <a:blipFill>
            <a:blip r:embed="rId7"/>
            <a:stretch>
              <a:fillRect l="0" t="0" r="0" b="0"/>
            </a:stretch>
          </a:blipFill>
        </p:spPr>
      </p:sp>
      <p:sp>
        <p:nvSpPr>
          <p:cNvPr name="TextBox 17" id="17"/>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8" id="18"/>
          <p:cNvSpPr txBox="true"/>
          <p:nvPr/>
        </p:nvSpPr>
        <p:spPr>
          <a:xfrm rot="0">
            <a:off x="1357624" y="10824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2: Tạo các file app.py,, Procfile, runtime.txt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259300" y="4095769"/>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1231790" y="5810580"/>
            <a:ext cx="10896637" cy="2201828"/>
          </a:xfrm>
          <a:custGeom>
            <a:avLst/>
            <a:gdLst/>
            <a:ahLst/>
            <a:cxnLst/>
            <a:rect r="r" b="b" t="t" l="l"/>
            <a:pathLst>
              <a:path h="2201828" w="10896637">
                <a:moveTo>
                  <a:pt x="0" y="0"/>
                </a:moveTo>
                <a:lnTo>
                  <a:pt x="10896637" y="0"/>
                </a:lnTo>
                <a:lnTo>
                  <a:pt x="10896637" y="2201827"/>
                </a:lnTo>
                <a:lnTo>
                  <a:pt x="0" y="2201827"/>
                </a:lnTo>
                <a:lnTo>
                  <a:pt x="0" y="0"/>
                </a:lnTo>
                <a:close/>
              </a:path>
            </a:pathLst>
          </a:custGeom>
          <a:blipFill>
            <a:blip r:embed="rId5"/>
            <a:stretch>
              <a:fillRect l="0" t="0" r="0" b="0"/>
            </a:stretch>
          </a:blipFill>
        </p:spPr>
      </p:sp>
      <p:sp>
        <p:nvSpPr>
          <p:cNvPr name="Freeform 15" id="15"/>
          <p:cNvSpPr/>
          <p:nvPr/>
        </p:nvSpPr>
        <p:spPr>
          <a:xfrm flipH="false" flipV="false" rot="0">
            <a:off x="9258249" y="2384946"/>
            <a:ext cx="8359831" cy="1209975"/>
          </a:xfrm>
          <a:custGeom>
            <a:avLst/>
            <a:gdLst/>
            <a:ahLst/>
            <a:cxnLst/>
            <a:rect r="r" b="b" t="t" l="l"/>
            <a:pathLst>
              <a:path h="1209975" w="8359831">
                <a:moveTo>
                  <a:pt x="0" y="0"/>
                </a:moveTo>
                <a:lnTo>
                  <a:pt x="8359831" y="0"/>
                </a:lnTo>
                <a:lnTo>
                  <a:pt x="8359831" y="1209975"/>
                </a:lnTo>
                <a:lnTo>
                  <a:pt x="0" y="1209975"/>
                </a:lnTo>
                <a:lnTo>
                  <a:pt x="0" y="0"/>
                </a:lnTo>
                <a:close/>
              </a:path>
            </a:pathLst>
          </a:custGeom>
          <a:blipFill>
            <a:blip r:embed="rId6"/>
            <a:stretch>
              <a:fillRect l="0" t="0" r="0" b="0"/>
            </a:stretch>
          </a:blipFill>
        </p:spPr>
      </p:sp>
      <p:sp>
        <p:nvSpPr>
          <p:cNvPr name="TextBox 16" id="16"/>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7" id="17"/>
          <p:cNvSpPr txBox="true"/>
          <p:nvPr/>
        </p:nvSpPr>
        <p:spPr>
          <a:xfrm rot="0">
            <a:off x="1357624" y="10824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3: Khởi tạo Database</a:t>
            </a:r>
          </a:p>
        </p:txBody>
      </p:sp>
      <p:sp>
        <p:nvSpPr>
          <p:cNvPr name="TextBox 18" id="18"/>
          <p:cNvSpPr txBox="true"/>
          <p:nvPr/>
        </p:nvSpPr>
        <p:spPr>
          <a:xfrm rot="0">
            <a:off x="1697195" y="2875345"/>
            <a:ext cx="2778472" cy="1323340"/>
          </a:xfrm>
          <a:prstGeom prst="rect">
            <a:avLst/>
          </a:prstGeom>
        </p:spPr>
        <p:txBody>
          <a:bodyPr anchor="t" rtlCol="false" tIns="0" lIns="0" bIns="0" rIns="0">
            <a:spAutoFit/>
          </a:bodyPr>
          <a:lstStyle/>
          <a:p>
            <a:pPr algn="l">
              <a:lnSpc>
                <a:spcPts val="2659"/>
              </a:lnSpc>
              <a:spcBef>
                <a:spcPct val="0"/>
              </a:spcBef>
            </a:pPr>
            <a:r>
              <a:rPr lang="en-US" sz="1899">
                <a:solidFill>
                  <a:srgbClr val="144471"/>
                </a:solidFill>
                <a:latin typeface="Open Sans"/>
                <a:ea typeface="Open Sans"/>
                <a:cs typeface="Open Sans"/>
                <a:sym typeface="Open Sans"/>
              </a:rPr>
              <a:t>from app import app, db</a:t>
            </a:r>
          </a:p>
          <a:p>
            <a:pPr algn="l">
              <a:lnSpc>
                <a:spcPts val="2659"/>
              </a:lnSpc>
              <a:spcBef>
                <a:spcPct val="0"/>
              </a:spcBef>
            </a:pPr>
            <a:r>
              <a:rPr lang="en-US" sz="1899">
                <a:solidFill>
                  <a:srgbClr val="144471"/>
                </a:solidFill>
                <a:latin typeface="Open Sans"/>
                <a:ea typeface="Open Sans"/>
                <a:cs typeface="Open Sans"/>
                <a:sym typeface="Open Sans"/>
              </a:rPr>
              <a:t>with app.app_context():</a:t>
            </a:r>
          </a:p>
          <a:p>
            <a:pPr algn="l">
              <a:lnSpc>
                <a:spcPts val="2659"/>
              </a:lnSpc>
              <a:spcBef>
                <a:spcPct val="0"/>
              </a:spcBef>
            </a:pPr>
            <a:r>
              <a:rPr lang="en-US" sz="1899">
                <a:solidFill>
                  <a:srgbClr val="144471"/>
                </a:solidFill>
                <a:latin typeface="Open Sans"/>
                <a:ea typeface="Open Sans"/>
                <a:cs typeface="Open Sans"/>
                <a:sym typeface="Open Sans"/>
              </a:rPr>
              <a:t>    db.create_all()</a:t>
            </a:r>
          </a:p>
          <a:p>
            <a:pPr algn="l">
              <a:lnSpc>
                <a:spcPts val="2659"/>
              </a:lnSpc>
              <a:spcBef>
                <a:spcPct val="0"/>
              </a:spcBef>
            </a:pPr>
            <a:r>
              <a:rPr lang="en-US" sz="1899">
                <a:solidFill>
                  <a:srgbClr val="144471"/>
                </a:solidFill>
                <a:latin typeface="Open Sans"/>
                <a:ea typeface="Open Sans"/>
                <a:cs typeface="Open Sans"/>
                <a:sym typeface="Open Sans"/>
              </a:rPr>
              <a:t>exit()</a:t>
            </a:r>
          </a:p>
        </p:txBody>
      </p:sp>
      <p:sp>
        <p:nvSpPr>
          <p:cNvPr name="TextBox 19" id="19"/>
          <p:cNvSpPr txBox="true"/>
          <p:nvPr/>
        </p:nvSpPr>
        <p:spPr>
          <a:xfrm rot="0">
            <a:off x="1697195" y="1568224"/>
            <a:ext cx="2430363" cy="323215"/>
          </a:xfrm>
          <a:prstGeom prst="rect">
            <a:avLst/>
          </a:prstGeom>
        </p:spPr>
        <p:txBody>
          <a:bodyPr anchor="t" rtlCol="false" tIns="0" lIns="0" bIns="0" rIns="0">
            <a:spAutoFit/>
          </a:bodyPr>
          <a:lstStyle/>
          <a:p>
            <a:pPr algn="l">
              <a:lnSpc>
                <a:spcPts val="2659"/>
              </a:lnSpc>
              <a:spcBef>
                <a:spcPct val="0"/>
              </a:spcBef>
            </a:pPr>
            <a:r>
              <a:rPr lang="en-US" sz="1899">
                <a:solidFill>
                  <a:srgbClr val="144471"/>
                </a:solidFill>
                <a:latin typeface="Open Sans"/>
                <a:ea typeface="Open Sans"/>
                <a:cs typeface="Open Sans"/>
                <a:sym typeface="Open Sans"/>
              </a:rPr>
              <a:t>Chạy câu lệnh python</a:t>
            </a:r>
          </a:p>
        </p:txBody>
      </p:sp>
      <p:sp>
        <p:nvSpPr>
          <p:cNvPr name="TextBox 20" id="20"/>
          <p:cNvSpPr txBox="true"/>
          <p:nvPr/>
        </p:nvSpPr>
        <p:spPr>
          <a:xfrm rot="0">
            <a:off x="1697195" y="2346846"/>
            <a:ext cx="1459557" cy="323215"/>
          </a:xfrm>
          <a:prstGeom prst="rect">
            <a:avLst/>
          </a:prstGeom>
        </p:spPr>
        <p:txBody>
          <a:bodyPr anchor="t" rtlCol="false" tIns="0" lIns="0" bIns="0" rIns="0">
            <a:spAutoFit/>
          </a:bodyPr>
          <a:lstStyle/>
          <a:p>
            <a:pPr algn="l">
              <a:lnSpc>
                <a:spcPts val="2659"/>
              </a:lnSpc>
              <a:spcBef>
                <a:spcPct val="0"/>
              </a:spcBef>
            </a:pPr>
            <a:r>
              <a:rPr lang="en-US" sz="1899">
                <a:solidFill>
                  <a:srgbClr val="144471"/>
                </a:solidFill>
                <a:latin typeface="Open Sans"/>
                <a:ea typeface="Open Sans"/>
                <a:cs typeface="Open Sans"/>
                <a:sym typeface="Open Sans"/>
              </a:rPr>
              <a:t>Tiếp theo gõ:</a:t>
            </a:r>
          </a:p>
        </p:txBody>
      </p:sp>
      <p:sp>
        <p:nvSpPr>
          <p:cNvPr name="TextBox 21" id="21"/>
          <p:cNvSpPr txBox="true"/>
          <p:nvPr/>
        </p:nvSpPr>
        <p:spPr>
          <a:xfrm rot="0">
            <a:off x="9768843" y="1539649"/>
            <a:ext cx="8372462"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Sau khi chạy sẽ tạo ra 1 file database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570441" y="4111995"/>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1118211" y="2002848"/>
            <a:ext cx="5568650" cy="6281304"/>
          </a:xfrm>
          <a:custGeom>
            <a:avLst/>
            <a:gdLst/>
            <a:ahLst/>
            <a:cxnLst/>
            <a:rect r="r" b="b" t="t" l="l"/>
            <a:pathLst>
              <a:path h="6281304" w="5568650">
                <a:moveTo>
                  <a:pt x="0" y="0"/>
                </a:moveTo>
                <a:lnTo>
                  <a:pt x="5568650" y="0"/>
                </a:lnTo>
                <a:lnTo>
                  <a:pt x="5568650" y="6281304"/>
                </a:lnTo>
                <a:lnTo>
                  <a:pt x="0" y="6281304"/>
                </a:lnTo>
                <a:lnTo>
                  <a:pt x="0" y="0"/>
                </a:lnTo>
                <a:close/>
              </a:path>
            </a:pathLst>
          </a:custGeom>
          <a:blipFill>
            <a:blip r:embed="rId5"/>
            <a:stretch>
              <a:fillRect l="0" t="0" r="0" b="0"/>
            </a:stretch>
          </a:blipFill>
        </p:spPr>
      </p:sp>
      <p:sp>
        <p:nvSpPr>
          <p:cNvPr name="TextBox 15" id="15"/>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6" id="16"/>
          <p:cNvSpPr txBox="true"/>
          <p:nvPr/>
        </p:nvSpPr>
        <p:spPr>
          <a:xfrm rot="0">
            <a:off x="1357624" y="10824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4: Tạo pository trên github</a:t>
            </a:r>
          </a:p>
        </p:txBody>
      </p:sp>
      <p:sp>
        <p:nvSpPr>
          <p:cNvPr name="TextBox 17" id="17"/>
          <p:cNvSpPr txBox="true"/>
          <p:nvPr/>
        </p:nvSpPr>
        <p:spPr>
          <a:xfrm rot="0">
            <a:off x="9525459" y="1598897"/>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5: Khởi tạo Git và đẩy lên GitHub</a:t>
            </a:r>
          </a:p>
        </p:txBody>
      </p:sp>
      <p:sp>
        <p:nvSpPr>
          <p:cNvPr name="TextBox 18" id="18"/>
          <p:cNvSpPr txBox="true"/>
          <p:nvPr/>
        </p:nvSpPr>
        <p:spPr>
          <a:xfrm rot="0">
            <a:off x="8410769" y="2648916"/>
            <a:ext cx="9518452" cy="2323465"/>
          </a:xfrm>
          <a:prstGeom prst="rect">
            <a:avLst/>
          </a:prstGeom>
        </p:spPr>
        <p:txBody>
          <a:bodyPr anchor="t" rtlCol="false" tIns="0" lIns="0" bIns="0" rIns="0">
            <a:spAutoFit/>
          </a:bodyPr>
          <a:lstStyle/>
          <a:p>
            <a:pPr algn="l" marL="410208" indent="-205104" lvl="1">
              <a:lnSpc>
                <a:spcPts val="2659"/>
              </a:lnSpc>
              <a:buFont typeface="Arial"/>
              <a:buChar char="•"/>
            </a:pPr>
            <a:r>
              <a:rPr lang="en-US" sz="1899">
                <a:solidFill>
                  <a:srgbClr val="144471"/>
                </a:solidFill>
                <a:latin typeface="Open Sans"/>
                <a:ea typeface="Open Sans"/>
                <a:cs typeface="Open Sans"/>
                <a:sym typeface="Open Sans"/>
              </a:rPr>
              <a:t>git init</a:t>
            </a:r>
          </a:p>
          <a:p>
            <a:pPr algn="l" marL="410208" indent="-205104" lvl="1">
              <a:lnSpc>
                <a:spcPts val="2659"/>
              </a:lnSpc>
              <a:buFont typeface="Arial"/>
              <a:buChar char="•"/>
            </a:pPr>
            <a:r>
              <a:rPr lang="en-US" sz="1899">
                <a:solidFill>
                  <a:srgbClr val="144471"/>
                </a:solidFill>
                <a:latin typeface="Open Sans"/>
                <a:ea typeface="Open Sans"/>
                <a:cs typeface="Open Sans"/>
                <a:sym typeface="Open Sans"/>
              </a:rPr>
              <a:t>git add .</a:t>
            </a:r>
          </a:p>
          <a:p>
            <a:pPr algn="l" marL="410208" indent="-205104" lvl="1">
              <a:lnSpc>
                <a:spcPts val="2659"/>
              </a:lnSpc>
              <a:buFont typeface="Arial"/>
              <a:buChar char="•"/>
            </a:pPr>
            <a:r>
              <a:rPr lang="en-US" sz="1899">
                <a:solidFill>
                  <a:srgbClr val="144471"/>
                </a:solidFill>
                <a:latin typeface="Open Sans"/>
                <a:ea typeface="Open Sans"/>
                <a:cs typeface="Open Sans"/>
                <a:sym typeface="Open Sans"/>
              </a:rPr>
              <a:t>git commit -m "Initial Flask Admin"</a:t>
            </a:r>
          </a:p>
          <a:p>
            <a:pPr algn="l" marL="410208" indent="-205104" lvl="1">
              <a:lnSpc>
                <a:spcPts val="2659"/>
              </a:lnSpc>
              <a:spcBef>
                <a:spcPct val="0"/>
              </a:spcBef>
              <a:buFont typeface="Arial"/>
              <a:buChar char="•"/>
            </a:pPr>
            <a:r>
              <a:rPr lang="en-US" sz="1899">
                <a:solidFill>
                  <a:srgbClr val="144471"/>
                </a:solidFill>
                <a:latin typeface="Open Sans"/>
                <a:ea typeface="Open Sans"/>
                <a:cs typeface="Open Sans"/>
                <a:sym typeface="Open Sans"/>
              </a:rPr>
              <a:t>git branch -M main</a:t>
            </a:r>
          </a:p>
          <a:p>
            <a:pPr algn="l" marL="410208" indent="-205104" lvl="1">
              <a:lnSpc>
                <a:spcPts val="2659"/>
              </a:lnSpc>
              <a:spcBef>
                <a:spcPct val="0"/>
              </a:spcBef>
              <a:buFont typeface="Arial"/>
              <a:buChar char="•"/>
            </a:pPr>
            <a:r>
              <a:rPr lang="en-US" sz="1899">
                <a:solidFill>
                  <a:srgbClr val="144471"/>
                </a:solidFill>
                <a:latin typeface="Open Sans"/>
                <a:ea typeface="Open Sans"/>
                <a:cs typeface="Open Sans"/>
                <a:sym typeface="Open Sans"/>
              </a:rPr>
              <a:t>git remote add origin https://github.com/nguyenphuongtra/flask-admin-demo.git</a:t>
            </a:r>
          </a:p>
          <a:p>
            <a:pPr algn="l" marL="410208" indent="-205104" lvl="1">
              <a:lnSpc>
                <a:spcPts val="2659"/>
              </a:lnSpc>
              <a:spcBef>
                <a:spcPct val="0"/>
              </a:spcBef>
              <a:buFont typeface="Arial"/>
              <a:buChar char="•"/>
            </a:pPr>
            <a:r>
              <a:rPr lang="en-US" sz="1899">
                <a:solidFill>
                  <a:srgbClr val="144471"/>
                </a:solidFill>
                <a:latin typeface="Open Sans"/>
                <a:ea typeface="Open Sans"/>
                <a:cs typeface="Open Sans"/>
                <a:sym typeface="Open Sans"/>
              </a:rPr>
              <a:t>git push -u origin main</a:t>
            </a:r>
          </a:p>
          <a:p>
            <a:pPr algn="l">
              <a:lnSpc>
                <a:spcPts val="265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570441" y="4111995"/>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640216" y="1834924"/>
            <a:ext cx="7408879" cy="5038037"/>
          </a:xfrm>
          <a:custGeom>
            <a:avLst/>
            <a:gdLst/>
            <a:ahLst/>
            <a:cxnLst/>
            <a:rect r="r" b="b" t="t" l="l"/>
            <a:pathLst>
              <a:path h="5038037" w="7408879">
                <a:moveTo>
                  <a:pt x="0" y="0"/>
                </a:moveTo>
                <a:lnTo>
                  <a:pt x="7408879" y="0"/>
                </a:lnTo>
                <a:lnTo>
                  <a:pt x="7408879" y="5038038"/>
                </a:lnTo>
                <a:lnTo>
                  <a:pt x="0" y="5038038"/>
                </a:lnTo>
                <a:lnTo>
                  <a:pt x="0" y="0"/>
                </a:lnTo>
                <a:close/>
              </a:path>
            </a:pathLst>
          </a:custGeom>
          <a:blipFill>
            <a:blip r:embed="rId5"/>
            <a:stretch>
              <a:fillRect l="0" t="0" r="0" b="0"/>
            </a:stretch>
          </a:blipFill>
        </p:spPr>
      </p:sp>
      <p:sp>
        <p:nvSpPr>
          <p:cNvPr name="Freeform 15" id="15"/>
          <p:cNvSpPr/>
          <p:nvPr/>
        </p:nvSpPr>
        <p:spPr>
          <a:xfrm flipH="false" flipV="false" rot="0">
            <a:off x="6986741" y="3547084"/>
            <a:ext cx="11301259" cy="3461011"/>
          </a:xfrm>
          <a:custGeom>
            <a:avLst/>
            <a:gdLst/>
            <a:ahLst/>
            <a:cxnLst/>
            <a:rect r="r" b="b" t="t" l="l"/>
            <a:pathLst>
              <a:path h="3461011" w="11301259">
                <a:moveTo>
                  <a:pt x="0" y="0"/>
                </a:moveTo>
                <a:lnTo>
                  <a:pt x="11301259" y="0"/>
                </a:lnTo>
                <a:lnTo>
                  <a:pt x="11301259" y="3461011"/>
                </a:lnTo>
                <a:lnTo>
                  <a:pt x="0" y="3461011"/>
                </a:lnTo>
                <a:lnTo>
                  <a:pt x="0" y="0"/>
                </a:lnTo>
                <a:close/>
              </a:path>
            </a:pathLst>
          </a:custGeom>
          <a:blipFill>
            <a:blip r:embed="rId6"/>
            <a:stretch>
              <a:fillRect l="0" t="0" r="0" b="0"/>
            </a:stretch>
          </a:blipFill>
        </p:spPr>
      </p:sp>
      <p:sp>
        <p:nvSpPr>
          <p:cNvPr name="TextBox 16" id="16"/>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7" id="17"/>
          <p:cNvSpPr txBox="true"/>
          <p:nvPr/>
        </p:nvSpPr>
        <p:spPr>
          <a:xfrm rot="0">
            <a:off x="1357624" y="10824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6: Vào tab Actions trên GitHub</a:t>
            </a:r>
          </a:p>
        </p:txBody>
      </p:sp>
      <p:sp>
        <p:nvSpPr>
          <p:cNvPr name="TextBox 18" id="18"/>
          <p:cNvSpPr txBox="true"/>
          <p:nvPr/>
        </p:nvSpPr>
        <p:spPr>
          <a:xfrm rot="0">
            <a:off x="10100158" y="15396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7: Triển khai lên Render</a:t>
            </a:r>
          </a:p>
        </p:txBody>
      </p:sp>
      <p:sp>
        <p:nvSpPr>
          <p:cNvPr name="TextBox 19" id="19"/>
          <p:cNvSpPr txBox="true"/>
          <p:nvPr/>
        </p:nvSpPr>
        <p:spPr>
          <a:xfrm rot="0">
            <a:off x="10307668" y="2352793"/>
            <a:ext cx="6449913" cy="789306"/>
          </a:xfrm>
          <a:prstGeom prst="rect">
            <a:avLst/>
          </a:prstGeom>
        </p:spPr>
        <p:txBody>
          <a:bodyPr anchor="t" rtlCol="false" tIns="0" lIns="0" bIns="0" rIns="0">
            <a:spAutoFit/>
          </a:bodyPr>
          <a:lstStyle/>
          <a:p>
            <a:pPr algn="l">
              <a:lnSpc>
                <a:spcPts val="3219"/>
              </a:lnSpc>
              <a:spcBef>
                <a:spcPct val="0"/>
              </a:spcBef>
            </a:pPr>
            <a:r>
              <a:rPr lang="en-US" sz="2299">
                <a:solidFill>
                  <a:srgbClr val="144471"/>
                </a:solidFill>
                <a:latin typeface="Open Sans"/>
                <a:ea typeface="Open Sans"/>
                <a:cs typeface="Open Sans"/>
                <a:sym typeface="Open Sans"/>
              </a:rPr>
              <a:t>Truy cập Render.com, chọn New &gt; Web Service.</a:t>
            </a:r>
          </a:p>
          <a:p>
            <a:pPr algn="l">
              <a:lnSpc>
                <a:spcPts val="3219"/>
              </a:lnSpc>
              <a:spcBef>
                <a:spcPct val="0"/>
              </a:spcBef>
            </a:pPr>
            <a:r>
              <a:rPr lang="en-US" sz="2299">
                <a:solidFill>
                  <a:srgbClr val="144471"/>
                </a:solidFill>
                <a:latin typeface="Open Sans"/>
                <a:ea typeface="Open Sans"/>
                <a:cs typeface="Open Sans"/>
                <a:sym typeface="Open Sans"/>
              </a:rPr>
              <a:t>Kết nối repo flask-admin-demo.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61683" y="9372420"/>
            <a:ext cx="2236422" cy="2236422"/>
          </a:xfrm>
          <a:custGeom>
            <a:avLst/>
            <a:gdLst/>
            <a:ahLst/>
            <a:cxnLst/>
            <a:rect r="r" b="b" t="t" l="l"/>
            <a:pathLst>
              <a:path h="2236422" w="2236422">
                <a:moveTo>
                  <a:pt x="0" y="0"/>
                </a:moveTo>
                <a:lnTo>
                  <a:pt x="2236422" y="0"/>
                </a:lnTo>
                <a:lnTo>
                  <a:pt x="2236422" y="2236423"/>
                </a:lnTo>
                <a:lnTo>
                  <a:pt x="0" y="2236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8211" y="-342250"/>
            <a:ext cx="2236422" cy="2236422"/>
          </a:xfrm>
          <a:custGeom>
            <a:avLst/>
            <a:gdLst/>
            <a:ahLst/>
            <a:cxnLst/>
            <a:rect r="r" b="b" t="t" l="l"/>
            <a:pathLst>
              <a:path h="2236422" w="2236422">
                <a:moveTo>
                  <a:pt x="0" y="0"/>
                </a:moveTo>
                <a:lnTo>
                  <a:pt x="2236422" y="0"/>
                </a:lnTo>
                <a:lnTo>
                  <a:pt x="2236422" y="2236422"/>
                </a:lnTo>
                <a:lnTo>
                  <a:pt x="0" y="22364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7570441" y="4111995"/>
            <a:ext cx="717559" cy="725050"/>
            <a:chOff x="0" y="0"/>
            <a:chExt cx="956746" cy="966734"/>
          </a:xfrm>
        </p:grpSpPr>
        <p:sp>
          <p:nvSpPr>
            <p:cNvPr name="Freeform 5" id="5"/>
            <p:cNvSpPr/>
            <p:nvPr/>
          </p:nvSpPr>
          <p:spPr>
            <a:xfrm flipH="false" flipV="false" rot="0">
              <a:off x="0" y="9988"/>
              <a:ext cx="956746" cy="956746"/>
            </a:xfrm>
            <a:custGeom>
              <a:avLst/>
              <a:gdLst/>
              <a:ahLst/>
              <a:cxnLst/>
              <a:rect r="r" b="b" t="t" l="l"/>
              <a:pathLst>
                <a:path h="956746" w="956746">
                  <a:moveTo>
                    <a:pt x="0" y="0"/>
                  </a:moveTo>
                  <a:lnTo>
                    <a:pt x="956746" y="0"/>
                  </a:lnTo>
                  <a:lnTo>
                    <a:pt x="956746" y="956746"/>
                  </a:lnTo>
                  <a:lnTo>
                    <a:pt x="0" y="956746"/>
                  </a:lnTo>
                  <a:lnTo>
                    <a:pt x="0" y="0"/>
                  </a:lnTo>
                  <a:close/>
                </a:path>
              </a:pathLst>
            </a:custGeom>
            <a:blipFill>
              <a:blip r:embed="rId4">
                <a:alphaModFix amt="76000"/>
              </a:blip>
              <a:stretch>
                <a:fillRect l="0" t="0" r="0" b="0"/>
              </a:stretch>
            </a:blipFill>
          </p:spPr>
        </p:sp>
        <p:grpSp>
          <p:nvGrpSpPr>
            <p:cNvPr name="Group 6" id="6"/>
            <p:cNvGrpSpPr/>
            <p:nvPr/>
          </p:nvGrpSpPr>
          <p:grpSpPr>
            <a:xfrm rot="0">
              <a:off x="14098" y="0"/>
              <a:ext cx="902006" cy="90200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8" id="8"/>
              <p:cNvSpPr txBox="true"/>
              <p:nvPr/>
            </p:nvSpPr>
            <p:spPr>
              <a:xfrm>
                <a:off x="76200" y="38100"/>
                <a:ext cx="660400" cy="698500"/>
              </a:xfrm>
              <a:prstGeom prst="rect">
                <a:avLst/>
              </a:prstGeom>
            </p:spPr>
            <p:txBody>
              <a:bodyPr anchor="ctr" rtlCol="false" tIns="30407" lIns="30407" bIns="30407" rIns="30407"/>
              <a:lstStyle/>
              <a:p>
                <a:pPr algn="ctr" marL="0" indent="0" lvl="0">
                  <a:lnSpc>
                    <a:spcPts val="2659"/>
                  </a:lnSpc>
                  <a:spcBef>
                    <a:spcPct val="0"/>
                  </a:spcBef>
                </a:pPr>
              </a:p>
            </p:txBody>
          </p:sp>
        </p:grpSp>
      </p:grpSp>
      <p:grpSp>
        <p:nvGrpSpPr>
          <p:cNvPr name="Group 9" id="9"/>
          <p:cNvGrpSpPr/>
          <p:nvPr/>
        </p:nvGrpSpPr>
        <p:grpSpPr>
          <a:xfrm rot="0">
            <a:off x="17373824" y="7413080"/>
            <a:ext cx="2151535" cy="2173996"/>
            <a:chOff x="0" y="0"/>
            <a:chExt cx="2868713" cy="2898662"/>
          </a:xfrm>
        </p:grpSpPr>
        <p:sp>
          <p:nvSpPr>
            <p:cNvPr name="Freeform 10" id="10"/>
            <p:cNvSpPr/>
            <p:nvPr/>
          </p:nvSpPr>
          <p:spPr>
            <a:xfrm flipH="false" flipV="false" rot="0">
              <a:off x="0" y="29949"/>
              <a:ext cx="2868713" cy="2868713"/>
            </a:xfrm>
            <a:custGeom>
              <a:avLst/>
              <a:gdLst/>
              <a:ahLst/>
              <a:cxnLst/>
              <a:rect r="r" b="b" t="t" l="l"/>
              <a:pathLst>
                <a:path h="2868713" w="2868713">
                  <a:moveTo>
                    <a:pt x="0" y="0"/>
                  </a:moveTo>
                  <a:lnTo>
                    <a:pt x="2868713" y="0"/>
                  </a:lnTo>
                  <a:lnTo>
                    <a:pt x="2868713" y="2868713"/>
                  </a:lnTo>
                  <a:lnTo>
                    <a:pt x="0" y="2868713"/>
                  </a:lnTo>
                  <a:lnTo>
                    <a:pt x="0" y="0"/>
                  </a:lnTo>
                  <a:close/>
                </a:path>
              </a:pathLst>
            </a:custGeom>
            <a:blipFill>
              <a:blip r:embed="rId4">
                <a:alphaModFix amt="76000"/>
              </a:blip>
              <a:stretch>
                <a:fillRect l="0" t="0" r="0" b="0"/>
              </a:stretch>
            </a:blipFill>
          </p:spPr>
        </p:sp>
        <p:grpSp>
          <p:nvGrpSpPr>
            <p:cNvPr name="Group 11" id="11"/>
            <p:cNvGrpSpPr/>
            <p:nvPr/>
          </p:nvGrpSpPr>
          <p:grpSpPr>
            <a:xfrm rot="0">
              <a:off x="42270" y="0"/>
              <a:ext cx="2704580" cy="270458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785C7">
                      <a:alpha val="100000"/>
                    </a:srgbClr>
                  </a:gs>
                  <a:gs pos="100000">
                    <a:srgbClr val="001E3E">
                      <a:alpha val="100000"/>
                    </a:srgbClr>
                  </a:gs>
                </a:gsLst>
                <a:lin ang="5400000"/>
              </a:gradFill>
              <a:ln cap="sq">
                <a:no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60"/>
                  </a:lnSpc>
                  <a:spcBef>
                    <a:spcPct val="0"/>
                  </a:spcBef>
                </a:pPr>
              </a:p>
            </p:txBody>
          </p:sp>
        </p:grpSp>
      </p:grpSp>
      <p:sp>
        <p:nvSpPr>
          <p:cNvPr name="Freeform 14" id="14"/>
          <p:cNvSpPr/>
          <p:nvPr/>
        </p:nvSpPr>
        <p:spPr>
          <a:xfrm flipH="false" flipV="false" rot="0">
            <a:off x="8463146" y="2303171"/>
            <a:ext cx="9669204" cy="5680658"/>
          </a:xfrm>
          <a:custGeom>
            <a:avLst/>
            <a:gdLst/>
            <a:ahLst/>
            <a:cxnLst/>
            <a:rect r="r" b="b" t="t" l="l"/>
            <a:pathLst>
              <a:path h="5680658" w="9669204">
                <a:moveTo>
                  <a:pt x="0" y="0"/>
                </a:moveTo>
                <a:lnTo>
                  <a:pt x="9669204" y="0"/>
                </a:lnTo>
                <a:lnTo>
                  <a:pt x="9669204" y="5680658"/>
                </a:lnTo>
                <a:lnTo>
                  <a:pt x="0" y="5680658"/>
                </a:lnTo>
                <a:lnTo>
                  <a:pt x="0" y="0"/>
                </a:lnTo>
                <a:close/>
              </a:path>
            </a:pathLst>
          </a:custGeom>
          <a:blipFill>
            <a:blip r:embed="rId5"/>
            <a:stretch>
              <a:fillRect l="0" t="0" r="0" b="0"/>
            </a:stretch>
          </a:blipFill>
        </p:spPr>
      </p:sp>
      <p:sp>
        <p:nvSpPr>
          <p:cNvPr name="TextBox 15" id="15"/>
          <p:cNvSpPr txBox="true"/>
          <p:nvPr/>
        </p:nvSpPr>
        <p:spPr>
          <a:xfrm rot="0">
            <a:off x="1477952" y="201328"/>
            <a:ext cx="17244412" cy="720706"/>
          </a:xfrm>
          <a:prstGeom prst="rect">
            <a:avLst/>
          </a:prstGeom>
        </p:spPr>
        <p:txBody>
          <a:bodyPr anchor="t" rtlCol="false" tIns="0" lIns="0" bIns="0" rIns="0">
            <a:spAutoFit/>
          </a:bodyPr>
          <a:lstStyle/>
          <a:p>
            <a:pPr algn="l">
              <a:lnSpc>
                <a:spcPts val="5498"/>
              </a:lnSpc>
            </a:pPr>
            <a:r>
              <a:rPr lang="en-US" b="true" sz="4998">
                <a:solidFill>
                  <a:srgbClr val="144471"/>
                </a:solidFill>
                <a:latin typeface="Eastman Grotesque Bold"/>
                <a:ea typeface="Eastman Grotesque Bold"/>
                <a:cs typeface="Eastman Grotesque Bold"/>
                <a:sym typeface="Eastman Grotesque Bold"/>
              </a:rPr>
              <a:t>TRIỂN KHAI FLASK-ADMIN TRÊN RENDER VÀ TEST CI/CD</a:t>
            </a:r>
          </a:p>
        </p:txBody>
      </p:sp>
      <p:sp>
        <p:nvSpPr>
          <p:cNvPr name="TextBox 16" id="16"/>
          <p:cNvSpPr txBox="true"/>
          <p:nvPr/>
        </p:nvSpPr>
        <p:spPr>
          <a:xfrm rot="0">
            <a:off x="1357624" y="1082449"/>
            <a:ext cx="13840481" cy="523875"/>
          </a:xfrm>
          <a:prstGeom prst="rect">
            <a:avLst/>
          </a:prstGeom>
        </p:spPr>
        <p:txBody>
          <a:bodyPr anchor="t" rtlCol="false" tIns="0" lIns="0" bIns="0" rIns="0">
            <a:spAutoFit/>
          </a:bodyPr>
          <a:lstStyle/>
          <a:p>
            <a:pPr algn="l">
              <a:lnSpc>
                <a:spcPts val="4200"/>
              </a:lnSpc>
            </a:pPr>
            <a:r>
              <a:rPr lang="en-US" sz="3000" b="true">
                <a:solidFill>
                  <a:srgbClr val="144471"/>
                </a:solidFill>
                <a:latin typeface="DejaVu Serif Bold"/>
                <a:ea typeface="DejaVu Serif Bold"/>
                <a:cs typeface="DejaVu Serif Bold"/>
                <a:sym typeface="DejaVu Serif Bold"/>
              </a:rPr>
              <a:t>Bước 8: Cấu hình</a:t>
            </a:r>
          </a:p>
        </p:txBody>
      </p:sp>
      <p:sp>
        <p:nvSpPr>
          <p:cNvPr name="TextBox 17" id="17"/>
          <p:cNvSpPr txBox="true"/>
          <p:nvPr/>
        </p:nvSpPr>
        <p:spPr>
          <a:xfrm rot="0">
            <a:off x="120068" y="2409189"/>
            <a:ext cx="7693223" cy="2734311"/>
          </a:xfrm>
          <a:prstGeom prst="rect">
            <a:avLst/>
          </a:prstGeom>
        </p:spPr>
        <p:txBody>
          <a:bodyPr anchor="t" rtlCol="false" tIns="0" lIns="0" bIns="0" rIns="0">
            <a:spAutoFit/>
          </a:bodyPr>
          <a:lstStyle/>
          <a:p>
            <a:pPr algn="l">
              <a:lnSpc>
                <a:spcPts val="3639"/>
              </a:lnSpc>
              <a:spcBef>
                <a:spcPct val="0"/>
              </a:spcBef>
            </a:pPr>
            <a:r>
              <a:rPr lang="en-US" b="true" sz="2599">
                <a:solidFill>
                  <a:srgbClr val="144471"/>
                </a:solidFill>
                <a:latin typeface="Open Sans Bold"/>
                <a:ea typeface="Open Sans Bold"/>
                <a:cs typeface="Open Sans Bold"/>
                <a:sym typeface="Open Sans Bold"/>
              </a:rPr>
              <a:t>Name: flask-admin-demo</a:t>
            </a:r>
          </a:p>
          <a:p>
            <a:pPr algn="l">
              <a:lnSpc>
                <a:spcPts val="3639"/>
              </a:lnSpc>
              <a:spcBef>
                <a:spcPct val="0"/>
              </a:spcBef>
            </a:pPr>
            <a:r>
              <a:rPr lang="en-US" b="true" sz="2599">
                <a:solidFill>
                  <a:srgbClr val="144471"/>
                </a:solidFill>
                <a:latin typeface="Open Sans Bold"/>
                <a:ea typeface="Open Sans Bold"/>
                <a:cs typeface="Open Sans Bold"/>
                <a:sym typeface="Open Sans Bold"/>
              </a:rPr>
              <a:t>Branch: main</a:t>
            </a:r>
          </a:p>
          <a:p>
            <a:pPr algn="l">
              <a:lnSpc>
                <a:spcPts val="3639"/>
              </a:lnSpc>
              <a:spcBef>
                <a:spcPct val="0"/>
              </a:spcBef>
            </a:pPr>
            <a:r>
              <a:rPr lang="en-US" b="true" sz="2599">
                <a:solidFill>
                  <a:srgbClr val="144471"/>
                </a:solidFill>
                <a:latin typeface="Open Sans Bold"/>
                <a:ea typeface="Open Sans Bold"/>
                <a:cs typeface="Open Sans Bold"/>
                <a:sym typeface="Open Sans Bold"/>
              </a:rPr>
              <a:t>Runtime: Python 3</a:t>
            </a:r>
          </a:p>
          <a:p>
            <a:pPr algn="l">
              <a:lnSpc>
                <a:spcPts val="3639"/>
              </a:lnSpc>
              <a:spcBef>
                <a:spcPct val="0"/>
              </a:spcBef>
            </a:pPr>
            <a:r>
              <a:rPr lang="en-US" b="true" sz="2599">
                <a:solidFill>
                  <a:srgbClr val="144471"/>
                </a:solidFill>
                <a:latin typeface="Open Sans Bold"/>
                <a:ea typeface="Open Sans Bold"/>
                <a:cs typeface="Open Sans Bold"/>
                <a:sym typeface="Open Sans Bold"/>
              </a:rPr>
              <a:t>Build Command: pip install -r requirements.txt</a:t>
            </a:r>
          </a:p>
          <a:p>
            <a:pPr algn="l">
              <a:lnSpc>
                <a:spcPts val="3639"/>
              </a:lnSpc>
              <a:spcBef>
                <a:spcPct val="0"/>
              </a:spcBef>
            </a:pPr>
            <a:r>
              <a:rPr lang="en-US" b="true" sz="2599">
                <a:solidFill>
                  <a:srgbClr val="144471"/>
                </a:solidFill>
                <a:latin typeface="Open Sans Bold"/>
                <a:ea typeface="Open Sans Bold"/>
                <a:cs typeface="Open Sans Bold"/>
                <a:sym typeface="Open Sans Bold"/>
              </a:rPr>
              <a:t>Start Command: gunicorn app:app</a:t>
            </a:r>
          </a:p>
          <a:p>
            <a:pPr algn="l">
              <a:lnSpc>
                <a:spcPts val="3639"/>
              </a:lnSpc>
              <a:spcBef>
                <a:spcPct val="0"/>
              </a:spcBef>
            </a:pPr>
            <a:r>
              <a:rPr lang="en-US" b="true" sz="2599">
                <a:solidFill>
                  <a:srgbClr val="144471"/>
                </a:solidFill>
                <a:latin typeface="Open Sans Bold"/>
                <a:ea typeface="Open Sans Bold"/>
                <a:cs typeface="Open Sans Bold"/>
                <a:sym typeface="Open Sans Bold"/>
              </a:rPr>
              <a:t>Plan: Free</a:t>
            </a:r>
          </a:p>
        </p:txBody>
      </p:sp>
      <p:sp>
        <p:nvSpPr>
          <p:cNvPr name="TextBox 18" id="18"/>
          <p:cNvSpPr txBox="true"/>
          <p:nvPr/>
        </p:nvSpPr>
        <p:spPr>
          <a:xfrm rot="0">
            <a:off x="8899465" y="1320574"/>
            <a:ext cx="13840481" cy="905510"/>
          </a:xfrm>
          <a:prstGeom prst="rect">
            <a:avLst/>
          </a:prstGeom>
        </p:spPr>
        <p:txBody>
          <a:bodyPr anchor="t" rtlCol="false" tIns="0" lIns="0" bIns="0" rIns="0">
            <a:spAutoFit/>
          </a:bodyPr>
          <a:lstStyle/>
          <a:p>
            <a:pPr algn="l">
              <a:lnSpc>
                <a:spcPts val="3640"/>
              </a:lnSpc>
            </a:pPr>
            <a:r>
              <a:rPr lang="en-US" sz="2600" b="true">
                <a:solidFill>
                  <a:srgbClr val="144471"/>
                </a:solidFill>
                <a:latin typeface="DejaVu Serif Bold"/>
                <a:ea typeface="DejaVu Serif Bold"/>
                <a:cs typeface="DejaVu Serif Bold"/>
                <a:sym typeface="DejaVu Serif Bold"/>
              </a:rPr>
              <a:t>Bước 9:Nhấn Create Web Service, chờ deploy</a:t>
            </a:r>
          </a:p>
          <a:p>
            <a:pPr algn="l">
              <a:lnSpc>
                <a:spcPts val="3640"/>
              </a:lnSpc>
            </a:pPr>
          </a:p>
        </p:txBody>
      </p:sp>
      <p:sp>
        <p:nvSpPr>
          <p:cNvPr name="TextBox 19" id="19"/>
          <p:cNvSpPr txBox="true"/>
          <p:nvPr/>
        </p:nvSpPr>
        <p:spPr>
          <a:xfrm rot="0">
            <a:off x="2383153" y="8622004"/>
            <a:ext cx="13840481" cy="905510"/>
          </a:xfrm>
          <a:prstGeom prst="rect">
            <a:avLst/>
          </a:prstGeom>
        </p:spPr>
        <p:txBody>
          <a:bodyPr anchor="t" rtlCol="false" tIns="0" lIns="0" bIns="0" rIns="0">
            <a:spAutoFit/>
          </a:bodyPr>
          <a:lstStyle/>
          <a:p>
            <a:pPr algn="l">
              <a:lnSpc>
                <a:spcPts val="3640"/>
              </a:lnSpc>
            </a:pPr>
            <a:r>
              <a:rPr lang="en-US" sz="2600" b="true">
                <a:solidFill>
                  <a:srgbClr val="144471"/>
                </a:solidFill>
                <a:latin typeface="DejaVu Serif Bold"/>
                <a:ea typeface="DejaVu Serif Bold"/>
                <a:cs typeface="DejaVu Serif Bold"/>
                <a:sym typeface="DejaVu Serif Bold"/>
              </a:rPr>
              <a:t>Sau khi build xong truy cập vào đường dẫn để xem kết quả:</a:t>
            </a:r>
          </a:p>
          <a:p>
            <a:pPr algn="l">
              <a:lnSpc>
                <a:spcPts val="3640"/>
              </a:lnSpc>
            </a:pPr>
            <a:r>
              <a:rPr lang="en-US" sz="2600" b="true">
                <a:solidFill>
                  <a:srgbClr val="144471"/>
                </a:solidFill>
                <a:latin typeface="DejaVu Serif Bold"/>
                <a:ea typeface="DejaVu Serif Bold"/>
                <a:cs typeface="DejaVu Serif Bold"/>
                <a:sym typeface="DejaVu Serif Bold"/>
              </a:rPr>
              <a:t> https://flask-admin-demo-b6st.onrender.com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DAGnmeorK7o</dc:identifier>
  <dcterms:modified xsi:type="dcterms:W3CDTF">2011-08-01T06:04:30Z</dcterms:modified>
  <cp:revision>1</cp:revision>
  <dc:title>CONTINIOUSE TESTING DEVELOPMENT</dc:title>
</cp:coreProperties>
</file>