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09" r:id="rId2"/>
    <p:sldId id="375" r:id="rId3"/>
    <p:sldId id="472" r:id="rId4"/>
    <p:sldId id="487" r:id="rId5"/>
    <p:sldId id="522" r:id="rId6"/>
    <p:sldId id="489" r:id="rId7"/>
    <p:sldId id="491" r:id="rId8"/>
    <p:sldId id="482" r:id="rId9"/>
    <p:sldId id="499" r:id="rId10"/>
    <p:sldId id="518" r:id="rId11"/>
    <p:sldId id="519" r:id="rId12"/>
    <p:sldId id="520" r:id="rId13"/>
    <p:sldId id="521" r:id="rId14"/>
    <p:sldId id="500" r:id="rId15"/>
    <p:sldId id="502" r:id="rId16"/>
    <p:sldId id="495" r:id="rId17"/>
    <p:sldId id="497" r:id="rId18"/>
    <p:sldId id="498" r:id="rId19"/>
    <p:sldId id="493" r:id="rId20"/>
    <p:sldId id="494" r:id="rId21"/>
    <p:sldId id="505" r:id="rId22"/>
    <p:sldId id="506" r:id="rId23"/>
    <p:sldId id="503" r:id="rId24"/>
    <p:sldId id="504" r:id="rId25"/>
    <p:sldId id="492" r:id="rId26"/>
    <p:sldId id="508" r:id="rId27"/>
    <p:sldId id="509" r:id="rId28"/>
    <p:sldId id="507" r:id="rId29"/>
    <p:sldId id="512" r:id="rId30"/>
    <p:sldId id="431" r:id="rId31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3333FF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3333FF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3333FF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3333FF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3333FF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3333FF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3333FF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3333FF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3333FF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00"/>
    <a:srgbClr val="DDDDDD"/>
    <a:srgbClr val="C0C0C0"/>
    <a:srgbClr val="ACF2C2"/>
    <a:srgbClr val="00CC00"/>
    <a:srgbClr val="FFCC66"/>
    <a:srgbClr val="CCFF9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5" autoAdjust="0"/>
    <p:restoredTop sz="94660"/>
  </p:normalViewPr>
  <p:slideViewPr>
    <p:cSldViewPr>
      <p:cViewPr varScale="1">
        <p:scale>
          <a:sx n="51" d="100"/>
          <a:sy n="51" d="100"/>
        </p:scale>
        <p:origin x="1245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10E54CF-03D1-4640-AA93-A014CAE53281}" type="datetimeFigureOut">
              <a:rPr lang="en-US"/>
              <a:pPr>
                <a:defRPr/>
              </a:pPr>
              <a:t>19-Apr-19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E874AFC-F107-4065-9489-6E37B32A7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0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0C8516-BC4D-452F-97E1-D8391C18D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1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 noChangeArrowheads="1"/>
          </p:cNvSpPr>
          <p:nvPr/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726" tIns="44863" rIns="89726" bIns="44863" anchor="b"/>
          <a:lstStyle>
            <a:lvl1pPr defTabSz="898525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03263" indent="-271463" defTabSz="898525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081088" indent="-215900" defTabSz="898525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512888" indent="-215900" defTabSz="898525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1946275" indent="-215900" defTabSz="898525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403475" indent="-215900" defTabSz="8985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860675" indent="-215900" defTabSz="8985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317875" indent="-215900" defTabSz="8985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775075" indent="-215900" defTabSz="8985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87421EA-87B9-4B5F-83EC-C9E2A24D69A8}" type="slidenum">
              <a:rPr lang="en-US" sz="1100">
                <a:solidFill>
                  <a:schemeClr val="tx1"/>
                </a:solidFill>
              </a:rPr>
              <a:pPr algn="r" eaLnBrk="1" hangingPunct="1"/>
              <a:t>1</a:t>
            </a:fld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33950" cy="3700463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4686300"/>
            <a:ext cx="5392737" cy="4440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6" tIns="44863" rIns="89726" bIns="44863"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07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3734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063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6672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715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187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0461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3338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318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844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9538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049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25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135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87197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783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870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927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2913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27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2505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72070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15E78FFD-2E6D-4EFF-841D-3F30069A225B}" type="slidenum">
              <a:rPr lang="en-US" sz="1200">
                <a:solidFill>
                  <a:schemeClr val="tx1"/>
                </a:solidFill>
              </a:rPr>
              <a:pPr algn="r" eaLnBrk="1" hangingPunct="1"/>
              <a:t>29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47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473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15E78FFD-2E6D-4EFF-841D-3F30069A225B}" type="slidenum">
              <a:rPr lang="en-US" sz="1200">
                <a:solidFill>
                  <a:schemeClr val="tx1"/>
                </a:solidFill>
              </a:rPr>
              <a:pPr algn="r" eaLnBrk="1" hangingPunct="1"/>
              <a:t>30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42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822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57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356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13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7662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02AF94-1814-4BD8-A1A8-BA5520E7BD1D}" type="slidenum">
              <a:rPr 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96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0768B-4E52-41EB-8015-0BA4A45A030B}" type="datetime1">
              <a:rPr lang="en-US"/>
              <a:pPr>
                <a:defRPr/>
              </a:pPr>
              <a:t>19-Apr-19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20CEB-CCEE-4C8C-BA0D-605CA8BB5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79375" y="6507163"/>
            <a:ext cx="25124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dirty="0" smtClean="0">
                <a:solidFill>
                  <a:srgbClr val="FF0000"/>
                </a:solidFill>
              </a:rPr>
              <a:t>Assoc. Prof. Nguyen </a:t>
            </a:r>
            <a:r>
              <a:rPr lang="en-US" sz="1200" dirty="0" err="1">
                <a:solidFill>
                  <a:srgbClr val="FF0000"/>
                </a:solidFill>
              </a:rPr>
              <a:t>Thanh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Hai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79375" y="0"/>
            <a:ext cx="3520517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 b="1" dirty="0" smtClean="0">
                <a:solidFill>
                  <a:srgbClr val="FF0000"/>
                </a:solidFill>
              </a:rPr>
              <a:t>HCMC University </a:t>
            </a:r>
            <a:r>
              <a:rPr lang="en-US" sz="1100" b="1" dirty="0">
                <a:solidFill>
                  <a:srgbClr val="FF0000"/>
                </a:solidFill>
              </a:rPr>
              <a:t>of Technology and Education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000" b="1" dirty="0">
                <a:solidFill>
                  <a:schemeClr val="accent2"/>
                </a:solidFill>
              </a:rPr>
              <a:t>Faculty of Electrical &amp; </a:t>
            </a:r>
            <a:r>
              <a:rPr lang="en-US" sz="1000" b="1" dirty="0" smtClean="0">
                <a:solidFill>
                  <a:schemeClr val="accent2"/>
                </a:solidFill>
              </a:rPr>
              <a:t>Electronics </a:t>
            </a:r>
            <a:r>
              <a:rPr lang="en-US" sz="1000" b="1" dirty="0">
                <a:solidFill>
                  <a:schemeClr val="accent2"/>
                </a:solidFill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3932399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327CE-1DFA-4D91-9555-A875A639B048}" type="datetime1">
              <a:rPr lang="en-US"/>
              <a:pPr>
                <a:defRPr/>
              </a:pPr>
              <a:t>19-Apr-19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ADF12-6C00-4E76-9316-97658D3DF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3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FEE00-CF96-4B87-A34E-8D0CE52954E7}" type="datetime1">
              <a:rPr lang="en-US"/>
              <a:pPr>
                <a:defRPr/>
              </a:pPr>
              <a:t>19-Apr-19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F0054-338B-43D6-937F-430FF8E1F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5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8407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44724"/>
            <a:ext cx="8856984" cy="576064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FC55A-2FA5-4E17-BCA7-65C098AE779D}" type="datetime1">
              <a:rPr lang="en-US"/>
              <a:pPr>
                <a:defRPr/>
              </a:pPr>
              <a:t>19-Apr-19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4268" y="6525344"/>
            <a:ext cx="2133600" cy="32403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9BDEC-E34D-41A2-A0B1-5EACFC4C0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6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46EC0-F284-4270-9C28-71D6DC2924E7}" type="datetime1">
              <a:rPr lang="en-US"/>
              <a:pPr>
                <a:defRPr/>
              </a:pPr>
              <a:t>19-Apr-19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420F3-4621-41B7-AE97-F9D3D13EE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6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05A75-65A4-4990-82A1-860F846370AE}" type="datetime1">
              <a:rPr lang="en-US"/>
              <a:pPr>
                <a:defRPr/>
              </a:pPr>
              <a:t>19-Apr-19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5B7AD-DDFE-407F-B78D-5D7C3E6B6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6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A7A92-AA8D-46B8-97E4-DC177C2FB9DA}" type="datetime1">
              <a:rPr lang="en-US"/>
              <a:pPr>
                <a:defRPr/>
              </a:pPr>
              <a:t>19-Apr-19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A32F9-AE5E-4299-BB24-C887248BF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A1CDA-60E9-41A9-BC01-E1F7B24D1265}" type="datetime1">
              <a:rPr lang="en-US"/>
              <a:pPr>
                <a:defRPr/>
              </a:pPr>
              <a:t>19-Apr-19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04D5E-1540-4414-B2A2-4A638F4BC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3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30AC6-35B6-4EB2-A8EC-2EF9D4DB48FB}" type="datetime1">
              <a:rPr lang="en-US"/>
              <a:pPr>
                <a:defRPr/>
              </a:pPr>
              <a:t>19-Apr-19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AD739-842F-4E35-9D06-BD666388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2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0FE04-392A-4534-A9C7-59A5CA2ABE15}" type="datetime1">
              <a:rPr lang="en-US"/>
              <a:pPr>
                <a:defRPr/>
              </a:pPr>
              <a:t>19-Apr-19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A4C7B-6B7A-4985-BC72-D59BCBA91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C8515-7300-4120-A0F3-81EFDFE07CA6}" type="datetime1">
              <a:rPr lang="en-US"/>
              <a:pPr>
                <a:defRPr/>
              </a:pPr>
              <a:t>19-Apr-19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141DA-F713-499F-8230-403F9AFEC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4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8919343-3DC5-43D4-8CCE-17B98B62BBCF}" type="datetime1">
              <a:rPr lang="en-US"/>
              <a:pPr>
                <a:defRPr/>
              </a:pPr>
              <a:t>19-Apr-19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120D3D6-05D2-47E2-8452-0BA5071CD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3.png"/><Relationship Id="rId4" Type="http://schemas.openxmlformats.org/officeDocument/2006/relationships/image" Target="../media/image48.png"/><Relationship Id="rId9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18" Type="http://schemas.openxmlformats.org/officeDocument/2006/relationships/image" Target="../media/image620.png"/><Relationship Id="rId3" Type="http://schemas.openxmlformats.org/officeDocument/2006/relationships/image" Target="../media/image15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17" Type="http://schemas.microsoft.com/office/2007/relationships/hdphoto" Target="../media/hdphoto6.wdp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25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74.png"/><Relationship Id="rId5" Type="http://schemas.openxmlformats.org/officeDocument/2006/relationships/image" Target="../media/image30.png"/><Relationship Id="rId10" Type="http://schemas.openxmlformats.org/officeDocument/2006/relationships/image" Target="../media/image73.png"/><Relationship Id="rId4" Type="http://schemas.openxmlformats.org/officeDocument/2006/relationships/image" Target="../media/image29.png"/><Relationship Id="rId9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microsoft.com/office/2007/relationships/hdphoto" Target="../media/hdphoto11.wdp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5.wdp"/><Relationship Id="rId5" Type="http://schemas.openxmlformats.org/officeDocument/2006/relationships/image" Target="../media/image54.png"/><Relationship Id="rId4" Type="http://schemas.microsoft.com/office/2007/relationships/hdphoto" Target="../media/hdphoto1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6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5955D85-9FE0-4F01-9B71-FB0EF150B302}" type="slidenum">
              <a:rPr lang="en-US" sz="1400">
                <a:solidFill>
                  <a:schemeClr val="tx1"/>
                </a:solidFill>
              </a:rPr>
              <a:pPr algn="r" eaLnBrk="1" hangingPunct="1"/>
              <a:t>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3995738" y="2024063"/>
            <a:ext cx="5148262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Lecture:</a:t>
            </a:r>
          </a:p>
          <a:p>
            <a:pPr algn="ctr" eaLnBrk="1" hangingPunct="1"/>
            <a:r>
              <a:rPr lang="en-US" sz="2800" b="1" dirty="0">
                <a:solidFill>
                  <a:schemeClr val="accent2"/>
                </a:solidFill>
              </a:rPr>
              <a:t>IMAGE PROCESSING</a:t>
            </a:r>
          </a:p>
        </p:txBody>
      </p:sp>
      <p:sp>
        <p:nvSpPr>
          <p:cNvPr id="78852" name="Rectangle 13"/>
          <p:cNvSpPr>
            <a:spLocks noChangeArrowheads="1"/>
          </p:cNvSpPr>
          <p:nvPr/>
        </p:nvSpPr>
        <p:spPr bwMode="auto">
          <a:xfrm>
            <a:off x="0" y="1123950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AU">
              <a:solidFill>
                <a:srgbClr val="CC0000"/>
              </a:solidFill>
            </a:endParaRPr>
          </a:p>
        </p:txBody>
      </p:sp>
      <p:sp>
        <p:nvSpPr>
          <p:cNvPr id="78853" name="Rectangle 14"/>
          <p:cNvSpPr>
            <a:spLocks noChangeArrowheads="1"/>
          </p:cNvSpPr>
          <p:nvPr/>
        </p:nvSpPr>
        <p:spPr bwMode="auto">
          <a:xfrm>
            <a:off x="0" y="4041775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AU">
              <a:solidFill>
                <a:srgbClr val="CC0000"/>
              </a:solidFill>
            </a:endParaRPr>
          </a:p>
        </p:txBody>
      </p:sp>
      <p:sp>
        <p:nvSpPr>
          <p:cNvPr id="78854" name="Text Box 18"/>
          <p:cNvSpPr txBox="1">
            <a:spLocks noChangeArrowheads="1"/>
          </p:cNvSpPr>
          <p:nvPr/>
        </p:nvSpPr>
        <p:spPr bwMode="auto">
          <a:xfrm>
            <a:off x="3959225" y="3105150"/>
            <a:ext cx="5029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Chapter 4: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Image Filtering</a:t>
            </a:r>
            <a:endParaRPr lang="en-US" i="1" dirty="0">
              <a:solidFill>
                <a:srgbClr val="0000CC"/>
              </a:solidFill>
            </a:endParaRPr>
          </a:p>
        </p:txBody>
      </p:sp>
      <p:sp>
        <p:nvSpPr>
          <p:cNvPr id="78855" name="Text Box 20"/>
          <p:cNvSpPr txBox="1">
            <a:spLocks noChangeArrowheads="1"/>
          </p:cNvSpPr>
          <p:nvPr/>
        </p:nvSpPr>
        <p:spPr bwMode="auto">
          <a:xfrm>
            <a:off x="976313" y="44450"/>
            <a:ext cx="8167687" cy="96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 dirty="0" smtClean="0">
                <a:solidFill>
                  <a:srgbClr val="FF0000"/>
                </a:solidFill>
              </a:rPr>
              <a:t>HCMC University </a:t>
            </a:r>
            <a:r>
              <a:rPr lang="en-US" sz="2800" b="1" dirty="0">
                <a:solidFill>
                  <a:srgbClr val="FF0000"/>
                </a:solidFill>
              </a:rPr>
              <a:t>of Technology and Education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400" b="1" dirty="0">
                <a:solidFill>
                  <a:schemeClr val="accent2"/>
                </a:solidFill>
              </a:rPr>
              <a:t>Faculty of Electrical &amp; Electronic Engineering</a:t>
            </a:r>
          </a:p>
        </p:txBody>
      </p:sp>
      <p:sp>
        <p:nvSpPr>
          <p:cNvPr id="78856" name="Text Box 21"/>
          <p:cNvSpPr txBox="1">
            <a:spLocks noChangeArrowheads="1"/>
          </p:cNvSpPr>
          <p:nvPr/>
        </p:nvSpPr>
        <p:spPr bwMode="auto">
          <a:xfrm>
            <a:off x="7516" y="6480048"/>
            <a:ext cx="4176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 smtClean="0">
                <a:solidFill>
                  <a:schemeClr val="accent2"/>
                </a:solidFill>
                <a:latin typeface="Arial Narrow" pitchFamily="34" charset="0"/>
              </a:rPr>
              <a:t>Assoc. Prof. Nguyen </a:t>
            </a:r>
            <a:r>
              <a:rPr lang="en-US" sz="1800" b="1" dirty="0" err="1">
                <a:solidFill>
                  <a:schemeClr val="accent2"/>
                </a:solidFill>
                <a:latin typeface="Arial Narrow" pitchFamily="34" charset="0"/>
              </a:rPr>
              <a:t>Thanh</a:t>
            </a:r>
            <a:r>
              <a:rPr lang="en-US" sz="18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Arial Narrow" pitchFamily="34" charset="0"/>
              </a:rPr>
              <a:t>Hai</a:t>
            </a:r>
            <a:endParaRPr lang="en-US" sz="1800" b="1" dirty="0">
              <a:solidFill>
                <a:schemeClr val="accent2"/>
              </a:solidFill>
              <a:latin typeface="Arial Narrow" pitchFamily="34" charset="0"/>
            </a:endParaRPr>
          </a:p>
        </p:txBody>
      </p:sp>
      <p:pic>
        <p:nvPicPr>
          <p:cNvPr id="788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6125"/>
            <a:ext cx="3167063" cy="202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35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7155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524" y="680244"/>
            <a:ext cx="4660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Lowpass</a:t>
            </a:r>
            <a:r>
              <a:rPr lang="en-US" sz="2400" b="1" dirty="0"/>
              <a:t> Filter: blurring image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87524" y="1196752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Ideal </a:t>
            </a:r>
            <a:r>
              <a:rPr lang="en-US" dirty="0" err="1"/>
              <a:t>LowPass</a:t>
            </a:r>
            <a:r>
              <a:rPr lang="en-US" dirty="0"/>
              <a:t> Filter - ILPF) : the transfer functions is described as: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64512" y="1638533"/>
                <a:ext cx="3270959" cy="703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512" y="1638533"/>
                <a:ext cx="3270959" cy="7033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1904" y="2505309"/>
                <a:ext cx="836057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is the cut-off frequency with non-negative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is the distance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to the filter center. Orbit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circle.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04" y="2505309"/>
                <a:ext cx="8360576" cy="707886"/>
              </a:xfrm>
              <a:prstGeom prst="rect">
                <a:avLst/>
              </a:prstGeom>
              <a:blipFill>
                <a:blip r:embed="rId5"/>
                <a:stretch>
                  <a:fillRect l="-729" t="-4310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8"/>
          <p:cNvGraphicFramePr>
            <a:graphicFrameLocks noChangeAspect="1"/>
          </p:cNvGraphicFramePr>
          <p:nvPr>
            <p:extLst/>
          </p:nvPr>
        </p:nvGraphicFramePr>
        <p:xfrm>
          <a:off x="518256" y="3945779"/>
          <a:ext cx="2547938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8" name="Equation" r:id="rId6" imgW="1485720" imgH="914400" progId="Equation.3">
                  <p:embed/>
                </p:oleObj>
              </mc:Choice>
              <mc:Fallback>
                <p:oleObj name="Equation" r:id="rId6" imgW="14857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256" y="3945779"/>
                        <a:ext cx="2547938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0"/>
          <p:cNvGraphicFramePr>
            <a:graphicFrameLocks noChangeAspect="1"/>
          </p:cNvGraphicFramePr>
          <p:nvPr>
            <p:extLst/>
          </p:nvPr>
        </p:nvGraphicFramePr>
        <p:xfrm>
          <a:off x="3957638" y="4011613"/>
          <a:ext cx="4354512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9" name="Equation" r:id="rId8" imgW="2692080" imgH="914400" progId="Equation.3">
                  <p:embed/>
                </p:oleObj>
              </mc:Choice>
              <mc:Fallback>
                <p:oleObj name="Equation" r:id="rId8" imgW="26920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4011613"/>
                        <a:ext cx="4354512" cy="147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79375" y="3333690"/>
            <a:ext cx="8360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example: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1212" y="5632615"/>
            <a:ext cx="8360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original image f and the Fourier coefficient image. </a:t>
            </a:r>
          </a:p>
        </p:txBody>
      </p:sp>
    </p:spTree>
    <p:extLst>
      <p:ext uri="{BB962C8B-B14F-4D97-AF65-F5344CB8AC3E}">
        <p14:creationId xmlns:p14="http://schemas.microsoft.com/office/powerpoint/2010/main" val="8245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524" y="680244"/>
            <a:ext cx="4660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Lowpass</a:t>
            </a:r>
            <a:r>
              <a:rPr lang="en-US" sz="2400" b="1" dirty="0"/>
              <a:t> Filter: blurring image</a:t>
            </a:r>
            <a:endParaRPr lang="en-US" sz="2400" dirty="0"/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>
            <p:extLst/>
          </p:nvPr>
        </p:nvGraphicFramePr>
        <p:xfrm>
          <a:off x="115769" y="2243138"/>
          <a:ext cx="3287713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4" name="Equation" r:id="rId4" imgW="1917360" imgH="914400" progId="Equation.3">
                  <p:embed/>
                </p:oleObj>
              </mc:Choice>
              <mc:Fallback>
                <p:oleObj name="Equation" r:id="rId4" imgW="1917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69" y="2243138"/>
                        <a:ext cx="3287713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0"/>
          <p:cNvGraphicFramePr>
            <a:graphicFrameLocks noChangeAspect="1"/>
          </p:cNvGraphicFramePr>
          <p:nvPr>
            <p:extLst/>
          </p:nvPr>
        </p:nvGraphicFramePr>
        <p:xfrm>
          <a:off x="4724400" y="4343400"/>
          <a:ext cx="4394200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5" name="Equation" r:id="rId6" imgW="2717640" imgH="914400" progId="Equation.3">
                  <p:embed/>
                </p:oleObj>
              </mc:Choice>
              <mc:Fallback>
                <p:oleObj name="Equation" r:id="rId6" imgW="27176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343400"/>
                        <a:ext cx="4394200" cy="147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5257800" y="5929855"/>
            <a:ext cx="4205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centered Fourier image.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3400" y="1166095"/>
            <a:ext cx="480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Convert the center of image (u-H/2, v-W/2), in this case H=W=4, (u-2, v-2). </a:t>
            </a:r>
          </a:p>
        </p:txBody>
      </p:sp>
      <p:graphicFrame>
        <p:nvGraphicFramePr>
          <p:cNvPr id="20" name="Object 8"/>
          <p:cNvGraphicFramePr>
            <a:graphicFrameLocks noChangeAspect="1"/>
          </p:cNvGraphicFramePr>
          <p:nvPr>
            <p:extLst/>
          </p:nvPr>
        </p:nvGraphicFramePr>
        <p:xfrm>
          <a:off x="4789488" y="2133600"/>
          <a:ext cx="4376737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6" name="Equation" r:id="rId8" imgW="2552400" imgH="914400" progId="Equation.3">
                  <p:embed/>
                </p:oleObj>
              </mc:Choice>
              <mc:Fallback>
                <p:oleObj name="Equation" r:id="rId8" imgW="2552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2133600"/>
                        <a:ext cx="4376737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6172200" y="3661080"/>
            <a:ext cx="2618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centered image.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1642" y="1219200"/>
            <a:ext cx="39431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pixel positions of the original image. </a:t>
            </a:r>
          </a:p>
        </p:txBody>
      </p:sp>
      <p:graphicFrame>
        <p:nvGraphicFramePr>
          <p:cNvPr id="1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98554"/>
              </p:ext>
            </p:extLst>
          </p:nvPr>
        </p:nvGraphicFramePr>
        <p:xfrm>
          <a:off x="369888" y="4456113"/>
          <a:ext cx="3654425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7" name="Equation" r:id="rId10" imgW="2260440" imgH="774360" progId="Equation.3">
                  <p:embed/>
                </p:oleObj>
              </mc:Choice>
              <mc:Fallback>
                <p:oleObj name="Equation" r:id="rId10" imgW="226044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4456113"/>
                        <a:ext cx="3654425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46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524" y="680244"/>
            <a:ext cx="4660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Lowpass</a:t>
            </a:r>
            <a:r>
              <a:rPr lang="en-US" sz="2400" b="1" dirty="0"/>
              <a:t> Filter: blurring image</a:t>
            </a:r>
            <a:endParaRPr lang="en-US" sz="2400" dirty="0"/>
          </a:p>
        </p:txBody>
      </p:sp>
      <p:graphicFrame>
        <p:nvGraphicFramePr>
          <p:cNvPr id="16" name="Object 20"/>
          <p:cNvGraphicFramePr>
            <a:graphicFrameLocks noChangeAspect="1"/>
          </p:cNvGraphicFramePr>
          <p:nvPr>
            <p:extLst/>
          </p:nvPr>
        </p:nvGraphicFramePr>
        <p:xfrm>
          <a:off x="5042315" y="2128696"/>
          <a:ext cx="2382837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37" name="Equation" r:id="rId4" imgW="1473120" imgH="914400" progId="Equation.3">
                  <p:embed/>
                </p:oleObj>
              </mc:Choice>
              <mc:Fallback>
                <p:oleObj name="Equation" r:id="rId4" imgW="14731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315" y="2128696"/>
                        <a:ext cx="2382837" cy="147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513652" y="3780304"/>
            <a:ext cx="2618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filtered image.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1642" y="1219200"/>
            <a:ext cx="85151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Sqrt</a:t>
            </a:r>
            <a:r>
              <a:rPr lang="en-US" dirty="0"/>
              <a:t>(u</a:t>
            </a:r>
            <a:r>
              <a:rPr lang="en-US" baseline="30000" dirty="0"/>
              <a:t>2</a:t>
            </a:r>
            <a:r>
              <a:rPr lang="en-US" dirty="0"/>
              <a:t>+v</a:t>
            </a:r>
            <a:r>
              <a:rPr lang="en-US" baseline="30000" dirty="0"/>
              <a:t>2</a:t>
            </a:r>
            <a:r>
              <a:rPr lang="en-US" dirty="0"/>
              <a:t>)&lt;=D</a:t>
            </a:r>
            <a:r>
              <a:rPr lang="en-US" baseline="-25000" dirty="0"/>
              <a:t>0</a:t>
            </a:r>
            <a:r>
              <a:rPr lang="en-US" dirty="0"/>
              <a:t>; Assume that D</a:t>
            </a:r>
            <a:r>
              <a:rPr lang="en-US" baseline="-25000" dirty="0"/>
              <a:t>0</a:t>
            </a:r>
            <a:r>
              <a:rPr lang="en-US" dirty="0"/>
              <a:t>=H/2=4/2=2 </a:t>
            </a:r>
          </a:p>
        </p:txBody>
      </p:sp>
      <p:graphicFrame>
        <p:nvGraphicFramePr>
          <p:cNvPr id="17" name="Object 20"/>
          <p:cNvGraphicFramePr>
            <a:graphicFrameLocks noChangeAspect="1"/>
          </p:cNvGraphicFramePr>
          <p:nvPr>
            <p:extLst/>
          </p:nvPr>
        </p:nvGraphicFramePr>
        <p:xfrm>
          <a:off x="639762" y="4497388"/>
          <a:ext cx="774223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38" name="Equation" r:id="rId6" imgW="4787640" imgH="914400" progId="Equation.3">
                  <p:embed/>
                </p:oleObj>
              </mc:Choice>
              <mc:Fallback>
                <p:oleObj name="Equation" r:id="rId6" imgW="47876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2" y="4497388"/>
                        <a:ext cx="7742238" cy="147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/>
          </p:nvPr>
        </p:nvGraphicFramePr>
        <p:xfrm>
          <a:off x="307975" y="1782763"/>
          <a:ext cx="4333875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39" name="Equation" r:id="rId8" imgW="2527200" imgH="914400" progId="Equation.3">
                  <p:embed/>
                </p:oleObj>
              </mc:Choice>
              <mc:Fallback>
                <p:oleObj name="Equation" r:id="rId8" imgW="2527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782763"/>
                        <a:ext cx="4333875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35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524" y="680244"/>
            <a:ext cx="4660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Lowpass</a:t>
            </a:r>
            <a:r>
              <a:rPr lang="en-US" sz="2400" b="1" dirty="0"/>
              <a:t> Filter: blurring image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14078" y="1263045"/>
            <a:ext cx="44341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image after filtering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3527" y="1724471"/>
            <a:ext cx="868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 =</a:t>
            </a:r>
          </a:p>
          <a:p>
            <a:endParaRPr lang="en-US" dirty="0"/>
          </a:p>
          <a:p>
            <a:r>
              <a:rPr lang="en-US" dirty="0"/>
              <a:t>   0.25 + 0.1250i       -0.125 - 0.25i        0.1250i                 -0.125          </a:t>
            </a:r>
          </a:p>
          <a:p>
            <a:r>
              <a:rPr lang="en-US" dirty="0"/>
              <a:t>  -0.125 - 0.25i           0.75 + 0.375i      -0.625                    -0.1250i</a:t>
            </a:r>
          </a:p>
          <a:p>
            <a:r>
              <a:rPr lang="en-US" dirty="0"/>
              <a:t>   0.125i                    -0.625                   0.75 - 0.375i          -0.125 + 0.25i</a:t>
            </a:r>
          </a:p>
          <a:p>
            <a:r>
              <a:rPr lang="en-US" dirty="0"/>
              <a:t>  -0.125                     -0.1250i               -0.125 + 0.25i          0.25 - 0.125i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13561" y="4268719"/>
            <a:ext cx="33208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g_non</a:t>
            </a:r>
            <a:r>
              <a:rPr lang="en-US" dirty="0"/>
              <a:t>-negative integer =</a:t>
            </a:r>
          </a:p>
          <a:p>
            <a:endParaRPr lang="en-US" dirty="0"/>
          </a:p>
          <a:p>
            <a:r>
              <a:rPr lang="en-US" dirty="0"/>
              <a:t>   0        0        0       0          </a:t>
            </a:r>
          </a:p>
          <a:p>
            <a:r>
              <a:rPr lang="en-US" dirty="0"/>
              <a:t>   0        1        0       0</a:t>
            </a:r>
          </a:p>
          <a:p>
            <a:r>
              <a:rPr lang="en-US" dirty="0"/>
              <a:t>   0        0        1       0</a:t>
            </a:r>
          </a:p>
          <a:p>
            <a:r>
              <a:rPr lang="en-US" dirty="0"/>
              <a:t>   0        0        0       0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2400" y="4245077"/>
            <a:ext cx="45400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g_real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0.25        -0.125        0            -0.125         </a:t>
            </a:r>
          </a:p>
          <a:p>
            <a:r>
              <a:rPr lang="en-US" dirty="0"/>
              <a:t>  -0.125       0.75      -0.625         0</a:t>
            </a:r>
          </a:p>
          <a:p>
            <a:r>
              <a:rPr lang="en-US" dirty="0"/>
              <a:t>   0              -0.625    0.75          -0.125</a:t>
            </a:r>
          </a:p>
          <a:p>
            <a:r>
              <a:rPr lang="en-US" dirty="0"/>
              <a:t>  -0.125       0            -0.125        0.25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81174" y="6305490"/>
            <a:ext cx="2672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&gt;=0.5 ; 1 and  &lt;0.5; 0</a:t>
            </a:r>
          </a:p>
        </p:txBody>
      </p:sp>
    </p:spTree>
    <p:extLst>
      <p:ext uri="{BB962C8B-B14F-4D97-AF65-F5344CB8AC3E}">
        <p14:creationId xmlns:p14="http://schemas.microsoft.com/office/powerpoint/2010/main" val="16336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6323" y="1412776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Transfer function of the Gaussian </a:t>
            </a:r>
            <a:r>
              <a:rPr lang="en-US" sz="2400" dirty="0" err="1"/>
              <a:t>Lowpass</a:t>
            </a:r>
            <a:r>
              <a:rPr lang="en-US" sz="2400" dirty="0"/>
              <a:t> Filter (GLPF) is expressed as follows: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07210" y="2266491"/>
                <a:ext cx="2864043" cy="442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210" y="2266491"/>
                <a:ext cx="2864043" cy="442429"/>
              </a:xfrm>
              <a:prstGeom prst="rect">
                <a:avLst/>
              </a:prstGeom>
              <a:blipFill rotWithShape="0">
                <a:blip r:embed="rId3"/>
                <a:stretch>
                  <a:fillRect t="-75000" r="-3198" b="-98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46323" y="2938591"/>
                <a:ext cx="81369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In which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𝜎</m:t>
                    </m:r>
                  </m:oMath>
                </a14:m>
                <a:r>
                  <a:rPr lang="en-US" sz="2400" dirty="0"/>
                  <a:t> is the standard deviation.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𝜎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we have :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23" y="2938591"/>
                <a:ext cx="813690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24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66603" y="3856663"/>
                <a:ext cx="2704650" cy="472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603" y="3856663"/>
                <a:ext cx="2704650" cy="472437"/>
              </a:xfrm>
              <a:prstGeom prst="rect">
                <a:avLst/>
              </a:prstGeom>
              <a:blipFill rotWithShape="0">
                <a:blip r:embed="rId5"/>
                <a:stretch>
                  <a:fillRect t="-67532" r="-6095" b="-88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46323" y="4856963"/>
                <a:ext cx="813690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the value at the cut-off frequency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0.0607</m:t>
                    </m:r>
                  </m:oMath>
                </a14:m>
                <a:r>
                  <a:rPr lang="en-US" sz="2400" dirty="0"/>
                  <a:t>. Fig. 4.7 describes the 3-D shapes of the frequency response of every filter.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23" y="4856963"/>
                <a:ext cx="8136904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1124" t="-3553" r="-157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0" y="728700"/>
            <a:ext cx="7596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/>
              <a:t>IMAGE FILTERING IN THE FREQUENCY DOMAIN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2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2" y="692696"/>
            <a:ext cx="1727354" cy="1476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824988"/>
            <a:ext cx="1603375" cy="1211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6" cstate="print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30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525" y="834600"/>
            <a:ext cx="1472565" cy="11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8" cstate="print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30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54" y="2488321"/>
            <a:ext cx="1543685" cy="116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78" y="2456892"/>
            <a:ext cx="1555750" cy="1175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11" cstate="print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30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240" y="2506102"/>
            <a:ext cx="1496060" cy="1128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13" cstate="print">
            <a:grayscl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30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28" y="4004620"/>
            <a:ext cx="1460500" cy="11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834" y="3969060"/>
            <a:ext cx="1520190" cy="113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/>
          <p:nvPr/>
        </p:nvPicPr>
        <p:blipFill>
          <a:blip r:embed="rId16" cstate="print">
            <a:grayscl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30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179" y="3969059"/>
            <a:ext cx="1508125" cy="11398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560" y="5231944"/>
                <a:ext cx="781286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i="1" dirty="0"/>
                  <a:t>Fig. 4.7.</a:t>
                </a:r>
                <a:r>
                  <a:rPr lang="en-US" i="1" dirty="0"/>
                  <a:t> left column: 3-D shape of the window filter; middle columns: images of the filters; right one: the frequency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/>
                  <a:t> of the ideal filters. First row: the ideal </a:t>
                </a:r>
                <a:r>
                  <a:rPr lang="en-US" i="1" dirty="0" err="1"/>
                  <a:t>lowpass</a:t>
                </a:r>
                <a:r>
                  <a:rPr lang="en-US" i="1" dirty="0"/>
                  <a:t> filter; middle one: the Butterworth </a:t>
                </a:r>
                <a:r>
                  <a:rPr lang="en-US" i="1" dirty="0" err="1"/>
                  <a:t>lowpass</a:t>
                </a:r>
                <a:r>
                  <a:rPr lang="en-US" i="1" dirty="0"/>
                  <a:t> filter; last one: the Gaussian </a:t>
                </a:r>
                <a:r>
                  <a:rPr lang="en-US" i="1" dirty="0" err="1"/>
                  <a:t>lowpass</a:t>
                </a:r>
                <a:r>
                  <a:rPr lang="en-US" i="1" dirty="0"/>
                  <a:t> filter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231944"/>
                <a:ext cx="7812868" cy="1323439"/>
              </a:xfrm>
              <a:prstGeom prst="rect">
                <a:avLst/>
              </a:prstGeom>
              <a:blipFill rotWithShape="1">
                <a:blip r:embed="rId18"/>
                <a:stretch>
                  <a:fillRect l="-780" t="-1843" r="-624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9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8784" y="872716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EX: </a:t>
            </a:r>
            <a:r>
              <a:rPr lang="en-US" i="1" dirty="0"/>
              <a:t>Build</a:t>
            </a:r>
            <a:r>
              <a:rPr lang="en-US" dirty="0"/>
              <a:t> a </a:t>
            </a:r>
            <a:r>
              <a:rPr lang="en-US" i="1" dirty="0" err="1"/>
              <a:t>lowpass</a:t>
            </a:r>
            <a:r>
              <a:rPr lang="en-US" i="1" dirty="0"/>
              <a:t> filter function </a:t>
            </a:r>
            <a:r>
              <a:rPr lang="en-US" dirty="0"/>
              <a:t>as  </a:t>
            </a:r>
            <a:r>
              <a:rPr lang="en-US" dirty="0" err="1"/>
              <a:t>lpfilter</a:t>
            </a:r>
            <a:r>
              <a:rPr lang="en-US" dirty="0"/>
              <a:t> with 3 basic </a:t>
            </a:r>
            <a:r>
              <a:rPr lang="en-US" i="1" dirty="0"/>
              <a:t>filters.</a:t>
            </a:r>
          </a:p>
          <a:p>
            <a:endParaRPr lang="en-US" dirty="0"/>
          </a:p>
          <a:p>
            <a:r>
              <a:rPr lang="pt-BR" dirty="0"/>
              <a:t>function [H,D]=lpfilter(type,M,N,DO,n)</a:t>
            </a:r>
            <a:endParaRPr lang="en-US" dirty="0"/>
          </a:p>
          <a:p>
            <a:r>
              <a:rPr lang="en-US" dirty="0"/>
              <a:t>[U,V]=</a:t>
            </a:r>
            <a:r>
              <a:rPr lang="en-US" dirty="0" err="1"/>
              <a:t>dftuv</a:t>
            </a:r>
            <a:r>
              <a:rPr lang="en-US" dirty="0"/>
              <a:t>(M,N);</a:t>
            </a:r>
          </a:p>
          <a:p>
            <a:r>
              <a:rPr lang="en-US" dirty="0"/>
              <a:t>D=</a:t>
            </a:r>
            <a:r>
              <a:rPr lang="en-US" dirty="0" err="1"/>
              <a:t>sqrt</a:t>
            </a:r>
            <a:r>
              <a:rPr lang="en-US" dirty="0"/>
              <a:t>(U.^2+V.^2);</a:t>
            </a:r>
          </a:p>
          <a:p>
            <a:r>
              <a:rPr lang="en-US" dirty="0"/>
              <a:t>switch type</a:t>
            </a:r>
          </a:p>
          <a:p>
            <a:r>
              <a:rPr lang="en-US" dirty="0"/>
              <a:t>    case 'ideal'</a:t>
            </a:r>
          </a:p>
          <a:p>
            <a:r>
              <a:rPr lang="en-US" dirty="0"/>
              <a:t>        H=double(D&lt;=DO);</a:t>
            </a:r>
          </a:p>
          <a:p>
            <a:r>
              <a:rPr lang="en-US" dirty="0"/>
              <a:t>    case 'btw'</a:t>
            </a:r>
          </a:p>
          <a:p>
            <a:r>
              <a:rPr lang="en-US" dirty="0"/>
              <a:t>        if </a:t>
            </a:r>
            <a:r>
              <a:rPr lang="en-US" dirty="0" err="1"/>
              <a:t>nargin</a:t>
            </a:r>
            <a:r>
              <a:rPr lang="en-US" dirty="0"/>
              <a:t>==4</a:t>
            </a:r>
          </a:p>
          <a:p>
            <a:r>
              <a:rPr lang="en-US" dirty="0"/>
              <a:t>            n=1;</a:t>
            </a:r>
          </a:p>
        </p:txBody>
      </p:sp>
      <p:sp>
        <p:nvSpPr>
          <p:cNvPr id="3" name="Rectangle 2"/>
          <p:cNvSpPr/>
          <p:nvPr/>
        </p:nvSpPr>
        <p:spPr>
          <a:xfrm>
            <a:off x="4903564" y="1826818"/>
            <a:ext cx="37261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end</a:t>
            </a:r>
          </a:p>
          <a:p>
            <a:r>
              <a:rPr lang="en-US" dirty="0"/>
              <a:t>        H=1./(1+(D./DO).^(2*n));</a:t>
            </a:r>
          </a:p>
          <a:p>
            <a:r>
              <a:rPr lang="en-US" dirty="0"/>
              <a:t>    case '</a:t>
            </a:r>
            <a:r>
              <a:rPr lang="en-US" dirty="0" err="1"/>
              <a:t>gaussian</a:t>
            </a:r>
            <a:r>
              <a:rPr lang="en-US" dirty="0"/>
              <a:t>'</a:t>
            </a:r>
          </a:p>
          <a:p>
            <a:r>
              <a:rPr lang="en-US" dirty="0"/>
              <a:t>        H=</a:t>
            </a:r>
            <a:r>
              <a:rPr lang="en-US" dirty="0" err="1"/>
              <a:t>exp</a:t>
            </a:r>
            <a:r>
              <a:rPr lang="en-US" dirty="0"/>
              <a:t>(-(D.^2)./(2*(DO^2)));</a:t>
            </a:r>
          </a:p>
          <a:p>
            <a:r>
              <a:rPr lang="en-US" dirty="0"/>
              <a:t>    otherwise</a:t>
            </a:r>
          </a:p>
          <a:p>
            <a:r>
              <a:rPr lang="en-US" dirty="0"/>
              <a:t>        error('Unknown filter type');</a:t>
            </a:r>
          </a:p>
          <a:p>
            <a:r>
              <a:rPr lang="en-US" dirty="0"/>
              <a:t>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204788" y="4752323"/>
            <a:ext cx="84249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Some functions in toolbox:</a:t>
            </a:r>
          </a:p>
          <a:p>
            <a:r>
              <a:rPr lang="en-US" dirty="0"/>
              <a:t>- mesh(H): express information in 3D such as x=1:M </a:t>
            </a:r>
            <a:r>
              <a:rPr lang="en-US" dirty="0" err="1"/>
              <a:t>và</a:t>
            </a:r>
            <a:r>
              <a:rPr lang="en-US" dirty="0"/>
              <a:t> y=1:N, with [M,N]=size(H). </a:t>
            </a:r>
          </a:p>
          <a:p>
            <a:r>
              <a:rPr lang="en-US" dirty="0"/>
              <a:t>- mesh(H(1:k:end,1:k:end))</a:t>
            </a:r>
          </a:p>
          <a:p>
            <a:r>
              <a:rPr lang="en-US" dirty="0"/>
              <a:t>- </a:t>
            </a:r>
            <a:r>
              <a:rPr lang="en-US" dirty="0" err="1"/>
              <a:t>colormap</a:t>
            </a:r>
            <a:r>
              <a:rPr lang="en-US" dirty="0"/>
              <a:t>([0 0 0]): black-white</a:t>
            </a:r>
          </a:p>
        </p:txBody>
      </p:sp>
    </p:spTree>
    <p:extLst>
      <p:ext uri="{BB962C8B-B14F-4D97-AF65-F5344CB8AC3E}">
        <p14:creationId xmlns:p14="http://schemas.microsoft.com/office/powerpoint/2010/main" val="21121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3508" y="1484784"/>
            <a:ext cx="43924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Ex 4.3</a:t>
            </a:r>
            <a:r>
              <a:rPr lang="en-US" i="1" dirty="0"/>
              <a:t>:</a:t>
            </a:r>
            <a:r>
              <a:rPr lang="en-US" dirty="0"/>
              <a:t> express the plot using </a:t>
            </a:r>
            <a:r>
              <a:rPr lang="en-US" i="1" dirty="0"/>
              <a:t>mesh for the Butterworth </a:t>
            </a:r>
            <a:r>
              <a:rPr lang="en-US" i="1" dirty="0" err="1"/>
              <a:t>lowpass</a:t>
            </a:r>
            <a:r>
              <a:rPr lang="en-US" i="1" dirty="0"/>
              <a:t> filter with different orders.</a:t>
            </a:r>
          </a:p>
          <a:p>
            <a:endParaRPr lang="en-US" dirty="0"/>
          </a:p>
          <a:p>
            <a:r>
              <a:rPr lang="en-US" dirty="0"/>
              <a:t>clear all;</a:t>
            </a:r>
          </a:p>
          <a:p>
            <a:r>
              <a:rPr lang="en-US" dirty="0"/>
              <a:t>BLPF1=</a:t>
            </a:r>
            <a:r>
              <a:rPr lang="en-US" dirty="0" err="1"/>
              <a:t>fftshift</a:t>
            </a:r>
            <a:r>
              <a:rPr lang="en-US" dirty="0"/>
              <a:t>(</a:t>
            </a:r>
            <a:r>
              <a:rPr lang="en-US" dirty="0" err="1"/>
              <a:t>lpfilter</a:t>
            </a:r>
            <a:r>
              <a:rPr lang="en-US" dirty="0"/>
              <a:t>('btw',500,500,50,1));</a:t>
            </a:r>
          </a:p>
          <a:p>
            <a:r>
              <a:rPr lang="en-US" dirty="0"/>
              <a:t>mesh(BLPF1(1:10:500,1:10:500));</a:t>
            </a:r>
          </a:p>
          <a:p>
            <a:r>
              <a:rPr lang="en-US" dirty="0"/>
              <a:t>axis([0 50 0 50 0 1]);</a:t>
            </a:r>
          </a:p>
          <a:p>
            <a:r>
              <a:rPr lang="en-US" dirty="0" err="1"/>
              <a:t>saveas</a:t>
            </a:r>
            <a:r>
              <a:rPr lang="en-US" dirty="0"/>
              <a:t>(</a:t>
            </a:r>
            <a:r>
              <a:rPr lang="en-US" dirty="0" err="1"/>
              <a:t>gcf</a:t>
            </a:r>
            <a:r>
              <a:rPr lang="en-US" dirty="0"/>
              <a:t>, 'Hinh3.7a.tif', '</a:t>
            </a:r>
            <a:r>
              <a:rPr lang="en-US" dirty="0" err="1"/>
              <a:t>tif</a:t>
            </a:r>
            <a:r>
              <a:rPr lang="en-US" dirty="0"/>
              <a:t>');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BLPF2=</a:t>
            </a:r>
            <a:r>
              <a:rPr lang="en-US" dirty="0" err="1"/>
              <a:t>fftshift</a:t>
            </a:r>
            <a:r>
              <a:rPr lang="en-US" dirty="0"/>
              <a:t>(</a:t>
            </a:r>
            <a:r>
              <a:rPr lang="en-US" dirty="0" err="1"/>
              <a:t>lpfilter</a:t>
            </a:r>
            <a:r>
              <a:rPr lang="en-US" dirty="0"/>
              <a:t>('btw',500,500,50,2));</a:t>
            </a:r>
          </a:p>
          <a:p>
            <a:r>
              <a:rPr lang="en-US" dirty="0" err="1"/>
              <a:t>figure;mesh</a:t>
            </a:r>
            <a:r>
              <a:rPr lang="en-US" dirty="0"/>
              <a:t>(BLPF2(1:10:500,1:10:500));</a:t>
            </a:r>
          </a:p>
        </p:txBody>
      </p:sp>
      <p:sp>
        <p:nvSpPr>
          <p:cNvPr id="3" name="Rectangle 2"/>
          <p:cNvSpPr/>
          <p:nvPr/>
        </p:nvSpPr>
        <p:spPr>
          <a:xfrm>
            <a:off x="4788024" y="1520788"/>
            <a:ext cx="424796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axis([0 50 0 50 0 1]);</a:t>
            </a:r>
          </a:p>
          <a:p>
            <a:r>
              <a:rPr lang="en-US" dirty="0" err="1"/>
              <a:t>saveas</a:t>
            </a:r>
            <a:r>
              <a:rPr lang="en-US" dirty="0"/>
              <a:t>(</a:t>
            </a:r>
            <a:r>
              <a:rPr lang="en-US" dirty="0" err="1"/>
              <a:t>gcf</a:t>
            </a:r>
            <a:r>
              <a:rPr lang="en-US" dirty="0"/>
              <a:t>, 'Hinh3.7b.tif', '</a:t>
            </a:r>
            <a:r>
              <a:rPr lang="en-US" dirty="0" err="1"/>
              <a:t>tif</a:t>
            </a:r>
            <a:r>
              <a:rPr lang="en-US" dirty="0"/>
              <a:t>');</a:t>
            </a:r>
          </a:p>
          <a:p>
            <a:r>
              <a:rPr lang="en-US" dirty="0"/>
              <a:t>BLPF3=</a:t>
            </a:r>
            <a:r>
              <a:rPr lang="en-US" dirty="0" err="1"/>
              <a:t>fftshift</a:t>
            </a:r>
            <a:r>
              <a:rPr lang="en-US" dirty="0"/>
              <a:t>(</a:t>
            </a:r>
            <a:r>
              <a:rPr lang="en-US" dirty="0" err="1"/>
              <a:t>lpfilter</a:t>
            </a:r>
            <a:r>
              <a:rPr lang="en-US" dirty="0"/>
              <a:t>('btw',500,500,50,3));</a:t>
            </a:r>
          </a:p>
          <a:p>
            <a:r>
              <a:rPr lang="en-US" dirty="0" err="1"/>
              <a:t>figure;mesh</a:t>
            </a:r>
            <a:r>
              <a:rPr lang="en-US" dirty="0"/>
              <a:t>(BLPF3(1:10:500,1:10:500));</a:t>
            </a:r>
          </a:p>
          <a:p>
            <a:r>
              <a:rPr lang="en-US" dirty="0"/>
              <a:t>axis([0 50 0 50 0 1]);</a:t>
            </a:r>
          </a:p>
          <a:p>
            <a:r>
              <a:rPr lang="en-US" dirty="0" err="1"/>
              <a:t>saveas</a:t>
            </a:r>
            <a:r>
              <a:rPr lang="en-US" dirty="0"/>
              <a:t>(</a:t>
            </a:r>
            <a:r>
              <a:rPr lang="en-US" dirty="0" err="1"/>
              <a:t>gcf</a:t>
            </a:r>
            <a:r>
              <a:rPr lang="en-US" dirty="0"/>
              <a:t>, 'Hinh3.7c.tif', '</a:t>
            </a:r>
            <a:r>
              <a:rPr lang="en-US" dirty="0" err="1"/>
              <a:t>tif</a:t>
            </a:r>
            <a:r>
              <a:rPr lang="en-US" dirty="0"/>
              <a:t>');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BLPF4=</a:t>
            </a:r>
            <a:r>
              <a:rPr lang="en-US" dirty="0" err="1"/>
              <a:t>fftshift</a:t>
            </a:r>
            <a:r>
              <a:rPr lang="en-US" dirty="0"/>
              <a:t>(</a:t>
            </a:r>
            <a:r>
              <a:rPr lang="en-US" dirty="0" err="1"/>
              <a:t>lpfilter</a:t>
            </a:r>
            <a:r>
              <a:rPr lang="en-US" dirty="0"/>
              <a:t>('btw',500,500,50,4));</a:t>
            </a:r>
          </a:p>
          <a:p>
            <a:r>
              <a:rPr lang="en-US" dirty="0" err="1"/>
              <a:t>figure;mesh</a:t>
            </a:r>
            <a:r>
              <a:rPr lang="en-US" dirty="0"/>
              <a:t>(BLPF4(1:10:500,1:10:500));</a:t>
            </a:r>
          </a:p>
          <a:p>
            <a:r>
              <a:rPr lang="en-US" dirty="0"/>
              <a:t>axis([0 50 0 50 0 1]);</a:t>
            </a:r>
          </a:p>
          <a:p>
            <a:r>
              <a:rPr lang="en-US" dirty="0" err="1"/>
              <a:t>saveas</a:t>
            </a:r>
            <a:r>
              <a:rPr lang="en-US" dirty="0"/>
              <a:t>(</a:t>
            </a:r>
            <a:r>
              <a:rPr lang="en-US" dirty="0" err="1"/>
              <a:t>gcf</a:t>
            </a:r>
            <a:r>
              <a:rPr lang="en-US" dirty="0"/>
              <a:t>, 'Hinh3.7d.tif', '</a:t>
            </a:r>
            <a:r>
              <a:rPr lang="en-US" dirty="0" err="1"/>
              <a:t>tif</a:t>
            </a:r>
            <a:r>
              <a:rPr lang="en-US" dirty="0"/>
              <a:t>');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728700"/>
            <a:ext cx="7596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/>
              <a:t>IMAGE FILTERING IN THE FREQUENCY DOMAIN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4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0419" y="1412776"/>
            <a:ext cx="56723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BLPF3=</a:t>
            </a:r>
            <a:r>
              <a:rPr lang="en-US" dirty="0" err="1"/>
              <a:t>fftshift</a:t>
            </a:r>
            <a:r>
              <a:rPr lang="en-US" dirty="0"/>
              <a:t>(</a:t>
            </a:r>
            <a:r>
              <a:rPr lang="en-US" dirty="0" err="1"/>
              <a:t>lpfilter</a:t>
            </a:r>
            <a:r>
              <a:rPr lang="en-US" dirty="0"/>
              <a:t>('btw',500,500,50,3));</a:t>
            </a:r>
          </a:p>
          <a:p>
            <a:r>
              <a:rPr lang="en-US" dirty="0" err="1"/>
              <a:t>figure;mesh</a:t>
            </a:r>
            <a:r>
              <a:rPr lang="en-US" dirty="0"/>
              <a:t>(BLPF3(1:10:500,1:10:500));</a:t>
            </a:r>
          </a:p>
          <a:p>
            <a:r>
              <a:rPr lang="en-US" dirty="0"/>
              <a:t>axis([0 50 0 50 0 1]);</a:t>
            </a:r>
          </a:p>
          <a:p>
            <a:r>
              <a:rPr lang="en-US" dirty="0" err="1"/>
              <a:t>saveas</a:t>
            </a:r>
            <a:r>
              <a:rPr lang="en-US" dirty="0"/>
              <a:t>(</a:t>
            </a:r>
            <a:r>
              <a:rPr lang="en-US" dirty="0" err="1"/>
              <a:t>gcf</a:t>
            </a:r>
            <a:r>
              <a:rPr lang="en-US" dirty="0"/>
              <a:t>, 'Hinh3.7c.tif', '</a:t>
            </a:r>
            <a:r>
              <a:rPr lang="en-US" dirty="0" err="1"/>
              <a:t>tif</a:t>
            </a:r>
            <a:r>
              <a:rPr lang="en-US" dirty="0"/>
              <a:t>');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BLPF4=</a:t>
            </a:r>
            <a:r>
              <a:rPr lang="en-US" dirty="0" err="1"/>
              <a:t>fftshift</a:t>
            </a:r>
            <a:r>
              <a:rPr lang="en-US" dirty="0"/>
              <a:t>(</a:t>
            </a:r>
            <a:r>
              <a:rPr lang="en-US" dirty="0" err="1"/>
              <a:t>lpfilter</a:t>
            </a:r>
            <a:r>
              <a:rPr lang="en-US" dirty="0"/>
              <a:t>('btw',500,500,50,4));</a:t>
            </a:r>
          </a:p>
          <a:p>
            <a:r>
              <a:rPr lang="en-US" dirty="0" err="1"/>
              <a:t>figure;mesh</a:t>
            </a:r>
            <a:r>
              <a:rPr lang="en-US" dirty="0"/>
              <a:t>(BLPF4(1:10:500,1:10:500));</a:t>
            </a:r>
          </a:p>
          <a:p>
            <a:r>
              <a:rPr lang="en-US" dirty="0"/>
              <a:t>axis([0 50 0 50 0 1]);</a:t>
            </a:r>
          </a:p>
          <a:p>
            <a:r>
              <a:rPr lang="en-US" dirty="0" err="1"/>
              <a:t>saveas</a:t>
            </a:r>
            <a:r>
              <a:rPr lang="en-US" dirty="0"/>
              <a:t>(</a:t>
            </a:r>
            <a:r>
              <a:rPr lang="en-US" dirty="0" err="1"/>
              <a:t>gcf</a:t>
            </a:r>
            <a:r>
              <a:rPr lang="en-US" dirty="0"/>
              <a:t>, 'Hinh3.7d.tif', '</a:t>
            </a:r>
            <a:r>
              <a:rPr lang="en-US" dirty="0" err="1"/>
              <a:t>tif</a:t>
            </a:r>
            <a:r>
              <a:rPr lang="en-US" dirty="0"/>
              <a:t>');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0" y="728700"/>
            <a:ext cx="7596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/>
              <a:t>IMAGE FILTERING IN THE FREQUENCY DOMAIN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9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6" y="1664804"/>
            <a:ext cx="2208530" cy="1650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0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88299"/>
            <a:ext cx="2172970" cy="162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7" cstate="print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30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32309"/>
            <a:ext cx="2244725" cy="168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9" cstate="print">
            <a:grayscl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30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429000"/>
            <a:ext cx="2172970" cy="16268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67544" y="5095627"/>
            <a:ext cx="8244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 4.8.</a:t>
            </a:r>
            <a:r>
              <a:rPr lang="en-US" i="1" dirty="0"/>
              <a:t> Plots of the Butterworth </a:t>
            </a:r>
            <a:r>
              <a:rPr lang="en-US" i="1" dirty="0" err="1"/>
              <a:t>lowpass</a:t>
            </a:r>
            <a:r>
              <a:rPr lang="en-US" i="1" dirty="0"/>
              <a:t> filters with different orders.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5196" y="2289931"/>
            <a:ext cx="1505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(a) Order 1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65050" y="2301679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(b) Order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6600" y="4153334"/>
            <a:ext cx="1420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(c) Order 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67394" y="4153334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(d) Order 4</a:t>
            </a:r>
            <a:endParaRPr 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0" y="728700"/>
            <a:ext cx="7596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/>
              <a:t>IMAGE FILTERING IN THE FREQUENCY DOMAIN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72628" y="800708"/>
            <a:ext cx="5651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0000CC"/>
                </a:solidFill>
              </a:rPr>
              <a:t>INTRODUCTION</a:t>
            </a:r>
          </a:p>
        </p:txBody>
      </p:sp>
      <p:sp>
        <p:nvSpPr>
          <p:cNvPr id="13320" name="Text Box 11"/>
          <p:cNvSpPr txBox="1">
            <a:spLocks noChangeArrowheads="1"/>
          </p:cNvSpPr>
          <p:nvPr/>
        </p:nvSpPr>
        <p:spPr bwMode="auto">
          <a:xfrm>
            <a:off x="179388" y="2888271"/>
            <a:ext cx="8280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 Filtering in the spatial domain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Linear filtering is a weighted mask  used to express the effects of the filter on each pixel of the image.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 Filtering in the frequency domain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Lots of noises: Gauss, impulse, etc.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Filters: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lowpass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highpass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bandpass.</a:t>
            </a: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179388" y="1340458"/>
            <a:ext cx="896461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Filtering allows to apply various effects on images in order to filter noise or to smooth image.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2D filter is a 2D filter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375" y="1180783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/>
              <a:t>Ex 4.4</a:t>
            </a:r>
            <a:r>
              <a:rPr lang="en-US" i="1" dirty="0"/>
              <a:t>:</a:t>
            </a:r>
            <a:r>
              <a:rPr lang="en-US" dirty="0"/>
              <a:t> express </a:t>
            </a:r>
            <a:r>
              <a:rPr lang="en-US" i="1" dirty="0"/>
              <a:t>the </a:t>
            </a:r>
            <a:r>
              <a:rPr lang="en-US" i="1" dirty="0" err="1"/>
              <a:t>lowpass</a:t>
            </a:r>
            <a:r>
              <a:rPr lang="en-US" i="1" dirty="0"/>
              <a:t> filter with different cut-off frequencies and compare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7156" y="2276872"/>
            <a:ext cx="41508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clear all;</a:t>
            </a:r>
          </a:p>
          <a:p>
            <a:r>
              <a:rPr lang="en-US" dirty="0"/>
              <a:t>f=</a:t>
            </a:r>
            <a:r>
              <a:rPr lang="en-US" dirty="0" err="1"/>
              <a:t>imread</a:t>
            </a:r>
            <a:r>
              <a:rPr lang="en-US" dirty="0"/>
              <a:t>('cameraman.bmp'); </a:t>
            </a:r>
          </a:p>
          <a:p>
            <a:endParaRPr lang="en-US" dirty="0"/>
          </a:p>
          <a:p>
            <a:r>
              <a:rPr lang="en-US" dirty="0"/>
              <a:t>D01=1/5*size(f,1);</a:t>
            </a:r>
          </a:p>
          <a:p>
            <a:r>
              <a:rPr lang="en-US" dirty="0"/>
              <a:t>[M,N]=size(f);</a:t>
            </a:r>
          </a:p>
          <a:p>
            <a:r>
              <a:rPr lang="pt-BR" dirty="0"/>
              <a:t>[H,D]=lpfilter('ideal',2*M,2*N,D01);</a:t>
            </a:r>
            <a:endParaRPr lang="en-US" dirty="0"/>
          </a:p>
          <a:p>
            <a:r>
              <a:rPr lang="en-US" dirty="0"/>
              <a:t>g=</a:t>
            </a:r>
            <a:r>
              <a:rPr lang="en-US" dirty="0" err="1"/>
              <a:t>dftfilt</a:t>
            </a:r>
            <a:r>
              <a:rPr lang="en-US" dirty="0"/>
              <a:t>(</a:t>
            </a:r>
            <a:r>
              <a:rPr lang="en-US" dirty="0" err="1"/>
              <a:t>f,H</a:t>
            </a:r>
            <a:r>
              <a:rPr lang="en-US" dirty="0"/>
              <a:t>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D02=2/5*size(f,1);</a:t>
            </a:r>
          </a:p>
          <a:p>
            <a:r>
              <a:rPr lang="pt-BR" dirty="0"/>
              <a:t>[M,N]=size(f);</a:t>
            </a:r>
            <a:endParaRPr lang="en-US" dirty="0"/>
          </a:p>
          <a:p>
            <a:r>
              <a:rPr lang="pt-BR" dirty="0"/>
              <a:t>[H,D]=lpfilter('ideal',2*M,2*N,D02);</a:t>
            </a:r>
            <a:endParaRPr lang="en-US" dirty="0"/>
          </a:p>
          <a:p>
            <a:r>
              <a:rPr lang="en-US" dirty="0"/>
              <a:t>g=</a:t>
            </a:r>
            <a:r>
              <a:rPr lang="en-US" dirty="0" err="1"/>
              <a:t>dftfilt</a:t>
            </a:r>
            <a:r>
              <a:rPr lang="en-US" dirty="0"/>
              <a:t>(</a:t>
            </a:r>
            <a:r>
              <a:rPr lang="en-US" dirty="0" err="1"/>
              <a:t>f,H</a:t>
            </a:r>
            <a:r>
              <a:rPr lang="en-US" dirty="0"/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6036" y="2088135"/>
            <a:ext cx="40319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D03=3/5*size(f,1);</a:t>
            </a:r>
          </a:p>
          <a:p>
            <a:r>
              <a:rPr lang="pt-BR" dirty="0"/>
              <a:t>[M,N]=size(f);</a:t>
            </a:r>
            <a:endParaRPr lang="en-US" dirty="0"/>
          </a:p>
          <a:p>
            <a:r>
              <a:rPr lang="pt-BR" dirty="0"/>
              <a:t>[H,D]=lpfilter('ideal',2*M,2*N,D03);</a:t>
            </a:r>
            <a:endParaRPr lang="en-US" dirty="0"/>
          </a:p>
          <a:p>
            <a:r>
              <a:rPr lang="en-US" dirty="0"/>
              <a:t>g=</a:t>
            </a:r>
            <a:r>
              <a:rPr lang="en-US" dirty="0" err="1"/>
              <a:t>dftfilt</a:t>
            </a:r>
            <a:r>
              <a:rPr lang="en-US" dirty="0"/>
              <a:t>(</a:t>
            </a:r>
            <a:r>
              <a:rPr lang="en-US" dirty="0" err="1"/>
              <a:t>f,H</a:t>
            </a:r>
            <a:r>
              <a:rPr lang="en-US" dirty="0"/>
              <a:t>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D04=4/5*size(f,1);</a:t>
            </a:r>
          </a:p>
          <a:p>
            <a:r>
              <a:rPr lang="pt-BR" dirty="0"/>
              <a:t>[M,N]=size(f);</a:t>
            </a:r>
            <a:endParaRPr lang="en-US" dirty="0"/>
          </a:p>
          <a:p>
            <a:r>
              <a:rPr lang="pt-BR" dirty="0"/>
              <a:t>[H,D]=lpfilter('ideal',2*M,2*N,D04);</a:t>
            </a:r>
            <a:endParaRPr lang="en-US" dirty="0"/>
          </a:p>
          <a:p>
            <a:r>
              <a:rPr lang="en-US" dirty="0"/>
              <a:t>g=</a:t>
            </a:r>
            <a:r>
              <a:rPr lang="en-US" dirty="0" err="1"/>
              <a:t>dftfilt</a:t>
            </a:r>
            <a:r>
              <a:rPr lang="en-US" dirty="0"/>
              <a:t>(</a:t>
            </a:r>
            <a:r>
              <a:rPr lang="en-US" dirty="0" err="1"/>
              <a:t>f,H</a:t>
            </a:r>
            <a:r>
              <a:rPr lang="en-US" dirty="0"/>
              <a:t>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D05=size(f,1);</a:t>
            </a:r>
          </a:p>
          <a:p>
            <a:r>
              <a:rPr lang="pt-BR" dirty="0"/>
              <a:t>[M,N]=size(f);</a:t>
            </a:r>
            <a:endParaRPr lang="en-US" dirty="0"/>
          </a:p>
          <a:p>
            <a:r>
              <a:rPr lang="pt-BR" dirty="0"/>
              <a:t>[H,D]=lpfilter('ideal',2*M,2*N,D04);</a:t>
            </a:r>
            <a:endParaRPr lang="en-US" dirty="0"/>
          </a:p>
          <a:p>
            <a:r>
              <a:rPr lang="en-US" dirty="0"/>
              <a:t>g=</a:t>
            </a:r>
            <a:r>
              <a:rPr lang="en-US" dirty="0" err="1"/>
              <a:t>dftfilt</a:t>
            </a:r>
            <a:r>
              <a:rPr lang="en-US" dirty="0"/>
              <a:t>(</a:t>
            </a:r>
            <a:r>
              <a:rPr lang="en-US" dirty="0" err="1"/>
              <a:t>f,H</a:t>
            </a:r>
            <a:r>
              <a:rPr lang="en-US" dirty="0"/>
              <a:t>);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728700"/>
            <a:ext cx="7596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/>
              <a:t>IMAGE FILTERING IN THE FREQUENCY DOMAIN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1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67" y="778939"/>
            <a:ext cx="1859396" cy="170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009" y="787199"/>
            <a:ext cx="1859396" cy="170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900" y="787199"/>
            <a:ext cx="1859396" cy="170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140968"/>
            <a:ext cx="1820303" cy="1743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09" y="3191769"/>
            <a:ext cx="1820303" cy="1743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981" y="3197748"/>
            <a:ext cx="1820303" cy="174342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6884" y="5521513"/>
                <a:ext cx="847758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i="1" dirty="0"/>
                  <a:t>Fig 4.9.</a:t>
                </a:r>
                <a:r>
                  <a:rPr lang="en-US" i="1" dirty="0"/>
                  <a:t> cameraman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𝑴</m:t>
                    </m:r>
                    <m:r>
                      <a:rPr lang="en-US" b="1" i="1">
                        <a:latin typeface="Cambria Math"/>
                      </a:rPr>
                      <m:t>×</m:t>
                    </m:r>
                    <m:r>
                      <a:rPr lang="en-US" b="1" i="1">
                        <a:latin typeface="Cambria Math"/>
                      </a:rPr>
                      <m:t>𝑵</m:t>
                    </m:r>
                  </m:oMath>
                </a14:m>
                <a:r>
                  <a:rPr lang="en-US" i="1" dirty="0"/>
                  <a:t> image after the ideal </a:t>
                </a:r>
                <a:r>
                  <a:rPr lang="en-US" i="1" dirty="0" err="1"/>
                  <a:t>lowpass</a:t>
                </a:r>
                <a:r>
                  <a:rPr lang="en-US" i="1" dirty="0"/>
                  <a:t> filter with different cut-off frequencies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84" y="5521513"/>
                <a:ext cx="8477584" cy="707886"/>
              </a:xfrm>
              <a:prstGeom prst="rect">
                <a:avLst/>
              </a:prstGeom>
              <a:blipFill rotWithShape="1">
                <a:blip r:embed="rId8"/>
                <a:stretch>
                  <a:fillRect l="-719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23528" y="2510733"/>
            <a:ext cx="2222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(a) Original image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90676" y="2492896"/>
                <a:ext cx="1354089" cy="535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/>
                  <a:t>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676" y="2492896"/>
                <a:ext cx="1354089" cy="535468"/>
              </a:xfrm>
              <a:prstGeom prst="rect">
                <a:avLst/>
              </a:prstGeom>
              <a:blipFill rotWithShape="1">
                <a:blip r:embed="rId9"/>
                <a:stretch>
                  <a:fillRect l="-4505"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76415" y="2505157"/>
                <a:ext cx="1443857" cy="536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/>
                  <a:t>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15" y="2505157"/>
                <a:ext cx="1443857" cy="536942"/>
              </a:xfrm>
              <a:prstGeom prst="rect">
                <a:avLst/>
              </a:prstGeom>
              <a:blipFill rotWithShape="1">
                <a:blip r:embed="rId10"/>
                <a:stretch>
                  <a:fillRect l="-4641"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54358" y="4895672"/>
                <a:ext cx="1458284" cy="536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/>
                  <a:t>(d)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58" y="4895672"/>
                <a:ext cx="1458284" cy="536942"/>
              </a:xfrm>
              <a:prstGeom prst="rect">
                <a:avLst/>
              </a:prstGeom>
              <a:blipFill rotWithShape="1">
                <a:blip r:embed="rId11"/>
                <a:stretch>
                  <a:fillRect l="-4167"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991779" y="4945119"/>
                <a:ext cx="1458284" cy="536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/>
                  <a:t>(e)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779" y="4945119"/>
                <a:ext cx="1458284" cy="536109"/>
              </a:xfrm>
              <a:prstGeom prst="rect">
                <a:avLst/>
              </a:prstGeom>
              <a:blipFill rotWithShape="1">
                <a:blip r:embed="rId12"/>
                <a:stretch>
                  <a:fillRect l="-4603"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98987" y="5013118"/>
                <a:ext cx="13412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/>
                  <a:t>(f)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987" y="5013118"/>
                <a:ext cx="1341265" cy="400110"/>
              </a:xfrm>
              <a:prstGeom prst="rect">
                <a:avLst/>
              </a:prstGeom>
              <a:blipFill rotWithShape="1">
                <a:blip r:embed="rId13"/>
                <a:stretch>
                  <a:fillRect l="-4545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836712"/>
            <a:ext cx="3071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Ideal </a:t>
            </a:r>
            <a:r>
              <a:rPr lang="en-US" sz="2400" b="1" dirty="0" err="1"/>
              <a:t>highpass</a:t>
            </a:r>
            <a:r>
              <a:rPr lang="en-US" sz="2400" b="1" dirty="0"/>
              <a:t> filter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5535" y="2180327"/>
                <a:ext cx="8352928" cy="731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If the transfer of the </a:t>
                </a:r>
                <a:r>
                  <a:rPr lang="en-US" dirty="0" err="1"/>
                  <a:t>lowpass</a:t>
                </a:r>
                <a:r>
                  <a:rPr lang="en-US" dirty="0"/>
                  <a:t> filter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we have the </a:t>
                </a:r>
                <a:r>
                  <a:rPr lang="en-US" dirty="0" err="1"/>
                  <a:t>highpass</a:t>
                </a:r>
                <a:r>
                  <a:rPr lang="en-US" dirty="0"/>
                  <a:t> filte</a:t>
                </a:r>
                <a:r>
                  <a:rPr lang="en-US" i="1" dirty="0"/>
                  <a:t>r </a:t>
                </a:r>
                <a:r>
                  <a:rPr lang="en-US" dirty="0"/>
                  <a:t>as follows: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2180327"/>
                <a:ext cx="8352928" cy="731547"/>
              </a:xfrm>
              <a:prstGeom prst="rect">
                <a:avLst/>
              </a:prstGeom>
              <a:blipFill rotWithShape="1">
                <a:blip r:embed="rId3"/>
                <a:stretch>
                  <a:fillRect l="-803" t="-4167" r="-1387" b="-1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74442" y="2787573"/>
                <a:ext cx="2995115" cy="427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h𝑝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442" y="2787573"/>
                <a:ext cx="2995115" cy="427618"/>
              </a:xfrm>
              <a:prstGeom prst="rect">
                <a:avLst/>
              </a:prstGeom>
              <a:blipFill rotWithShape="1"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59532" y="3442754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Build the </a:t>
            </a:r>
            <a:r>
              <a:rPr lang="en-US" dirty="0" err="1"/>
              <a:t>highpass</a:t>
            </a:r>
            <a:r>
              <a:rPr lang="en-US" dirty="0"/>
              <a:t> filter function using </a:t>
            </a:r>
            <a:r>
              <a:rPr lang="en-US" dirty="0" err="1"/>
              <a:t>Matlab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5999" y="4005064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function H=hpfilter(type,M,N,D0,n)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nargin</a:t>
            </a:r>
            <a:r>
              <a:rPr lang="en-US" dirty="0"/>
              <a:t>==4</a:t>
            </a:r>
          </a:p>
          <a:p>
            <a:r>
              <a:rPr lang="en-US" dirty="0"/>
              <a:t>    n=1;</a:t>
            </a:r>
          </a:p>
          <a:p>
            <a:r>
              <a:rPr lang="en-US" dirty="0"/>
              <a:t>End</a:t>
            </a:r>
          </a:p>
          <a:p>
            <a:r>
              <a:rPr lang="en-US" dirty="0" err="1"/>
              <a:t>Hlp</a:t>
            </a:r>
            <a:r>
              <a:rPr lang="en-US" dirty="0"/>
              <a:t>=</a:t>
            </a:r>
            <a:r>
              <a:rPr lang="en-US" dirty="0" err="1"/>
              <a:t>lpfilter</a:t>
            </a:r>
            <a:r>
              <a:rPr lang="en-US" dirty="0"/>
              <a:t>(type,M,N,D0,n);</a:t>
            </a:r>
          </a:p>
          <a:p>
            <a:r>
              <a:rPr lang="en-US" dirty="0"/>
              <a:t>H=1-Hlp;</a:t>
            </a:r>
          </a:p>
          <a:p>
            <a:r>
              <a:rPr lang="en-US" dirty="0"/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540" y="1460974"/>
            <a:ext cx="7258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ideal </a:t>
            </a:r>
            <a:r>
              <a:rPr lang="en-US" dirty="0" err="1"/>
              <a:t>highpass</a:t>
            </a:r>
            <a:r>
              <a:rPr lang="en-US" dirty="0"/>
              <a:t> filter is often implemented to filter image sharper by eliminating the low frequencies</a:t>
            </a:r>
          </a:p>
        </p:txBody>
      </p:sp>
    </p:spTree>
    <p:extLst>
      <p:ext uri="{BB962C8B-B14F-4D97-AF65-F5344CB8AC3E}">
        <p14:creationId xmlns:p14="http://schemas.microsoft.com/office/powerpoint/2010/main" val="8452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7704" y="1437838"/>
            <a:ext cx="53211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Ex 4.5</a:t>
            </a:r>
            <a:r>
              <a:rPr lang="en-US" i="1" dirty="0"/>
              <a:t>:</a:t>
            </a:r>
            <a:r>
              <a:rPr lang="en-US" dirty="0"/>
              <a:t> Express the </a:t>
            </a:r>
            <a:r>
              <a:rPr lang="en-US" dirty="0" err="1"/>
              <a:t>highpass</a:t>
            </a:r>
            <a:r>
              <a:rPr lang="en-US" dirty="0"/>
              <a:t> filter using the function </a:t>
            </a:r>
            <a:r>
              <a:rPr lang="en-US" i="1" dirty="0"/>
              <a:t>mesh</a:t>
            </a:r>
            <a:r>
              <a:rPr lang="en-US" dirty="0"/>
              <a:t> for image.</a:t>
            </a:r>
          </a:p>
          <a:p>
            <a:endParaRPr lang="en-US" dirty="0"/>
          </a:p>
          <a:p>
            <a:r>
              <a:rPr lang="en-US" dirty="0"/>
              <a:t>clear </a:t>
            </a:r>
            <a:r>
              <a:rPr lang="en-US" dirty="0" err="1"/>
              <a:t>all;close</a:t>
            </a:r>
            <a:r>
              <a:rPr lang="en-US" dirty="0"/>
              <a:t> </a:t>
            </a:r>
            <a:r>
              <a:rPr lang="en-US" dirty="0" err="1"/>
              <a:t>all;clc</a:t>
            </a:r>
            <a:endParaRPr lang="en-US" dirty="0"/>
          </a:p>
          <a:p>
            <a:r>
              <a:rPr lang="en-US" dirty="0"/>
              <a:t>ILPF=</a:t>
            </a:r>
            <a:r>
              <a:rPr lang="en-US" dirty="0" err="1"/>
              <a:t>fftshift</a:t>
            </a:r>
            <a:r>
              <a:rPr lang="en-US" dirty="0"/>
              <a:t>(</a:t>
            </a:r>
            <a:r>
              <a:rPr lang="en-US" dirty="0" err="1"/>
              <a:t>hpfilter</a:t>
            </a:r>
            <a:r>
              <a:rPr lang="en-US" dirty="0"/>
              <a:t>('ideal',500,500,50));</a:t>
            </a:r>
          </a:p>
          <a:p>
            <a:r>
              <a:rPr lang="en-US" dirty="0"/>
              <a:t>mesh(ILPF(1:10:500,1:10:500));</a:t>
            </a:r>
          </a:p>
          <a:p>
            <a:r>
              <a:rPr lang="en-US" dirty="0"/>
              <a:t>axis([0 50 0 50 0 1]);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BLPF=</a:t>
            </a:r>
            <a:r>
              <a:rPr lang="en-US" dirty="0" err="1"/>
              <a:t>fftshift</a:t>
            </a:r>
            <a:r>
              <a:rPr lang="en-US" dirty="0"/>
              <a:t>(</a:t>
            </a:r>
            <a:r>
              <a:rPr lang="en-US" dirty="0" err="1"/>
              <a:t>hpfilter</a:t>
            </a:r>
            <a:r>
              <a:rPr lang="en-US" dirty="0"/>
              <a:t>('btw',500,500,50));</a:t>
            </a:r>
          </a:p>
          <a:p>
            <a:r>
              <a:rPr lang="en-US" dirty="0"/>
              <a:t>mesh(BLPF(1:10:500,1:10:500));</a:t>
            </a:r>
          </a:p>
          <a:p>
            <a:r>
              <a:rPr lang="en-US" dirty="0"/>
              <a:t>axis([0 50 0 50 0 1]);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GLPF=</a:t>
            </a:r>
            <a:r>
              <a:rPr lang="en-US" dirty="0" err="1"/>
              <a:t>fftshift</a:t>
            </a:r>
            <a:r>
              <a:rPr lang="en-US" dirty="0"/>
              <a:t>(</a:t>
            </a:r>
            <a:r>
              <a:rPr lang="en-US" dirty="0" err="1"/>
              <a:t>hpfilter</a:t>
            </a:r>
            <a:r>
              <a:rPr lang="en-US" dirty="0"/>
              <a:t>('gaussian',500,500,50));</a:t>
            </a:r>
          </a:p>
          <a:p>
            <a:r>
              <a:rPr lang="en-US" dirty="0"/>
              <a:t>mesh(GLPF(1:10:500,1:10:500));</a:t>
            </a:r>
          </a:p>
          <a:p>
            <a:r>
              <a:rPr lang="en-US" dirty="0"/>
              <a:t>axis([0 50 0 50 0 1]);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0" y="728700"/>
            <a:ext cx="7596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/>
              <a:t>IMAGE FILTERING IN THE FREQUENCY DOMAIN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" y="1376772"/>
            <a:ext cx="1925665" cy="1364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0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498" y="1268760"/>
            <a:ext cx="1767586" cy="139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7" cstate="print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30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227659"/>
            <a:ext cx="1636075" cy="1301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43" y="3140968"/>
            <a:ext cx="1444301" cy="125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3140968"/>
            <a:ext cx="1386004" cy="143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88" y="3140968"/>
            <a:ext cx="1404164" cy="1437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117235" y="2740858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(a)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2953" y="2632846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(b)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96" y="2596842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(c)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8492" y="4469050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(d)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01579" y="4505054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(e)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19192" y="4469050"/>
            <a:ext cx="42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(f)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95145" y="5121188"/>
            <a:ext cx="78128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Fig. 4.10.</a:t>
            </a:r>
            <a:r>
              <a:rPr lang="en-US" i="1" dirty="0"/>
              <a:t> Express the </a:t>
            </a:r>
            <a:r>
              <a:rPr lang="en-US" i="1" dirty="0" err="1"/>
              <a:t>highpass</a:t>
            </a:r>
            <a:r>
              <a:rPr lang="en-US" i="1" dirty="0"/>
              <a:t> filter. Top row: mesh with the 3-D shape; bottom row: 2D images of the mesh; left column: the ideal </a:t>
            </a:r>
            <a:r>
              <a:rPr lang="en-US" i="1" dirty="0" err="1"/>
              <a:t>highpass</a:t>
            </a:r>
            <a:r>
              <a:rPr lang="en-US" i="1" dirty="0"/>
              <a:t> filter, middle columns: the Butterworth </a:t>
            </a:r>
            <a:r>
              <a:rPr lang="en-US" i="1" dirty="0" err="1"/>
              <a:t>highpass</a:t>
            </a:r>
            <a:r>
              <a:rPr lang="en-US" i="1" dirty="0"/>
              <a:t> filter, right one: the Gaussian </a:t>
            </a:r>
            <a:r>
              <a:rPr lang="en-US" i="1" dirty="0" err="1"/>
              <a:t>highpass</a:t>
            </a:r>
            <a:r>
              <a:rPr lang="en-US" i="1" dirty="0"/>
              <a:t> filter</a:t>
            </a:r>
            <a:endParaRPr lang="en-US" dirty="0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0" y="728700"/>
            <a:ext cx="7596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/>
              <a:t>IMAGE FILTERING IN THE FREQUENCY DOMAIN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25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524" y="1234495"/>
            <a:ext cx="83889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The </a:t>
            </a:r>
            <a:r>
              <a:rPr lang="en-US" dirty="0" err="1"/>
              <a:t>highpass</a:t>
            </a:r>
            <a:r>
              <a:rPr lang="en-US" dirty="0"/>
              <a:t> filter is </a:t>
            </a:r>
            <a:r>
              <a:rPr lang="pt-BR" dirty="0"/>
              <a:t>normalized </a:t>
            </a:r>
            <a:r>
              <a:rPr lang="en-US" dirty="0"/>
              <a:t>to be zero to the DC components. Thus, this will reduce the average value of the image onto zero.</a:t>
            </a:r>
          </a:p>
          <a:p>
            <a:pPr marL="342900" indent="-342900">
              <a:buFontTx/>
              <a:buChar char="-"/>
            </a:pPr>
            <a:r>
              <a:rPr lang="en-US" dirty="0"/>
              <a:t>For improvement, the DC offset components are added to the </a:t>
            </a:r>
            <a:r>
              <a:rPr lang="en-US" dirty="0" err="1"/>
              <a:t>highpass</a:t>
            </a:r>
            <a:r>
              <a:rPr lang="en-US" dirty="0"/>
              <a:t> filter. 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high frequency emphasis filtering with offset is expressed as follows: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47376" y="3284984"/>
                <a:ext cx="3269228" cy="429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h𝑓𝑒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h𝑝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376" y="3284984"/>
                <a:ext cx="3269228" cy="429220"/>
              </a:xfrm>
              <a:prstGeom prst="rect">
                <a:avLst/>
              </a:prstGeom>
              <a:blipFill rotWithShape="1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55576" y="3757364"/>
                <a:ext cx="7596844" cy="731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is the offset,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denotes the multiplication constant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h𝑝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describes the transfer of the </a:t>
                </a:r>
                <a:r>
                  <a:rPr lang="en-US" dirty="0" err="1"/>
                  <a:t>highpass</a:t>
                </a:r>
                <a:r>
                  <a:rPr lang="en-US" dirty="0"/>
                  <a:t> filter.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757364"/>
                <a:ext cx="7596844" cy="731547"/>
              </a:xfrm>
              <a:prstGeom prst="rect">
                <a:avLst/>
              </a:prstGeom>
              <a:blipFill rotWithShape="1">
                <a:blip r:embed="rId4"/>
                <a:stretch>
                  <a:fillRect l="-883" t="-3333" b="-1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728700"/>
            <a:ext cx="7596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/>
              <a:t>IMAGE FILTERING IN THE FREQUENCY DOMAIN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1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7987" y="1392972"/>
            <a:ext cx="54829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Ex 4.6</a:t>
            </a:r>
            <a:r>
              <a:rPr lang="en-US" dirty="0"/>
              <a:t>: express the high frequency emphasis filtering using </a:t>
            </a:r>
            <a:r>
              <a:rPr lang="en-US" dirty="0" err="1"/>
              <a:t>Matlab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clear all;</a:t>
            </a:r>
          </a:p>
          <a:p>
            <a:r>
              <a:rPr lang="en-US" dirty="0"/>
              <a:t>f=</a:t>
            </a:r>
            <a:r>
              <a:rPr lang="en-US" dirty="0" err="1"/>
              <a:t>imread</a:t>
            </a:r>
            <a:r>
              <a:rPr lang="en-US" dirty="0"/>
              <a:t>('satellite.tiff');</a:t>
            </a:r>
          </a:p>
          <a:p>
            <a:r>
              <a:rPr lang="en-US" dirty="0"/>
              <a:t>[M N]=size(f);</a:t>
            </a:r>
          </a:p>
          <a:p>
            <a:r>
              <a:rPr lang="en-US" dirty="0"/>
              <a:t>D0=0.1*size(f,1);</a:t>
            </a:r>
          </a:p>
          <a:p>
            <a:r>
              <a:rPr lang="pt-BR" dirty="0"/>
              <a:t>HBW=hpfilter('btw',2*M,2*N,D0);</a:t>
            </a:r>
            <a:endParaRPr lang="en-US" dirty="0"/>
          </a:p>
          <a:p>
            <a:r>
              <a:rPr lang="pt-BR" dirty="0"/>
              <a:t>H=0.5+2*HBW;</a:t>
            </a:r>
            <a:endParaRPr lang="en-US" dirty="0"/>
          </a:p>
          <a:p>
            <a:r>
              <a:rPr lang="pt-BR" dirty="0"/>
              <a:t>gbw=dftfilt(f,HBW);</a:t>
            </a:r>
            <a:endParaRPr lang="en-US" dirty="0"/>
          </a:p>
          <a:p>
            <a:r>
              <a:rPr lang="pt-BR" dirty="0"/>
              <a:t>gbw=gscale(gbw);</a:t>
            </a:r>
            <a:endParaRPr lang="en-US" dirty="0"/>
          </a:p>
          <a:p>
            <a:r>
              <a:rPr lang="pt-BR" dirty="0"/>
              <a:t>ghf=dftfilt(f,H);</a:t>
            </a:r>
            <a:endParaRPr lang="en-US" dirty="0"/>
          </a:p>
          <a:p>
            <a:r>
              <a:rPr lang="pt-BR" dirty="0"/>
              <a:t>ghf=gscale(ghf);</a:t>
            </a:r>
            <a:endParaRPr lang="en-US" dirty="0"/>
          </a:p>
          <a:p>
            <a:r>
              <a:rPr lang="pt-BR" dirty="0"/>
              <a:t>ghe=histeq(ghf,256);</a:t>
            </a:r>
            <a:endParaRPr lang="en-US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0" y="728700"/>
            <a:ext cx="7596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/>
              <a:t>IMAGE FILTERING IN THE FREQUENCY DOMAIN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27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3560" y="1340768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In the Ex 4.6, the </a:t>
            </a:r>
            <a:r>
              <a:rPr lang="pt-BR" i="1" dirty="0"/>
              <a:t>gscale</a:t>
            </a:r>
            <a:r>
              <a:rPr lang="pt-BR" dirty="0"/>
              <a:t> allows to normalize and change data type containing the gray intensity in image. The </a:t>
            </a:r>
            <a:r>
              <a:rPr lang="pt-BR" i="1" dirty="0"/>
              <a:t>gscale</a:t>
            </a:r>
            <a:r>
              <a:rPr lang="pt-BR" dirty="0"/>
              <a:t> function is proposed: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77155" y="2636912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function g=gscale(f)</a:t>
            </a:r>
            <a:endParaRPr lang="en-US" dirty="0"/>
          </a:p>
          <a:p>
            <a:r>
              <a:rPr lang="pt-BR" dirty="0"/>
              <a:t>fmin=min(f(:));</a:t>
            </a:r>
            <a:endParaRPr lang="en-US" dirty="0"/>
          </a:p>
          <a:p>
            <a:r>
              <a:rPr lang="pt-BR" dirty="0"/>
              <a:t>fmax=max(f(:));</a:t>
            </a:r>
            <a:endParaRPr lang="en-US" dirty="0"/>
          </a:p>
          <a:p>
            <a:r>
              <a:rPr lang="en-US" dirty="0"/>
              <a:t>for i=1:size(f,1)</a:t>
            </a:r>
          </a:p>
          <a:p>
            <a:r>
              <a:rPr lang="en-US" dirty="0"/>
              <a:t>    for j=1:size(f,2)</a:t>
            </a:r>
          </a:p>
          <a:p>
            <a:r>
              <a:rPr lang="nb-NO" dirty="0"/>
              <a:t>g(i,j)=255*(f(i,j)-fmin)/(fmax-fmin);</a:t>
            </a:r>
            <a:endParaRPr lang="en-US" dirty="0"/>
          </a:p>
          <a:p>
            <a:r>
              <a:rPr lang="nb-NO" dirty="0"/>
              <a:t>    end</a:t>
            </a:r>
            <a:endParaRPr lang="en-US" dirty="0"/>
          </a:p>
          <a:p>
            <a:r>
              <a:rPr lang="nb-NO" dirty="0"/>
              <a:t>end</a:t>
            </a:r>
            <a:endParaRPr lang="en-US" dirty="0"/>
          </a:p>
          <a:p>
            <a:r>
              <a:rPr lang="nb-NO" dirty="0"/>
              <a:t>g=uint8(g);</a:t>
            </a:r>
            <a:endParaRPr lang="en-US" dirty="0"/>
          </a:p>
          <a:p>
            <a:r>
              <a:rPr lang="nb-NO" dirty="0"/>
              <a:t>end</a:t>
            </a:r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728700"/>
            <a:ext cx="7596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/>
              <a:t>IMAGE FILTERING IN THE FREQUENCY DOMAIN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0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3" y="764704"/>
            <a:ext cx="1987253" cy="200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3" y="3422696"/>
            <a:ext cx="2025777" cy="1956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819" y="764704"/>
            <a:ext cx="2072108" cy="1983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819" y="3463896"/>
            <a:ext cx="2112760" cy="20081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014445" y="6165304"/>
            <a:ext cx="56911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i="1" dirty="0"/>
              <a:t>Ex 4.11. </a:t>
            </a:r>
            <a:r>
              <a:rPr lang="nb-NO" i="1" dirty="0"/>
              <a:t>Satellite image after </a:t>
            </a:r>
            <a:r>
              <a:rPr lang="en-US" i="1" dirty="0"/>
              <a:t>the</a:t>
            </a:r>
            <a:r>
              <a:rPr lang="en-US" dirty="0"/>
              <a:t> </a:t>
            </a:r>
            <a:r>
              <a:rPr lang="en-US" dirty="0" err="1"/>
              <a:t>highpass</a:t>
            </a:r>
            <a:r>
              <a:rPr lang="en-US" dirty="0"/>
              <a:t> filter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6827" y="2780928"/>
            <a:ext cx="3163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(a) Blurring </a:t>
            </a:r>
            <a:r>
              <a:rPr lang="nb-NO" i="1" dirty="0"/>
              <a:t>satellite image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476" y="5403776"/>
            <a:ext cx="32353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(b) Image after the</a:t>
            </a:r>
            <a:r>
              <a:rPr lang="en-US" dirty="0"/>
              <a:t> </a:t>
            </a:r>
            <a:r>
              <a:rPr lang="en-US" i="1" dirty="0"/>
              <a:t>Butterworth </a:t>
            </a:r>
            <a:r>
              <a:rPr lang="en-US" dirty="0" err="1"/>
              <a:t>highpass</a:t>
            </a:r>
            <a:r>
              <a:rPr lang="en-US" dirty="0"/>
              <a:t> filter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8178" y="2735428"/>
            <a:ext cx="32100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(c) Image after the</a:t>
            </a:r>
            <a:r>
              <a:rPr lang="en-US" dirty="0"/>
              <a:t> </a:t>
            </a:r>
            <a:r>
              <a:rPr lang="en-US" i="1" dirty="0"/>
              <a:t>emphasis </a:t>
            </a:r>
            <a:r>
              <a:rPr lang="en-US" dirty="0" err="1"/>
              <a:t>highpass</a:t>
            </a:r>
            <a:r>
              <a:rPr lang="en-US" dirty="0"/>
              <a:t> filter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60032" y="5480120"/>
            <a:ext cx="34981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(d) Image after the</a:t>
            </a:r>
            <a:r>
              <a:rPr lang="en-US" dirty="0"/>
              <a:t> </a:t>
            </a:r>
            <a:r>
              <a:rPr lang="en-US" i="1" dirty="0"/>
              <a:t>histogram equalization of image 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8D73A4C-D64F-4DBB-9AF6-7BD5479CDB73}" type="slidenum">
              <a:rPr lang="en-US" sz="1400">
                <a:solidFill>
                  <a:schemeClr val="tx1"/>
                </a:solidFill>
              </a:rPr>
              <a:pPr algn="r" eaLnBrk="1" hangingPunct="1"/>
              <a:t>29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79375" y="6507163"/>
            <a:ext cx="23383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dirty="0" smtClean="0">
                <a:solidFill>
                  <a:srgbClr val="FF0000"/>
                </a:solidFill>
              </a:rPr>
              <a:t>Assoc. Prof. Nguyen </a:t>
            </a:r>
            <a:r>
              <a:rPr lang="en-US" sz="1200" dirty="0" err="1">
                <a:solidFill>
                  <a:srgbClr val="FF0000"/>
                </a:solidFill>
              </a:rPr>
              <a:t>Thanh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Hai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2417763" y="404813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Image Filtering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5118" y="836712"/>
            <a:ext cx="8229600" cy="68407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0000CC"/>
                </a:solidFill>
              </a:rPr>
              <a:t>Problem: </a:t>
            </a:r>
            <a:r>
              <a:rPr lang="en-US" sz="2400" dirty="0">
                <a:solidFill>
                  <a:srgbClr val="0000CC"/>
                </a:solidFill>
              </a:rPr>
              <a:t>Calculate the convolution of the image A and the mask h.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9512" y="1772816"/>
            <a:ext cx="8856984" cy="32043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dirty="0"/>
              <a:t>Suppose the input image is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 the kernel (mask)</a:t>
            </a:r>
          </a:p>
          <a:p>
            <a:endParaRPr lang="en-US" sz="24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240868"/>
            <a:ext cx="4616356" cy="2124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049180"/>
            <a:ext cx="3436745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9375" y="0"/>
            <a:ext cx="3448509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 b="1" dirty="0" smtClean="0">
                <a:solidFill>
                  <a:srgbClr val="FF0000"/>
                </a:solidFill>
              </a:rPr>
              <a:t>HCMC University </a:t>
            </a:r>
            <a:r>
              <a:rPr lang="en-US" sz="1100" b="1" dirty="0">
                <a:solidFill>
                  <a:srgbClr val="FF0000"/>
                </a:solidFill>
              </a:rPr>
              <a:t>of Technology and Education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000" b="1" dirty="0">
                <a:solidFill>
                  <a:schemeClr val="accent2"/>
                </a:solidFill>
              </a:rPr>
              <a:t>Faculty of Electrical &amp; </a:t>
            </a:r>
            <a:r>
              <a:rPr lang="en-US" sz="1000" b="1" dirty="0" smtClean="0">
                <a:solidFill>
                  <a:schemeClr val="accent2"/>
                </a:solidFill>
              </a:rPr>
              <a:t>Electronics </a:t>
            </a:r>
            <a:r>
              <a:rPr lang="en-US" sz="1000" b="1" dirty="0">
                <a:solidFill>
                  <a:schemeClr val="accent2"/>
                </a:solidFill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22361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0" y="728700"/>
            <a:ext cx="67682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/>
              <a:t>IMAGE FILTERING IN THE SPATIAL DOMAIN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1418000"/>
            <a:ext cx="8388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 spatial filter means that a typical pixel in image is calculated based on neighborhood pixels. The filter is moved to all image pixels to create the output image.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9532" y="2966172"/>
                <a:ext cx="856895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Fig 4.1 describes a 3x3 spatial filter. Assume that  one needs to calculate an image pixel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in an image, the corresponding pixel of the output image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is calculated by the sum of products of coefficients (values) between the filter and the image.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2966172"/>
                <a:ext cx="8568952" cy="1938992"/>
              </a:xfrm>
              <a:prstGeom prst="rect">
                <a:avLst/>
              </a:prstGeom>
              <a:blipFill>
                <a:blip r:embed="rId3"/>
                <a:stretch>
                  <a:fillRect l="-1138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8D73A4C-D64F-4DBB-9AF6-7BD5479CDB73}" type="slidenum">
              <a:rPr lang="en-US" sz="1400">
                <a:solidFill>
                  <a:schemeClr val="tx1"/>
                </a:solidFill>
              </a:rPr>
              <a:pPr algn="r" eaLnBrk="1" hangingPunct="1"/>
              <a:t>30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8004" name="Rectangle 5"/>
          <p:cNvSpPr>
            <a:spLocks noChangeArrowheads="1"/>
          </p:cNvSpPr>
          <p:nvPr/>
        </p:nvSpPr>
        <p:spPr bwMode="auto">
          <a:xfrm>
            <a:off x="3203575" y="2798763"/>
            <a:ext cx="3184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lvl="1" algn="ctr">
              <a:tabLst>
                <a:tab pos="457200" algn="l"/>
              </a:tabLst>
            </a:pPr>
            <a:r>
              <a:rPr lang="en-US" sz="3200"/>
              <a:t>The End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2417763" y="404813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Image Filtering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9375" y="0"/>
            <a:ext cx="3448509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100" b="1" dirty="0" smtClean="0">
                <a:solidFill>
                  <a:srgbClr val="FF0000"/>
                </a:solidFill>
              </a:rPr>
              <a:t>HCMC University </a:t>
            </a:r>
            <a:r>
              <a:rPr lang="en-US" sz="1100" b="1" dirty="0">
                <a:solidFill>
                  <a:srgbClr val="FF0000"/>
                </a:solidFill>
              </a:rPr>
              <a:t>of Technology and Education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000" b="1" dirty="0">
                <a:solidFill>
                  <a:schemeClr val="accent2"/>
                </a:solidFill>
              </a:rPr>
              <a:t>Faculty of Electrical &amp; </a:t>
            </a:r>
            <a:r>
              <a:rPr lang="en-US" sz="1000" b="1" dirty="0" smtClean="0">
                <a:solidFill>
                  <a:schemeClr val="accent2"/>
                </a:solidFill>
              </a:rPr>
              <a:t>Electronics </a:t>
            </a:r>
            <a:r>
              <a:rPr lang="en-US" sz="1000" b="1" dirty="0">
                <a:solidFill>
                  <a:schemeClr val="accent2"/>
                </a:solidFill>
              </a:rPr>
              <a:t>Engineering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9375" y="6507163"/>
            <a:ext cx="23383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dirty="0" smtClean="0">
                <a:solidFill>
                  <a:srgbClr val="FF0000"/>
                </a:solidFill>
              </a:rPr>
              <a:t>Assoc. Prof. Nguyen </a:t>
            </a:r>
            <a:r>
              <a:rPr lang="en-US" sz="1200" dirty="0" err="1">
                <a:solidFill>
                  <a:srgbClr val="FF0000"/>
                </a:solidFill>
              </a:rPr>
              <a:t>Thanh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Hai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0032" y="1340768"/>
            <a:ext cx="8064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Some applications in frequency domain, one often uses the FT. </a:t>
            </a:r>
          </a:p>
          <a:p>
            <a:pPr marL="342900" indent="-342900">
              <a:buFontTx/>
              <a:buChar char="-"/>
            </a:pPr>
            <a:r>
              <a:rPr lang="en-US" dirty="0"/>
              <a:t>Image filtering in the frequency domain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" y="2420888"/>
            <a:ext cx="8322356" cy="363640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728700"/>
            <a:ext cx="7596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/>
              <a:t>IMAGE FILTERING IN THE FREQUENCY DOMAIN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7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728700"/>
            <a:ext cx="7596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/>
              <a:t>IMAGE FILTERING IN THE FREQUENCY DOMAIN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524" y="1410449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According to diagram of Fig above, frequency filtering can be expressed in MATLAB using the following functions: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75556" y="2298355"/>
            <a:ext cx="41404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g=</a:t>
            </a:r>
            <a:r>
              <a:rPr lang="en-US" dirty="0" err="1"/>
              <a:t>dftfilt</a:t>
            </a:r>
            <a:r>
              <a:rPr lang="en-US" dirty="0"/>
              <a:t>(</a:t>
            </a:r>
            <a:r>
              <a:rPr lang="en-US" dirty="0" err="1"/>
              <a:t>f,H</a:t>
            </a:r>
            <a:r>
              <a:rPr lang="en-US" dirty="0"/>
              <a:t>)</a:t>
            </a:r>
          </a:p>
          <a:p>
            <a:r>
              <a:rPr lang="en-US" dirty="0"/>
              <a:t>F=fft2(</a:t>
            </a:r>
            <a:r>
              <a:rPr lang="en-US" dirty="0" err="1"/>
              <a:t>f,size</a:t>
            </a:r>
            <a:r>
              <a:rPr lang="en-US" dirty="0"/>
              <a:t>(H,1),size(H,2));</a:t>
            </a:r>
          </a:p>
          <a:p>
            <a:r>
              <a:rPr lang="en-US" dirty="0"/>
              <a:t>G=H.*F;</a:t>
            </a:r>
          </a:p>
          <a:p>
            <a:r>
              <a:rPr lang="en-US" dirty="0"/>
              <a:t>g=ifft2(G);</a:t>
            </a:r>
          </a:p>
          <a:p>
            <a:r>
              <a:rPr lang="en-US" dirty="0"/>
              <a:t>f=real(g);</a:t>
            </a:r>
          </a:p>
          <a:p>
            <a:r>
              <a:rPr lang="en-US" dirty="0"/>
              <a:t>g=g(1:size(f,1),1:size(f,2))</a:t>
            </a:r>
          </a:p>
          <a:p>
            <a:r>
              <a:rPr lang="en-US" dirty="0"/>
              <a:t>end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728700"/>
            <a:ext cx="7596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/>
              <a:t>IMAGE FILTERING IN THE FREQUENCY DOMAIN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8382" y="1304764"/>
            <a:ext cx="79060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Ex 4.7</a:t>
            </a:r>
            <a:r>
              <a:rPr lang="en-US" sz="2400" i="1" dirty="0"/>
              <a:t>:</a:t>
            </a:r>
            <a:r>
              <a:rPr lang="en-US" sz="2400" dirty="0"/>
              <a:t> Express image filtering in the spatial domain using Sobel and in the frequency domain using DFT</a:t>
            </a:r>
          </a:p>
          <a:p>
            <a:endParaRPr lang="en-US" sz="2400" dirty="0"/>
          </a:p>
          <a:p>
            <a:r>
              <a:rPr lang="en-US" sz="2400" dirty="0"/>
              <a:t>clear all;</a:t>
            </a:r>
          </a:p>
          <a:p>
            <a:r>
              <a:rPr lang="en-US" sz="2400" dirty="0"/>
              <a:t>f=</a:t>
            </a:r>
            <a:r>
              <a:rPr lang="en-US" sz="2400" dirty="0" err="1"/>
              <a:t>imread</a:t>
            </a:r>
            <a:r>
              <a:rPr lang="en-US" sz="2400" dirty="0"/>
              <a:t>('</a:t>
            </a:r>
            <a:r>
              <a:rPr lang="en-US" sz="2400" dirty="0" err="1"/>
              <a:t>cameraman.tif</a:t>
            </a:r>
            <a:r>
              <a:rPr lang="en-US" sz="2400" dirty="0"/>
              <a:t>');</a:t>
            </a:r>
          </a:p>
          <a:p>
            <a:r>
              <a:rPr lang="en-US" sz="2400" dirty="0"/>
              <a:t>h=</a:t>
            </a:r>
            <a:r>
              <a:rPr lang="en-US" sz="2400" dirty="0" err="1"/>
              <a:t>fspecial</a:t>
            </a:r>
            <a:r>
              <a:rPr lang="en-US" sz="2400" dirty="0"/>
              <a:t>('</a:t>
            </a:r>
            <a:r>
              <a:rPr lang="en-US" sz="2400" dirty="0" err="1"/>
              <a:t>sobel</a:t>
            </a:r>
            <a:r>
              <a:rPr lang="en-US" sz="2400" dirty="0"/>
              <a:t>');</a:t>
            </a:r>
          </a:p>
          <a:p>
            <a:r>
              <a:rPr lang="en-US" sz="2400" dirty="0" err="1"/>
              <a:t>sizeH</a:t>
            </a:r>
            <a:r>
              <a:rPr lang="en-US" sz="2400" dirty="0"/>
              <a:t>=size(f)*2;</a:t>
            </a:r>
          </a:p>
          <a:p>
            <a:r>
              <a:rPr lang="pt-BR" sz="2400" dirty="0"/>
              <a:t>H=freqz2(h,sizeH);</a:t>
            </a:r>
            <a:endParaRPr lang="en-US" sz="2400" dirty="0"/>
          </a:p>
          <a:p>
            <a:r>
              <a:rPr lang="pt-BR" sz="2400" dirty="0"/>
              <a:t>H1=ifftshift(H);</a:t>
            </a:r>
            <a:endParaRPr lang="en-US" sz="2400" dirty="0"/>
          </a:p>
          <a:p>
            <a:r>
              <a:rPr lang="pt-BR" sz="2400" dirty="0"/>
              <a:t>gd=dftfilt(f,H1);</a:t>
            </a:r>
            <a:endParaRPr lang="en-US" sz="2400" dirty="0"/>
          </a:p>
          <a:p>
            <a:r>
              <a:rPr lang="pt-BR" sz="2400" dirty="0"/>
              <a:t>gs=imfilter(double(f),h);</a:t>
            </a:r>
            <a:endParaRPr lang="en-US" sz="2400" dirty="0"/>
          </a:p>
          <a:p>
            <a:r>
              <a:rPr lang="pt-BR" sz="2400" dirty="0"/>
              <a:t>d=abs(gd-gs);</a:t>
            </a:r>
            <a:endParaRPr lang="en-US" sz="2400" dirty="0"/>
          </a:p>
          <a:p>
            <a:r>
              <a:rPr lang="pt-BR" sz="2400" dirty="0"/>
              <a:t>gd=uint8(gd);imshow(gd);</a:t>
            </a:r>
            <a:endParaRPr lang="en-US" sz="2400" dirty="0"/>
          </a:p>
          <a:p>
            <a:r>
              <a:rPr lang="pt-BR" sz="2400" dirty="0"/>
              <a:t>gd=uint8(gd);imshow(gs);</a:t>
            </a:r>
            <a:endParaRPr lang="en-US" sz="2400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728700"/>
            <a:ext cx="7596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/>
              <a:t>IMAGE FILTERING IN THE FREQUENCY DOMAIN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335336"/>
            <a:ext cx="8136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Checking homologous between two methods: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57488" y="1747402"/>
                <a:ext cx="17897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𝑔𝑠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𝑔𝑑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488" y="1747402"/>
                <a:ext cx="1789721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95536" y="2399319"/>
            <a:ext cx="75968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which </a:t>
            </a:r>
            <a:r>
              <a:rPr lang="en-US" i="1" dirty="0" err="1"/>
              <a:t>gs</a:t>
            </a:r>
            <a:r>
              <a:rPr lang="en-US" dirty="0"/>
              <a:t> is the image filtered in the spatial and </a:t>
            </a:r>
            <a:r>
              <a:rPr lang="en-US" i="1" dirty="0" err="1"/>
              <a:t>gd</a:t>
            </a:r>
            <a:r>
              <a:rPr lang="en-US" dirty="0"/>
              <a:t> is filtered in the frequency, results as in Fig. 4.6</a:t>
            </a:r>
          </a:p>
        </p:txBody>
      </p:sp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3189052"/>
            <a:ext cx="1787364" cy="171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54" y="3189052"/>
            <a:ext cx="1799569" cy="171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382" y="3204716"/>
            <a:ext cx="1605893" cy="170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735522" y="5098101"/>
            <a:ext cx="54569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Fig. 4.7. </a:t>
            </a:r>
            <a:r>
              <a:rPr lang="en-US" i="1" dirty="0" err="1"/>
              <a:t>Sobel</a:t>
            </a:r>
            <a:r>
              <a:rPr lang="en-US" i="1" dirty="0"/>
              <a:t> filter </a:t>
            </a:r>
            <a:endParaRPr lang="en-US" dirty="0"/>
          </a:p>
          <a:p>
            <a:r>
              <a:rPr lang="en-US" i="1" dirty="0"/>
              <a:t>(a). </a:t>
            </a:r>
            <a:r>
              <a:rPr lang="en-US" dirty="0"/>
              <a:t>in the frequency</a:t>
            </a:r>
          </a:p>
          <a:p>
            <a:r>
              <a:rPr lang="en-US" i="1" dirty="0"/>
              <a:t>(b) </a:t>
            </a:r>
            <a:r>
              <a:rPr lang="en-US" dirty="0"/>
              <a:t>in the spatial</a:t>
            </a:r>
          </a:p>
          <a:p>
            <a:r>
              <a:rPr lang="en-US" i="1" dirty="0"/>
              <a:t>(c) differential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83868" y="6018795"/>
                <a:ext cx="3043333" cy="506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=3.4106×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868" y="6018795"/>
                <a:ext cx="3043333" cy="50654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0" y="728700"/>
            <a:ext cx="7596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/>
              <a:t>IMAGE FILTERING IN THE FREQUENCY DOMAIN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1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243E5C-3E73-41CD-9CA5-9DEC9ADB24C2}" type="slidenum">
              <a:rPr lang="en-US" sz="14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131840" y="223044"/>
            <a:ext cx="463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3333FF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Image Filtering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524" y="680244"/>
            <a:ext cx="4660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Lowpass</a:t>
            </a:r>
            <a:r>
              <a:rPr lang="en-US" sz="2400" b="1" dirty="0"/>
              <a:t> Filter: blurring image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87524" y="1196752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Ideal </a:t>
            </a:r>
            <a:r>
              <a:rPr lang="en-US" dirty="0" err="1"/>
              <a:t>LowPass</a:t>
            </a:r>
            <a:r>
              <a:rPr lang="en-US" dirty="0"/>
              <a:t> Filter - ILPF) : the transfer function is described as: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64512" y="1638533"/>
                <a:ext cx="3270959" cy="703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512" y="1638533"/>
                <a:ext cx="3270959" cy="7033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1904" y="2505309"/>
                <a:ext cx="836057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cut-off frequency with non-negative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is the distance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to the filter center. Orbit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 circle.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04" y="2505309"/>
                <a:ext cx="8360576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729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43007" y="3429000"/>
                <a:ext cx="831396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* Butterworth </a:t>
                </a:r>
                <a:r>
                  <a:rPr lang="en-US" dirty="0" err="1"/>
                  <a:t>LowPass</a:t>
                </a:r>
                <a:r>
                  <a:rPr lang="en-US" dirty="0"/>
                  <a:t> Filter -   BLPF) with </a:t>
                </a:r>
                <a:r>
                  <a:rPr lang="en-US" i="1" dirty="0"/>
                  <a:t>n</a:t>
                </a:r>
                <a:r>
                  <a:rPr lang="en-US" dirty="0"/>
                  <a:t> orders, the cut-off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transfer function is described as: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7" y="3429000"/>
                <a:ext cx="8313968" cy="707886"/>
              </a:xfrm>
              <a:prstGeom prst="rect">
                <a:avLst/>
              </a:prstGeom>
              <a:blipFill rotWithShape="0">
                <a:blip r:embed="rId5"/>
                <a:stretch>
                  <a:fillRect l="-733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509525" y="4293096"/>
                <a:ext cx="3413499" cy="722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525" y="4293096"/>
                <a:ext cx="3413499" cy="7223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68043" y="5166708"/>
                <a:ext cx="838893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Often define the cut-off frequency at positions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=0.5</m:t>
                    </m:r>
                  </m:oMath>
                </a14:m>
                <a:r>
                  <a:rPr lang="en-US" dirty="0"/>
                  <a:t> (reduce 50% compared with the max value 1)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3" y="5166708"/>
                <a:ext cx="8388932" cy="707886"/>
              </a:xfrm>
              <a:prstGeom prst="rect">
                <a:avLst/>
              </a:prstGeom>
              <a:blipFill rotWithShape="1">
                <a:blip r:embed="rId7"/>
                <a:stretch>
                  <a:fillRect l="-799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660825" y="6063679"/>
            <a:ext cx="3315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Calculate an 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21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3333FF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3333FF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7219</TotalTime>
  <Words>1652</Words>
  <Application>Microsoft Office PowerPoint</Application>
  <PresentationFormat>On-screen Show (4:3)</PresentationFormat>
  <Paragraphs>375</Paragraphs>
  <Slides>30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Narrow</vt:lpstr>
      <vt:lpstr>Cambria Math</vt:lpstr>
      <vt:lpstr>Times New Roman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JamesCuong Ngo</dc:creator>
  <cp:lastModifiedBy>Admin</cp:lastModifiedBy>
  <cp:revision>457</cp:revision>
  <dcterms:created xsi:type="dcterms:W3CDTF">2006-02-13T16:28:33Z</dcterms:created>
  <dcterms:modified xsi:type="dcterms:W3CDTF">2019-04-19T07:55:33Z</dcterms:modified>
</cp:coreProperties>
</file>