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5"/>
  </p:notesMasterIdLst>
  <p:sldIdLst>
    <p:sldId id="386" r:id="rId2"/>
    <p:sldId id="434" r:id="rId3"/>
    <p:sldId id="388" r:id="rId4"/>
    <p:sldId id="639" r:id="rId5"/>
    <p:sldId id="640" r:id="rId6"/>
    <p:sldId id="619" r:id="rId7"/>
    <p:sldId id="581" r:id="rId8"/>
    <p:sldId id="580" r:id="rId9"/>
    <p:sldId id="633" r:id="rId10"/>
    <p:sldId id="603" r:id="rId11"/>
    <p:sldId id="602" r:id="rId12"/>
    <p:sldId id="436" r:id="rId13"/>
    <p:sldId id="435" r:id="rId14"/>
    <p:sldId id="465" r:id="rId15"/>
    <p:sldId id="620" r:id="rId16"/>
    <p:sldId id="621" r:id="rId17"/>
    <p:sldId id="622" r:id="rId18"/>
    <p:sldId id="623" r:id="rId19"/>
    <p:sldId id="614" r:id="rId20"/>
    <p:sldId id="634" r:id="rId21"/>
    <p:sldId id="635" r:id="rId22"/>
    <p:sldId id="637" r:id="rId23"/>
    <p:sldId id="638" r:id="rId24"/>
    <p:sldId id="615" r:id="rId25"/>
    <p:sldId id="628" r:id="rId26"/>
    <p:sldId id="629" r:id="rId27"/>
    <p:sldId id="630" r:id="rId28"/>
    <p:sldId id="631" r:id="rId29"/>
    <p:sldId id="632" r:id="rId30"/>
    <p:sldId id="577" r:id="rId31"/>
    <p:sldId id="573" r:id="rId32"/>
    <p:sldId id="613" r:id="rId33"/>
    <p:sldId id="492" r:id="rId34"/>
    <p:sldId id="542" r:id="rId35"/>
    <p:sldId id="543" r:id="rId36"/>
    <p:sldId id="488" r:id="rId37"/>
    <p:sldId id="462" r:id="rId38"/>
    <p:sldId id="463" r:id="rId39"/>
    <p:sldId id="464" r:id="rId40"/>
    <p:sldId id="384" r:id="rId41"/>
    <p:sldId id="600" r:id="rId42"/>
    <p:sldId id="636" r:id="rId43"/>
    <p:sldId id="357" r:id="rId44"/>
  </p:sldIdLst>
  <p:sldSz cx="9144000" cy="6858000" type="screen4x3"/>
  <p:notesSz cx="6858000" cy="9144000"/>
  <p:defaultTextStyle>
    <a:defPPr>
      <a:defRPr lang="en-US"/>
    </a:defPPr>
    <a:lvl1pPr algn="l" rtl="0" fontAlgn="base">
      <a:spcBef>
        <a:spcPct val="0"/>
      </a:spcBef>
      <a:spcAft>
        <a:spcPct val="0"/>
      </a:spcAft>
      <a:defRPr sz="2000" kern="1200">
        <a:solidFill>
          <a:srgbClr val="3333FF"/>
        </a:solidFill>
        <a:latin typeface="Arial" charset="0"/>
        <a:ea typeface="+mn-ea"/>
        <a:cs typeface="Arial" charset="0"/>
      </a:defRPr>
    </a:lvl1pPr>
    <a:lvl2pPr marL="457200" algn="l" rtl="0" fontAlgn="base">
      <a:spcBef>
        <a:spcPct val="0"/>
      </a:spcBef>
      <a:spcAft>
        <a:spcPct val="0"/>
      </a:spcAft>
      <a:defRPr sz="2000" kern="1200">
        <a:solidFill>
          <a:srgbClr val="3333FF"/>
        </a:solidFill>
        <a:latin typeface="Arial" charset="0"/>
        <a:ea typeface="+mn-ea"/>
        <a:cs typeface="Arial" charset="0"/>
      </a:defRPr>
    </a:lvl2pPr>
    <a:lvl3pPr marL="914400" algn="l" rtl="0" fontAlgn="base">
      <a:spcBef>
        <a:spcPct val="0"/>
      </a:spcBef>
      <a:spcAft>
        <a:spcPct val="0"/>
      </a:spcAft>
      <a:defRPr sz="2000" kern="1200">
        <a:solidFill>
          <a:srgbClr val="3333FF"/>
        </a:solidFill>
        <a:latin typeface="Arial" charset="0"/>
        <a:ea typeface="+mn-ea"/>
        <a:cs typeface="Arial" charset="0"/>
      </a:defRPr>
    </a:lvl3pPr>
    <a:lvl4pPr marL="1371600" algn="l" rtl="0" fontAlgn="base">
      <a:spcBef>
        <a:spcPct val="0"/>
      </a:spcBef>
      <a:spcAft>
        <a:spcPct val="0"/>
      </a:spcAft>
      <a:defRPr sz="2000" kern="1200">
        <a:solidFill>
          <a:srgbClr val="3333FF"/>
        </a:solidFill>
        <a:latin typeface="Arial" charset="0"/>
        <a:ea typeface="+mn-ea"/>
        <a:cs typeface="Arial" charset="0"/>
      </a:defRPr>
    </a:lvl4pPr>
    <a:lvl5pPr marL="1828800" algn="l" rtl="0" fontAlgn="base">
      <a:spcBef>
        <a:spcPct val="0"/>
      </a:spcBef>
      <a:spcAft>
        <a:spcPct val="0"/>
      </a:spcAft>
      <a:defRPr sz="2000" kern="1200">
        <a:solidFill>
          <a:srgbClr val="3333FF"/>
        </a:solidFill>
        <a:latin typeface="Arial" charset="0"/>
        <a:ea typeface="+mn-ea"/>
        <a:cs typeface="Arial" charset="0"/>
      </a:defRPr>
    </a:lvl5pPr>
    <a:lvl6pPr marL="2286000" algn="l" defTabSz="914400" rtl="0" eaLnBrk="1" latinLnBrk="0" hangingPunct="1">
      <a:defRPr sz="2000" kern="1200">
        <a:solidFill>
          <a:srgbClr val="3333FF"/>
        </a:solidFill>
        <a:latin typeface="Arial" charset="0"/>
        <a:ea typeface="+mn-ea"/>
        <a:cs typeface="Arial" charset="0"/>
      </a:defRPr>
    </a:lvl6pPr>
    <a:lvl7pPr marL="2743200" algn="l" defTabSz="914400" rtl="0" eaLnBrk="1" latinLnBrk="0" hangingPunct="1">
      <a:defRPr sz="2000" kern="1200">
        <a:solidFill>
          <a:srgbClr val="3333FF"/>
        </a:solidFill>
        <a:latin typeface="Arial" charset="0"/>
        <a:ea typeface="+mn-ea"/>
        <a:cs typeface="Arial" charset="0"/>
      </a:defRPr>
    </a:lvl7pPr>
    <a:lvl8pPr marL="3200400" algn="l" defTabSz="914400" rtl="0" eaLnBrk="1" latinLnBrk="0" hangingPunct="1">
      <a:defRPr sz="2000" kern="1200">
        <a:solidFill>
          <a:srgbClr val="3333FF"/>
        </a:solidFill>
        <a:latin typeface="Arial" charset="0"/>
        <a:ea typeface="+mn-ea"/>
        <a:cs typeface="Arial" charset="0"/>
      </a:defRPr>
    </a:lvl8pPr>
    <a:lvl9pPr marL="3657600" algn="l" defTabSz="914400" rtl="0" eaLnBrk="1" latinLnBrk="0" hangingPunct="1">
      <a:defRPr sz="2000" kern="1200">
        <a:solidFill>
          <a:srgbClr val="3333FF"/>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DDDDDD"/>
    <a:srgbClr val="C0C0C0"/>
    <a:srgbClr val="ACF2C2"/>
    <a:srgbClr val="00CC00"/>
    <a:srgbClr val="CC00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4660"/>
  </p:normalViewPr>
  <p:slideViewPr>
    <p:cSldViewPr>
      <p:cViewPr varScale="1">
        <p:scale>
          <a:sx n="51" d="100"/>
          <a:sy n="51" d="100"/>
        </p:scale>
        <p:origin x="1224" y="41"/>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D886B89F-BDE8-4597-BC33-EA57919AA533}" type="slidenum">
              <a:rPr lang="en-US"/>
              <a:pPr>
                <a:defRPr/>
              </a:pPr>
              <a:t>‹#›</a:t>
            </a:fld>
            <a:endParaRPr lang="en-US"/>
          </a:p>
        </p:txBody>
      </p:sp>
    </p:spTree>
    <p:extLst>
      <p:ext uri="{BB962C8B-B14F-4D97-AF65-F5344CB8AC3E}">
        <p14:creationId xmlns:p14="http://schemas.microsoft.com/office/powerpoint/2010/main" val="12343099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726" tIns="44863" rIns="89726" bIns="44863" anchor="b"/>
          <a:lstStyle>
            <a:lvl1pPr defTabSz="898525" eaLnBrk="0" hangingPunct="0">
              <a:defRPr sz="2000">
                <a:solidFill>
                  <a:srgbClr val="3333FF"/>
                </a:solidFill>
                <a:latin typeface="Arial" charset="0"/>
                <a:cs typeface="Arial" charset="0"/>
              </a:defRPr>
            </a:lvl1pPr>
            <a:lvl2pPr marL="742950" indent="-285750" defTabSz="898525" eaLnBrk="0" hangingPunct="0">
              <a:defRPr sz="2000">
                <a:solidFill>
                  <a:srgbClr val="3333FF"/>
                </a:solidFill>
                <a:latin typeface="Arial" charset="0"/>
                <a:cs typeface="Arial" charset="0"/>
              </a:defRPr>
            </a:lvl2pPr>
            <a:lvl3pPr marL="1143000" indent="-228600" defTabSz="898525" eaLnBrk="0" hangingPunct="0">
              <a:defRPr sz="2000">
                <a:solidFill>
                  <a:srgbClr val="3333FF"/>
                </a:solidFill>
                <a:latin typeface="Arial" charset="0"/>
                <a:cs typeface="Arial" charset="0"/>
              </a:defRPr>
            </a:lvl3pPr>
            <a:lvl4pPr marL="1600200" indent="-228600" defTabSz="898525" eaLnBrk="0" hangingPunct="0">
              <a:defRPr sz="2000">
                <a:solidFill>
                  <a:srgbClr val="3333FF"/>
                </a:solidFill>
                <a:latin typeface="Arial" charset="0"/>
                <a:cs typeface="Arial" charset="0"/>
              </a:defRPr>
            </a:lvl4pPr>
            <a:lvl5pPr marL="2057400" indent="-228600" defTabSz="898525" eaLnBrk="0" hangingPunct="0">
              <a:defRPr sz="2000">
                <a:solidFill>
                  <a:srgbClr val="3333FF"/>
                </a:solidFill>
                <a:latin typeface="Arial" charset="0"/>
                <a:cs typeface="Arial" charset="0"/>
              </a:defRPr>
            </a:lvl5pPr>
            <a:lvl6pPr marL="2514600" indent="-228600" defTabSz="898525" eaLnBrk="0" fontAlgn="base" hangingPunct="0">
              <a:spcBef>
                <a:spcPct val="0"/>
              </a:spcBef>
              <a:spcAft>
                <a:spcPct val="0"/>
              </a:spcAft>
              <a:defRPr sz="2000">
                <a:solidFill>
                  <a:srgbClr val="3333FF"/>
                </a:solidFill>
                <a:latin typeface="Arial" charset="0"/>
                <a:cs typeface="Arial" charset="0"/>
              </a:defRPr>
            </a:lvl6pPr>
            <a:lvl7pPr marL="2971800" indent="-228600" defTabSz="898525" eaLnBrk="0" fontAlgn="base" hangingPunct="0">
              <a:spcBef>
                <a:spcPct val="0"/>
              </a:spcBef>
              <a:spcAft>
                <a:spcPct val="0"/>
              </a:spcAft>
              <a:defRPr sz="2000">
                <a:solidFill>
                  <a:srgbClr val="3333FF"/>
                </a:solidFill>
                <a:latin typeface="Arial" charset="0"/>
                <a:cs typeface="Arial" charset="0"/>
              </a:defRPr>
            </a:lvl7pPr>
            <a:lvl8pPr marL="3429000" indent="-228600" defTabSz="898525" eaLnBrk="0" fontAlgn="base" hangingPunct="0">
              <a:spcBef>
                <a:spcPct val="0"/>
              </a:spcBef>
              <a:spcAft>
                <a:spcPct val="0"/>
              </a:spcAft>
              <a:defRPr sz="2000">
                <a:solidFill>
                  <a:srgbClr val="3333FF"/>
                </a:solidFill>
                <a:latin typeface="Arial" charset="0"/>
                <a:cs typeface="Arial" charset="0"/>
              </a:defRPr>
            </a:lvl8pPr>
            <a:lvl9pPr marL="3886200" indent="-228600" defTabSz="898525" eaLnBrk="0" fontAlgn="base" hangingPunct="0">
              <a:spcBef>
                <a:spcPct val="0"/>
              </a:spcBef>
              <a:spcAft>
                <a:spcPct val="0"/>
              </a:spcAft>
              <a:defRPr sz="2000">
                <a:solidFill>
                  <a:srgbClr val="3333FF"/>
                </a:solidFill>
                <a:latin typeface="Arial" charset="0"/>
                <a:cs typeface="Arial" charset="0"/>
              </a:defRPr>
            </a:lvl9pPr>
          </a:lstStyle>
          <a:p>
            <a:pPr algn="r" eaLnBrk="1" hangingPunct="1"/>
            <a:fld id="{BB98ECB0-4701-495A-901E-896BAEE8C78B}" type="slidenum">
              <a:rPr lang="en-US" sz="1100">
                <a:solidFill>
                  <a:schemeClr val="tx1"/>
                </a:solidFill>
              </a:rPr>
              <a:pPr algn="r" eaLnBrk="1" hangingPunct="1"/>
              <a:t>1</a:t>
            </a:fld>
            <a:endParaRPr lang="en-US" sz="1100">
              <a:solidFill>
                <a:schemeClr val="tx1"/>
              </a:solidFill>
            </a:endParaRPr>
          </a:p>
        </p:txBody>
      </p:sp>
      <p:sp>
        <p:nvSpPr>
          <p:cNvPr id="34819" name="Rectangle 2"/>
          <p:cNvSpPr>
            <a:spLocks noGrp="1" noRot="1" noChangeAspect="1" noChangeArrowheads="1" noTextEdit="1"/>
          </p:cNvSpPr>
          <p:nvPr>
            <p:ph type="sldImg"/>
          </p:nvPr>
        </p:nvSpPr>
        <p:spPr>
          <a:xfrm>
            <a:off x="1144588" y="685800"/>
            <a:ext cx="4572000" cy="3429000"/>
          </a:xfrm>
          <a:ln/>
        </p:spPr>
      </p:sp>
      <p:sp>
        <p:nvSpPr>
          <p:cNvPr id="34820" name="Rectangle 3"/>
          <p:cNvSpPr>
            <a:spLocks noGrp="1" noChangeArrowheads="1"/>
          </p:cNvSpPr>
          <p:nvPr>
            <p:ph type="body" idx="1"/>
          </p:nvPr>
        </p:nvSpPr>
        <p:spPr>
          <a:xfrm>
            <a:off x="684213" y="4343400"/>
            <a:ext cx="54895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26" tIns="44863" rIns="89726" bIns="44863"/>
          <a:lstStyle/>
          <a:p>
            <a:pPr eaLnBrk="1" hangingPunct="1"/>
            <a:endParaRPr lang="en-AU"/>
          </a:p>
        </p:txBody>
      </p:sp>
    </p:spTree>
    <p:extLst>
      <p:ext uri="{BB962C8B-B14F-4D97-AF65-F5344CB8AC3E}">
        <p14:creationId xmlns:p14="http://schemas.microsoft.com/office/powerpoint/2010/main" val="190105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05C6747A-12D5-40E1-91D7-B1675D30133F}" type="slidenum">
              <a:rPr lang="en-US" sz="1200" smtClean="0">
                <a:solidFill>
                  <a:schemeClr val="tx1"/>
                </a:solidFill>
              </a:rPr>
              <a:pPr eaLnBrk="1" hangingPunct="1"/>
              <a:t>10</a:t>
            </a:fld>
            <a:endParaRPr lang="en-US" sz="120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369641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05C6747A-12D5-40E1-91D7-B1675D30133F}" type="slidenum">
              <a:rPr lang="en-US" sz="1200" smtClean="0">
                <a:solidFill>
                  <a:schemeClr val="tx1"/>
                </a:solidFill>
              </a:rPr>
              <a:pPr eaLnBrk="1" hangingPunct="1"/>
              <a:t>11</a:t>
            </a:fld>
            <a:endParaRPr lang="en-US" sz="120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006367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C7C41C0-B8D0-46B5-87B7-A7B580FCBF0B}" type="slidenum">
              <a:rPr lang="en-US" sz="1200">
                <a:solidFill>
                  <a:schemeClr val="tx1"/>
                </a:solidFill>
              </a:rPr>
              <a:pPr algn="r" eaLnBrk="1" hangingPunct="1"/>
              <a:t>12</a:t>
            </a:fld>
            <a:endParaRPr lang="en-US" sz="120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531865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2004C59-7FDE-42CF-9FEF-B0D208AB86C2}" type="slidenum">
              <a:rPr lang="en-US" sz="1200">
                <a:solidFill>
                  <a:schemeClr val="tx1"/>
                </a:solidFill>
              </a:rPr>
              <a:pPr algn="r" eaLnBrk="1" hangingPunct="1"/>
              <a:t>13</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126983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14</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520214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740F096-9367-4806-A292-AFEC9E711DF4}" type="slidenum">
              <a:rPr lang="en-US" sz="1200">
                <a:solidFill>
                  <a:schemeClr val="tx1"/>
                </a:solidFill>
              </a:rPr>
              <a:pPr algn="r" eaLnBrk="1" hangingPunct="1"/>
              <a:t>15</a:t>
            </a:fld>
            <a:endParaRPr lang="en-US" sz="1200">
              <a:solidFill>
                <a:schemeClr val="tx1"/>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650926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C7C41C0-B8D0-46B5-87B7-A7B580FCBF0B}" type="slidenum">
              <a:rPr lang="en-US" sz="1200">
                <a:solidFill>
                  <a:schemeClr val="tx1"/>
                </a:solidFill>
              </a:rPr>
              <a:pPr algn="r" eaLnBrk="1" hangingPunct="1"/>
              <a:t>16</a:t>
            </a:fld>
            <a:endParaRPr lang="en-US" sz="120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359081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2004C59-7FDE-42CF-9FEF-B0D208AB86C2}" type="slidenum">
              <a:rPr lang="en-US" sz="1200">
                <a:solidFill>
                  <a:schemeClr val="tx1"/>
                </a:solidFill>
              </a:rPr>
              <a:pPr algn="r" eaLnBrk="1" hangingPunct="1"/>
              <a:t>17</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3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2004C59-7FDE-42CF-9FEF-B0D208AB86C2}" type="slidenum">
              <a:rPr lang="en-US" sz="1200">
                <a:solidFill>
                  <a:schemeClr val="tx1"/>
                </a:solidFill>
              </a:rPr>
              <a:pPr algn="r" eaLnBrk="1" hangingPunct="1"/>
              <a:t>18</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47978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2004C59-7FDE-42CF-9FEF-B0D208AB86C2}" type="slidenum">
              <a:rPr lang="en-US" sz="1200">
                <a:solidFill>
                  <a:schemeClr val="tx1"/>
                </a:solidFill>
              </a:rPr>
              <a:pPr algn="r" eaLnBrk="1" hangingPunct="1"/>
              <a:t>19</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5200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A8570D91-CBAC-4054-95A9-4EDF99BCF9FD}" type="slidenum">
              <a:rPr lang="en-US" sz="1200">
                <a:solidFill>
                  <a:schemeClr val="tx1"/>
                </a:solidFill>
              </a:rPr>
              <a:pPr algn="r" eaLnBrk="1" hangingPunct="1"/>
              <a:t>2</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619906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2004C59-7FDE-42CF-9FEF-B0D208AB86C2}" type="slidenum">
              <a:rPr lang="en-US" sz="1200">
                <a:solidFill>
                  <a:schemeClr val="tx1"/>
                </a:solidFill>
              </a:rPr>
              <a:pPr algn="r" eaLnBrk="1" hangingPunct="1"/>
              <a:t>20</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182299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2004C59-7FDE-42CF-9FEF-B0D208AB86C2}" type="slidenum">
              <a:rPr lang="en-US" sz="1200">
                <a:solidFill>
                  <a:schemeClr val="tx1"/>
                </a:solidFill>
              </a:rPr>
              <a:pPr algn="r" eaLnBrk="1" hangingPunct="1"/>
              <a:t>21</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723865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22</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781309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6602AF94-1814-4BD8-A1A8-BA5520E7BD1D}" type="slidenum">
              <a:rPr lang="en-US" sz="1200" smtClean="0">
                <a:solidFill>
                  <a:schemeClr val="tx1"/>
                </a:solidFill>
              </a:rPr>
              <a:pPr eaLnBrk="1" hangingPunct="1"/>
              <a:t>23</a:t>
            </a:fld>
            <a:endParaRPr lang="en-US" sz="120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522607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2004C59-7FDE-42CF-9FEF-B0D208AB86C2}" type="slidenum">
              <a:rPr lang="en-US" sz="1200">
                <a:solidFill>
                  <a:schemeClr val="tx1"/>
                </a:solidFill>
              </a:rPr>
              <a:pPr algn="r" eaLnBrk="1" hangingPunct="1"/>
              <a:t>24</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899403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25</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857394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26</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101961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2004C59-7FDE-42CF-9FEF-B0D208AB86C2}" type="slidenum">
              <a:rPr lang="en-US" sz="1200">
                <a:solidFill>
                  <a:schemeClr val="tx1"/>
                </a:solidFill>
              </a:rPr>
              <a:pPr algn="r" eaLnBrk="1" hangingPunct="1"/>
              <a:t>27</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039360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2004C59-7FDE-42CF-9FEF-B0D208AB86C2}" type="slidenum">
              <a:rPr lang="en-US" sz="1200">
                <a:solidFill>
                  <a:schemeClr val="tx1"/>
                </a:solidFill>
              </a:rPr>
              <a:pPr algn="r" eaLnBrk="1" hangingPunct="1"/>
              <a:t>28</a:t>
            </a:fld>
            <a:endParaRPr lang="en-US" sz="1200">
              <a:solidFill>
                <a:schemeClr val="tx1"/>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751071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29</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622860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28740D3B-9FD5-4AD6-8AB6-2252C2B957F7}" type="slidenum">
              <a:rPr lang="en-US" sz="1200">
                <a:solidFill>
                  <a:schemeClr val="tx1"/>
                </a:solidFill>
              </a:rPr>
              <a:pPr algn="r" eaLnBrk="1" hangingPunct="1"/>
              <a:t>3</a:t>
            </a:fld>
            <a:endParaRPr lang="en-US" sz="120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182177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30</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434056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31</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6580788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32</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12155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33</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086722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34</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785110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35</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4165754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18A9CA1-A7F0-469D-A21E-EB2BB02FCA1B}" type="slidenum">
              <a:rPr lang="en-US" sz="1200">
                <a:solidFill>
                  <a:schemeClr val="tx1"/>
                </a:solidFill>
              </a:rPr>
              <a:pPr algn="r" eaLnBrk="1" hangingPunct="1"/>
              <a:t>36</a:t>
            </a:fld>
            <a:endParaRPr lang="en-US" sz="120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9956065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88D620B-FFA6-4BFF-A493-C0EFC9B73835}" type="slidenum">
              <a:rPr lang="en-US" sz="1200">
                <a:solidFill>
                  <a:schemeClr val="tx1"/>
                </a:solidFill>
              </a:rPr>
              <a:pPr algn="r" eaLnBrk="1" hangingPunct="1"/>
              <a:t>37</a:t>
            </a:fld>
            <a:endParaRPr lang="en-US" sz="1200">
              <a:solidFill>
                <a:schemeClr val="tx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097309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23DC8A71-08DD-4DB4-BC04-BFD057B5050B}" type="slidenum">
              <a:rPr lang="en-US" sz="1200">
                <a:solidFill>
                  <a:schemeClr val="tx1"/>
                </a:solidFill>
              </a:rPr>
              <a:pPr algn="r" eaLnBrk="1" hangingPunct="1"/>
              <a:t>38</a:t>
            </a:fld>
            <a:endParaRPr lang="en-US" sz="1200">
              <a:solidFill>
                <a:schemeClr val="tx1"/>
              </a:solidFill>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184120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A0913DD5-B141-4EBD-8D3C-D48A4E9C6712}" type="slidenum">
              <a:rPr lang="en-US" sz="1200">
                <a:solidFill>
                  <a:schemeClr val="tx1"/>
                </a:solidFill>
              </a:rPr>
              <a:pPr algn="r" eaLnBrk="1" hangingPunct="1"/>
              <a:t>39</a:t>
            </a:fld>
            <a:endParaRPr lang="en-US" sz="1200">
              <a:solidFill>
                <a:schemeClr val="tx1"/>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09741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28740D3B-9FD5-4AD6-8AB6-2252C2B957F7}" type="slidenum">
              <a:rPr lang="en-US" sz="1200">
                <a:solidFill>
                  <a:schemeClr val="tx1"/>
                </a:solidFill>
              </a:rPr>
              <a:pPr algn="r" eaLnBrk="1" hangingPunct="1"/>
              <a:t>4</a:t>
            </a:fld>
            <a:endParaRPr lang="en-US" sz="120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045298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A7F2EE-5095-4DA8-937E-7BB18EFA6797}" type="slidenum">
              <a:rPr lang="en-US" sz="1200" smtClean="0">
                <a:solidFill>
                  <a:schemeClr val="tx1"/>
                </a:solidFill>
              </a:rPr>
              <a:pPr eaLnBrk="1" hangingPunct="1"/>
              <a:t>40</a:t>
            </a:fld>
            <a:endParaRPr lang="en-US" sz="120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881785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A7F2EE-5095-4DA8-937E-7BB18EFA6797}" type="slidenum">
              <a:rPr lang="en-US" sz="1200" smtClean="0">
                <a:solidFill>
                  <a:schemeClr val="tx1"/>
                </a:solidFill>
              </a:rPr>
              <a:pPr eaLnBrk="1" hangingPunct="1"/>
              <a:t>41</a:t>
            </a:fld>
            <a:endParaRPr lang="en-US" sz="120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0271127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A7F2EE-5095-4DA8-937E-7BB18EFA6797}" type="slidenum">
              <a:rPr lang="en-US" sz="1200" smtClean="0">
                <a:solidFill>
                  <a:schemeClr val="tx1"/>
                </a:solidFill>
              </a:rPr>
              <a:pPr eaLnBrk="1" hangingPunct="1"/>
              <a:t>42</a:t>
            </a:fld>
            <a:endParaRPr lang="en-US" sz="120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084381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CA3BEACD-37FC-4FCA-AF5C-BAF0C478F2AB}" type="slidenum">
              <a:rPr lang="en-US" sz="1200" smtClean="0">
                <a:solidFill>
                  <a:schemeClr val="tx1"/>
                </a:solidFill>
              </a:rPr>
              <a:pPr eaLnBrk="1" hangingPunct="1"/>
              <a:t>43</a:t>
            </a:fld>
            <a:endParaRPr lang="en-US"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69765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28740D3B-9FD5-4AD6-8AB6-2252C2B957F7}" type="slidenum">
              <a:rPr lang="en-US" sz="1200">
                <a:solidFill>
                  <a:schemeClr val="tx1"/>
                </a:solidFill>
              </a:rPr>
              <a:pPr algn="r" eaLnBrk="1" hangingPunct="1"/>
              <a:t>5</a:t>
            </a:fld>
            <a:endParaRPr lang="en-US" sz="120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95850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28740D3B-9FD5-4AD6-8AB6-2252C2B957F7}" type="slidenum">
              <a:rPr lang="en-US" sz="1200">
                <a:solidFill>
                  <a:schemeClr val="tx1"/>
                </a:solidFill>
              </a:rPr>
              <a:pPr algn="r" eaLnBrk="1" hangingPunct="1"/>
              <a:t>6</a:t>
            </a:fld>
            <a:endParaRPr lang="en-US" sz="120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332186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28740D3B-9FD5-4AD6-8AB6-2252C2B957F7}" type="slidenum">
              <a:rPr lang="en-US" sz="1200">
                <a:solidFill>
                  <a:schemeClr val="tx1"/>
                </a:solidFill>
              </a:rPr>
              <a:pPr algn="r" eaLnBrk="1" hangingPunct="1"/>
              <a:t>7</a:t>
            </a:fld>
            <a:endParaRPr lang="en-US" sz="120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180427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28740D3B-9FD5-4AD6-8AB6-2252C2B957F7}" type="slidenum">
              <a:rPr lang="en-US" sz="1200">
                <a:solidFill>
                  <a:schemeClr val="tx1"/>
                </a:solidFill>
              </a:rPr>
              <a:pPr algn="r" eaLnBrk="1" hangingPunct="1"/>
              <a:t>8</a:t>
            </a:fld>
            <a:endParaRPr lang="en-US" sz="120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265840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05C6747A-12D5-40E1-91D7-B1675D30133F}" type="slidenum">
              <a:rPr lang="en-US" sz="1200" smtClean="0">
                <a:solidFill>
                  <a:schemeClr val="tx1"/>
                </a:solidFill>
              </a:rPr>
              <a:pPr eaLnBrk="1" hangingPunct="1"/>
              <a:t>9</a:t>
            </a:fld>
            <a:endParaRPr lang="en-US" sz="1200">
              <a:solidFill>
                <a:schemeClr val="tx1"/>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p>
        </p:txBody>
      </p:sp>
    </p:spTree>
    <p:extLst>
      <p:ext uri="{BB962C8B-B14F-4D97-AF65-F5344CB8AC3E}">
        <p14:creationId xmlns:p14="http://schemas.microsoft.com/office/powerpoint/2010/main" val="94205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xfrm>
            <a:off x="0" y="6525282"/>
            <a:ext cx="1547664" cy="324098"/>
          </a:xfrm>
          <a:ln/>
        </p:spPr>
        <p:txBody>
          <a:bodyPr/>
          <a:lstStyle>
            <a:lvl1pPr>
              <a:defRPr/>
            </a:lvl1pPr>
          </a:lstStyle>
          <a:p>
            <a:pPr>
              <a:defRPr/>
            </a:pPr>
            <a:r>
              <a:rPr lang="en-US" dirty="0" err="1"/>
              <a:t>Cuong</a:t>
            </a:r>
            <a:r>
              <a:rPr lang="en-US" dirty="0"/>
              <a:t> Q. Ngo</a:t>
            </a:r>
          </a:p>
        </p:txBody>
      </p:sp>
      <p:sp>
        <p:nvSpPr>
          <p:cNvPr id="6" name="Rectangle 6"/>
          <p:cNvSpPr>
            <a:spLocks noGrp="1" noChangeArrowheads="1"/>
          </p:cNvSpPr>
          <p:nvPr>
            <p:ph type="sldNum" sz="quarter" idx="12"/>
          </p:nvPr>
        </p:nvSpPr>
        <p:spPr>
          <a:ln/>
        </p:spPr>
        <p:txBody>
          <a:bodyPr/>
          <a:lstStyle>
            <a:lvl1pPr>
              <a:defRPr/>
            </a:lvl1pPr>
          </a:lstStyle>
          <a:p>
            <a:pPr>
              <a:defRPr/>
            </a:pPr>
            <a:fld id="{531DE0AE-7F0A-406D-B1AB-37391A8CF1A5}" type="slidenum">
              <a:rPr lang="en-US"/>
              <a:pPr>
                <a:defRPr/>
              </a:pPr>
              <a:t>‹#›</a:t>
            </a:fld>
            <a:endParaRPr lang="en-US"/>
          </a:p>
        </p:txBody>
      </p:sp>
    </p:spTree>
    <p:extLst>
      <p:ext uri="{BB962C8B-B14F-4D97-AF65-F5344CB8AC3E}">
        <p14:creationId xmlns:p14="http://schemas.microsoft.com/office/powerpoint/2010/main" val="413383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9AB6E3-83B2-4FCE-8EEC-8DE58B5079B8}" type="slidenum">
              <a:rPr lang="en-US"/>
              <a:pPr>
                <a:defRPr/>
              </a:pPr>
              <a:t>‹#›</a:t>
            </a:fld>
            <a:endParaRPr lang="en-US"/>
          </a:p>
        </p:txBody>
      </p:sp>
    </p:spTree>
    <p:extLst>
      <p:ext uri="{BB962C8B-B14F-4D97-AF65-F5344CB8AC3E}">
        <p14:creationId xmlns:p14="http://schemas.microsoft.com/office/powerpoint/2010/main" val="89418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8B2609-1D57-417C-9850-91BE260D1423}" type="slidenum">
              <a:rPr lang="en-US"/>
              <a:pPr>
                <a:defRPr/>
              </a:pPr>
              <a:t>‹#›</a:t>
            </a:fld>
            <a:endParaRPr lang="en-US"/>
          </a:p>
        </p:txBody>
      </p:sp>
    </p:spTree>
    <p:extLst>
      <p:ext uri="{BB962C8B-B14F-4D97-AF65-F5344CB8AC3E}">
        <p14:creationId xmlns:p14="http://schemas.microsoft.com/office/powerpoint/2010/main" val="124470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lvl1pPr>
              <a:defRPr sz="2800"/>
            </a:lvl1pPr>
          </a:lstStyle>
          <a:p>
            <a:r>
              <a:rPr lang="en-US"/>
              <a:t>Click to edit Master title style</a:t>
            </a:r>
          </a:p>
        </p:txBody>
      </p:sp>
      <p:sp>
        <p:nvSpPr>
          <p:cNvPr id="3" name="Content Placeholder 2"/>
          <p:cNvSpPr>
            <a:spLocks noGrp="1"/>
          </p:cNvSpPr>
          <p:nvPr>
            <p:ph idx="1"/>
          </p:nvPr>
        </p:nvSpPr>
        <p:spPr>
          <a:xfrm>
            <a:off x="323528" y="1340768"/>
            <a:ext cx="8543292" cy="4860540"/>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p:cNvSpPr>
            <a:spLocks noGrp="1"/>
          </p:cNvSpPr>
          <p:nvPr>
            <p:ph type="dt" sz="half" idx="10"/>
          </p:nvPr>
        </p:nvSpPr>
        <p:spPr/>
        <p:txBody>
          <a:bodyPr/>
          <a:lstStyle/>
          <a:p>
            <a:pPr>
              <a:defRPr/>
            </a:pPr>
            <a:endParaRPr lang="en-US"/>
          </a:p>
        </p:txBody>
      </p:sp>
      <p:sp>
        <p:nvSpPr>
          <p:cNvPr id="12" name="Footer Placeholder 11"/>
          <p:cNvSpPr>
            <a:spLocks noGrp="1"/>
          </p:cNvSpPr>
          <p:nvPr>
            <p:ph type="ftr" sz="quarter" idx="11"/>
          </p:nvPr>
        </p:nvSpPr>
        <p:spPr/>
        <p:txBody>
          <a:bodyPr/>
          <a:lstStyle/>
          <a:p>
            <a:pPr>
              <a:defRPr/>
            </a:pPr>
            <a:endParaRPr lang="en-US"/>
          </a:p>
        </p:txBody>
      </p:sp>
      <p:sp>
        <p:nvSpPr>
          <p:cNvPr id="13" name="Slide Number Placeholder 12"/>
          <p:cNvSpPr>
            <a:spLocks noGrp="1"/>
          </p:cNvSpPr>
          <p:nvPr>
            <p:ph type="sldNum" sz="quarter" idx="12"/>
          </p:nvPr>
        </p:nvSpPr>
        <p:spPr/>
        <p:txBody>
          <a:bodyPr/>
          <a:lstStyle/>
          <a:p>
            <a:pPr>
              <a:defRPr/>
            </a:pPr>
            <a:fld id="{26570301-CE34-4B39-ABFA-989283438A7C}" type="slidenum">
              <a:rPr lang="en-US" smtClean="0"/>
              <a:pPr>
                <a:defRPr/>
              </a:pPr>
              <a:t>‹#›</a:t>
            </a:fld>
            <a:endParaRPr lang="en-US"/>
          </a:p>
        </p:txBody>
      </p:sp>
    </p:spTree>
    <p:extLst>
      <p:ext uri="{BB962C8B-B14F-4D97-AF65-F5344CB8AC3E}">
        <p14:creationId xmlns:p14="http://schemas.microsoft.com/office/powerpoint/2010/main" val="301925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ED0EC3-C3AB-4F89-854C-678E85C1037F}" type="slidenum">
              <a:rPr lang="en-US"/>
              <a:pPr>
                <a:defRPr/>
              </a:pPr>
              <a:t>‹#›</a:t>
            </a:fld>
            <a:endParaRPr lang="en-US"/>
          </a:p>
        </p:txBody>
      </p:sp>
    </p:spTree>
    <p:extLst>
      <p:ext uri="{BB962C8B-B14F-4D97-AF65-F5344CB8AC3E}">
        <p14:creationId xmlns:p14="http://schemas.microsoft.com/office/powerpoint/2010/main" val="107083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209E8C-DD57-41F6-BBD8-58738EDEB779}" type="slidenum">
              <a:rPr lang="en-US"/>
              <a:pPr>
                <a:defRPr/>
              </a:pPr>
              <a:t>‹#›</a:t>
            </a:fld>
            <a:endParaRPr lang="en-US"/>
          </a:p>
        </p:txBody>
      </p:sp>
    </p:spTree>
    <p:extLst>
      <p:ext uri="{BB962C8B-B14F-4D97-AF65-F5344CB8AC3E}">
        <p14:creationId xmlns:p14="http://schemas.microsoft.com/office/powerpoint/2010/main" val="113915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D7018BA-4C9A-4049-84C5-C8727425B671}" type="slidenum">
              <a:rPr lang="en-US"/>
              <a:pPr>
                <a:defRPr/>
              </a:pPr>
              <a:t>‹#›</a:t>
            </a:fld>
            <a:endParaRPr lang="en-US"/>
          </a:p>
        </p:txBody>
      </p:sp>
    </p:spTree>
    <p:extLst>
      <p:ext uri="{BB962C8B-B14F-4D97-AF65-F5344CB8AC3E}">
        <p14:creationId xmlns:p14="http://schemas.microsoft.com/office/powerpoint/2010/main" val="146338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B18FD3E-AA51-40C2-9B1C-2F75405E8A44}" type="slidenum">
              <a:rPr lang="en-US"/>
              <a:pPr>
                <a:defRPr/>
              </a:pPr>
              <a:t>‹#›</a:t>
            </a:fld>
            <a:endParaRPr lang="en-US"/>
          </a:p>
        </p:txBody>
      </p:sp>
    </p:spTree>
    <p:extLst>
      <p:ext uri="{BB962C8B-B14F-4D97-AF65-F5344CB8AC3E}">
        <p14:creationId xmlns:p14="http://schemas.microsoft.com/office/powerpoint/2010/main" val="272501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26DC6A2-9213-4882-B626-FAAB7AB09A68}" type="slidenum">
              <a:rPr lang="en-US"/>
              <a:pPr>
                <a:defRPr/>
              </a:pPr>
              <a:t>‹#›</a:t>
            </a:fld>
            <a:endParaRPr lang="en-US"/>
          </a:p>
        </p:txBody>
      </p:sp>
    </p:spTree>
    <p:extLst>
      <p:ext uri="{BB962C8B-B14F-4D97-AF65-F5344CB8AC3E}">
        <p14:creationId xmlns:p14="http://schemas.microsoft.com/office/powerpoint/2010/main" val="275929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005ACE-177D-4EEE-BEA7-C00E948F2657}" type="slidenum">
              <a:rPr lang="en-US"/>
              <a:pPr>
                <a:defRPr/>
              </a:pPr>
              <a:t>‹#›</a:t>
            </a:fld>
            <a:endParaRPr lang="en-US"/>
          </a:p>
        </p:txBody>
      </p:sp>
    </p:spTree>
    <p:extLst>
      <p:ext uri="{BB962C8B-B14F-4D97-AF65-F5344CB8AC3E}">
        <p14:creationId xmlns:p14="http://schemas.microsoft.com/office/powerpoint/2010/main" val="61419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C76B5D4-34AA-4C37-AAA5-4C7864D832A6}" type="slidenum">
              <a:rPr lang="en-US"/>
              <a:pPr>
                <a:defRPr/>
              </a:pPr>
              <a:t>‹#›</a:t>
            </a:fld>
            <a:endParaRPr lang="en-US"/>
          </a:p>
        </p:txBody>
      </p:sp>
    </p:spTree>
    <p:extLst>
      <p:ext uri="{BB962C8B-B14F-4D97-AF65-F5344CB8AC3E}">
        <p14:creationId xmlns:p14="http://schemas.microsoft.com/office/powerpoint/2010/main" val="309294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a:defRPr/>
            </a:pPr>
            <a:fld id="{26570301-CE34-4B39-ABFA-989283438A7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5.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 Id="rId9"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2.xml"/><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5.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2.png"/><Relationship Id="rId7" Type="http://schemas.microsoft.com/office/2007/relationships/hdphoto" Target="../media/hdphoto2.wdp"/><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8.jpeg"/><Relationship Id="rId5" Type="http://schemas.microsoft.com/office/2007/relationships/hdphoto" Target="../media/hdphoto1.wdp"/><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6.xml"/><Relationship Id="rId7"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91.png"/><Relationship Id="rId4" Type="http://schemas.openxmlformats.org/officeDocument/2006/relationships/image" Target="../media/image30.png"/><Relationship Id="rId9" Type="http://schemas.openxmlformats.org/officeDocument/2006/relationships/image" Target="../media/image29.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600.png"/><Relationship Id="rId4" Type="http://schemas.openxmlformats.org/officeDocument/2006/relationships/image" Target="../media/image89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15.bin"/><Relationship Id="rId4" Type="http://schemas.openxmlformats.org/officeDocument/2006/relationships/image" Target="../media/image7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omepages.inf.ed.ac.uk/rbf/HIPR2/fourier.ht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8.jpe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homepages.inf.ed.ac.uk/rbf/HIPR2/freqdom.ht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hyperlink" Target="https://homepages.inf.ed.ac.uk/rbf/HIPR2/spatdom.htm" TargetMode="External"/><Relationship Id="rId4" Type="http://schemas.openxmlformats.org/officeDocument/2006/relationships/hyperlink" Target="https://homepages.inf.ed.ac.uk/rbf/HIPR2/fourier.htm"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0.wmf"/></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2.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homepages.inf.ed.ac.uk/rbf/HIPR2/fourier.ht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txBox="1">
            <a:spLocks noGrp="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E68CCE83-FEA7-4848-A744-7F01A3F58483}" type="slidenum">
              <a:rPr lang="en-US" sz="1400">
                <a:solidFill>
                  <a:schemeClr val="tx1"/>
                </a:solidFill>
              </a:rPr>
              <a:pPr algn="r" eaLnBrk="1" hangingPunct="1"/>
              <a:t>1</a:t>
            </a:fld>
            <a:endParaRPr lang="en-US" sz="1400">
              <a:solidFill>
                <a:schemeClr val="tx1"/>
              </a:solidFill>
            </a:endParaRPr>
          </a:p>
        </p:txBody>
      </p:sp>
      <p:sp>
        <p:nvSpPr>
          <p:cNvPr id="2051" name="Text Box 3"/>
          <p:cNvSpPr txBox="1">
            <a:spLocks noChangeArrowheads="1"/>
          </p:cNvSpPr>
          <p:nvPr/>
        </p:nvSpPr>
        <p:spPr bwMode="auto">
          <a:xfrm>
            <a:off x="3995738" y="2024063"/>
            <a:ext cx="5148262"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Aft>
                <a:spcPct val="20000"/>
              </a:spcAft>
            </a:pPr>
            <a:r>
              <a:rPr lang="en-US" sz="2800" b="1">
                <a:solidFill>
                  <a:schemeClr val="accent2"/>
                </a:solidFill>
              </a:rPr>
              <a:t>Lecture:</a:t>
            </a:r>
          </a:p>
          <a:p>
            <a:pPr algn="ctr" eaLnBrk="1" hangingPunct="1"/>
            <a:r>
              <a:rPr lang="en-US" sz="2800" b="1">
                <a:solidFill>
                  <a:schemeClr val="accent2"/>
                </a:solidFill>
              </a:rPr>
              <a:t>IMAGE PROCESSING</a:t>
            </a:r>
          </a:p>
        </p:txBody>
      </p:sp>
      <p:sp>
        <p:nvSpPr>
          <p:cNvPr id="2052" name="Rectangle 13"/>
          <p:cNvSpPr>
            <a:spLocks noChangeArrowheads="1"/>
          </p:cNvSpPr>
          <p:nvPr/>
        </p:nvSpPr>
        <p:spPr bwMode="auto">
          <a:xfrm>
            <a:off x="0" y="1123950"/>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AU">
              <a:solidFill>
                <a:srgbClr val="CC0000"/>
              </a:solidFill>
            </a:endParaRPr>
          </a:p>
        </p:txBody>
      </p:sp>
      <p:sp>
        <p:nvSpPr>
          <p:cNvPr id="2053" name="Rectangle 14"/>
          <p:cNvSpPr>
            <a:spLocks noChangeArrowheads="1"/>
          </p:cNvSpPr>
          <p:nvPr/>
        </p:nvSpPr>
        <p:spPr bwMode="auto">
          <a:xfrm>
            <a:off x="0" y="404177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AU">
              <a:solidFill>
                <a:srgbClr val="CC0000"/>
              </a:solidFill>
            </a:endParaRPr>
          </a:p>
        </p:txBody>
      </p:sp>
      <p:sp>
        <p:nvSpPr>
          <p:cNvPr id="2054" name="Text Box 18"/>
          <p:cNvSpPr txBox="1">
            <a:spLocks noChangeArrowheads="1"/>
          </p:cNvSpPr>
          <p:nvPr/>
        </p:nvSpPr>
        <p:spPr bwMode="auto">
          <a:xfrm>
            <a:off x="3959225" y="3105150"/>
            <a:ext cx="5029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b="1" i="1" dirty="0">
                <a:solidFill>
                  <a:srgbClr val="0000CC"/>
                </a:solidFill>
              </a:rPr>
              <a:t>Chapter 3:</a:t>
            </a:r>
          </a:p>
          <a:p>
            <a:pPr algn="ctr" eaLnBrk="1" hangingPunct="1">
              <a:spcBef>
                <a:spcPct val="50000"/>
              </a:spcBef>
            </a:pPr>
            <a:r>
              <a:rPr lang="en-US" b="1" i="1">
                <a:solidFill>
                  <a:srgbClr val="0000CC"/>
                </a:solidFill>
              </a:rPr>
              <a:t>Fourier </a:t>
            </a:r>
            <a:r>
              <a:rPr lang="en-US" b="1" i="1" dirty="0">
                <a:solidFill>
                  <a:srgbClr val="0000CC"/>
                </a:solidFill>
              </a:rPr>
              <a:t>Transforms</a:t>
            </a:r>
            <a:endParaRPr lang="en-US" i="1" dirty="0">
              <a:solidFill>
                <a:srgbClr val="0000CC"/>
              </a:solidFill>
            </a:endParaRPr>
          </a:p>
        </p:txBody>
      </p:sp>
      <p:sp>
        <p:nvSpPr>
          <p:cNvPr id="2055" name="Text Box 20"/>
          <p:cNvSpPr txBox="1">
            <a:spLocks noChangeArrowheads="1"/>
          </p:cNvSpPr>
          <p:nvPr/>
        </p:nvSpPr>
        <p:spPr bwMode="auto">
          <a:xfrm>
            <a:off x="976313" y="44450"/>
            <a:ext cx="7710487" cy="99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3000" b="1" dirty="0">
                <a:solidFill>
                  <a:srgbClr val="FF0000"/>
                </a:solidFill>
              </a:rPr>
              <a:t>University of Technology and Education</a:t>
            </a:r>
          </a:p>
          <a:p>
            <a:pPr algn="ctr" eaLnBrk="1" hangingPunct="1">
              <a:lnSpc>
                <a:spcPct val="70000"/>
              </a:lnSpc>
              <a:spcBef>
                <a:spcPct val="50000"/>
              </a:spcBef>
            </a:pPr>
            <a:r>
              <a:rPr lang="en-US" sz="2400" b="1" dirty="0">
                <a:solidFill>
                  <a:schemeClr val="accent2"/>
                </a:solidFill>
              </a:rPr>
              <a:t>Faculty of Electrical &amp; Electronic Engineering</a:t>
            </a:r>
          </a:p>
        </p:txBody>
      </p:sp>
      <p:sp>
        <p:nvSpPr>
          <p:cNvPr id="2056" name="Text Box 21"/>
          <p:cNvSpPr txBox="1">
            <a:spLocks noChangeArrowheads="1"/>
          </p:cNvSpPr>
          <p:nvPr/>
        </p:nvSpPr>
        <p:spPr bwMode="auto">
          <a:xfrm>
            <a:off x="323850" y="5610225"/>
            <a:ext cx="4176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r>
              <a:rPr lang="en-US" sz="2800" b="1">
                <a:solidFill>
                  <a:schemeClr val="accent2"/>
                </a:solidFill>
                <a:latin typeface="Arial Narrow" pitchFamily="34" charset="0"/>
              </a:rPr>
              <a:t>Nguyen Thanh Hai, PhD</a:t>
            </a: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6125"/>
            <a:ext cx="3167063"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 y="8620"/>
            <a:ext cx="908580" cy="1079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C19E8212-9758-47A8-9657-3BD0807625E5}" type="slidenum">
              <a:rPr lang="en-US" sz="1400" smtClean="0">
                <a:solidFill>
                  <a:schemeClr val="tx1"/>
                </a:solidFill>
              </a:rPr>
              <a:pPr eaLnBrk="1" hangingPunct="1"/>
              <a:t>10</a:t>
            </a:fld>
            <a:endParaRPr lang="en-US" sz="1400">
              <a:solidFill>
                <a:schemeClr val="tx1"/>
              </a:solidFill>
            </a:endParaRPr>
          </a:p>
        </p:txBody>
      </p:sp>
      <p:sp>
        <p:nvSpPr>
          <p:cNvPr id="5123"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5124"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2" name="Text Box 6"/>
          <p:cNvSpPr txBox="1">
            <a:spLocks noChangeArrowheads="1"/>
          </p:cNvSpPr>
          <p:nvPr/>
        </p:nvSpPr>
        <p:spPr bwMode="auto">
          <a:xfrm>
            <a:off x="250825" y="800100"/>
            <a:ext cx="806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00CC"/>
                </a:solidFill>
              </a:rPr>
              <a:t>One-Dimensional Discrete Fourier Transform</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20F7EA3-6844-4557-906B-80E1B87BB74B}"/>
                  </a:ext>
                </a:extLst>
              </p:cNvPr>
              <p:cNvSpPr/>
              <p:nvPr/>
            </p:nvSpPr>
            <p:spPr>
              <a:xfrm>
                <a:off x="93116" y="1464874"/>
                <a:ext cx="8605651" cy="3212290"/>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concept of the frequency domain, mentioned numerous times follows from Euler’s formula: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latin typeface="Cambria Math" panose="02040503050406030204" pitchFamily="18" charset="0"/>
                              <a:ea typeface="Cambria Math" panose="02040503050406030204" pitchFamily="18" charset="0"/>
                              <a:cs typeface="Times New Roman" panose="02020603050405020304" pitchFamily="18" charset="0"/>
                            </a:rPr>
                            <m:t>𝑗</m:t>
                          </m:r>
                          <m:r>
                            <a:rPr lang="en-US" sz="2400" i="1">
                              <a:latin typeface="Cambria Math" panose="02040503050406030204" pitchFamily="18" charset="0"/>
                              <a:ea typeface="Cambria Math" panose="02040503050406030204" pitchFamily="18" charset="0"/>
                              <a:cs typeface="Times New Roman" panose="02020603050405020304" pitchFamily="18" charset="0"/>
                            </a:rPr>
                            <m:t>𝜃</m:t>
                          </m:r>
                        </m:sup>
                      </m:sSup>
                      <m:r>
                        <a:rPr lang="en-US" sz="2400" i="1">
                          <a:latin typeface="Cambria Math" panose="02040503050406030204" pitchFamily="18" charset="0"/>
                          <a:ea typeface="Calibri" panose="020F0502020204030204" pitchFamily="34" charset="0"/>
                          <a:cs typeface="Times New Roman" panose="02020603050405020304" pitchFamily="18" charset="0"/>
                        </a:rPr>
                        <m:t>=</m:t>
                      </m:r>
                      <m:func>
                        <m:funcPr>
                          <m:ctrlPr>
                            <a:rPr lang="en-US" sz="2400" i="1">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fName>
                        <m:e>
                          <m:r>
                            <a:rPr lang="en-US" sz="2400" i="1">
                              <a:latin typeface="Cambria Math" panose="02040503050406030204" pitchFamily="18" charset="0"/>
                              <a:ea typeface="Calibri" panose="020F0502020204030204" pitchFamily="34" charset="0"/>
                              <a:cs typeface="Times New Roman" panose="02020603050405020304" pitchFamily="18" charset="0"/>
                            </a:rPr>
                            <m:t>𝜃</m:t>
                          </m:r>
                        </m:e>
                      </m:func>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𝑗</m:t>
                      </m:r>
                      <m:func>
                        <m:funcPr>
                          <m:ctrlPr>
                            <a:rPr lang="en-US" sz="2400" i="1">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sin</m:t>
                          </m:r>
                        </m:fName>
                        <m:e>
                          <m:r>
                            <a:rPr lang="en-US" sz="2400" i="1">
                              <a:latin typeface="Cambria Math" panose="02040503050406030204" pitchFamily="18" charset="0"/>
                              <a:ea typeface="Calibri" panose="020F0502020204030204" pitchFamily="34" charset="0"/>
                              <a:cs typeface="Times New Roman" panose="02020603050405020304" pitchFamily="18" charset="0"/>
                            </a:rPr>
                            <m:t>𝜃</m:t>
                          </m:r>
                        </m:e>
                      </m:func>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have </a:t>
                </a:r>
                <a14:m>
                  <m:oMath xmlns:m="http://schemas.openxmlformats.org/officeDocument/2006/math">
                    <m:func>
                      <m:funcPr>
                        <m:ctrlPr>
                          <a:rPr lang="en-US" sz="2400" i="1">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fName>
                      <m:e>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𝜃</m:t>
                        </m:r>
                        <m:r>
                          <a:rPr lang="en-US" sz="2400" i="1">
                            <a:latin typeface="Cambria Math" panose="02040503050406030204" pitchFamily="18" charset="0"/>
                            <a:ea typeface="Calibri" panose="020F0502020204030204" pitchFamily="34" charset="0"/>
                            <a:cs typeface="Times New Roman" panose="02020603050405020304" pitchFamily="18" charset="0"/>
                          </a:rPr>
                          <m:t>)</m:t>
                        </m:r>
                      </m:e>
                    </m:func>
                    <m:r>
                      <a:rPr lang="en-US" sz="2400" i="1">
                        <a:latin typeface="Cambria Math" panose="02040503050406030204" pitchFamily="18" charset="0"/>
                        <a:ea typeface="Calibri" panose="020F0502020204030204" pitchFamily="34" charset="0"/>
                        <a:cs typeface="Times New Roman" panose="02020603050405020304" pitchFamily="18" charset="0"/>
                      </a:rPr>
                      <m:t>=</m:t>
                    </m:r>
                    <m:func>
                      <m:funcPr>
                        <m:ctrlPr>
                          <a:rPr lang="en-US" sz="2400" i="1">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fName>
                      <m:e>
                        <m:r>
                          <a:rPr lang="en-US" sz="2400" i="1">
                            <a:latin typeface="Cambria Math" panose="02040503050406030204" pitchFamily="18" charset="0"/>
                            <a:ea typeface="Calibri" panose="020F0502020204030204" pitchFamily="34" charset="0"/>
                            <a:cs typeface="Times New Roman" panose="02020603050405020304" pitchFamily="18" charset="0"/>
                          </a:rPr>
                          <m:t>𝜃</m:t>
                        </m:r>
                      </m:e>
                    </m:func>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it gives us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𝐹</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𝑢</m:t>
                          </m:r>
                        </m:e>
                      </m:d>
                      <m:r>
                        <a:rPr lang="en-US" sz="2400" i="1">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1</m:t>
                          </m:r>
                        </m:num>
                        <m:den>
                          <m:r>
                            <a:rPr lang="en-US" sz="2400" i="1">
                              <a:latin typeface="Cambria Math" panose="02040503050406030204" pitchFamily="18" charset="0"/>
                              <a:ea typeface="Calibri" panose="020F0502020204030204" pitchFamily="34" charset="0"/>
                              <a:cs typeface="Times New Roman" panose="02020603050405020304" pitchFamily="18" charset="0"/>
                            </a:rPr>
                            <m:t>𝑀</m:t>
                          </m:r>
                        </m:den>
                      </m:f>
                      <m:nary>
                        <m:naryPr>
                          <m:chr m:val="∑"/>
                          <m:grow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latin typeface="Cambria Math" panose="02040503050406030204" pitchFamily="18" charset="0"/>
                              <a:ea typeface="Cambria Math" panose="02040503050406030204" pitchFamily="18" charset="0"/>
                              <a:cs typeface="Times New Roman" panose="02020603050405020304" pitchFamily="18" charset="0"/>
                            </a:rPr>
                            <m:t>𝑥</m:t>
                          </m:r>
                          <m:r>
                            <a:rPr lang="en-US" sz="24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𝑀</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p>
                        <m:e>
                          <m:r>
                            <a:rPr lang="en-US" sz="2400" i="1">
                              <a:latin typeface="Cambria Math" panose="02040503050406030204" pitchFamily="18" charset="0"/>
                              <a:ea typeface="Calibri" panose="020F0502020204030204" pitchFamily="34" charset="0"/>
                              <a:cs typeface="Times New Roman" panose="02020603050405020304" pitchFamily="18" charset="0"/>
                            </a:rPr>
                            <m:t>𝑓</m:t>
                          </m:r>
                          <m:d>
                            <m:dPr>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𝑥</m:t>
                              </m:r>
                            </m:e>
                          </m:d>
                        </m:e>
                      </m:nary>
                      <m:r>
                        <a:rPr lang="en-US" sz="2400" i="1">
                          <a:latin typeface="Cambria Math" panose="02040503050406030204" pitchFamily="18" charset="0"/>
                          <a:ea typeface="Calibri" panose="020F0502020204030204" pitchFamily="34" charset="0"/>
                          <a:cs typeface="Times New Roman" panose="02020603050405020304" pitchFamily="18" charset="0"/>
                        </a:rPr>
                        <m:t>[</m:t>
                      </m:r>
                      <m:func>
                        <m:funcPr>
                          <m:ctrlPr>
                            <a:rPr lang="en-US" sz="2400" i="1">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cos</m:t>
                          </m:r>
                        </m:fName>
                        <m:e>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2</m:t>
                              </m:r>
                              <m:r>
                                <a:rPr lang="en-US" sz="2400" i="1">
                                  <a:latin typeface="Cambria Math" panose="02040503050406030204" pitchFamily="18" charset="0"/>
                                  <a:ea typeface="Calibri" panose="020F0502020204030204" pitchFamily="34" charset="0"/>
                                  <a:cs typeface="Times New Roman" panose="02020603050405020304" pitchFamily="18" charset="0"/>
                                </a:rPr>
                                <m:t>𝜋</m:t>
                              </m:r>
                              <m:r>
                                <a:rPr lang="en-US" sz="2400" i="1">
                                  <a:latin typeface="Cambria Math" panose="02040503050406030204" pitchFamily="18" charset="0"/>
                                  <a:ea typeface="Calibri" panose="020F0502020204030204" pitchFamily="34" charset="0"/>
                                  <a:cs typeface="Times New Roman" panose="02020603050405020304" pitchFamily="18" charset="0"/>
                                </a:rPr>
                                <m:t>𝑢𝑥</m:t>
                              </m:r>
                            </m:num>
                            <m:den>
                              <m:r>
                                <a:rPr lang="en-US" sz="2400" i="1">
                                  <a:latin typeface="Cambria Math" panose="02040503050406030204" pitchFamily="18" charset="0"/>
                                  <a:ea typeface="Calibri" panose="020F0502020204030204" pitchFamily="34" charset="0"/>
                                  <a:cs typeface="Times New Roman" panose="02020603050405020304" pitchFamily="18" charset="0"/>
                                </a:rPr>
                                <m:t>𝑀</m:t>
                              </m:r>
                            </m:den>
                          </m:f>
                        </m:e>
                      </m:func>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𝑗</m:t>
                      </m:r>
                      <m:func>
                        <m:funcPr>
                          <m:ctrlPr>
                            <a:rPr lang="en-US" sz="2400" i="1">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400">
                              <a:latin typeface="Cambria Math" panose="02040503050406030204" pitchFamily="18" charset="0"/>
                              <a:ea typeface="Calibri" panose="020F0502020204030204" pitchFamily="34" charset="0"/>
                              <a:cs typeface="Times New Roman" panose="02020603050405020304" pitchFamily="18" charset="0"/>
                            </a:rPr>
                            <m:t>sin</m:t>
                          </m:r>
                        </m:fName>
                        <m:e>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2</m:t>
                              </m:r>
                              <m:r>
                                <a:rPr lang="en-US" sz="2400" i="1">
                                  <a:latin typeface="Cambria Math" panose="02040503050406030204" pitchFamily="18" charset="0"/>
                                  <a:ea typeface="Calibri" panose="020F0502020204030204" pitchFamily="34" charset="0"/>
                                  <a:cs typeface="Times New Roman" panose="02020603050405020304" pitchFamily="18" charset="0"/>
                                </a:rPr>
                                <m:t>𝜋</m:t>
                              </m:r>
                              <m:r>
                                <a:rPr lang="en-US" sz="2400" i="1">
                                  <a:latin typeface="Cambria Math" panose="02040503050406030204" pitchFamily="18" charset="0"/>
                                  <a:ea typeface="Calibri" panose="020F0502020204030204" pitchFamily="34" charset="0"/>
                                  <a:cs typeface="Times New Roman" panose="02020603050405020304" pitchFamily="18" charset="0"/>
                                </a:rPr>
                                <m:t>𝑢𝑥</m:t>
                              </m:r>
                            </m:num>
                            <m:den>
                              <m:r>
                                <a:rPr lang="en-US" sz="2400" i="1">
                                  <a:latin typeface="Cambria Math" panose="02040503050406030204" pitchFamily="18" charset="0"/>
                                  <a:ea typeface="Calibri" panose="020F0502020204030204" pitchFamily="34" charset="0"/>
                                  <a:cs typeface="Times New Roman" panose="02020603050405020304" pitchFamily="18" charset="0"/>
                                </a:rPr>
                                <m:t>𝑀</m:t>
                              </m:r>
                            </m:den>
                          </m:f>
                        </m:e>
                      </m:func>
                      <m:r>
                        <a:rPr lang="en-US" sz="2400" i="1">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020F7EA3-6844-4557-906B-80E1B87BB74B}"/>
                  </a:ext>
                </a:extLst>
              </p:cNvPr>
              <p:cNvSpPr>
                <a:spLocks noRot="1" noChangeAspect="1" noMove="1" noResize="1" noEditPoints="1" noAdjustHandles="1" noChangeArrowheads="1" noChangeShapeType="1" noTextEdit="1"/>
              </p:cNvSpPr>
              <p:nvPr/>
            </p:nvSpPr>
            <p:spPr>
              <a:xfrm>
                <a:off x="93116" y="1464874"/>
                <a:ext cx="8605651" cy="3212290"/>
              </a:xfrm>
              <a:prstGeom prst="rect">
                <a:avLst/>
              </a:prstGeom>
              <a:blipFill>
                <a:blip r:embed="rId3"/>
                <a:stretch>
                  <a:fillRect l="-1062" t="-1518"/>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0BC557B4-3EF8-47C3-9781-85CAD93EC66A}"/>
              </a:ext>
            </a:extLst>
          </p:cNvPr>
          <p:cNvSpPr/>
          <p:nvPr/>
        </p:nvSpPr>
        <p:spPr>
          <a:xfrm>
            <a:off x="179512" y="4726863"/>
            <a:ext cx="8605650" cy="1258421"/>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values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f</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are multiplied by cosines and sines of various frequencies, so the values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F</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u</a:t>
            </a:r>
            <a:r>
              <a:rPr lang="en-US" sz="2400" dirty="0">
                <a:latin typeface="Times New Roman" panose="02020603050405020304" pitchFamily="18" charset="0"/>
                <a:ea typeface="Calibri" panose="020F0502020204030204" pitchFamily="34" charset="0"/>
                <a:cs typeface="Times New Roman" panose="02020603050405020304" pitchFamily="18" charset="0"/>
              </a:rPr>
              <a:t>) are expressed in the frequency domain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825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C19E8212-9758-47A8-9657-3BD0807625E5}" type="slidenum">
              <a:rPr lang="en-US" sz="1400" smtClean="0">
                <a:solidFill>
                  <a:schemeClr val="tx1"/>
                </a:solidFill>
              </a:rPr>
              <a:pPr eaLnBrk="1" hangingPunct="1"/>
              <a:t>11</a:t>
            </a:fld>
            <a:endParaRPr lang="en-US" sz="1400">
              <a:solidFill>
                <a:schemeClr val="tx1"/>
              </a:solidFill>
            </a:endParaRPr>
          </a:p>
        </p:txBody>
      </p:sp>
      <p:sp>
        <p:nvSpPr>
          <p:cNvPr id="5123"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5124"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5125" name="Rectangle 13"/>
          <p:cNvSpPr>
            <a:spLocks noChangeArrowheads="1"/>
          </p:cNvSpPr>
          <p:nvPr/>
        </p:nvSpPr>
        <p:spPr bwMode="auto">
          <a:xfrm>
            <a:off x="107950" y="981075"/>
            <a:ext cx="85328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400" b="1" dirty="0">
                <a:solidFill>
                  <a:srgbClr val="0000FF"/>
                </a:solidFill>
              </a:rPr>
              <a:t>Example : </a:t>
            </a:r>
            <a:r>
              <a:rPr lang="en-US" sz="2400" dirty="0">
                <a:solidFill>
                  <a:srgbClr val="0000FF"/>
                </a:solidFill>
              </a:rPr>
              <a:t>Consider the time signal shown in Fig. 2.1. The DFT of this signal is shown in Fig. 2.2</a:t>
            </a:r>
            <a:r>
              <a:rPr lang="en-US" sz="2400" b="1" dirty="0">
                <a:solidFill>
                  <a:srgbClr val="0000FF"/>
                </a:solidFill>
              </a:rPr>
              <a:t>.</a:t>
            </a:r>
            <a:endParaRPr lang="en-US" sz="2400" dirty="0">
              <a:solidFill>
                <a:srgbClr val="0000FF"/>
              </a:solidFill>
            </a:endParaRPr>
          </a:p>
        </p:txBody>
      </p:sp>
      <p:sp>
        <p:nvSpPr>
          <p:cNvPr id="5127" name="Rectangle 15"/>
          <p:cNvSpPr>
            <a:spLocks noChangeArrowheads="1"/>
          </p:cNvSpPr>
          <p:nvPr/>
        </p:nvSpPr>
        <p:spPr bwMode="auto">
          <a:xfrm>
            <a:off x="885825" y="5630863"/>
            <a:ext cx="36496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Fig. 2.1: Signal x, defined in the time domain </a:t>
            </a:r>
          </a:p>
        </p:txBody>
      </p:sp>
      <p:sp>
        <p:nvSpPr>
          <p:cNvPr id="5128" name="Rectangle 16"/>
          <p:cNvSpPr>
            <a:spLocks noChangeArrowheads="1"/>
          </p:cNvSpPr>
          <p:nvPr/>
        </p:nvSpPr>
        <p:spPr bwMode="auto">
          <a:xfrm>
            <a:off x="5364163" y="5594350"/>
            <a:ext cx="3095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Fig. 2.2: Magnitude of the DFT of signal x </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4758" y="1812926"/>
            <a:ext cx="4929600" cy="36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524" y="1821061"/>
            <a:ext cx="4784212" cy="3588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1394361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0A7B823-BD27-4414-8621-11BDD7C45687}" type="slidenum">
              <a:rPr lang="en-US" sz="1400">
                <a:solidFill>
                  <a:schemeClr val="tx1"/>
                </a:solidFill>
              </a:rPr>
              <a:pPr algn="r" eaLnBrk="1" hangingPunct="1"/>
              <a:t>12</a:t>
            </a:fld>
            <a:endParaRPr lang="en-US" sz="1400">
              <a:solidFill>
                <a:schemeClr val="tx1"/>
              </a:solidFill>
            </a:endParaRPr>
          </a:p>
        </p:txBody>
      </p:sp>
      <p:sp>
        <p:nvSpPr>
          <p:cNvPr id="6147"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614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6149" name="Text Box 6"/>
          <p:cNvSpPr txBox="1">
            <a:spLocks noChangeArrowheads="1"/>
          </p:cNvSpPr>
          <p:nvPr/>
        </p:nvSpPr>
        <p:spPr bwMode="auto">
          <a:xfrm>
            <a:off x="250825" y="1016000"/>
            <a:ext cx="806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00CC"/>
                </a:solidFill>
              </a:rPr>
              <a:t>Two-Dimensional Discrete Fourier Transform</a:t>
            </a:r>
          </a:p>
        </p:txBody>
      </p:sp>
      <p:graphicFrame>
        <p:nvGraphicFramePr>
          <p:cNvPr id="6150" name="Object 7"/>
          <p:cNvGraphicFramePr>
            <a:graphicFrameLocks noChangeAspect="1"/>
          </p:cNvGraphicFramePr>
          <p:nvPr/>
        </p:nvGraphicFramePr>
        <p:xfrm>
          <a:off x="1116013" y="2960688"/>
          <a:ext cx="5068887" cy="952500"/>
        </p:xfrm>
        <a:graphic>
          <a:graphicData uri="http://schemas.openxmlformats.org/presentationml/2006/ole">
            <mc:AlternateContent xmlns:mc="http://schemas.openxmlformats.org/markup-compatibility/2006">
              <mc:Choice xmlns:v="urn:schemas-microsoft-com:vml" Requires="v">
                <p:oleObj spid="_x0000_s6418" name="Equation" r:id="rId4" imgW="2489200" imgH="469900" progId="Equation.3">
                  <p:embed/>
                </p:oleObj>
              </mc:Choice>
              <mc:Fallback>
                <p:oleObj name="Equation" r:id="rId4" imgW="2489200" imgH="4699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960688"/>
                        <a:ext cx="50688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1" name="Text Box 12"/>
          <p:cNvSpPr txBox="1">
            <a:spLocks noChangeArrowheads="1"/>
          </p:cNvSpPr>
          <p:nvPr/>
        </p:nvSpPr>
        <p:spPr bwMode="auto">
          <a:xfrm>
            <a:off x="179388" y="1593850"/>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a:solidFill>
                  <a:schemeClr val="tx1"/>
                </a:solidFill>
                <a:latin typeface="Times New Roman" pitchFamily="18" charset="0"/>
                <a:cs typeface="Times New Roman" pitchFamily="18" charset="0"/>
              </a:rPr>
              <a:t>The 2D FT is a rather straightforward extension of the 1D transform. Mathematically, the 2D DFT is defined as:</a:t>
            </a:r>
          </a:p>
        </p:txBody>
      </p:sp>
      <p:sp>
        <p:nvSpPr>
          <p:cNvPr id="6153" name="Text Box 14"/>
          <p:cNvSpPr txBox="1">
            <a:spLocks noChangeArrowheads="1"/>
          </p:cNvSpPr>
          <p:nvPr/>
        </p:nvSpPr>
        <p:spPr bwMode="auto">
          <a:xfrm>
            <a:off x="250825" y="4581525"/>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a:solidFill>
                  <a:schemeClr val="tx1"/>
                </a:solidFill>
                <a:latin typeface="Times New Roman" pitchFamily="18" charset="0"/>
                <a:cs typeface="Times New Roman" pitchFamily="18" charset="0"/>
              </a:rPr>
              <a:t>where </a:t>
            </a:r>
            <a:r>
              <a:rPr lang="en-US" sz="2400" i="1">
                <a:solidFill>
                  <a:schemeClr val="tx1"/>
                </a:solidFill>
                <a:latin typeface="Times New Roman" pitchFamily="18" charset="0"/>
                <a:cs typeface="Times New Roman" pitchFamily="18" charset="0"/>
              </a:rPr>
              <a:t>u=0,1,…,M-1</a:t>
            </a:r>
            <a:r>
              <a:rPr lang="en-US" sz="2400">
                <a:solidFill>
                  <a:schemeClr val="tx1"/>
                </a:solidFill>
                <a:latin typeface="Times New Roman" pitchFamily="18" charset="0"/>
                <a:cs typeface="Times New Roman" pitchFamily="18" charset="0"/>
              </a:rPr>
              <a:t> and </a:t>
            </a:r>
            <a:r>
              <a:rPr lang="en-US" sz="2400" i="1">
                <a:solidFill>
                  <a:schemeClr val="tx1"/>
                </a:solidFill>
                <a:latin typeface="Times New Roman" pitchFamily="18" charset="0"/>
                <a:cs typeface="Times New Roman" pitchFamily="18" charset="0"/>
              </a:rPr>
              <a:t>v=0,1,…,N-1</a:t>
            </a:r>
            <a:r>
              <a:rPr lang="en-US" sz="2400">
                <a:solidFill>
                  <a:schemeClr val="tx1"/>
                </a:solidFill>
                <a:latin typeface="Times New Roman" pitchFamily="18" charset="0"/>
                <a:cs typeface="Times New Roman" pitchFamily="18" charset="0"/>
              </a:rPr>
              <a:t> are the frequency axes, in which </a:t>
            </a:r>
            <a:r>
              <a:rPr lang="en-US" sz="2400" i="1">
                <a:solidFill>
                  <a:schemeClr val="tx1"/>
                </a:solidFill>
                <a:latin typeface="Times New Roman" pitchFamily="18" charset="0"/>
                <a:cs typeface="Times New Roman" pitchFamily="18" charset="0"/>
              </a:rPr>
              <a:t>G</a:t>
            </a:r>
            <a:r>
              <a:rPr lang="en-US" sz="2400">
                <a:solidFill>
                  <a:schemeClr val="tx1"/>
                </a:solidFill>
                <a:latin typeface="Times New Roman" pitchFamily="18" charset="0"/>
                <a:cs typeface="Times New Roman" pitchFamily="18" charset="0"/>
              </a:rPr>
              <a:t>(</a:t>
            </a:r>
            <a:r>
              <a:rPr lang="en-US" sz="2400" i="1">
                <a:solidFill>
                  <a:schemeClr val="tx1"/>
                </a:solidFill>
                <a:latin typeface="Times New Roman" pitchFamily="18" charset="0"/>
                <a:cs typeface="Times New Roman" pitchFamily="18" charset="0"/>
              </a:rPr>
              <a:t>u,v</a:t>
            </a:r>
            <a:r>
              <a:rPr lang="en-US" sz="2400">
                <a:solidFill>
                  <a:schemeClr val="tx1"/>
                </a:solidFill>
                <a:latin typeface="Times New Roman" pitchFamily="18" charset="0"/>
                <a:cs typeface="Times New Roman" pitchFamily="18" charset="0"/>
              </a:rPr>
              <a:t>) is described as a Fourier image.</a:t>
            </a: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F732E2-3FCB-461B-8351-ECAAAC405CB9}" type="slidenum">
              <a:rPr lang="en-US" sz="1400">
                <a:solidFill>
                  <a:schemeClr val="tx1"/>
                </a:solidFill>
              </a:rPr>
              <a:pPr algn="r" eaLnBrk="1" hangingPunct="1"/>
              <a:t>13</a:t>
            </a:fld>
            <a:endParaRPr lang="en-US" sz="1400">
              <a:solidFill>
                <a:schemeClr val="tx1"/>
              </a:solidFill>
            </a:endParaRPr>
          </a:p>
        </p:txBody>
      </p:sp>
      <p:sp>
        <p:nvSpPr>
          <p:cNvPr id="71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717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7173" name="Text Box 6"/>
          <p:cNvSpPr txBox="1">
            <a:spLocks noChangeArrowheads="1"/>
          </p:cNvSpPr>
          <p:nvPr/>
        </p:nvSpPr>
        <p:spPr bwMode="auto">
          <a:xfrm>
            <a:off x="172203" y="839788"/>
            <a:ext cx="806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00CC"/>
                </a:solidFill>
              </a:rPr>
              <a:t>Two-Dimensional Discrete Fourier Transform</a:t>
            </a:r>
          </a:p>
        </p:txBody>
      </p:sp>
      <p:graphicFrame>
        <p:nvGraphicFramePr>
          <p:cNvPr id="7174" name="Object 8"/>
          <p:cNvGraphicFramePr>
            <a:graphicFrameLocks noChangeAspect="1"/>
          </p:cNvGraphicFramePr>
          <p:nvPr>
            <p:extLst>
              <p:ext uri="{D42A27DB-BD31-4B8C-83A1-F6EECF244321}">
                <p14:modId xmlns:p14="http://schemas.microsoft.com/office/powerpoint/2010/main" val="3667237794"/>
              </p:ext>
            </p:extLst>
          </p:nvPr>
        </p:nvGraphicFramePr>
        <p:xfrm>
          <a:off x="863588" y="2117414"/>
          <a:ext cx="6367462" cy="1069975"/>
        </p:xfrm>
        <a:graphic>
          <a:graphicData uri="http://schemas.openxmlformats.org/presentationml/2006/ole">
            <mc:AlternateContent xmlns:mc="http://schemas.openxmlformats.org/markup-compatibility/2006">
              <mc:Choice xmlns:v="urn:schemas-microsoft-com:vml" Requires="v">
                <p:oleObj spid="_x0000_s7441" name="Equation" r:id="rId4" imgW="2705100" imgH="457200" progId="Equation.3">
                  <p:embed/>
                </p:oleObj>
              </mc:Choice>
              <mc:Fallback>
                <p:oleObj name="Equation" r:id="rId4" imgW="2705100" imgH="457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588" y="2117414"/>
                        <a:ext cx="63674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Text Box 14"/>
          <p:cNvSpPr txBox="1">
            <a:spLocks noChangeArrowheads="1"/>
          </p:cNvSpPr>
          <p:nvPr/>
        </p:nvSpPr>
        <p:spPr bwMode="auto">
          <a:xfrm>
            <a:off x="41711" y="1421917"/>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dirty="0">
                <a:solidFill>
                  <a:schemeClr val="tx1"/>
                </a:solidFill>
                <a:latin typeface="Times New Roman" pitchFamily="18" charset="0"/>
                <a:cs typeface="Times New Roman" pitchFamily="18" charset="0"/>
              </a:rPr>
              <a:t>The inverse transformation, the 2D IDFT is denoted as:</a:t>
            </a:r>
          </a:p>
        </p:txBody>
      </p:sp>
      <p:sp>
        <p:nvSpPr>
          <p:cNvPr id="7178" name="Text Box 14"/>
          <p:cNvSpPr txBox="1">
            <a:spLocks noChangeArrowheads="1"/>
          </p:cNvSpPr>
          <p:nvPr/>
        </p:nvSpPr>
        <p:spPr bwMode="auto">
          <a:xfrm>
            <a:off x="172203" y="3370814"/>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dirty="0">
                <a:solidFill>
                  <a:schemeClr val="tx1"/>
                </a:solidFill>
                <a:latin typeface="Times New Roman" pitchFamily="18" charset="0"/>
                <a:cs typeface="Times New Roman" pitchFamily="18" charset="0"/>
              </a:rPr>
              <a:t>where </a:t>
            </a:r>
            <a:r>
              <a:rPr lang="en-US" sz="2400" i="1" dirty="0">
                <a:solidFill>
                  <a:schemeClr val="tx1"/>
                </a:solidFill>
                <a:latin typeface="Times New Roman" pitchFamily="18" charset="0"/>
                <a:cs typeface="Times New Roman" pitchFamily="18" charset="0"/>
              </a:rPr>
              <a:t>x=0,1,…,M-1</a:t>
            </a:r>
            <a:r>
              <a:rPr lang="en-US" sz="2400" dirty="0">
                <a:solidFill>
                  <a:schemeClr val="tx1"/>
                </a:solidFill>
                <a:latin typeface="Times New Roman" pitchFamily="18" charset="0"/>
                <a:cs typeface="Times New Roman" pitchFamily="18" charset="0"/>
              </a:rPr>
              <a:t> and </a:t>
            </a:r>
            <a:r>
              <a:rPr lang="en-US" sz="2400" i="1" dirty="0">
                <a:solidFill>
                  <a:schemeClr val="tx1"/>
                </a:solidFill>
                <a:latin typeface="Times New Roman" pitchFamily="18" charset="0"/>
                <a:cs typeface="Times New Roman" pitchFamily="18" charset="0"/>
              </a:rPr>
              <a:t>y=0,1,…,N-1</a:t>
            </a:r>
            <a:r>
              <a:rPr lang="en-US" sz="2400" dirty="0">
                <a:solidFill>
                  <a:schemeClr val="tx1"/>
                </a:solidFill>
                <a:latin typeface="Times New Roman" pitchFamily="18" charset="0"/>
                <a:cs typeface="Times New Roman" pitchFamily="18" charset="0"/>
              </a:rPr>
              <a:t> and </a:t>
            </a:r>
            <a:r>
              <a:rPr lang="en-US" sz="2400" i="1" dirty="0">
                <a:solidFill>
                  <a:schemeClr val="tx1"/>
                </a:solidFill>
                <a:latin typeface="Times New Roman" pitchFamily="18" charset="0"/>
                <a:cs typeface="Times New Roman" pitchFamily="18" charset="0"/>
              </a:rPr>
              <a:t>g</a:t>
            </a:r>
            <a:r>
              <a:rPr lang="en-US" sz="2400" dirty="0">
                <a:solidFill>
                  <a:schemeClr val="tx1"/>
                </a:solidFill>
                <a:latin typeface="Times New Roman" pitchFamily="18" charset="0"/>
                <a:cs typeface="Times New Roman" pitchFamily="18" charset="0"/>
              </a:rPr>
              <a:t>(</a:t>
            </a:r>
            <a:r>
              <a:rPr lang="en-US" sz="2400" i="1" dirty="0" err="1">
                <a:solidFill>
                  <a:schemeClr val="tx1"/>
                </a:solidFill>
                <a:latin typeface="Times New Roman" pitchFamily="18" charset="0"/>
                <a:cs typeface="Times New Roman" pitchFamily="18" charset="0"/>
              </a:rPr>
              <a:t>x,y</a:t>
            </a:r>
            <a:r>
              <a:rPr lang="en-US" sz="2400" dirty="0">
                <a:solidFill>
                  <a:schemeClr val="tx1"/>
                </a:solidFill>
                <a:latin typeface="Times New Roman" pitchFamily="18" charset="0"/>
                <a:cs typeface="Times New Roman" pitchFamily="18" charset="0"/>
              </a:rPr>
              <a:t>) is an image after inverse transform.</a:t>
            </a: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4545301-BA2A-4688-8699-2C770FE8CE9F}"/>
                  </a:ext>
                </a:extLst>
              </p:cNvPr>
              <p:cNvSpPr/>
              <p:nvPr/>
            </p:nvSpPr>
            <p:spPr>
              <a:xfrm>
                <a:off x="211862" y="4251289"/>
                <a:ext cx="8563032" cy="1690784"/>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variables </a:t>
                </a:r>
                <a:r>
                  <a:rPr lang="en-US" sz="2400" i="1" dirty="0">
                    <a:latin typeface="Times New Roman" panose="02020603050405020304" pitchFamily="18" charset="0"/>
                    <a:ea typeface="Calibri" panose="020F0502020204030204" pitchFamily="34" charset="0"/>
                    <a:cs typeface="Times New Roman" panose="02020603050405020304" pitchFamily="18" charset="0"/>
                  </a:rPr>
                  <a:t>u</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v</a:t>
                </a:r>
                <a:r>
                  <a:rPr lang="en-US" sz="2400" dirty="0">
                    <a:latin typeface="Times New Roman" panose="02020603050405020304" pitchFamily="18" charset="0"/>
                    <a:ea typeface="Calibri" panose="020F0502020204030204" pitchFamily="34" charset="0"/>
                    <a:cs typeface="Times New Roman" panose="02020603050405020304" pitchFamily="18" charset="0"/>
                  </a:rPr>
                  <a:t> are the transform or frequency variables,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y</a:t>
                </a:r>
                <a:r>
                  <a:rPr lang="en-US" sz="2400" dirty="0">
                    <a:latin typeface="Times New Roman" panose="02020603050405020304" pitchFamily="18" charset="0"/>
                    <a:ea typeface="Calibri" panose="020F0502020204030204" pitchFamily="34" charset="0"/>
                    <a:cs typeface="Times New Roman" panose="02020603050405020304" pitchFamily="18" charset="0"/>
                  </a:rPr>
                  <a:t> are the spatial or image variables. Sometime 1/MN is found in front of the inverse. Other times, the multiplier </a:t>
                </a:r>
                <a14:m>
                  <m:oMath xmlns:m="http://schemas.openxmlformats.org/officeDocument/2006/math">
                    <m:r>
                      <a:rPr lang="en-US" sz="2400" i="1">
                        <a:latin typeface="Cambria Math" panose="02040503050406030204" pitchFamily="18" charset="0"/>
                        <a:ea typeface="Times New Roman" panose="02020603050405020304" pitchFamily="18" charset="0"/>
                        <a:cs typeface="Times New Roman" panose="02020603050405020304" pitchFamily="18" charset="0"/>
                      </a:rPr>
                      <m:t>1/</m:t>
                    </m:r>
                    <m:rad>
                      <m:radPr>
                        <m:degHide m:val="on"/>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2400" i="1">
                            <a:latin typeface="Cambria Math" panose="02040503050406030204" pitchFamily="18" charset="0"/>
                            <a:ea typeface="Times New Roman" panose="02020603050405020304" pitchFamily="18" charset="0"/>
                            <a:cs typeface="Times New Roman" panose="02020603050405020304" pitchFamily="18" charset="0"/>
                          </a:rPr>
                          <m:t>𝑀𝑁</m:t>
                        </m:r>
                      </m:e>
                    </m:rad>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is located in front of both the Fourier Transform and the inverse.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34545301-BA2A-4688-8699-2C770FE8CE9F}"/>
                  </a:ext>
                </a:extLst>
              </p:cNvPr>
              <p:cNvSpPr>
                <a:spLocks noRot="1" noChangeAspect="1" noMove="1" noResize="1" noEditPoints="1" noAdjustHandles="1" noChangeArrowheads="1" noChangeShapeType="1" noTextEdit="1"/>
              </p:cNvSpPr>
              <p:nvPr/>
            </p:nvSpPr>
            <p:spPr>
              <a:xfrm>
                <a:off x="211862" y="4251289"/>
                <a:ext cx="8563032" cy="1690784"/>
              </a:xfrm>
              <a:prstGeom prst="rect">
                <a:avLst/>
              </a:prstGeom>
              <a:blipFill>
                <a:blip r:embed="rId6"/>
                <a:stretch>
                  <a:fillRect l="-1140" t="-2878" r="-1496" b="-6835"/>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14</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mc:AlternateContent xmlns:mc="http://schemas.openxmlformats.org/markup-compatibility/2006" xmlns:a14="http://schemas.microsoft.com/office/drawing/2010/main">
        <mc:Choice Requires="a14">
          <p:sp>
            <p:nvSpPr>
              <p:cNvPr id="9" name="TextBox 8"/>
              <p:cNvSpPr txBox="1"/>
              <p:nvPr/>
            </p:nvSpPr>
            <p:spPr>
              <a:xfrm>
                <a:off x="79375" y="642769"/>
                <a:ext cx="8964488" cy="2677656"/>
              </a:xfrm>
              <a:prstGeom prst="rect">
                <a:avLst/>
              </a:prstGeom>
              <a:noFill/>
              <a:ln>
                <a:noFill/>
              </a:ln>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The kernel of DFT is a complex function </a:t>
                </a:r>
                <a:r>
                  <a:rPr lang="en-US" sz="2400" dirty="0">
                    <a:solidFill>
                      <a:schemeClr val="tx1"/>
                    </a:solidFill>
                    <a:latin typeface="Times New Roman" pitchFamily="18" charset="0"/>
                    <a:cs typeface="Times New Roman" pitchFamily="18" charset="0"/>
                    <a:sym typeface="Wingdings" pitchFamily="2" charset="2"/>
                  </a:rPr>
                  <a:t> these images are complex:</a:t>
                </a:r>
              </a:p>
              <a:p>
                <a:pPr marL="1085850" lvl="1" indent="-342900" eaLnBrk="1" hangingPunct="1">
                  <a:buFont typeface="Wingdings" pitchFamily="2" charset="2"/>
                  <a:buChar char="Ø"/>
                  <a:defRPr/>
                </a:pPr>
                <a:r>
                  <a:rPr lang="en-US" sz="2400" dirty="0">
                    <a:solidFill>
                      <a:schemeClr val="tx1"/>
                    </a:solidFill>
                    <a:latin typeface="Times New Roman" pitchFamily="18" charset="0"/>
                    <a:cs typeface="Times New Roman" pitchFamily="18" charset="0"/>
                    <a:sym typeface="Wingdings" pitchFamily="2" charset="2"/>
                  </a:rPr>
                  <a:t>Real parts</a:t>
                </a:r>
              </a:p>
              <a:p>
                <a:pPr marL="1085850" lvl="1" indent="-342900" eaLnBrk="1" hangingPunct="1">
                  <a:buFont typeface="Wingdings" pitchFamily="2" charset="2"/>
                  <a:buChar char="Ø"/>
                  <a:defRPr/>
                </a:pPr>
                <a:r>
                  <a:rPr lang="en-US" sz="2400" dirty="0">
                    <a:solidFill>
                      <a:schemeClr val="tx1"/>
                    </a:solidFill>
                    <a:latin typeface="Times New Roman" pitchFamily="18" charset="0"/>
                    <a:cs typeface="Times New Roman" pitchFamily="18" charset="0"/>
                    <a:sym typeface="Wingdings" pitchFamily="2" charset="2"/>
                  </a:rPr>
                  <a:t>Imaginary parts</a:t>
                </a:r>
              </a:p>
              <a:p>
                <a:pPr eaLnBrk="1" hangingPunct="1">
                  <a:defRPr/>
                </a:pPr>
                <a:r>
                  <a:rPr lang="en-US" sz="2400" dirty="0">
                    <a:solidFill>
                      <a:schemeClr val="tx1"/>
                    </a:solidFill>
                    <a:latin typeface="Times New Roman" pitchFamily="18" charset="0"/>
                    <a:cs typeface="Times New Roman" pitchFamily="18" charset="0"/>
                    <a:sym typeface="Wingdings" pitchFamily="2" charset="2"/>
                  </a:rPr>
                  <a:t>Display the DFT of an image</a:t>
                </a:r>
              </a:p>
              <a:p>
                <a:pPr marL="1085850" lvl="1" indent="-342900" eaLnBrk="1" hangingPunct="1">
                  <a:buFont typeface="Wingdings" pitchFamily="2" charset="2"/>
                  <a:buChar char="Ø"/>
                  <a:defRPr/>
                </a:pPr>
                <a:r>
                  <a:rPr lang="en-US" sz="2400" dirty="0">
                    <a:solidFill>
                      <a:schemeClr val="tx1"/>
                    </a:solidFill>
                    <a:latin typeface="Times New Roman" pitchFamily="18" charset="0"/>
                    <a:cs typeface="Times New Roman" pitchFamily="18" charset="0"/>
                    <a:sym typeface="Wingdings" pitchFamily="2" charset="2"/>
                  </a:rPr>
                  <a:t>Coefficients of the high frequency are small.</a:t>
                </a:r>
              </a:p>
              <a:p>
                <a:pPr marL="1085850" lvl="1" indent="-342900" eaLnBrk="1" hangingPunct="1">
                  <a:buFont typeface="Wingdings" pitchFamily="2" charset="2"/>
                  <a:buChar char="Ø"/>
                  <a:defRPr/>
                </a:pPr>
                <a:r>
                  <a:rPr lang="en-US" sz="2400" dirty="0">
                    <a:solidFill>
                      <a:schemeClr val="tx1"/>
                    </a:solidFill>
                    <a:latin typeface="Times New Roman" pitchFamily="18" charset="0"/>
                    <a:cs typeface="Times New Roman" pitchFamily="18" charset="0"/>
                    <a:sym typeface="Wingdings" pitchFamily="2" charset="2"/>
                  </a:rPr>
                  <a:t>Logarithmic function</a:t>
                </a:r>
              </a:p>
              <a:p>
                <a:pPr lvl="2" indent="0" eaLnBrk="1" hangingPunct="1">
                  <a:defRPr/>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cs typeface="Times New Roman" pitchFamily="18" charset="0"/>
                          <a:sym typeface="Wingdings" pitchFamily="2" charset="2"/>
                        </a:rPr>
                        <m:t>𝑑</m:t>
                      </m:r>
                      <m:r>
                        <a:rPr lang="en-US" sz="2400" b="0" i="1" smtClean="0">
                          <a:solidFill>
                            <a:schemeClr val="tx1"/>
                          </a:solidFill>
                          <a:latin typeface="Cambria Math"/>
                          <a:cs typeface="Times New Roman" pitchFamily="18" charset="0"/>
                          <a:sym typeface="Wingdings" pitchFamily="2" charset="2"/>
                        </a:rPr>
                        <m:t> </m:t>
                      </m:r>
                      <m:d>
                        <m:dPr>
                          <m:ctrlPr>
                            <a:rPr lang="en-US" sz="2400" b="0" i="1" smtClean="0">
                              <a:solidFill>
                                <a:schemeClr val="tx1"/>
                              </a:solidFill>
                              <a:latin typeface="Cambria Math" panose="02040503050406030204" pitchFamily="18" charset="0"/>
                              <a:cs typeface="Times New Roman" pitchFamily="18" charset="0"/>
                              <a:sym typeface="Wingdings" pitchFamily="2" charset="2"/>
                            </a:rPr>
                          </m:ctrlPr>
                        </m:dPr>
                        <m:e>
                          <m:r>
                            <a:rPr lang="en-US" sz="2400" b="0" i="1" smtClean="0">
                              <a:solidFill>
                                <a:schemeClr val="tx1"/>
                              </a:solidFill>
                              <a:latin typeface="Cambria Math"/>
                              <a:cs typeface="Times New Roman" pitchFamily="18" charset="0"/>
                              <a:sym typeface="Wingdings" pitchFamily="2" charset="2"/>
                            </a:rPr>
                            <m:t>𝑢</m:t>
                          </m:r>
                          <m:r>
                            <a:rPr lang="en-US" sz="2400" b="0" i="1" smtClean="0">
                              <a:solidFill>
                                <a:schemeClr val="tx1"/>
                              </a:solidFill>
                              <a:latin typeface="Cambria Math"/>
                              <a:cs typeface="Times New Roman" pitchFamily="18" charset="0"/>
                              <a:sym typeface="Wingdings" pitchFamily="2" charset="2"/>
                            </a:rPr>
                            <m:t>,</m:t>
                          </m:r>
                          <m:r>
                            <a:rPr lang="en-US" sz="2400" b="0" i="1" smtClean="0">
                              <a:solidFill>
                                <a:schemeClr val="tx1"/>
                              </a:solidFill>
                              <a:latin typeface="Cambria Math"/>
                              <a:cs typeface="Times New Roman" pitchFamily="18" charset="0"/>
                              <a:sym typeface="Wingdings" pitchFamily="2" charset="2"/>
                            </a:rPr>
                            <m:t>𝑣</m:t>
                          </m:r>
                        </m:e>
                      </m:d>
                      <m:r>
                        <a:rPr lang="en-US" sz="2400" b="0" i="1" smtClean="0">
                          <a:solidFill>
                            <a:schemeClr val="tx1"/>
                          </a:solidFill>
                          <a:latin typeface="Cambria Math"/>
                          <a:cs typeface="Times New Roman" pitchFamily="18" charset="0"/>
                          <a:sym typeface="Wingdings" pitchFamily="2" charset="2"/>
                        </a:rPr>
                        <m:t>=</m:t>
                      </m:r>
                      <m:r>
                        <m:rPr>
                          <m:sty m:val="p"/>
                        </m:rPr>
                        <a:rPr lang="en-US" sz="2400" b="0" i="0" smtClean="0">
                          <a:solidFill>
                            <a:schemeClr val="tx1"/>
                          </a:solidFill>
                          <a:latin typeface="Cambria Math"/>
                          <a:cs typeface="Times New Roman" pitchFamily="18" charset="0"/>
                          <a:sym typeface="Wingdings" pitchFamily="2" charset="2"/>
                        </a:rPr>
                        <m:t>log</m:t>
                      </m:r>
                      <m:r>
                        <a:rPr lang="en-US" sz="2400" b="0" i="1" smtClean="0">
                          <a:solidFill>
                            <a:schemeClr val="tx1"/>
                          </a:solidFill>
                          <a:latin typeface="Cambria Math"/>
                          <a:cs typeface="Times New Roman" pitchFamily="18" charset="0"/>
                          <a:sym typeface="Wingdings" pitchFamily="2" charset="2"/>
                        </a:rPr>
                        <m:t>⁡(1+|</m:t>
                      </m:r>
                      <m:r>
                        <a:rPr lang="en-US" sz="2400" b="0" i="1" smtClean="0">
                          <a:solidFill>
                            <a:schemeClr val="tx1"/>
                          </a:solidFill>
                          <a:latin typeface="Cambria Math"/>
                          <a:cs typeface="Times New Roman" pitchFamily="18" charset="0"/>
                          <a:sym typeface="Wingdings" pitchFamily="2" charset="2"/>
                        </a:rPr>
                        <m:t>𝐺</m:t>
                      </m:r>
                      <m:r>
                        <a:rPr lang="en-US" sz="2400" b="0" i="1" smtClean="0">
                          <a:solidFill>
                            <a:schemeClr val="tx1"/>
                          </a:solidFill>
                          <a:latin typeface="Cambria Math"/>
                          <a:cs typeface="Times New Roman" pitchFamily="18" charset="0"/>
                          <a:sym typeface="Wingdings" pitchFamily="2" charset="2"/>
                        </a:rPr>
                        <m:t>(</m:t>
                      </m:r>
                      <m:r>
                        <a:rPr lang="en-US" sz="2400" b="0" i="1" smtClean="0">
                          <a:solidFill>
                            <a:schemeClr val="tx1"/>
                          </a:solidFill>
                          <a:latin typeface="Cambria Math"/>
                          <a:cs typeface="Times New Roman" pitchFamily="18" charset="0"/>
                          <a:sym typeface="Wingdings" pitchFamily="2" charset="2"/>
                        </a:rPr>
                        <m:t>𝑢</m:t>
                      </m:r>
                      <m:r>
                        <a:rPr lang="en-US" sz="2400" b="0" i="1" smtClean="0">
                          <a:solidFill>
                            <a:schemeClr val="tx1"/>
                          </a:solidFill>
                          <a:latin typeface="Cambria Math"/>
                          <a:cs typeface="Times New Roman" pitchFamily="18" charset="0"/>
                          <a:sym typeface="Wingdings" pitchFamily="2" charset="2"/>
                        </a:rPr>
                        <m:t>,</m:t>
                      </m:r>
                      <m:r>
                        <a:rPr lang="en-US" sz="2400" b="0" i="1" smtClean="0">
                          <a:solidFill>
                            <a:schemeClr val="tx1"/>
                          </a:solidFill>
                          <a:latin typeface="Cambria Math"/>
                          <a:cs typeface="Times New Roman" pitchFamily="18" charset="0"/>
                          <a:sym typeface="Wingdings" pitchFamily="2" charset="2"/>
                        </a:rPr>
                        <m:t>𝑣</m:t>
                      </m:r>
                      <m:r>
                        <a:rPr lang="en-US" sz="2400" b="0" i="1" smtClean="0">
                          <a:solidFill>
                            <a:schemeClr val="tx1"/>
                          </a:solidFill>
                          <a:latin typeface="Cambria Math"/>
                          <a:cs typeface="Times New Roman" pitchFamily="18" charset="0"/>
                          <a:sym typeface="Wingdings" pitchFamily="2" charset="2"/>
                        </a:rPr>
                        <m:t>)|)</m:t>
                      </m:r>
                    </m:oMath>
                  </m:oMathPara>
                </a14:m>
                <a:endParaRPr lang="en-US" sz="2400" dirty="0">
                  <a:solidFill>
                    <a:schemeClr val="tx1"/>
                  </a:solidFill>
                  <a:latin typeface="Times New Roman" pitchFamily="18" charset="0"/>
                  <a:cs typeface="Times New Roman" pitchFamily="18" charset="0"/>
                  <a:sym typeface="Wingdings" pitchFamily="2" charset="2"/>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9375" y="642769"/>
                <a:ext cx="8964488" cy="2677656"/>
              </a:xfrm>
              <a:prstGeom prst="rect">
                <a:avLst/>
              </a:prstGeom>
              <a:blipFill>
                <a:blip r:embed="rId3"/>
                <a:stretch>
                  <a:fillRect l="-1020" t="-1818" b="-2273"/>
                </a:stretch>
              </a:blipFill>
              <a:ln>
                <a:noFill/>
              </a:ln>
            </p:spPr>
            <p:txBody>
              <a:bodyPr/>
              <a:lstStyle/>
              <a:p>
                <a:r>
                  <a:rPr lang="en-US">
                    <a:noFill/>
                  </a:rPr>
                  <a:t> </a:t>
                </a:r>
              </a:p>
            </p:txBody>
          </p:sp>
        </mc:Fallback>
      </mc:AlternateContent>
      <p:sp>
        <p:nvSpPr>
          <p:cNvPr id="10"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82C087A-2754-4C9F-B029-CCE43AA57989}"/>
                  </a:ext>
                </a:extLst>
              </p:cNvPr>
              <p:cNvSpPr/>
              <p:nvPr/>
            </p:nvSpPr>
            <p:spPr>
              <a:xfrm>
                <a:off x="29306" y="3184147"/>
                <a:ext cx="9064625" cy="3178884"/>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Fourier spectrum, phase angle, and power spectrum of 2D transform are expressed as follows: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latin typeface="Cambria Math" panose="02040503050406030204" pitchFamily="18" charset="0"/>
                              <a:ea typeface="Times New Roman" panose="02020603050405020304" pitchFamily="18" charset="0"/>
                              <a:cs typeface="Times New Roman" panose="02020603050405020304" pitchFamily="18" charset="0"/>
                            </a:rPr>
                            <m:t>𝐹</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e>
                      </m:d>
                      <m:r>
                        <a:rPr lang="en-US" sz="2200" i="1">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a:latin typeface="Cambria Math" panose="02040503050406030204" pitchFamily="18" charset="0"/>
                                  <a:ea typeface="Times New Roman" panose="02020603050405020304" pitchFamily="18" charset="0"/>
                                  <a:cs typeface="Times New Roman" panose="02020603050405020304" pitchFamily="18" charset="0"/>
                                </a:rPr>
                                <m:t>𝑅</m:t>
                              </m:r>
                            </m:e>
                            <m:sup>
                              <m:r>
                                <a:rPr lang="en-US" sz="2200" i="1">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e>
                          </m:d>
                          <m:r>
                            <a:rPr lang="en-US" sz="22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a:latin typeface="Cambria Math" panose="02040503050406030204" pitchFamily="18" charset="0"/>
                                  <a:ea typeface="Times New Roman" panose="02020603050405020304" pitchFamily="18" charset="0"/>
                                  <a:cs typeface="Times New Roman" panose="02020603050405020304" pitchFamily="18" charset="0"/>
                                </a:rPr>
                                <m:t>𝐼</m:t>
                              </m:r>
                            </m:e>
                            <m:sup>
                              <m:r>
                                <a:rPr lang="en-US" sz="2200" i="1">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e>
                          </m:d>
                        </m:e>
                      </m:rad>
                    </m:oMath>
                  </m:oMathPara>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Times New Roman" panose="02020603050405020304" pitchFamily="18" charset="0"/>
                          <a:cs typeface="Times New Roman" panose="02020603050405020304" pitchFamily="18" charset="0"/>
                        </a:rPr>
                        <m:t>𝜃</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funcPr>
                        <m:fName>
                          <m:sSup>
                            <m:sSup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2200">
                                  <a:latin typeface="Cambria Math" panose="02040503050406030204" pitchFamily="18" charset="0"/>
                                  <a:ea typeface="Calibri" panose="020F0502020204030204" pitchFamily="34" charset="0"/>
                                  <a:cs typeface="Times New Roman" panose="02020603050405020304" pitchFamily="18" charset="0"/>
                                </a:rPr>
                                <m:t>tan</m:t>
                              </m:r>
                            </m:e>
                            <m:sup>
                              <m:r>
                                <a:rPr lang="en-US" sz="2200" i="1">
                                  <a:latin typeface="Cambria Math" panose="02040503050406030204" pitchFamily="18" charset="0"/>
                                  <a:ea typeface="Calibri" panose="020F0502020204030204" pitchFamily="34" charset="0"/>
                                  <a:cs typeface="Times New Roman" panose="02020603050405020304" pitchFamily="18" charset="0"/>
                                </a:rPr>
                                <m:t>−1</m:t>
                              </m:r>
                            </m:sup>
                          </m:sSup>
                        </m:fName>
                        <m:e>
                          <m:r>
                            <a:rPr lang="en-US" sz="2200" b="0" i="1" smtClean="0">
                              <a:latin typeface="Cambria Math" panose="02040503050406030204" pitchFamily="18" charset="0"/>
                              <a:ea typeface="Calibri" panose="020F0502020204030204" pitchFamily="34" charset="0"/>
                              <a:cs typeface="Times New Roman" panose="02020603050405020304" pitchFamily="18" charset="0"/>
                            </a:rPr>
                            <m:t>(</m:t>
                          </m:r>
                        </m:e>
                      </m:func>
                      <m:d>
                        <m:dPr>
                          <m:begChr m:val="["/>
                          <m:endChr m:val="]"/>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2200" i="1">
                                  <a:latin typeface="Cambria Math" panose="02040503050406030204" pitchFamily="18" charset="0"/>
                                  <a:ea typeface="Times New Roman" panose="02020603050405020304" pitchFamily="18" charset="0"/>
                                  <a:cs typeface="Times New Roman" panose="02020603050405020304" pitchFamily="18" charset="0"/>
                                </a:rPr>
                                <m:t>𝐼</m:t>
                              </m:r>
                              <m:d>
                                <m:d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e>
                              </m:d>
                            </m:num>
                            <m:den>
                              <m:r>
                                <a:rPr lang="en-US" sz="2200" i="1">
                                  <a:latin typeface="Cambria Math" panose="02040503050406030204" pitchFamily="18" charset="0"/>
                                  <a:ea typeface="Times New Roman" panose="02020603050405020304" pitchFamily="18" charset="0"/>
                                  <a:cs typeface="Times New Roman" panose="02020603050405020304" pitchFamily="18" charset="0"/>
                                </a:rPr>
                                <m:t>𝑅</m:t>
                              </m:r>
                              <m:d>
                                <m:d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e>
                              </m:d>
                            </m:den>
                          </m:f>
                        </m:e>
                      </m:d>
                      <m:r>
                        <a:rPr lang="en-US" sz="2200" b="0" i="1" smtClean="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Times New Roman" panose="02020603050405020304" pitchFamily="18" charset="0"/>
                          <a:cs typeface="Times New Roman" panose="02020603050405020304" pitchFamily="18" charset="0"/>
                        </a:rPr>
                        <m:t>𝑃</m:t>
                      </m:r>
                      <m:d>
                        <m:d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e>
                      </m:d>
                      <m:r>
                        <a:rPr lang="en-US" sz="22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𝐹</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e>
                        <m:sup>
                          <m:r>
                            <a:rPr lang="en-US" sz="2200" i="1">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2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a:latin typeface="Cambria Math" panose="02040503050406030204" pitchFamily="18" charset="0"/>
                              <a:ea typeface="Times New Roman" panose="02020603050405020304" pitchFamily="18" charset="0"/>
                              <a:cs typeface="Times New Roman" panose="02020603050405020304" pitchFamily="18" charset="0"/>
                            </a:rPr>
                            <m:t>𝑅</m:t>
                          </m:r>
                        </m:e>
                        <m:sup>
                          <m:r>
                            <a:rPr lang="en-US" sz="2200" i="1">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e>
                      </m:d>
                      <m:r>
                        <a:rPr lang="en-US" sz="22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i="1">
                              <a:latin typeface="Cambria Math" panose="02040503050406030204" pitchFamily="18" charset="0"/>
                              <a:ea typeface="Times New Roman" panose="02020603050405020304" pitchFamily="18" charset="0"/>
                              <a:cs typeface="Times New Roman" panose="02020603050405020304" pitchFamily="18" charset="0"/>
                            </a:rPr>
                            <m:t>𝐼</m:t>
                          </m:r>
                        </m:e>
                        <m:sup>
                          <m:r>
                            <a:rPr lang="en-US" sz="2200" i="1">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en-US" sz="22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2200" i="1">
                              <a:latin typeface="Cambria Math" panose="02040503050406030204" pitchFamily="18" charset="0"/>
                              <a:ea typeface="Times New Roman" panose="02020603050405020304" pitchFamily="18" charset="0"/>
                              <a:cs typeface="Times New Roman" panose="02020603050405020304" pitchFamily="18" charset="0"/>
                            </a:rPr>
                            <m:t>𝑢</m:t>
                          </m:r>
                          <m:r>
                            <a:rPr lang="en-US" sz="2200" i="1">
                              <a:latin typeface="Cambria Math" panose="02040503050406030204" pitchFamily="18" charset="0"/>
                              <a:ea typeface="Times New Roman" panose="02020603050405020304" pitchFamily="18" charset="0"/>
                              <a:cs typeface="Times New Roman" panose="02020603050405020304" pitchFamily="18" charset="0"/>
                            </a:rPr>
                            <m:t>,</m:t>
                          </m:r>
                          <m:r>
                            <a:rPr lang="en-US" sz="2200" i="1">
                              <a:latin typeface="Cambria Math" panose="02040503050406030204" pitchFamily="18" charset="0"/>
                              <a:ea typeface="Times New Roman" panose="02020603050405020304" pitchFamily="18" charset="0"/>
                              <a:cs typeface="Times New Roman" panose="02020603050405020304" pitchFamily="18" charset="0"/>
                            </a:rPr>
                            <m:t>𝑣</m:t>
                          </m:r>
                        </m:e>
                      </m:d>
                    </m:oMath>
                  </m:oMathPara>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where </a:t>
                </a:r>
                <a:r>
                  <a:rPr lang="en-US" sz="2200" i="1" dirty="0">
                    <a:latin typeface="Times New Roman" panose="02020603050405020304" pitchFamily="18" charset="0"/>
                    <a:ea typeface="Calibri" panose="020F0502020204030204" pitchFamily="34" charset="0"/>
                    <a:cs typeface="Times New Roman" panose="02020603050405020304" pitchFamily="18" charset="0"/>
                  </a:rPr>
                  <a:t>R</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i="1" dirty="0" err="1">
                    <a:latin typeface="Times New Roman" panose="02020603050405020304" pitchFamily="18" charset="0"/>
                    <a:ea typeface="Calibri" panose="020F0502020204030204" pitchFamily="34" charset="0"/>
                    <a:cs typeface="Times New Roman" panose="02020603050405020304" pitchFamily="18" charset="0"/>
                  </a:rPr>
                  <a:t>u,v</a:t>
                </a:r>
                <a:r>
                  <a:rPr lang="en-US" sz="2200" dirty="0">
                    <a:latin typeface="Times New Roman" panose="02020603050405020304" pitchFamily="18" charset="0"/>
                    <a:ea typeface="Calibri" panose="020F0502020204030204" pitchFamily="34" charset="0"/>
                    <a:cs typeface="Times New Roman" panose="02020603050405020304" pitchFamily="18" charset="0"/>
                  </a:rPr>
                  <a:t>) and </a:t>
                </a:r>
                <a:r>
                  <a:rPr lang="en-US" sz="2200" i="1"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i="1" dirty="0" err="1">
                    <a:latin typeface="Times New Roman" panose="02020603050405020304" pitchFamily="18" charset="0"/>
                    <a:ea typeface="Calibri" panose="020F0502020204030204" pitchFamily="34" charset="0"/>
                    <a:cs typeface="Times New Roman" panose="02020603050405020304" pitchFamily="18" charset="0"/>
                  </a:rPr>
                  <a:t>u,v</a:t>
                </a:r>
                <a:r>
                  <a:rPr lang="en-US" sz="2200" dirty="0">
                    <a:latin typeface="Times New Roman" panose="02020603050405020304" pitchFamily="18" charset="0"/>
                    <a:ea typeface="Calibri" panose="020F0502020204030204" pitchFamily="34" charset="0"/>
                    <a:cs typeface="Times New Roman" panose="02020603050405020304" pitchFamily="18" charset="0"/>
                  </a:rPr>
                  <a:t>) are the real and imaginary parts of </a:t>
                </a:r>
                <a:r>
                  <a:rPr lang="en-US" sz="2200" i="1" dirty="0">
                    <a:latin typeface="Times New Roman" panose="02020603050405020304" pitchFamily="18" charset="0"/>
                    <a:ea typeface="Calibri" panose="020F0502020204030204" pitchFamily="34" charset="0"/>
                    <a:cs typeface="Times New Roman" panose="02020603050405020304" pitchFamily="18" charset="0"/>
                  </a:rPr>
                  <a:t>F</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r>
                  <a:rPr lang="en-US" sz="2200" i="1" dirty="0" err="1">
                    <a:latin typeface="Times New Roman" panose="02020603050405020304" pitchFamily="18" charset="0"/>
                    <a:ea typeface="Calibri" panose="020F0502020204030204" pitchFamily="34" charset="0"/>
                    <a:cs typeface="Times New Roman" panose="02020603050405020304" pitchFamily="18" charset="0"/>
                  </a:rPr>
                  <a:t>u,v</a:t>
                </a:r>
                <a:r>
                  <a:rPr lang="en-US" sz="2200" dirty="0">
                    <a:latin typeface="Times New Roman" panose="02020603050405020304" pitchFamily="18" charset="0"/>
                    <a:ea typeface="Calibri" panose="020F0502020204030204" pitchFamily="34" charset="0"/>
                    <a:cs typeface="Times New Roman" panose="02020603050405020304" pitchFamily="18" charset="0"/>
                  </a:rPr>
                  <a:t>), respectively.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182C087A-2754-4C9F-B029-CCE43AA57989}"/>
                  </a:ext>
                </a:extLst>
              </p:cNvPr>
              <p:cNvSpPr>
                <a:spLocks noRot="1" noChangeAspect="1" noMove="1" noResize="1" noEditPoints="1" noAdjustHandles="1" noChangeArrowheads="1" noChangeShapeType="1" noTextEdit="1"/>
              </p:cNvSpPr>
              <p:nvPr/>
            </p:nvSpPr>
            <p:spPr>
              <a:xfrm>
                <a:off x="29306" y="3184147"/>
                <a:ext cx="9064625" cy="3178884"/>
              </a:xfrm>
              <a:prstGeom prst="rect">
                <a:avLst/>
              </a:prstGeom>
              <a:blipFill>
                <a:blip r:embed="rId4"/>
                <a:stretch>
                  <a:fillRect l="-874" t="-1149" b="-2874"/>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308EE1DE-0A14-4D78-AA01-F1484613919D}" type="slidenum">
              <a:rPr lang="en-US" sz="1400">
                <a:solidFill>
                  <a:schemeClr val="tx1"/>
                </a:solidFill>
              </a:rPr>
              <a:pPr algn="r" eaLnBrk="1" hangingPunct="1"/>
              <a:t>15</a:t>
            </a:fld>
            <a:endParaRPr lang="en-US" sz="1400">
              <a:solidFill>
                <a:schemeClr val="tx1"/>
              </a:solidFill>
            </a:endParaRPr>
          </a:p>
        </p:txBody>
      </p:sp>
      <p:sp>
        <p:nvSpPr>
          <p:cNvPr id="10243"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dirty="0">
                <a:solidFill>
                  <a:srgbClr val="FF0000"/>
                </a:solidFill>
              </a:rPr>
              <a:t>Nguyen Thanh Hai, PhD</a:t>
            </a:r>
          </a:p>
        </p:txBody>
      </p:sp>
      <p:sp>
        <p:nvSpPr>
          <p:cNvPr id="10244"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graphicFrame>
        <p:nvGraphicFramePr>
          <p:cNvPr id="10247" name="Object 8"/>
          <p:cNvGraphicFramePr>
            <a:graphicFrameLocks noChangeAspect="1"/>
          </p:cNvGraphicFramePr>
          <p:nvPr/>
        </p:nvGraphicFramePr>
        <p:xfrm>
          <a:off x="6048375" y="1376363"/>
          <a:ext cx="2917825" cy="1806575"/>
        </p:xfrm>
        <a:graphic>
          <a:graphicData uri="http://schemas.openxmlformats.org/presentationml/2006/ole">
            <mc:AlternateContent xmlns:mc="http://schemas.openxmlformats.org/markup-compatibility/2006">
              <mc:Choice xmlns:v="urn:schemas-microsoft-com:vml" Requires="v">
                <p:oleObj spid="_x0000_s31899" name="Equation" r:id="rId4" imgW="1701800" imgH="1054100" progId="Equation.3">
                  <p:embed/>
                </p:oleObj>
              </mc:Choice>
              <mc:Fallback>
                <p:oleObj name="Equation" r:id="rId4" imgW="1701800" imgH="1054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75" y="1376363"/>
                        <a:ext cx="29178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TextBox 17"/>
          <p:cNvSpPr txBox="1">
            <a:spLocks noChangeArrowheads="1"/>
          </p:cNvSpPr>
          <p:nvPr/>
        </p:nvSpPr>
        <p:spPr bwMode="auto">
          <a:xfrm>
            <a:off x="0" y="1557474"/>
            <a:ext cx="59769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r>
              <a:rPr lang="en-US" sz="2400" dirty="0">
                <a:solidFill>
                  <a:schemeClr val="tx1"/>
                </a:solidFill>
                <a:latin typeface="Times New Roman" pitchFamily="18" charset="0"/>
                <a:cs typeface="Times New Roman" pitchFamily="18" charset="0"/>
              </a:rPr>
              <a:t>Solution:</a:t>
            </a:r>
          </a:p>
          <a:p>
            <a:pPr eaLnBrk="1" hangingPunct="1"/>
            <a:r>
              <a:rPr lang="en-US" sz="2400" dirty="0">
                <a:solidFill>
                  <a:schemeClr val="tx1"/>
                </a:solidFill>
                <a:latin typeface="Times New Roman" pitchFamily="18" charset="0"/>
                <a:cs typeface="Times New Roman" pitchFamily="18" charset="0"/>
              </a:rPr>
              <a:t>- One has the row, M=4 ; the column, N=4</a:t>
            </a:r>
          </a:p>
          <a:p>
            <a:pPr eaLnBrk="1" hangingPunct="1"/>
            <a:r>
              <a:rPr lang="en-US" sz="2400" dirty="0">
                <a:solidFill>
                  <a:schemeClr val="tx1"/>
                </a:solidFill>
                <a:latin typeface="Times New Roman" pitchFamily="18" charset="0"/>
                <a:cs typeface="Times New Roman" pitchFamily="18" charset="0"/>
              </a:rPr>
              <a:t>- Transform matrix </a:t>
            </a:r>
            <a:r>
              <a:rPr lang="en-US" sz="2400" i="1" dirty="0">
                <a:solidFill>
                  <a:schemeClr val="tx1"/>
                </a:solidFill>
                <a:latin typeface="Times New Roman" pitchFamily="18" charset="0"/>
                <a:cs typeface="Times New Roman" pitchFamily="18" charset="0"/>
              </a:rPr>
              <a:t>U</a:t>
            </a:r>
            <a:r>
              <a:rPr lang="en-US" sz="2400" dirty="0">
                <a:solidFill>
                  <a:schemeClr val="tx1"/>
                </a:solidFill>
                <a:latin typeface="Times New Roman" pitchFamily="18" charset="0"/>
                <a:cs typeface="Times New Roman" pitchFamily="18" charset="0"/>
              </a:rPr>
              <a:t>(</a:t>
            </a:r>
            <a:r>
              <a:rPr lang="en-US" sz="2400" i="1" dirty="0" err="1">
                <a:solidFill>
                  <a:schemeClr val="tx1"/>
                </a:solidFill>
                <a:latin typeface="Times New Roman" pitchFamily="18" charset="0"/>
                <a:cs typeface="Times New Roman" pitchFamily="18" charset="0"/>
              </a:rPr>
              <a:t>x,u</a:t>
            </a:r>
            <a:r>
              <a:rPr lang="en-US" sz="2400" dirty="0">
                <a:solidFill>
                  <a:schemeClr val="tx1"/>
                </a:solidFill>
                <a:latin typeface="Times New Roman" pitchFamily="18" charset="0"/>
                <a:cs typeface="Times New Roman" pitchFamily="18" charset="0"/>
              </a:rPr>
              <a:t>) using the formula:</a:t>
            </a:r>
          </a:p>
        </p:txBody>
      </p:sp>
      <p:graphicFrame>
        <p:nvGraphicFramePr>
          <p:cNvPr id="10250" name="Object 10"/>
          <p:cNvGraphicFramePr>
            <a:graphicFrameLocks noChangeAspect="1"/>
          </p:cNvGraphicFramePr>
          <p:nvPr>
            <p:extLst>
              <p:ext uri="{D42A27DB-BD31-4B8C-83A1-F6EECF244321}">
                <p14:modId xmlns:p14="http://schemas.microsoft.com/office/powerpoint/2010/main" val="2980400910"/>
              </p:ext>
            </p:extLst>
          </p:nvPr>
        </p:nvGraphicFramePr>
        <p:xfrm>
          <a:off x="4957763" y="5337212"/>
          <a:ext cx="3106737" cy="519113"/>
        </p:xfrm>
        <a:graphic>
          <a:graphicData uri="http://schemas.openxmlformats.org/presentationml/2006/ole">
            <mc:AlternateContent xmlns:mc="http://schemas.openxmlformats.org/markup-compatibility/2006">
              <mc:Choice xmlns:v="urn:schemas-microsoft-com:vml" Requires="v">
                <p:oleObj spid="_x0000_s31900" name="Equation" r:id="rId6" imgW="1524000" imgH="254000" progId="Equation.3">
                  <p:embed/>
                </p:oleObj>
              </mc:Choice>
              <mc:Fallback>
                <p:oleObj name="Equation" r:id="rId6" imgW="1524000" imgH="2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7763" y="5337212"/>
                        <a:ext cx="3106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2" name="TextBox 23"/>
          <p:cNvSpPr txBox="1">
            <a:spLocks noChangeArrowheads="1"/>
          </p:cNvSpPr>
          <p:nvPr/>
        </p:nvSpPr>
        <p:spPr bwMode="auto">
          <a:xfrm>
            <a:off x="179388" y="5337212"/>
            <a:ext cx="475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r>
              <a:rPr lang="en-US" sz="2400">
                <a:solidFill>
                  <a:schemeClr val="tx1"/>
                </a:solidFill>
                <a:latin typeface="Times New Roman" pitchFamily="18" charset="0"/>
                <a:cs typeface="Times New Roman" pitchFamily="18" charset="0"/>
              </a:rPr>
              <a:t>Using the formula of Euler, we have</a:t>
            </a:r>
          </a:p>
        </p:txBody>
      </p:sp>
      <p:sp>
        <p:nvSpPr>
          <p:cNvPr id="10253" name="Rectangle 23"/>
          <p:cNvSpPr>
            <a:spLocks noChangeArrowheads="1"/>
          </p:cNvSpPr>
          <p:nvPr/>
        </p:nvSpPr>
        <p:spPr bwMode="auto">
          <a:xfrm>
            <a:off x="0" y="728663"/>
            <a:ext cx="8172450" cy="52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en-US" sz="2400" dirty="0">
                <a:solidFill>
                  <a:srgbClr val="FF5050"/>
                </a:solidFill>
              </a:rPr>
              <a:t>Example: </a:t>
            </a:r>
            <a:r>
              <a:rPr lang="en-US" sz="2400" dirty="0">
                <a:solidFill>
                  <a:schemeClr val="tx1"/>
                </a:solidFill>
                <a:latin typeface="Times New Roman" pitchFamily="18" charset="0"/>
                <a:cs typeface="Times New Roman" pitchFamily="18" charset="0"/>
              </a:rPr>
              <a:t>Find the Fourier transform of the following 4x4 image</a:t>
            </a:r>
          </a:p>
        </p:txBody>
      </p:sp>
      <p:sp>
        <p:nvSpPr>
          <p:cNvPr id="15"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graphicFrame>
        <p:nvGraphicFramePr>
          <p:cNvPr id="16" name="Object 7"/>
          <p:cNvGraphicFramePr>
            <a:graphicFrameLocks noChangeAspect="1"/>
          </p:cNvGraphicFramePr>
          <p:nvPr>
            <p:extLst>
              <p:ext uri="{D42A27DB-BD31-4B8C-83A1-F6EECF244321}">
                <p14:modId xmlns:p14="http://schemas.microsoft.com/office/powerpoint/2010/main" val="1182579186"/>
              </p:ext>
            </p:extLst>
          </p:nvPr>
        </p:nvGraphicFramePr>
        <p:xfrm>
          <a:off x="338481" y="3686626"/>
          <a:ext cx="5068887" cy="952500"/>
        </p:xfrm>
        <a:graphic>
          <a:graphicData uri="http://schemas.openxmlformats.org/presentationml/2006/ole">
            <mc:AlternateContent xmlns:mc="http://schemas.openxmlformats.org/markup-compatibility/2006">
              <mc:Choice xmlns:v="urn:schemas-microsoft-com:vml" Requires="v">
                <p:oleObj spid="_x0000_s31901" name="Equation" r:id="rId8" imgW="2489200" imgH="469900" progId="Equation.3">
                  <p:embed/>
                </p:oleObj>
              </mc:Choice>
              <mc:Fallback>
                <p:oleObj name="Equation" r:id="rId8" imgW="2489200" imgH="469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481" y="3686626"/>
                        <a:ext cx="50688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0186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0A7B823-BD27-4414-8621-11BDD7C45687}" type="slidenum">
              <a:rPr lang="en-US" sz="1400">
                <a:solidFill>
                  <a:schemeClr val="tx1"/>
                </a:solidFill>
              </a:rPr>
              <a:pPr algn="r" eaLnBrk="1" hangingPunct="1"/>
              <a:t>16</a:t>
            </a:fld>
            <a:endParaRPr lang="en-US" sz="1400">
              <a:solidFill>
                <a:schemeClr val="tx1"/>
              </a:solidFill>
            </a:endParaRPr>
          </a:p>
        </p:txBody>
      </p:sp>
      <p:sp>
        <p:nvSpPr>
          <p:cNvPr id="6147"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614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6149" name="Text Box 6"/>
          <p:cNvSpPr txBox="1">
            <a:spLocks noChangeArrowheads="1"/>
          </p:cNvSpPr>
          <p:nvPr/>
        </p:nvSpPr>
        <p:spPr bwMode="auto">
          <a:xfrm>
            <a:off x="250825" y="1016000"/>
            <a:ext cx="806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00CC"/>
                </a:solidFill>
              </a:rPr>
              <a:t>Two-Dimensional Discrete Fourier Transform</a:t>
            </a:r>
          </a:p>
        </p:txBody>
      </p:sp>
      <p:graphicFrame>
        <p:nvGraphicFramePr>
          <p:cNvPr id="6150" name="Object 7"/>
          <p:cNvGraphicFramePr>
            <a:graphicFrameLocks noChangeAspect="1"/>
          </p:cNvGraphicFramePr>
          <p:nvPr/>
        </p:nvGraphicFramePr>
        <p:xfrm>
          <a:off x="1116013" y="2960688"/>
          <a:ext cx="5068887" cy="952500"/>
        </p:xfrm>
        <a:graphic>
          <a:graphicData uri="http://schemas.openxmlformats.org/presentationml/2006/ole">
            <mc:AlternateContent xmlns:mc="http://schemas.openxmlformats.org/markup-compatibility/2006">
              <mc:Choice xmlns:v="urn:schemas-microsoft-com:vml" Requires="v">
                <p:oleObj spid="_x0000_s32815" name="Equation" r:id="rId4" imgW="2489200" imgH="469900" progId="Equation.3">
                  <p:embed/>
                </p:oleObj>
              </mc:Choice>
              <mc:Fallback>
                <p:oleObj name="Equation" r:id="rId4" imgW="24892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960688"/>
                        <a:ext cx="50688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1" name="Text Box 12"/>
          <p:cNvSpPr txBox="1">
            <a:spLocks noChangeArrowheads="1"/>
          </p:cNvSpPr>
          <p:nvPr/>
        </p:nvSpPr>
        <p:spPr bwMode="auto">
          <a:xfrm>
            <a:off x="179388" y="1593850"/>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dirty="0">
                <a:solidFill>
                  <a:schemeClr val="tx1"/>
                </a:solidFill>
                <a:latin typeface="Times New Roman" pitchFamily="18" charset="0"/>
                <a:cs typeface="Times New Roman" pitchFamily="18" charset="0"/>
              </a:rPr>
              <a:t>The 2D FT is a rather straightforward extension of the 1D transform. Mathematically, the 2D DFT is defined as:</a:t>
            </a:r>
          </a:p>
        </p:txBody>
      </p:sp>
      <p:sp>
        <p:nvSpPr>
          <p:cNvPr id="6153" name="Text Box 14"/>
          <p:cNvSpPr txBox="1">
            <a:spLocks noChangeArrowheads="1"/>
          </p:cNvSpPr>
          <p:nvPr/>
        </p:nvSpPr>
        <p:spPr bwMode="auto">
          <a:xfrm>
            <a:off x="250825" y="4581525"/>
            <a:ext cx="8642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a:solidFill>
                  <a:schemeClr val="tx1"/>
                </a:solidFill>
                <a:latin typeface="Times New Roman" pitchFamily="18" charset="0"/>
                <a:cs typeface="Times New Roman" pitchFamily="18" charset="0"/>
              </a:rPr>
              <a:t>where </a:t>
            </a:r>
            <a:r>
              <a:rPr lang="en-US" sz="2400" i="1">
                <a:solidFill>
                  <a:schemeClr val="tx1"/>
                </a:solidFill>
                <a:latin typeface="Times New Roman" pitchFamily="18" charset="0"/>
                <a:cs typeface="Times New Roman" pitchFamily="18" charset="0"/>
              </a:rPr>
              <a:t>u=0,1,…,M-1</a:t>
            </a:r>
            <a:r>
              <a:rPr lang="en-US" sz="2400">
                <a:solidFill>
                  <a:schemeClr val="tx1"/>
                </a:solidFill>
                <a:latin typeface="Times New Roman" pitchFamily="18" charset="0"/>
                <a:cs typeface="Times New Roman" pitchFamily="18" charset="0"/>
              </a:rPr>
              <a:t> and </a:t>
            </a:r>
            <a:r>
              <a:rPr lang="en-US" sz="2400" i="1">
                <a:solidFill>
                  <a:schemeClr val="tx1"/>
                </a:solidFill>
                <a:latin typeface="Times New Roman" pitchFamily="18" charset="0"/>
                <a:cs typeface="Times New Roman" pitchFamily="18" charset="0"/>
              </a:rPr>
              <a:t>v=0,1,…,N-1</a:t>
            </a:r>
            <a:r>
              <a:rPr lang="en-US" sz="2400">
                <a:solidFill>
                  <a:schemeClr val="tx1"/>
                </a:solidFill>
                <a:latin typeface="Times New Roman" pitchFamily="18" charset="0"/>
                <a:cs typeface="Times New Roman" pitchFamily="18" charset="0"/>
              </a:rPr>
              <a:t> are the frequency axes, in which </a:t>
            </a:r>
            <a:r>
              <a:rPr lang="en-US" sz="2400" i="1">
                <a:solidFill>
                  <a:schemeClr val="tx1"/>
                </a:solidFill>
                <a:latin typeface="Times New Roman" pitchFamily="18" charset="0"/>
                <a:cs typeface="Times New Roman" pitchFamily="18" charset="0"/>
              </a:rPr>
              <a:t>G</a:t>
            </a:r>
            <a:r>
              <a:rPr lang="en-US" sz="2400">
                <a:solidFill>
                  <a:schemeClr val="tx1"/>
                </a:solidFill>
                <a:latin typeface="Times New Roman" pitchFamily="18" charset="0"/>
                <a:cs typeface="Times New Roman" pitchFamily="18" charset="0"/>
              </a:rPr>
              <a:t>(</a:t>
            </a:r>
            <a:r>
              <a:rPr lang="en-US" sz="2400" i="1">
                <a:solidFill>
                  <a:schemeClr val="tx1"/>
                </a:solidFill>
                <a:latin typeface="Times New Roman" pitchFamily="18" charset="0"/>
                <a:cs typeface="Times New Roman" pitchFamily="18" charset="0"/>
              </a:rPr>
              <a:t>u,v</a:t>
            </a:r>
            <a:r>
              <a:rPr lang="en-US" sz="2400">
                <a:solidFill>
                  <a:schemeClr val="tx1"/>
                </a:solidFill>
                <a:latin typeface="Times New Roman" pitchFamily="18" charset="0"/>
                <a:cs typeface="Times New Roman" pitchFamily="18" charset="0"/>
              </a:rPr>
              <a:t>) is described as a Fourier image.</a:t>
            </a: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2" name="Text Box 3"/>
          <p:cNvSpPr txBox="1">
            <a:spLocks noChangeArrowheads="1"/>
          </p:cNvSpPr>
          <p:nvPr/>
        </p:nvSpPr>
        <p:spPr bwMode="auto">
          <a:xfrm>
            <a:off x="791581" y="5772316"/>
            <a:ext cx="73459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dirty="0">
                <a:solidFill>
                  <a:srgbClr val="FF0000"/>
                </a:solidFill>
              </a:rPr>
              <a:t>Calculate directly an image using this function</a:t>
            </a:r>
          </a:p>
        </p:txBody>
      </p:sp>
    </p:spTree>
    <p:extLst>
      <p:ext uri="{BB962C8B-B14F-4D97-AF65-F5344CB8AC3E}">
        <p14:creationId xmlns:p14="http://schemas.microsoft.com/office/powerpoint/2010/main" val="1494201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F732E2-3FCB-461B-8351-ECAAAC405CB9}" type="slidenum">
              <a:rPr lang="en-US" sz="1400">
                <a:solidFill>
                  <a:schemeClr val="tx1"/>
                </a:solidFill>
              </a:rPr>
              <a:pPr algn="r" eaLnBrk="1" hangingPunct="1"/>
              <a:t>17</a:t>
            </a:fld>
            <a:endParaRPr lang="en-US" sz="1400">
              <a:solidFill>
                <a:schemeClr val="tx1"/>
              </a:solidFill>
            </a:endParaRPr>
          </a:p>
        </p:txBody>
      </p:sp>
      <p:sp>
        <p:nvSpPr>
          <p:cNvPr id="71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717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2" name="Rectangle 1"/>
              <p:cNvSpPr/>
              <p:nvPr/>
            </p:nvSpPr>
            <p:spPr>
              <a:xfrm>
                <a:off x="79375" y="836712"/>
                <a:ext cx="9064625" cy="4018857"/>
              </a:xfrm>
              <a:prstGeom prst="rect">
                <a:avLst/>
              </a:prstGeom>
            </p:spPr>
            <p:txBody>
              <a:bodyPr wrap="square">
                <a:spAutoFit/>
              </a:bodyPr>
              <a:lstStyle/>
              <a:p>
                <a:pPr marL="0" marR="0" algn="ctr">
                  <a:lnSpc>
                    <a:spcPct val="107000"/>
                  </a:lnSpc>
                  <a:spcBef>
                    <a:spcPts val="0"/>
                  </a:spcBef>
                  <a:spcAft>
                    <a:spcPts val="800"/>
                  </a:spcAft>
                </a:pPr>
                <a:r>
                  <a:rPr lang="en-US" sz="2400" b="0" dirty="0">
                    <a:ea typeface="Times New Roman" panose="02020603050405020304" pitchFamily="18" charset="0"/>
                    <a:cs typeface="Times New Roman" panose="02020603050405020304" pitchFamily="18" charset="0"/>
                  </a:rPr>
                  <a:t>g</a:t>
                </a:r>
                <a14:m>
                  <m:oMath xmlns:m="http://schemas.openxmlformats.org/officeDocument/2006/math">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2400" i="1">
                        <a:latin typeface="Cambria Math" panose="02040503050406030204" pitchFamily="18" charset="0"/>
                        <a:ea typeface="Times New Roman" panose="02020603050405020304" pitchFamily="18" charset="0"/>
                        <a:cs typeface="Times New Roman" panose="02020603050405020304" pitchFamily="18" charset="0"/>
                      </a:rPr>
                      <m:t>𝑥</m:t>
                    </m:r>
                    <m:r>
                      <a:rPr lang="en-US" sz="2400" i="1">
                        <a:latin typeface="Cambria Math" panose="02040503050406030204" pitchFamily="18" charset="0"/>
                        <a:ea typeface="Times New Roman" panose="02020603050405020304" pitchFamily="18" charset="0"/>
                        <a:cs typeface="Times New Roman" panose="02020603050405020304" pitchFamily="18" charset="0"/>
                      </a:rPr>
                      <m:t>,</m:t>
                    </m:r>
                    <m:r>
                      <a:rPr lang="en-US" sz="2400" i="1">
                        <a:latin typeface="Cambria Math" panose="02040503050406030204" pitchFamily="18" charset="0"/>
                        <a:ea typeface="Times New Roman" panose="02020603050405020304" pitchFamily="18" charset="0"/>
                        <a:cs typeface="Times New Roman" panose="02020603050405020304" pitchFamily="18" charset="0"/>
                      </a:rPr>
                      <m:t>𝑦</m:t>
                    </m:r>
                    <m:r>
                      <a:rPr lang="en-US" sz="2400" i="1">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mPr>
                          <m:mr>
                            <m:e>
                              <m:m>
                                <m:mPr>
                                  <m:mcs>
                                    <m:mc>
                                      <m:mcPr>
                                        <m:count m:val="2"/>
                                        <m:mcJc m:val="center"/>
                                      </m:mcPr>
                                    </m:mc>
                                  </m:mcs>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e>
                                </m:mr>
                              </m:m>
                            </m:e>
                            <m:e>
                              <m:m>
                                <m:mPr>
                                  <m:mcs>
                                    <m:mc>
                                      <m:mcPr>
                                        <m:count m:val="2"/>
                                        <m:mcJc m:val="center"/>
                                      </m:mcPr>
                                    </m:mc>
                                  </m:mcs>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r>
                            <m:e>
                              <m:m>
                                <m:mPr>
                                  <m:mcs>
                                    <m:mc>
                                      <m:mcPr>
                                        <m:count m:val="2"/>
                                        <m:mcJc m:val="center"/>
                                      </m:mcPr>
                                    </m:mc>
                                  </m:mcs>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e>
                                </m:mr>
                                <m:m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mr>
                              </m:m>
                            </m:e>
                            <m:e>
                              <m:m>
                                <m:mPr>
                                  <m:mcs>
                                    <m:mc>
                                      <m:mcPr>
                                        <m:count m:val="2"/>
                                        <m:mcJc m:val="center"/>
                                      </m:mcPr>
                                    </m:mc>
                                  </m:mcs>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e>
                                </m:mr>
                              </m:m>
                            </m:e>
                          </m:mr>
                        </m:m>
                      </m:e>
                    </m:d>
                  </m:oMath>
                </a14:m>
                <a:endParaRPr lang="en-US"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Fourier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𝑔</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giá</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chẳng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G</a:t>
                </a:r>
                <a14:m>
                  <m:oMath xmlns:m="http://schemas.openxmlformats.org/officeDocument/2006/math">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1,0</m:t>
                        </m:r>
                      </m:e>
                    </m:d>
                    <m:r>
                      <m:rPr>
                        <m:aln/>
                      </m:rP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4</m:t>
                                </m:r>
                              </m:den>
                            </m:f>
                          </m:e>
                        </m:d>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4</m:t>
                                </m:r>
                              </m:den>
                            </m:f>
                          </m:e>
                        </m:d>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4</m:t>
                                </m:r>
                              </m:den>
                            </m:f>
                          </m:e>
                        </m:d>
                      </m:sup>
                    </m:s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4</m:t>
                                </m:r>
                              </m:den>
                            </m:f>
                          </m:e>
                        </m:d>
                      </m:sup>
                    </m:sSup>
                  </m:oMath>
                </a14:m>
                <a:r>
                  <a:rPr lang="en-US" sz="2400" i="1" dirty="0">
                    <a:effectLst/>
                    <a:latin typeface="Cambria Math" panose="02040503050406030204" pitchFamily="18" charset="0"/>
                    <a:ea typeface="Calibri" panose="020F0502020204030204" pitchFamily="34" charset="0"/>
                    <a:cs typeface="Times New Roman" panose="02020603050405020304" pitchFamily="18" charset="0"/>
                  </a:rPr>
                  <a:t/>
                </a:r>
                <a:br>
                  <a:rPr lang="en-US" sz="2400" i="1" dirty="0">
                    <a:effectLst/>
                    <a:latin typeface="Cambria Math" panose="02040503050406030204" pitchFamily="18" charset="0"/>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m:rPr>
                          <m:aln/>
                        </m:rP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−1−1</m:t>
                      </m:r>
                    </m:oMath>
                    <m:oMath xmlns:m="http://schemas.openxmlformats.org/officeDocument/2006/math">
                      <m:r>
                        <m:rPr>
                          <m:aln/>
                        </m:rP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m:t>
                      </m:r>
                    </m:oMath>
                  </m:oMathPara>
                </a14:m>
                <a:endParaRPr lang="en-US" sz="2400" dirty="0">
                  <a:effectLst/>
                  <a:latin typeface="Palatino Linotype" panose="0204050205050503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9375" y="836712"/>
                <a:ext cx="9064625" cy="4018857"/>
              </a:xfrm>
              <a:prstGeom prst="rect">
                <a:avLst/>
              </a:prstGeom>
              <a:blipFill>
                <a:blip r:embed="rId3"/>
                <a:stretch>
                  <a:fillRect l="-1009" r="-10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475656" y="4796052"/>
                <a:ext cx="6660740" cy="1734001"/>
              </a:xfrm>
              <a:prstGeom prst="rect">
                <a:avLst/>
              </a:prstGeom>
            </p:spPr>
            <p:txBody>
              <a:bodyPr wrap="square">
                <a:spAutoFit/>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m:rPr>
                          <m:sty m:val="p"/>
                        </m:rPr>
                        <a:rPr lang="en-US" sz="2400">
                          <a:latin typeface="Cambria Math" panose="02040503050406030204" pitchFamily="18" charset="0"/>
                          <a:ea typeface="Calibri" panose="020F0502020204030204" pitchFamily="34" charset="0"/>
                          <a:cs typeface="Times New Roman" panose="02020603050405020304" pitchFamily="18" charset="0"/>
                        </a:rPr>
                        <m:t>G</m:t>
                      </m:r>
                      <m:r>
                        <a:rPr lang="en-US" sz="2400" b="0" i="0" smtClean="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latin typeface="Cambria Math" panose="02040503050406030204" pitchFamily="18" charset="0"/>
                          <a:ea typeface="Calibri" panose="020F0502020204030204" pitchFamily="34" charset="0"/>
                          <a:cs typeface="Times New Roman" panose="02020603050405020304" pitchFamily="18" charset="0"/>
                        </a:rPr>
                        <m:t>u</m:t>
                      </m:r>
                      <m:r>
                        <a:rPr lang="en-US" sz="2400" b="0" i="0" smtClean="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latin typeface="Cambria Math" panose="02040503050406030204" pitchFamily="18" charset="0"/>
                          <a:ea typeface="Calibri" panose="020F0502020204030204" pitchFamily="34" charset="0"/>
                          <a:cs typeface="Times New Roman" panose="02020603050405020304" pitchFamily="18" charset="0"/>
                        </a:rPr>
                        <m:t>v</m:t>
                      </m:r>
                      <m:r>
                        <a:rPr lang="en-US" sz="2400" b="0" i="0" smtClean="0">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4"/>
                                    <m:mcJc m:val="center"/>
                                  </m:mcPr>
                                </m:mc>
                              </m:mcs>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4+</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m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mr>
                          </m:m>
                        </m:e>
                      </m:d>
                    </m:oMath>
                  </m:oMathPara>
                </a14:m>
                <a:endParaRPr lang="en-US" dirty="0">
                  <a:effectLst/>
                  <a:latin typeface="Palatino Linotype" panose="02040502050505030304" pitchFamily="18"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475656" y="4796052"/>
                <a:ext cx="6660740" cy="173400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888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F732E2-3FCB-461B-8351-ECAAAC405CB9}" type="slidenum">
              <a:rPr lang="en-US" sz="1400">
                <a:solidFill>
                  <a:schemeClr val="tx1"/>
                </a:solidFill>
              </a:rPr>
              <a:pPr algn="r" eaLnBrk="1" hangingPunct="1"/>
              <a:t>18</a:t>
            </a:fld>
            <a:endParaRPr lang="en-US" sz="1400">
              <a:solidFill>
                <a:schemeClr val="tx1"/>
              </a:solidFill>
            </a:endParaRPr>
          </a:p>
        </p:txBody>
      </p:sp>
      <p:sp>
        <p:nvSpPr>
          <p:cNvPr id="71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717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4" name="Rectangle 3"/>
          <p:cNvSpPr/>
          <p:nvPr/>
        </p:nvSpPr>
        <p:spPr>
          <a:xfrm>
            <a:off x="79375" y="584684"/>
            <a:ext cx="8957121" cy="6459461"/>
          </a:xfrm>
          <a:prstGeom prst="rect">
            <a:avLst/>
          </a:prstGeom>
        </p:spPr>
        <p:txBody>
          <a:bodyPr wrap="square">
            <a:spAutoFit/>
          </a:bodyPr>
          <a:lstStyle/>
          <a:p>
            <a:pPr marL="0" marR="0" algn="just">
              <a:lnSpc>
                <a:spcPct val="107000"/>
              </a:lnSpc>
              <a:spcBef>
                <a:spcPts val="0"/>
              </a:spcBef>
              <a:spcAft>
                <a:spcPts val="800"/>
              </a:spcAft>
            </a:pPr>
            <a:r>
              <a:rPr lang="en-US" sz="2300" b="1" i="1" dirty="0" err="1">
                <a:latin typeface="Times New Roman" panose="02020603050405020304" pitchFamily="18" charset="0"/>
                <a:ea typeface="Times New Roman" panose="02020603050405020304" pitchFamily="18" charset="0"/>
                <a:cs typeface="Times New Roman" panose="02020603050405020304" pitchFamily="18" charset="0"/>
              </a:rPr>
              <a:t>Ví</a:t>
            </a:r>
            <a:r>
              <a:rPr lang="en-US" sz="2300" b="1" i="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b="1" i="1" dirty="0" err="1">
                <a:latin typeface="Times New Roman" panose="02020603050405020304" pitchFamily="18" charset="0"/>
                <a:ea typeface="Times New Roman" panose="02020603050405020304" pitchFamily="18" charset="0"/>
                <a:cs typeface="Times New Roman" panose="02020603050405020304" pitchFamily="18" charset="0"/>
              </a:rPr>
              <a:t>dụ</a:t>
            </a:r>
            <a:r>
              <a:rPr lang="en-US" sz="2300" b="1" i="1" dirty="0">
                <a:latin typeface="Times New Roman" panose="02020603050405020304" pitchFamily="18" charset="0"/>
                <a:ea typeface="Times New Roman" panose="02020603050405020304" pitchFamily="18" charset="0"/>
                <a:cs typeface="Times New Roman" panose="02020603050405020304" pitchFamily="18" charset="0"/>
              </a:rPr>
              <a:t> 3.1</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ea typeface="Times New Roman" panose="02020603050405020304" pitchFamily="18" charset="0"/>
                <a:cs typeface="Times New Roman" panose="02020603050405020304" pitchFamily="18" charset="0"/>
              </a:rPr>
              <a:t>Biến</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ea typeface="Times New Roman" panose="02020603050405020304" pitchFamily="18" charset="0"/>
                <a:cs typeface="Times New Roman" panose="02020603050405020304" pitchFamily="18" charset="0"/>
              </a:rPr>
              <a:t>đổi</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 Fourier </a:t>
            </a:r>
            <a:r>
              <a:rPr lang="en-US" sz="2300"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ea typeface="Times New Roman" panose="02020603050405020304" pitchFamily="18" charset="0"/>
                <a:cs typeface="Times New Roman" panose="02020603050405020304" pitchFamily="18" charset="0"/>
              </a:rPr>
              <a:t>dùng</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ea typeface="Times New Roman" panose="02020603050405020304" pitchFamily="18" charset="0"/>
                <a:cs typeface="Times New Roman" panose="02020603050405020304" pitchFamily="18" charset="0"/>
              </a:rPr>
              <a:t>hàm</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ea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ea typeface="Times New Roman" panose="02020603050405020304" pitchFamily="18" charset="0"/>
                <a:cs typeface="Times New Roman" panose="02020603050405020304" pitchFamily="18" charset="0"/>
              </a:rPr>
              <a:t>sẵn</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ea typeface="Times New Roman" panose="02020603050405020304" pitchFamily="18" charset="0"/>
                <a:cs typeface="Times New Roman" panose="02020603050405020304" pitchFamily="18" charset="0"/>
              </a:rPr>
              <a:t> MATLAB</a:t>
            </a:r>
            <a:endParaRPr lang="en-US" sz="2300" dirty="0">
              <a:latin typeface="Palatino Linotype" panose="0204050205050503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300" dirty="0">
                <a:latin typeface="+mj-lt"/>
                <a:ea typeface="Calibri" panose="020F0502020204030204" pitchFamily="34" charset="0"/>
                <a:cs typeface="Times New Roman" panose="02020603050405020304" pitchFamily="18" charset="0"/>
              </a:rPr>
              <a:t>clear </a:t>
            </a:r>
            <a:r>
              <a:rPr lang="en-US" sz="2300" dirty="0" err="1">
                <a:latin typeface="+mj-lt"/>
                <a:ea typeface="Calibri" panose="020F0502020204030204" pitchFamily="34" charset="0"/>
                <a:cs typeface="Times New Roman" panose="02020603050405020304" pitchFamily="18" charset="0"/>
              </a:rPr>
              <a:t>all;clc</a:t>
            </a:r>
            <a:endParaRPr lang="en-US" sz="2300" dirty="0">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300" dirty="0">
                <a:latin typeface="+mj-lt"/>
                <a:ea typeface="Calibri" panose="020F0502020204030204" pitchFamily="34" charset="0"/>
                <a:cs typeface="Times New Roman" panose="02020603050405020304" pitchFamily="18" charset="0"/>
              </a:rPr>
              <a:t>a=zeros(4,4);</a:t>
            </a:r>
          </a:p>
          <a:p>
            <a:pPr marL="0" marR="0">
              <a:lnSpc>
                <a:spcPct val="107000"/>
              </a:lnSpc>
              <a:spcBef>
                <a:spcPts val="0"/>
              </a:spcBef>
              <a:spcAft>
                <a:spcPts val="0"/>
              </a:spcAft>
            </a:pPr>
            <a:r>
              <a:rPr lang="en-US" sz="2300" dirty="0">
                <a:latin typeface="+mj-lt"/>
                <a:ea typeface="Calibri" panose="020F0502020204030204" pitchFamily="34" charset="0"/>
                <a:cs typeface="Times New Roman" panose="02020603050405020304" pitchFamily="18" charset="0"/>
              </a:rPr>
              <a:t>a(2:3,2:3)=1;</a:t>
            </a:r>
          </a:p>
          <a:p>
            <a:pPr marL="0" marR="0">
              <a:lnSpc>
                <a:spcPct val="107000"/>
              </a:lnSpc>
              <a:spcBef>
                <a:spcPts val="0"/>
              </a:spcBef>
              <a:spcAft>
                <a:spcPts val="0"/>
              </a:spcAft>
            </a:pPr>
            <a:r>
              <a:rPr lang="en-US" sz="2300" dirty="0">
                <a:latin typeface="+mj-lt"/>
                <a:ea typeface="Calibri" panose="020F0502020204030204" pitchFamily="34" charset="0"/>
                <a:cs typeface="Times New Roman" panose="02020603050405020304" pitchFamily="18" charset="0"/>
              </a:rPr>
              <a:t>%a =[0 0 0 0; 0 1 1 0;</a:t>
            </a:r>
            <a:r>
              <a:rPr lang="en-US" sz="2300" dirty="0">
                <a:ea typeface="Calibri" panose="020F0502020204030204" pitchFamily="34" charset="0"/>
                <a:cs typeface="Times New Roman" panose="02020603050405020304" pitchFamily="18" charset="0"/>
              </a:rPr>
              <a:t> 0 1 1 0; 0 0 0 0</a:t>
            </a:r>
            <a:r>
              <a:rPr lang="en-US" sz="2300" dirty="0">
                <a:latin typeface="+mj-lt"/>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2300" dirty="0">
                <a:latin typeface="+mj-lt"/>
                <a:ea typeface="Calibri" panose="020F0502020204030204" pitchFamily="34" charset="0"/>
                <a:cs typeface="Times New Roman" panose="02020603050405020304" pitchFamily="18" charset="0"/>
              </a:rPr>
              <a:t>[M,N]=size(a)</a:t>
            </a:r>
          </a:p>
          <a:p>
            <a:pPr marL="0" marR="0">
              <a:lnSpc>
                <a:spcPct val="107000"/>
              </a:lnSpc>
              <a:spcBef>
                <a:spcPts val="0"/>
              </a:spcBef>
              <a:spcAft>
                <a:spcPts val="0"/>
              </a:spcAft>
            </a:pPr>
            <a:r>
              <a:rPr lang="en-US" sz="2300" dirty="0">
                <a:latin typeface="+mj-lt"/>
                <a:ea typeface="Calibri" panose="020F0502020204030204" pitchFamily="34" charset="0"/>
                <a:cs typeface="Times New Roman" panose="02020603050405020304" pitchFamily="18" charset="0"/>
              </a:rPr>
              <a:t>for u=1:M % size(a,1)</a:t>
            </a:r>
          </a:p>
          <a:p>
            <a:pPr marL="0" marR="0">
              <a:lnSpc>
                <a:spcPct val="107000"/>
              </a:lnSpc>
              <a:spcBef>
                <a:spcPts val="0"/>
              </a:spcBef>
              <a:spcAft>
                <a:spcPts val="0"/>
              </a:spcAft>
            </a:pPr>
            <a:r>
              <a:rPr lang="en-US" sz="2300" dirty="0">
                <a:latin typeface="+mj-lt"/>
                <a:ea typeface="Calibri" panose="020F0502020204030204" pitchFamily="34" charset="0"/>
                <a:cs typeface="Times New Roman" panose="02020603050405020304" pitchFamily="18" charset="0"/>
              </a:rPr>
              <a:t>    for v=1:N% size(a,2)</a:t>
            </a:r>
          </a:p>
          <a:p>
            <a:pPr marL="0" marR="0">
              <a:lnSpc>
                <a:spcPct val="107000"/>
              </a:lnSpc>
              <a:spcBef>
                <a:spcPts val="0"/>
              </a:spcBef>
              <a:spcAft>
                <a:spcPts val="0"/>
              </a:spcAft>
            </a:pPr>
            <a:r>
              <a:rPr lang="en-US" sz="2300" dirty="0">
                <a:latin typeface="+mj-lt"/>
                <a:ea typeface="Calibri" panose="020F0502020204030204" pitchFamily="34" charset="0"/>
                <a:cs typeface="Times New Roman" panose="02020603050405020304" pitchFamily="18" charset="0"/>
              </a:rPr>
              <a:t>        for x=1:size(a,1)</a:t>
            </a:r>
          </a:p>
          <a:p>
            <a:pPr marL="0" marR="0">
              <a:lnSpc>
                <a:spcPct val="107000"/>
              </a:lnSpc>
              <a:spcBef>
                <a:spcPts val="0"/>
              </a:spcBef>
              <a:spcAft>
                <a:spcPts val="0"/>
              </a:spcAft>
            </a:pPr>
            <a:r>
              <a:rPr lang="en-US" sz="2300" dirty="0">
                <a:latin typeface="+mj-lt"/>
                <a:ea typeface="Calibri" panose="020F0502020204030204" pitchFamily="34" charset="0"/>
                <a:cs typeface="Times New Roman" panose="02020603050405020304" pitchFamily="18" charset="0"/>
              </a:rPr>
              <a:t>            for y=1:size(a,2)</a:t>
            </a:r>
          </a:p>
          <a:p>
            <a:r>
              <a:rPr lang="en-US" sz="2300" dirty="0">
                <a:latin typeface="+mj-lt"/>
              </a:rPr>
              <a:t> phi=(2*pi*(u-1)*(x-1)+2*pi*(v-1)*(y-1))/4;</a:t>
            </a:r>
          </a:p>
          <a:p>
            <a:r>
              <a:rPr lang="en-US" sz="2300" dirty="0">
                <a:latin typeface="+mj-lt"/>
              </a:rPr>
              <a:t>                p(</a:t>
            </a:r>
            <a:r>
              <a:rPr lang="en-US" sz="2300" dirty="0" err="1">
                <a:latin typeface="+mj-lt"/>
              </a:rPr>
              <a:t>x,y</a:t>
            </a:r>
            <a:r>
              <a:rPr lang="en-US" sz="2300" dirty="0">
                <a:latin typeface="+mj-lt"/>
              </a:rPr>
              <a:t>)=complex(cos(phi),-sin(phi));</a:t>
            </a:r>
          </a:p>
          <a:p>
            <a:r>
              <a:rPr lang="en-US" sz="2300" dirty="0">
                <a:latin typeface="+mj-lt"/>
              </a:rPr>
              <a:t>            end</a:t>
            </a:r>
          </a:p>
          <a:p>
            <a:r>
              <a:rPr lang="en-US" sz="2300" dirty="0">
                <a:latin typeface="+mj-lt"/>
              </a:rPr>
              <a:t>        end</a:t>
            </a:r>
          </a:p>
          <a:p>
            <a:r>
              <a:rPr lang="en-US" sz="2300" dirty="0">
                <a:latin typeface="+mj-lt"/>
              </a:rPr>
              <a:t>        F(</a:t>
            </a:r>
            <a:r>
              <a:rPr lang="en-US" sz="2300" dirty="0" err="1">
                <a:latin typeface="+mj-lt"/>
              </a:rPr>
              <a:t>u,v</a:t>
            </a:r>
            <a:r>
              <a:rPr lang="en-US" sz="2300" dirty="0">
                <a:latin typeface="+mj-lt"/>
              </a:rPr>
              <a:t>)=sum(sum(p.*a));</a:t>
            </a:r>
          </a:p>
          <a:p>
            <a:r>
              <a:rPr lang="en-US" sz="2300" dirty="0">
                <a:latin typeface="+mj-lt"/>
              </a:rPr>
              <a:t>    end</a:t>
            </a:r>
          </a:p>
          <a:p>
            <a:r>
              <a:rPr lang="en-US" sz="2300" dirty="0">
                <a:latin typeface="+mj-lt"/>
              </a:rPr>
              <a:t>end</a:t>
            </a:r>
            <a:endParaRPr lang="en-US" sz="23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5224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F732E2-3FCB-461B-8351-ECAAAC405CB9}" type="slidenum">
              <a:rPr lang="en-US" sz="1400">
                <a:solidFill>
                  <a:schemeClr val="tx1"/>
                </a:solidFill>
              </a:rPr>
              <a:pPr algn="r" eaLnBrk="1" hangingPunct="1"/>
              <a:t>19</a:t>
            </a:fld>
            <a:endParaRPr lang="en-US" sz="1400">
              <a:solidFill>
                <a:schemeClr val="tx1"/>
              </a:solidFill>
            </a:endParaRPr>
          </a:p>
        </p:txBody>
      </p:sp>
      <p:sp>
        <p:nvSpPr>
          <p:cNvPr id="71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717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9B97C24-3C8D-4F74-86A3-7A3585A8536B}"/>
                  </a:ext>
                </a:extLst>
              </p:cNvPr>
              <p:cNvSpPr/>
              <p:nvPr/>
            </p:nvSpPr>
            <p:spPr>
              <a:xfrm>
                <a:off x="39688" y="462417"/>
                <a:ext cx="9064624" cy="6450548"/>
              </a:xfrm>
              <a:prstGeom prst="rect">
                <a:avLst/>
              </a:prstGeom>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Central shift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value of the transform at (</a:t>
                </a:r>
                <a:r>
                  <a:rPr lang="en-US" sz="2400" i="1" dirty="0" err="1">
                    <a:latin typeface="Times New Roman" panose="02020603050405020304" pitchFamily="18" charset="0"/>
                    <a:ea typeface="Calibri" panose="020F0502020204030204" pitchFamily="34" charset="0"/>
                    <a:cs typeface="Times New Roman" panose="02020603050405020304" pitchFamily="18" charset="0"/>
                  </a:rPr>
                  <a:t>u,v</a:t>
                </a:r>
                <a:r>
                  <a:rPr lang="en-US" sz="2400" dirty="0">
                    <a:latin typeface="Times New Roman" panose="02020603050405020304" pitchFamily="18" charset="0"/>
                    <a:ea typeface="Calibri" panose="020F0502020204030204" pitchFamily="34" charset="0"/>
                    <a:cs typeface="Times New Roman" panose="02020603050405020304" pitchFamily="18" charset="0"/>
                  </a:rPr>
                  <a:t>)=(0,0) can be determined using the following equation: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𝐹</m:t>
                      </m:r>
                      <m:r>
                        <a:rPr lang="en-US" sz="2400" i="1">
                          <a:latin typeface="Cambria Math" panose="02040503050406030204" pitchFamily="18" charset="0"/>
                          <a:ea typeface="Calibri" panose="020F0502020204030204" pitchFamily="34" charset="0"/>
                          <a:cs typeface="Times New Roman" panose="02020603050405020304" pitchFamily="18" charset="0"/>
                        </a:rPr>
                        <m:t>(0,0)=</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1</m:t>
                          </m:r>
                        </m:num>
                        <m:den>
                          <m:r>
                            <a:rPr lang="en-US" sz="2400" i="1">
                              <a:latin typeface="Cambria Math" panose="02040503050406030204" pitchFamily="18" charset="0"/>
                              <a:ea typeface="Calibri" panose="020F0502020204030204" pitchFamily="34" charset="0"/>
                              <a:cs typeface="Times New Roman" panose="02020603050405020304" pitchFamily="18" charset="0"/>
                            </a:rPr>
                            <m:t>𝑀𝑁</m:t>
                          </m:r>
                        </m:den>
                      </m:f>
                      <m:nary>
                        <m:naryPr>
                          <m:chr m:val="∑"/>
                          <m:limLoc m:val="subSup"/>
                          <m:ctrlPr>
                            <a:rPr lang="en-US" sz="2400" i="1">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=0</m:t>
                          </m:r>
                        </m:sub>
                        <m:sup>
                          <m:r>
                            <a:rPr lang="en-US" sz="2400" i="1">
                              <a:latin typeface="Cambria Math" panose="02040503050406030204" pitchFamily="18" charset="0"/>
                              <a:ea typeface="Calibri" panose="020F0502020204030204" pitchFamily="34" charset="0"/>
                              <a:cs typeface="Times New Roman" panose="02020603050405020304" pitchFamily="18" charset="0"/>
                            </a:rPr>
                            <m:t>𝑀</m:t>
                          </m:r>
                          <m:r>
                            <a:rPr lang="en-US" sz="2400" i="1">
                              <a:latin typeface="Cambria Math" panose="02040503050406030204" pitchFamily="18" charset="0"/>
                              <a:ea typeface="Calibri" panose="020F0502020204030204" pitchFamily="34" charset="0"/>
                              <a:cs typeface="Times New Roman" panose="02020603050405020304" pitchFamily="18" charset="0"/>
                            </a:rPr>
                            <m:t>−1</m:t>
                          </m:r>
                        </m:sup>
                        <m:e>
                          <m:nary>
                            <m:naryPr>
                              <m:chr m:val="∑"/>
                              <m:limLoc m:val="subSup"/>
                              <m:ctrlPr>
                                <a:rPr lang="en-US" sz="2400" i="1">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latin typeface="Cambria Math" panose="02040503050406030204" pitchFamily="18" charset="0"/>
                                  <a:ea typeface="Calibri" panose="020F0502020204030204" pitchFamily="34" charset="0"/>
                                  <a:cs typeface="Times New Roman" panose="02020603050405020304" pitchFamily="18" charset="0"/>
                                </a:rPr>
                                <m:t>𝑦</m:t>
                              </m:r>
                              <m:r>
                                <a:rPr lang="en-US" sz="2400" i="1">
                                  <a:latin typeface="Cambria Math" panose="02040503050406030204" pitchFamily="18" charset="0"/>
                                  <a:ea typeface="Calibri" panose="020F0502020204030204" pitchFamily="34" charset="0"/>
                                  <a:cs typeface="Times New Roman" panose="02020603050405020304" pitchFamily="18" charset="0"/>
                                </a:rPr>
                                <m:t>=0</m:t>
                              </m:r>
                            </m:sub>
                            <m:sup>
                              <m:r>
                                <a:rPr lang="en-US" sz="2400" i="1">
                                  <a:latin typeface="Cambria Math" panose="02040503050406030204" pitchFamily="18" charset="0"/>
                                  <a:ea typeface="Calibri" panose="020F0502020204030204" pitchFamily="34" charset="0"/>
                                  <a:cs typeface="Times New Roman" panose="02020603050405020304" pitchFamily="18" charset="0"/>
                                </a:rPr>
                                <m:t>𝑁</m:t>
                              </m:r>
                              <m:r>
                                <a:rPr lang="en-US" sz="2400" i="1">
                                  <a:latin typeface="Cambria Math" panose="02040503050406030204" pitchFamily="18" charset="0"/>
                                  <a:ea typeface="Calibri" panose="020F0502020204030204" pitchFamily="34" charset="0"/>
                                  <a:cs typeface="Times New Roman" panose="02020603050405020304" pitchFamily="18" charset="0"/>
                                </a:rPr>
                                <m:t>−1</m:t>
                              </m:r>
                            </m:sup>
                            <m:e>
                              <m:r>
                                <a:rPr lang="en-US" sz="2400" i="1">
                                  <a:latin typeface="Cambria Math" panose="02040503050406030204" pitchFamily="18" charset="0"/>
                                  <a:ea typeface="Calibri" panose="020F0502020204030204" pitchFamily="34" charset="0"/>
                                  <a:cs typeface="Times New Roman" panose="02020603050405020304" pitchFamily="18" charset="0"/>
                                </a:rPr>
                                <m:t>𝑓</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𝑦</m:t>
                              </m:r>
                              <m:r>
                                <a:rPr lang="en-US" sz="2400" i="1">
                                  <a:latin typeface="Cambria Math" panose="02040503050406030204" pitchFamily="18" charset="0"/>
                                  <a:ea typeface="Calibri" panose="020F0502020204030204" pitchFamily="34" charset="0"/>
                                  <a:cs typeface="Times New Roman" panose="02020603050405020304" pitchFamily="18" charset="0"/>
                                </a:rPr>
                                <m:t>)</m:t>
                              </m:r>
                            </m:e>
                          </m:nary>
                        </m:e>
                      </m:nary>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which because of two frequencies </a:t>
                </a:r>
                <a:r>
                  <a:rPr lang="en-US" sz="2400" i="1" dirty="0">
                    <a:latin typeface="Times New Roman" panose="02020603050405020304" pitchFamily="18" charset="0"/>
                    <a:ea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=0 and </a:t>
                </a:r>
                <a:r>
                  <a:rPr lang="en-US" sz="2400" i="1" dirty="0">
                    <a:latin typeface="Times New Roman" panose="02020603050405020304" pitchFamily="18" charset="0"/>
                    <a:ea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=0, their exponential functions are zero and </a:t>
                </a:r>
                <a:r>
                  <a:rPr lang="en-US" sz="2400" i="1" dirty="0">
                    <a:latin typeface="Times New Roman" panose="02020603050405020304" pitchFamily="18" charset="0"/>
                    <a:ea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(0,0) is equal to the average gray level of the image, called the dc component of the spectrum (similar to current of zero frequency in electronic engineering)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𝐹</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𝑢</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𝑣</m:t>
                      </m:r>
                      <m:r>
                        <a:rPr lang="en-US" sz="2400" i="1">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1</m:t>
                          </m:r>
                        </m:num>
                        <m:den>
                          <m:r>
                            <a:rPr lang="en-US" sz="2400" i="1">
                              <a:latin typeface="Cambria Math" panose="02040503050406030204" pitchFamily="18" charset="0"/>
                              <a:ea typeface="Calibri" panose="020F0502020204030204" pitchFamily="34" charset="0"/>
                              <a:cs typeface="Times New Roman" panose="02020603050405020304" pitchFamily="18" charset="0"/>
                            </a:rPr>
                            <m:t>𝑀𝑁</m:t>
                          </m:r>
                        </m:den>
                      </m:f>
                      <m:nary>
                        <m:naryPr>
                          <m:chr m:val="∑"/>
                          <m:limLoc m:val="subSup"/>
                          <m:ctrlPr>
                            <a:rPr lang="en-US" sz="2400" i="1">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=0</m:t>
                          </m:r>
                        </m:sub>
                        <m:sup>
                          <m:r>
                            <a:rPr lang="en-US" sz="2400" i="1">
                              <a:latin typeface="Cambria Math" panose="02040503050406030204" pitchFamily="18" charset="0"/>
                              <a:ea typeface="Calibri" panose="020F0502020204030204" pitchFamily="34" charset="0"/>
                              <a:cs typeface="Times New Roman" panose="02020603050405020304" pitchFamily="18" charset="0"/>
                            </a:rPr>
                            <m:t>𝑀</m:t>
                          </m:r>
                          <m:r>
                            <a:rPr lang="en-US" sz="2400" i="1">
                              <a:latin typeface="Cambria Math" panose="02040503050406030204" pitchFamily="18" charset="0"/>
                              <a:ea typeface="Calibri" panose="020F0502020204030204" pitchFamily="34" charset="0"/>
                              <a:cs typeface="Times New Roman" panose="02020603050405020304" pitchFamily="18" charset="0"/>
                            </a:rPr>
                            <m:t>−1</m:t>
                          </m:r>
                        </m:sup>
                        <m:e>
                          <m:nary>
                            <m:naryPr>
                              <m:chr m:val="∑"/>
                              <m:limLoc m:val="subSup"/>
                              <m:ctrlPr>
                                <a:rPr lang="en-US" sz="2400" i="1">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latin typeface="Cambria Math" panose="02040503050406030204" pitchFamily="18" charset="0"/>
                                  <a:ea typeface="Calibri" panose="020F0502020204030204" pitchFamily="34" charset="0"/>
                                  <a:cs typeface="Times New Roman" panose="02020603050405020304" pitchFamily="18" charset="0"/>
                                </a:rPr>
                                <m:t>𝑦</m:t>
                              </m:r>
                              <m:r>
                                <a:rPr lang="en-US" sz="2400" i="1">
                                  <a:latin typeface="Cambria Math" panose="02040503050406030204" pitchFamily="18" charset="0"/>
                                  <a:ea typeface="Calibri" panose="020F0502020204030204" pitchFamily="34" charset="0"/>
                                  <a:cs typeface="Times New Roman" panose="02020603050405020304" pitchFamily="18" charset="0"/>
                                </a:rPr>
                                <m:t>=0</m:t>
                              </m:r>
                            </m:sub>
                            <m:sup>
                              <m:r>
                                <a:rPr lang="en-US" sz="2400" i="1">
                                  <a:latin typeface="Cambria Math" panose="02040503050406030204" pitchFamily="18" charset="0"/>
                                  <a:ea typeface="Calibri" panose="020F0502020204030204" pitchFamily="34" charset="0"/>
                                  <a:cs typeface="Times New Roman" panose="02020603050405020304" pitchFamily="18" charset="0"/>
                                </a:rPr>
                                <m:t>𝑁</m:t>
                              </m:r>
                              <m:r>
                                <a:rPr lang="en-US" sz="2400" i="1">
                                  <a:latin typeface="Cambria Math" panose="02040503050406030204" pitchFamily="18" charset="0"/>
                                  <a:ea typeface="Calibri" panose="020F0502020204030204" pitchFamily="34" charset="0"/>
                                  <a:cs typeface="Times New Roman" panose="02020603050405020304" pitchFamily="18" charset="0"/>
                                </a:rPr>
                                <m:t>−1</m:t>
                              </m:r>
                            </m:sup>
                            <m:e>
                              <m:r>
                                <a:rPr lang="en-US" sz="2400" i="1">
                                  <a:latin typeface="Cambria Math" panose="02040503050406030204" pitchFamily="18" charset="0"/>
                                  <a:ea typeface="Calibri" panose="020F0502020204030204" pitchFamily="34" charset="0"/>
                                  <a:cs typeface="Times New Roman" panose="02020603050405020304" pitchFamily="18" charset="0"/>
                                </a:rPr>
                                <m:t>𝑓</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𝑦</m:t>
                              </m:r>
                              <m:r>
                                <a:rPr lang="en-US" sz="24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(−1)</m:t>
                                  </m:r>
                                </m:e>
                                <m: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𝑦</m:t>
                                  </m:r>
                                  <m:r>
                                    <a:rPr lang="en-US" sz="2400" i="1">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latin typeface="Cambria Math" panose="02040503050406030204" pitchFamily="18" charset="0"/>
                                      <a:ea typeface="Calibri" panose="020F0502020204030204" pitchFamily="34" charset="0"/>
                                      <a:cs typeface="Times New Roman" panose="02020603050405020304" pitchFamily="18" charset="0"/>
                                    </a:rPr>
                                    <m:t>−2</m:t>
                                  </m:r>
                                  <m:r>
                                    <a:rPr lang="en-US" sz="2400" i="1">
                                      <a:latin typeface="Cambria Math" panose="02040503050406030204" pitchFamily="18" charset="0"/>
                                      <a:ea typeface="Calibri" panose="020F0502020204030204" pitchFamily="34" charset="0"/>
                                      <a:cs typeface="Times New Roman" panose="02020603050405020304" pitchFamily="18" charset="0"/>
                                    </a:rPr>
                                    <m:t>𝜋</m:t>
                                  </m:r>
                                  <m:r>
                                    <a:rPr lang="en-US" sz="2400" i="1">
                                      <a:latin typeface="Cambria Math" panose="02040503050406030204" pitchFamily="18" charset="0"/>
                                      <a:ea typeface="Calibri" panose="020F0502020204030204" pitchFamily="34" charset="0"/>
                                      <a:cs typeface="Times New Roman" panose="02020603050405020304" pitchFamily="18" charset="0"/>
                                    </a:rPr>
                                    <m:t>𝑢𝑥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𝑀</m:t>
                                  </m:r>
                                </m:sup>
                              </m:sSup>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latin typeface="Cambria Math" panose="02040503050406030204" pitchFamily="18" charset="0"/>
                                      <a:ea typeface="Calibri" panose="020F0502020204030204" pitchFamily="34" charset="0"/>
                                      <a:cs typeface="Times New Roman" panose="02020603050405020304" pitchFamily="18" charset="0"/>
                                    </a:rPr>
                                    <m:t>−2</m:t>
                                  </m:r>
                                  <m:r>
                                    <a:rPr lang="en-US" sz="2400" i="1">
                                      <a:latin typeface="Cambria Math" panose="02040503050406030204" pitchFamily="18" charset="0"/>
                                      <a:ea typeface="Calibri" panose="020F0502020204030204" pitchFamily="34" charset="0"/>
                                      <a:cs typeface="Times New Roman" panose="02020603050405020304" pitchFamily="18" charset="0"/>
                                    </a:rPr>
                                    <m:t>𝜋</m:t>
                                  </m:r>
                                  <m:r>
                                    <a:rPr lang="en-US" sz="2400" i="1">
                                      <a:latin typeface="Cambria Math" panose="02040503050406030204" pitchFamily="18" charset="0"/>
                                      <a:ea typeface="Calibri" panose="020F0502020204030204" pitchFamily="34" charset="0"/>
                                      <a:cs typeface="Times New Roman" panose="02020603050405020304" pitchFamily="18" charset="0"/>
                                    </a:rPr>
                                    <m:t>𝑣𝑦</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𝑁</m:t>
                                  </m:r>
                                </m:sup>
                              </m:sSup>
                            </m:e>
                          </m:nary>
                        </m:e>
                      </m:nary>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In which </a:t>
                </a:r>
                <a:r>
                  <a:rPr lang="en-US" sz="2400" i="1" dirty="0">
                    <a:latin typeface="Times New Roman" panose="02020603050405020304" pitchFamily="18" charset="0"/>
                    <a:ea typeface="Calibri" panose="020F0502020204030204" pitchFamily="34" charset="0"/>
                    <a:cs typeface="Times New Roman" panose="02020603050405020304" pitchFamily="18" charset="0"/>
                  </a:rPr>
                  <a:t>u=0,1,2,…M-1, v=0,1,2,…M-1, </a:t>
                </a:r>
                <a:r>
                  <a:rPr lang="en-US" sz="2400" i="1" dirty="0" err="1">
                    <a:latin typeface="Times New Roman" panose="02020603050405020304" pitchFamily="18" charset="0"/>
                    <a:ea typeface="Calibri" panose="020F0502020204030204" pitchFamily="34" charset="0"/>
                    <a:cs typeface="Times New Roman" panose="02020603050405020304" pitchFamily="18" charset="0"/>
                  </a:rPr>
                  <a:t>u,v</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are integers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99B97C24-3C8D-4F74-86A3-7A3585A8536B}"/>
                  </a:ext>
                </a:extLst>
              </p:cNvPr>
              <p:cNvSpPr>
                <a:spLocks noRot="1" noChangeAspect="1" noMove="1" noResize="1" noEditPoints="1" noAdjustHandles="1" noChangeArrowheads="1" noChangeShapeType="1" noTextEdit="1"/>
              </p:cNvSpPr>
              <p:nvPr/>
            </p:nvSpPr>
            <p:spPr>
              <a:xfrm>
                <a:off x="39688" y="462417"/>
                <a:ext cx="9064624" cy="6450548"/>
              </a:xfrm>
              <a:prstGeom prst="rect">
                <a:avLst/>
              </a:prstGeom>
              <a:blipFill>
                <a:blip r:embed="rId3"/>
                <a:stretch>
                  <a:fillRect l="-1077" t="-756"/>
                </a:stretch>
              </a:blipFill>
            </p:spPr>
            <p:txBody>
              <a:bodyPr/>
              <a:lstStyle/>
              <a:p>
                <a:r>
                  <a:rPr lang="en-US">
                    <a:noFill/>
                  </a:rPr>
                  <a:t> </a:t>
                </a:r>
              </a:p>
            </p:txBody>
          </p:sp>
        </mc:Fallback>
      </mc:AlternateContent>
    </p:spTree>
    <p:extLst>
      <p:ext uri="{BB962C8B-B14F-4D97-AF65-F5344CB8AC3E}">
        <p14:creationId xmlns:p14="http://schemas.microsoft.com/office/powerpoint/2010/main" val="3658720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D3BBA9B9-B3AE-4B67-A425-0A0C971E662B}" type="slidenum">
              <a:rPr lang="en-US" sz="1400">
                <a:solidFill>
                  <a:schemeClr val="tx1"/>
                </a:solidFill>
              </a:rPr>
              <a:pPr algn="r" eaLnBrk="1" hangingPunct="1"/>
              <a:t>2</a:t>
            </a:fld>
            <a:endParaRPr lang="en-US" sz="1400">
              <a:solidFill>
                <a:schemeClr val="tx1"/>
              </a:solidFill>
            </a:endParaRPr>
          </a:p>
        </p:txBody>
      </p:sp>
      <p:sp>
        <p:nvSpPr>
          <p:cNvPr id="3075"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3076" name="Text Box 9"/>
          <p:cNvSpPr txBox="1">
            <a:spLocks noChangeArrowheads="1"/>
          </p:cNvSpPr>
          <p:nvPr/>
        </p:nvSpPr>
        <p:spPr bwMode="auto">
          <a:xfrm>
            <a:off x="3311525" y="1524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3200" b="1" dirty="0">
                <a:solidFill>
                  <a:srgbClr val="FF0000"/>
                </a:solidFill>
              </a:rPr>
              <a:t>Image Transform</a:t>
            </a:r>
            <a:endParaRPr lang="en-US" sz="3200" dirty="0">
              <a:solidFill>
                <a:srgbClr val="FF0000"/>
              </a:solidFill>
            </a:endParaRPr>
          </a:p>
        </p:txBody>
      </p:sp>
      <p:sp>
        <p:nvSpPr>
          <p:cNvPr id="307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3078" name="Rectangle 23"/>
          <p:cNvSpPr>
            <a:spLocks noChangeArrowheads="1"/>
          </p:cNvSpPr>
          <p:nvPr/>
        </p:nvSpPr>
        <p:spPr bwMode="auto">
          <a:xfrm>
            <a:off x="431800" y="908720"/>
            <a:ext cx="86407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schemeClr val="tx1"/>
                </a:solidFill>
              </a:rPr>
              <a:t>Fourier transform</a:t>
            </a:r>
          </a:p>
          <a:p>
            <a:endParaRPr lang="en-US" sz="2400" b="1" dirty="0">
              <a:solidFill>
                <a:schemeClr val="tx1"/>
              </a:solidFill>
            </a:endParaRPr>
          </a:p>
          <a:p>
            <a:pPr>
              <a:buFontTx/>
              <a:buChar char="-"/>
            </a:pPr>
            <a:r>
              <a:rPr lang="en-US" sz="2400" b="1" dirty="0">
                <a:solidFill>
                  <a:srgbClr val="CC0000"/>
                </a:solidFill>
              </a:rPr>
              <a:t> What is Fourier transform?</a:t>
            </a:r>
          </a:p>
          <a:p>
            <a:pPr>
              <a:buFontTx/>
              <a:buChar char="-"/>
            </a:pPr>
            <a:r>
              <a:rPr lang="en-US" sz="2400" b="1" dirty="0">
                <a:solidFill>
                  <a:srgbClr val="CC0000"/>
                </a:solidFill>
              </a:rPr>
              <a:t> What is obtained when using the Fourier transform?</a:t>
            </a:r>
          </a:p>
          <a:p>
            <a:pPr>
              <a:buFontTx/>
              <a:buChar char="-"/>
            </a:pPr>
            <a:r>
              <a:rPr lang="en-US" sz="2400" b="1" dirty="0">
                <a:solidFill>
                  <a:srgbClr val="CC0000"/>
                </a:solidFill>
              </a:rPr>
              <a:t> Show an example with a 3x3 matrix and apply this Fourier transform.</a:t>
            </a:r>
          </a:p>
          <a:p>
            <a:pPr>
              <a:buFontTx/>
              <a:buChar char="-"/>
            </a:pPr>
            <a:r>
              <a:rPr lang="en-US" sz="2400" b="1" dirty="0">
                <a:solidFill>
                  <a:srgbClr val="CC0000"/>
                </a:solidFill>
              </a:rPr>
              <a:t> Show formula of the Fourier transform.</a:t>
            </a:r>
          </a:p>
          <a:p>
            <a:pPr>
              <a:buFontTx/>
              <a:buChar char="-"/>
            </a:pPr>
            <a:r>
              <a:rPr lang="en-US" sz="2400" b="1" dirty="0">
                <a:solidFill>
                  <a:srgbClr val="CC0000"/>
                </a:solidFill>
              </a:rPr>
              <a:t> What is Inverse Fourier transform?</a:t>
            </a:r>
            <a:endParaRPr lang="en-US" sz="2400" dirty="0">
              <a:solidFill>
                <a:schemeClr val="tx1"/>
              </a:solidFill>
            </a:endParaRPr>
          </a:p>
          <a:p>
            <a:pPr>
              <a:buFontTx/>
              <a:buChar char="-"/>
            </a:pPr>
            <a:r>
              <a:rPr lang="en-US" sz="2400" b="1" dirty="0">
                <a:solidFill>
                  <a:schemeClr val="tx1"/>
                </a:solidFill>
              </a:rPr>
              <a:t> </a:t>
            </a:r>
            <a:endParaRPr lang="en-US" sz="2400" b="1" dirty="0">
              <a:solidFill>
                <a:srgbClr val="CC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F732E2-3FCB-461B-8351-ECAAAC405CB9}" type="slidenum">
              <a:rPr lang="en-US" sz="1400">
                <a:solidFill>
                  <a:schemeClr val="tx1"/>
                </a:solidFill>
              </a:rPr>
              <a:pPr algn="r" eaLnBrk="1" hangingPunct="1"/>
              <a:t>20</a:t>
            </a:fld>
            <a:endParaRPr lang="en-US" sz="1400">
              <a:solidFill>
                <a:schemeClr val="tx1"/>
              </a:solidFill>
            </a:endParaRPr>
          </a:p>
        </p:txBody>
      </p:sp>
      <p:sp>
        <p:nvSpPr>
          <p:cNvPr id="71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717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9B97C24-3C8D-4F74-86A3-7A3585A8536B}"/>
                  </a:ext>
                </a:extLst>
              </p:cNvPr>
              <p:cNvSpPr/>
              <p:nvPr/>
            </p:nvSpPr>
            <p:spPr>
              <a:xfrm>
                <a:off x="35496" y="443462"/>
                <a:ext cx="9064624" cy="1929054"/>
              </a:xfrm>
              <a:prstGeom prst="rect">
                <a:avLst/>
              </a:prstGeom>
            </p:spPr>
            <p:txBody>
              <a:bodyPr wrap="square">
                <a:spAutoFit/>
              </a:bodyPr>
              <a:lstStyle/>
              <a:p>
                <a:pPr>
                  <a:lnSpc>
                    <a:spcPct val="107000"/>
                  </a:lnSpc>
                  <a:spcAft>
                    <a:spcPts val="800"/>
                  </a:spcAft>
                </a:pP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Central shift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𝜀</m:t>
                      </m:r>
                      <m:d>
                        <m:dPr>
                          <m:begChr m:val="["/>
                          <m:endChr m:val="]"/>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𝑓</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𝑦</m:t>
                          </m:r>
                          <m:r>
                            <a:rPr lang="en-US" sz="24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(−1)</m:t>
                              </m:r>
                            </m:e>
                            <m: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𝑦</m:t>
                              </m:r>
                              <m:r>
                                <a:rPr lang="en-US" sz="2400" i="1">
                                  <a:latin typeface="Cambria Math" panose="02040503050406030204" pitchFamily="18" charset="0"/>
                                  <a:ea typeface="Calibri" panose="020F0502020204030204" pitchFamily="34" charset="0"/>
                                  <a:cs typeface="Times New Roman" panose="02020603050405020304" pitchFamily="18" charset="0"/>
                                </a:rPr>
                                <m:t>)</m:t>
                              </m:r>
                            </m:sup>
                          </m:sSup>
                        </m:e>
                      </m:d>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𝐹</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𝑢</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𝑀</m:t>
                      </m:r>
                      <m:r>
                        <a:rPr lang="en-US" sz="2400" b="0" i="1" smtClean="0">
                          <a:latin typeface="Cambria Math" panose="02040503050406030204" pitchFamily="18" charset="0"/>
                          <a:ea typeface="Calibri" panose="020F0502020204030204" pitchFamily="34" charset="0"/>
                          <a:cs typeface="Times New Roman" panose="02020603050405020304" pitchFamily="18" charset="0"/>
                        </a:rPr>
                        <m:t>/2,</m:t>
                      </m:r>
                      <m:r>
                        <a:rPr lang="en-US" sz="2400" i="1">
                          <a:latin typeface="Cambria Math" panose="02040503050406030204" pitchFamily="18" charset="0"/>
                          <a:ea typeface="Calibri" panose="020F0502020204030204" pitchFamily="34" charset="0"/>
                          <a:cs typeface="Times New Roman" panose="02020603050405020304" pitchFamily="18" charset="0"/>
                        </a:rPr>
                        <m:t>𝑣</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𝑁</m:t>
                      </m:r>
                      <m:r>
                        <a:rPr lang="en-US" sz="2400" i="1">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In order to guarantee that the shifted coordinates are integers, we require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M</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are even.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99B97C24-3C8D-4F74-86A3-7A3585A8536B}"/>
                  </a:ext>
                </a:extLst>
              </p:cNvPr>
              <p:cNvSpPr>
                <a:spLocks noRot="1" noChangeAspect="1" noMove="1" noResize="1" noEditPoints="1" noAdjustHandles="1" noChangeArrowheads="1" noChangeShapeType="1" noTextEdit="1"/>
              </p:cNvSpPr>
              <p:nvPr/>
            </p:nvSpPr>
            <p:spPr>
              <a:xfrm>
                <a:off x="35496" y="443462"/>
                <a:ext cx="9064624" cy="1929054"/>
              </a:xfrm>
              <a:prstGeom prst="rect">
                <a:avLst/>
              </a:prstGeom>
              <a:blipFill>
                <a:blip r:embed="rId3"/>
                <a:stretch>
                  <a:fillRect l="-1076" t="-2532" b="-5063"/>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9AF4FE04-0CFF-4173-AFDC-831E07173665}"/>
              </a:ext>
            </a:extLst>
          </p:cNvPr>
          <p:cNvSpPr/>
          <p:nvPr/>
        </p:nvSpPr>
        <p:spPr>
          <a:xfrm>
            <a:off x="59803" y="3510737"/>
            <a:ext cx="9056240" cy="1258421"/>
          </a:xfrm>
          <a:prstGeom prst="rect">
            <a:avLst/>
          </a:prstGeom>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When implementing the FT in a computer, the limits of summations are from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u</a:t>
            </a:r>
            <a:r>
              <a:rPr lang="en-US" sz="2400" b="1" dirty="0">
                <a:latin typeface="Times New Roman" panose="02020603050405020304" pitchFamily="18" charset="0"/>
                <a:ea typeface="Calibri" panose="020F0502020204030204" pitchFamily="34" charset="0"/>
                <a:cs typeface="Times New Roman" panose="02020603050405020304" pitchFamily="18" charset="0"/>
              </a:rPr>
              <a:t>=1 to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M</a:t>
            </a:r>
            <a:r>
              <a:rPr lang="en-US" sz="2400" b="1" dirty="0">
                <a:latin typeface="Times New Roman" panose="02020603050405020304" pitchFamily="18" charset="0"/>
                <a:ea typeface="Calibri" panose="020F0502020204030204" pitchFamily="34" charset="0"/>
                <a:cs typeface="Times New Roman" panose="02020603050405020304" pitchFamily="18" charset="0"/>
              </a:rPr>
              <a:t> and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v</a:t>
            </a:r>
            <a:r>
              <a:rPr lang="en-US" sz="2400" b="1" dirty="0">
                <a:latin typeface="Times New Roman" panose="02020603050405020304" pitchFamily="18" charset="0"/>
                <a:ea typeface="Calibri" panose="020F0502020204030204" pitchFamily="34" charset="0"/>
                <a:cs typeface="Times New Roman" panose="02020603050405020304" pitchFamily="18" charset="0"/>
              </a:rPr>
              <a:t>=1 to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N</a:t>
            </a:r>
            <a:r>
              <a:rPr lang="en-US" sz="2400" b="1" dirty="0">
                <a:latin typeface="Times New Roman" panose="02020603050405020304" pitchFamily="18" charset="0"/>
                <a:ea typeface="Calibri" panose="020F0502020204030204" pitchFamily="34" charset="0"/>
                <a:cs typeface="Times New Roman" panose="02020603050405020304" pitchFamily="18" charset="0"/>
              </a:rPr>
              <a:t>. The actual center of the transform is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u</a:t>
            </a:r>
            <a:r>
              <a:rPr lang="en-US" sz="2400" b="1" dirty="0">
                <a:latin typeface="Times New Roman" panose="02020603050405020304" pitchFamily="18" charset="0"/>
                <a:ea typeface="Calibri" panose="020F0502020204030204" pitchFamily="34" charset="0"/>
                <a:cs typeface="Times New Roman" panose="02020603050405020304" pitchFamily="18" charset="0"/>
              </a:rPr>
              <a:t>=(</a:t>
            </a:r>
            <a:r>
              <a:rPr lang="en-US" sz="2400" b="1" i="1" dirty="0">
                <a:latin typeface="Times New Roman" panose="02020603050405020304" pitchFamily="18" charset="0"/>
                <a:ea typeface="Calibri" panose="020F0502020204030204" pitchFamily="34" charset="0"/>
                <a:cs typeface="Times New Roman" panose="02020603050405020304" pitchFamily="18" charset="0"/>
              </a:rPr>
              <a:t>M</a:t>
            </a:r>
            <a:r>
              <a:rPr lang="en-US" sz="2400" b="1" dirty="0">
                <a:latin typeface="Times New Roman" panose="02020603050405020304" pitchFamily="18" charset="0"/>
                <a:ea typeface="Calibri" panose="020F0502020204030204" pitchFamily="34" charset="0"/>
                <a:cs typeface="Times New Roman" panose="02020603050405020304" pitchFamily="18" charset="0"/>
              </a:rPr>
              <a:t>/2)+1 and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v</a:t>
            </a:r>
            <a:r>
              <a:rPr lang="en-US" sz="2400" b="1" dirty="0">
                <a:latin typeface="Times New Roman" panose="02020603050405020304" pitchFamily="18" charset="0"/>
                <a:ea typeface="Calibri" panose="020F0502020204030204" pitchFamily="34" charset="0"/>
                <a:cs typeface="Times New Roman" panose="02020603050405020304" pitchFamily="18" charset="0"/>
              </a:rPr>
              <a:t>=(</a:t>
            </a:r>
            <a:r>
              <a:rPr lang="en-US" sz="2400" b="1" i="1" dirty="0">
                <a:latin typeface="Times New Roman" panose="02020603050405020304" pitchFamily="18" charset="0"/>
                <a:ea typeface="Calibri" panose="020F0502020204030204" pitchFamily="34" charset="0"/>
                <a:cs typeface="Times New Roman" panose="02020603050405020304" pitchFamily="18" charset="0"/>
              </a:rPr>
              <a:t>N</a:t>
            </a:r>
            <a:r>
              <a:rPr lang="en-US" sz="2400" b="1" dirty="0">
                <a:latin typeface="Times New Roman" panose="02020603050405020304" pitchFamily="18" charset="0"/>
                <a:ea typeface="Calibri" panose="020F0502020204030204" pitchFamily="34" charset="0"/>
                <a:cs typeface="Times New Roman" panose="02020603050405020304" pitchFamily="18" charset="0"/>
              </a:rPr>
              <a:t>/2)+</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0A131417-A174-488B-8FA1-CBFD2307D97F}"/>
              </a:ext>
            </a:extLst>
          </p:cNvPr>
          <p:cNvSpPr/>
          <p:nvPr/>
        </p:nvSpPr>
        <p:spPr>
          <a:xfrm>
            <a:off x="59803" y="4769158"/>
            <a:ext cx="8921117" cy="1756186"/>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 value of c-0.5 can be used in the transformation in order to decrease overall intensity.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having a look easy, most Fourier spectra are processed by a log transformation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9B97C24-3C8D-4F74-86A3-7A3585A8536B}"/>
                  </a:ext>
                </a:extLst>
              </p:cNvPr>
              <p:cNvSpPr/>
              <p:nvPr/>
            </p:nvSpPr>
            <p:spPr>
              <a:xfrm>
                <a:off x="-83704" y="2585772"/>
                <a:ext cx="9064624" cy="1036117"/>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libri" panose="020F0502020204030204" pitchFamily="34" charset="0"/>
                          <a:cs typeface="Times New Roman" panose="02020603050405020304" pitchFamily="18" charset="0"/>
                        </a:rPr>
                        <m:t>𝜀</m:t>
                      </m:r>
                      <m:d>
                        <m:dPr>
                          <m:begChr m:val="["/>
                          <m:endChr m:val="]"/>
                          <m:ctrlPr>
                            <a:rPr lang="en-US"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𝑓</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𝑦</m:t>
                          </m:r>
                          <m:r>
                            <a:rPr lang="en-US" sz="24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(−1)</m:t>
                              </m:r>
                            </m:e>
                            <m:sup>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𝑦</m:t>
                              </m:r>
                              <m:r>
                                <a:rPr lang="en-US" sz="2400" i="1">
                                  <a:latin typeface="Cambria Math" panose="02040503050406030204" pitchFamily="18" charset="0"/>
                                  <a:ea typeface="Calibri" panose="020F0502020204030204" pitchFamily="34" charset="0"/>
                                  <a:cs typeface="Times New Roman" panose="02020603050405020304" pitchFamily="18" charset="0"/>
                                </a:rPr>
                                <m:t>)</m:t>
                              </m:r>
                            </m:sup>
                          </m:sSup>
                        </m:e>
                      </m:d>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𝐹</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𝑢</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latin typeface="Cambria Math" panose="02040503050406030204" pitchFamily="18" charset="0"/>
                          <a:ea typeface="Calibri" panose="020F0502020204030204" pitchFamily="34" charset="0"/>
                          <a:cs typeface="Times New Roman" panose="02020603050405020304" pitchFamily="18" charset="0"/>
                        </a:rPr>
                        <m:t>𝑁</m:t>
                      </m:r>
                      <m:r>
                        <a:rPr lang="en-US" sz="2400" b="0" i="1" smtClean="0">
                          <a:latin typeface="Cambria Math" panose="02040503050406030204" pitchFamily="18" charset="0"/>
                          <a:ea typeface="Calibri" panose="020F0502020204030204" pitchFamily="34" charset="0"/>
                          <a:cs typeface="Times New Roman" panose="02020603050405020304" pitchFamily="18" charset="0"/>
                        </a:rPr>
                        <m:t>/2,</m:t>
                      </m:r>
                      <m:r>
                        <a:rPr lang="en-US" sz="2400" i="1">
                          <a:latin typeface="Cambria Math" panose="02040503050406030204" pitchFamily="18" charset="0"/>
                          <a:ea typeface="Calibri" panose="020F0502020204030204" pitchFamily="34" charset="0"/>
                          <a:cs typeface="Times New Roman" panose="02020603050405020304" pitchFamily="18" charset="0"/>
                        </a:rPr>
                        <m:t>𝑣</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𝑁</m:t>
                      </m:r>
                      <m:r>
                        <a:rPr lang="en-US" sz="2400" i="1">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in which </a:t>
                </a:r>
                <a:r>
                  <a:rPr lang="en-US" sz="2400" i="1" dirty="0" smtClean="0">
                    <a:latin typeface="Times New Roman" panose="02020603050405020304" pitchFamily="18" charset="0"/>
                    <a:ea typeface="Calibri" panose="020F0502020204030204" pitchFamily="34" charset="0"/>
                    <a:cs typeface="Times New Roman" panose="02020603050405020304" pitchFamily="18" charset="0"/>
                  </a:rPr>
                  <a:t>M</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 </a:t>
                </a:r>
                <a:r>
                  <a:rPr lang="en-US" sz="2400" i="1" dirty="0" smtClean="0">
                    <a:latin typeface="Times New Roman" panose="02020603050405020304" pitchFamily="18" charset="0"/>
                    <a:ea typeface="Calibri" panose="020F0502020204030204" pitchFamily="34" charset="0"/>
                    <a:cs typeface="Times New Roman" panose="02020603050405020304" pitchFamily="18" charset="0"/>
                  </a:rPr>
                  <a:t>N</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99B97C24-3C8D-4F74-86A3-7A3585A8536B}"/>
                  </a:ext>
                </a:extLst>
              </p:cNvPr>
              <p:cNvSpPr>
                <a:spLocks noRot="1" noChangeAspect="1" noMove="1" noResize="1" noEditPoints="1" noAdjustHandles="1" noChangeArrowheads="1" noChangeShapeType="1" noTextEdit="1"/>
              </p:cNvSpPr>
              <p:nvPr/>
            </p:nvSpPr>
            <p:spPr>
              <a:xfrm>
                <a:off x="-83704" y="2585772"/>
                <a:ext cx="9064624" cy="1036117"/>
              </a:xfrm>
              <a:prstGeom prst="rect">
                <a:avLst/>
              </a:prstGeom>
              <a:blipFill>
                <a:blip r:embed="rId4"/>
                <a:stretch>
                  <a:fillRect l="-202" b="-10000"/>
                </a:stretch>
              </a:blipFill>
            </p:spPr>
            <p:txBody>
              <a:bodyPr/>
              <a:lstStyle/>
              <a:p>
                <a:r>
                  <a:rPr lang="en-US">
                    <a:noFill/>
                  </a:rPr>
                  <a:t> </a:t>
                </a:r>
              </a:p>
            </p:txBody>
          </p:sp>
        </mc:Fallback>
      </mc:AlternateContent>
    </p:spTree>
    <p:extLst>
      <p:ext uri="{BB962C8B-B14F-4D97-AF65-F5344CB8AC3E}">
        <p14:creationId xmlns:p14="http://schemas.microsoft.com/office/powerpoint/2010/main" val="223288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F732E2-3FCB-461B-8351-ECAAAC405CB9}" type="slidenum">
              <a:rPr lang="en-US" sz="1400">
                <a:solidFill>
                  <a:schemeClr val="tx1"/>
                </a:solidFill>
              </a:rPr>
              <a:pPr algn="r" eaLnBrk="1" hangingPunct="1"/>
              <a:t>21</a:t>
            </a:fld>
            <a:endParaRPr lang="en-US" sz="1400">
              <a:solidFill>
                <a:schemeClr val="tx1"/>
              </a:solidFill>
            </a:endParaRPr>
          </a:p>
        </p:txBody>
      </p:sp>
      <p:sp>
        <p:nvSpPr>
          <p:cNvPr id="71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717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2" name="Picture 1"/>
          <p:cNvPicPr>
            <a:picLocks noChangeAspect="1"/>
          </p:cNvPicPr>
          <p:nvPr/>
        </p:nvPicPr>
        <p:blipFill>
          <a:blip r:embed="rId3"/>
          <a:stretch>
            <a:fillRect/>
          </a:stretch>
        </p:blipFill>
        <p:spPr>
          <a:xfrm>
            <a:off x="332226" y="1016732"/>
            <a:ext cx="1877574" cy="1904206"/>
          </a:xfrm>
          <a:prstGeom prst="rect">
            <a:avLst/>
          </a:prstGeom>
        </p:spPr>
      </p:pic>
      <p:pic>
        <p:nvPicPr>
          <p:cNvPr id="3" name="Picture 2"/>
          <p:cNvPicPr>
            <a:picLocks noChangeAspect="1"/>
          </p:cNvPicPr>
          <p:nvPr/>
        </p:nvPicPr>
        <p:blipFill>
          <a:blip r:embed="rId4"/>
          <a:stretch>
            <a:fillRect/>
          </a:stretch>
        </p:blipFill>
        <p:spPr>
          <a:xfrm>
            <a:off x="0" y="3538404"/>
            <a:ext cx="4391246" cy="2302864"/>
          </a:xfrm>
          <a:prstGeom prst="rect">
            <a:avLst/>
          </a:prstGeom>
        </p:spPr>
      </p:pic>
      <p:pic>
        <p:nvPicPr>
          <p:cNvPr id="9" name="Picture 8">
            <a:extLst>
              <a:ext uri="{FF2B5EF4-FFF2-40B4-BE49-F238E27FC236}">
                <a16:creationId xmlns:a16="http://schemas.microsoft.com/office/drawing/2014/main" id="{163B1183-218B-4CB0-9599-E86897A69031}"/>
              </a:ext>
            </a:extLst>
          </p:cNvPr>
          <p:cNvPicPr>
            <a:picLocks noChangeAspect="1"/>
          </p:cNvPicPr>
          <p:nvPr/>
        </p:nvPicPr>
        <p:blipFill>
          <a:blip r:embed="rId5"/>
          <a:stretch>
            <a:fillRect/>
          </a:stretch>
        </p:blipFill>
        <p:spPr>
          <a:xfrm>
            <a:off x="4572000" y="648621"/>
            <a:ext cx="4102100" cy="5588691"/>
          </a:xfrm>
          <a:prstGeom prst="rect">
            <a:avLst/>
          </a:prstGeom>
        </p:spPr>
      </p:pic>
    </p:spTree>
    <p:extLst>
      <p:ext uri="{BB962C8B-B14F-4D97-AF65-F5344CB8AC3E}">
        <p14:creationId xmlns:p14="http://schemas.microsoft.com/office/powerpoint/2010/main" val="3283395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22</a:t>
            </a:fld>
            <a:endParaRPr lang="en-US" sz="1400">
              <a:solidFill>
                <a:schemeClr val="tx1"/>
              </a:solidFill>
            </a:endParaRPr>
          </a:p>
        </p:txBody>
      </p:sp>
      <p:sp>
        <p:nvSpPr>
          <p:cNvPr id="13316"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287524" y="680244"/>
            <a:ext cx="1980029" cy="461665"/>
          </a:xfrm>
          <a:prstGeom prst="rect">
            <a:avLst/>
          </a:prstGeom>
        </p:spPr>
        <p:txBody>
          <a:bodyPr wrap="none">
            <a:spAutoFit/>
          </a:bodyPr>
          <a:lstStyle/>
          <a:p>
            <a:r>
              <a:rPr lang="en-US" sz="2400" b="1" dirty="0" smtClean="0"/>
              <a:t>Central shift</a:t>
            </a:r>
            <a:endParaRPr lang="en-US" sz="2400" dirty="0"/>
          </a:p>
        </p:txBody>
      </p:sp>
      <p:sp>
        <p:nvSpPr>
          <p:cNvPr id="15"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graphicFrame>
        <p:nvGraphicFramePr>
          <p:cNvPr id="14" name="Object 8"/>
          <p:cNvGraphicFramePr>
            <a:graphicFrameLocks noChangeAspect="1"/>
          </p:cNvGraphicFramePr>
          <p:nvPr>
            <p:extLst/>
          </p:nvPr>
        </p:nvGraphicFramePr>
        <p:xfrm>
          <a:off x="115769" y="2243138"/>
          <a:ext cx="3287713" cy="1566862"/>
        </p:xfrm>
        <a:graphic>
          <a:graphicData uri="http://schemas.openxmlformats.org/presentationml/2006/ole">
            <mc:AlternateContent xmlns:mc="http://schemas.openxmlformats.org/markup-compatibility/2006">
              <mc:Choice xmlns:v="urn:schemas-microsoft-com:vml" Requires="v">
                <p:oleObj spid="_x0000_s36890" name="Equation" r:id="rId4" imgW="1917360" imgH="914400" progId="Equation.3">
                  <p:embed/>
                </p:oleObj>
              </mc:Choice>
              <mc:Fallback>
                <p:oleObj name="Equation" r:id="rId4" imgW="1917360" imgH="914400" progId="Equation.3">
                  <p:embed/>
                  <p:pic>
                    <p:nvPicPr>
                      <p:cNvPr id="14" name="Object 8"/>
                      <p:cNvPicPr>
                        <a:picLocks noChangeAspect="1" noChangeArrowheads="1"/>
                      </p:cNvPicPr>
                      <p:nvPr/>
                    </p:nvPicPr>
                    <p:blipFill>
                      <a:blip r:embed="rId5"/>
                      <a:srcRect/>
                      <a:stretch>
                        <a:fillRect/>
                      </a:stretch>
                    </p:blipFill>
                    <p:spPr bwMode="auto">
                      <a:xfrm>
                        <a:off x="115769" y="2243138"/>
                        <a:ext cx="3287713"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17"/>
          <p:cNvSpPr/>
          <p:nvPr/>
        </p:nvSpPr>
        <p:spPr>
          <a:xfrm>
            <a:off x="5257800" y="5929855"/>
            <a:ext cx="4205688" cy="400110"/>
          </a:xfrm>
          <a:prstGeom prst="rect">
            <a:avLst/>
          </a:prstGeom>
        </p:spPr>
        <p:txBody>
          <a:bodyPr wrap="square">
            <a:spAutoFit/>
          </a:bodyPr>
          <a:lstStyle/>
          <a:p>
            <a:r>
              <a:rPr lang="en-US" dirty="0"/>
              <a:t>The centered Fourier image. </a:t>
            </a:r>
          </a:p>
        </p:txBody>
      </p:sp>
      <p:sp>
        <p:nvSpPr>
          <p:cNvPr id="19" name="Rectangle 18"/>
          <p:cNvSpPr/>
          <p:nvPr/>
        </p:nvSpPr>
        <p:spPr>
          <a:xfrm>
            <a:off x="4343400" y="858546"/>
            <a:ext cx="4800600" cy="1015663"/>
          </a:xfrm>
          <a:prstGeom prst="rect">
            <a:avLst/>
          </a:prstGeom>
        </p:spPr>
        <p:txBody>
          <a:bodyPr wrap="square">
            <a:spAutoFit/>
          </a:bodyPr>
          <a:lstStyle/>
          <a:p>
            <a:r>
              <a:rPr lang="en-US" dirty="0"/>
              <a:t>Convert the center of image </a:t>
            </a:r>
            <a:endParaRPr lang="en-US" dirty="0" smtClean="0"/>
          </a:p>
          <a:p>
            <a:r>
              <a:rPr lang="en-US" dirty="0" smtClean="0"/>
              <a:t>Fc(</a:t>
            </a:r>
            <a:r>
              <a:rPr lang="en-US" dirty="0" err="1" smtClean="0"/>
              <a:t>u,v</a:t>
            </a:r>
            <a:r>
              <a:rPr lang="en-US" dirty="0" smtClean="0"/>
              <a:t>)=(u-H/2</a:t>
            </a:r>
            <a:r>
              <a:rPr lang="en-US" dirty="0"/>
              <a:t>, </a:t>
            </a:r>
            <a:r>
              <a:rPr lang="en-US" dirty="0" smtClean="0"/>
              <a:t>v-W/2)</a:t>
            </a:r>
          </a:p>
          <a:p>
            <a:r>
              <a:rPr lang="en-US" dirty="0" smtClean="0"/>
              <a:t>in </a:t>
            </a:r>
            <a:r>
              <a:rPr lang="en-US" dirty="0"/>
              <a:t>this case H=W=4, (u-2, v-2). </a:t>
            </a:r>
          </a:p>
        </p:txBody>
      </p:sp>
      <p:graphicFrame>
        <p:nvGraphicFramePr>
          <p:cNvPr id="20" name="Object 8"/>
          <p:cNvGraphicFramePr>
            <a:graphicFrameLocks noChangeAspect="1"/>
          </p:cNvGraphicFramePr>
          <p:nvPr>
            <p:extLst>
              <p:ext uri="{D42A27DB-BD31-4B8C-83A1-F6EECF244321}">
                <p14:modId xmlns:p14="http://schemas.microsoft.com/office/powerpoint/2010/main" val="910444830"/>
              </p:ext>
            </p:extLst>
          </p:nvPr>
        </p:nvGraphicFramePr>
        <p:xfrm>
          <a:off x="4473833" y="2228323"/>
          <a:ext cx="4517768" cy="1488709"/>
        </p:xfrm>
        <a:graphic>
          <a:graphicData uri="http://schemas.openxmlformats.org/presentationml/2006/ole">
            <mc:AlternateContent xmlns:mc="http://schemas.openxmlformats.org/markup-compatibility/2006">
              <mc:Choice xmlns:v="urn:schemas-microsoft-com:vml" Requires="v">
                <p:oleObj spid="_x0000_s36891" name="Equation" r:id="rId6" imgW="2349360" imgH="774360" progId="Equation.3">
                  <p:embed/>
                </p:oleObj>
              </mc:Choice>
              <mc:Fallback>
                <p:oleObj name="Equation" r:id="rId6" imgW="2349360" imgH="774360" progId="Equation.3">
                  <p:embed/>
                  <p:pic>
                    <p:nvPicPr>
                      <p:cNvPr id="20" name="Object 8"/>
                      <p:cNvPicPr>
                        <a:picLocks noChangeAspect="1" noChangeArrowheads="1"/>
                      </p:cNvPicPr>
                      <p:nvPr/>
                    </p:nvPicPr>
                    <p:blipFill>
                      <a:blip r:embed="rId7"/>
                      <a:srcRect/>
                      <a:stretch>
                        <a:fillRect/>
                      </a:stretch>
                    </p:blipFill>
                    <p:spPr bwMode="auto">
                      <a:xfrm>
                        <a:off x="4473833" y="2228323"/>
                        <a:ext cx="4517768" cy="1488709"/>
                      </a:xfrm>
                      <a:prstGeom prst="rect">
                        <a:avLst/>
                      </a:prstGeom>
                      <a:noFill/>
                      <a:ln>
                        <a:noFill/>
                      </a:ln>
                      <a:extLst/>
                    </p:spPr>
                  </p:pic>
                </p:oleObj>
              </mc:Fallback>
            </mc:AlternateContent>
          </a:graphicData>
        </a:graphic>
      </p:graphicFrame>
      <p:sp>
        <p:nvSpPr>
          <p:cNvPr id="22" name="Rectangle 21"/>
          <p:cNvSpPr/>
          <p:nvPr/>
        </p:nvSpPr>
        <p:spPr>
          <a:xfrm>
            <a:off x="6172200" y="3661080"/>
            <a:ext cx="2618188" cy="400110"/>
          </a:xfrm>
          <a:prstGeom prst="rect">
            <a:avLst/>
          </a:prstGeom>
        </p:spPr>
        <p:txBody>
          <a:bodyPr wrap="square">
            <a:spAutoFit/>
          </a:bodyPr>
          <a:lstStyle/>
          <a:p>
            <a:r>
              <a:rPr lang="en-US" dirty="0"/>
              <a:t>The centered image. </a:t>
            </a:r>
          </a:p>
        </p:txBody>
      </p:sp>
      <p:sp>
        <p:nvSpPr>
          <p:cNvPr id="23" name="Rectangle 22"/>
          <p:cNvSpPr/>
          <p:nvPr/>
        </p:nvSpPr>
        <p:spPr>
          <a:xfrm>
            <a:off x="171642" y="1219200"/>
            <a:ext cx="3943158" cy="707886"/>
          </a:xfrm>
          <a:prstGeom prst="rect">
            <a:avLst/>
          </a:prstGeom>
        </p:spPr>
        <p:txBody>
          <a:bodyPr wrap="square">
            <a:spAutoFit/>
          </a:bodyPr>
          <a:lstStyle/>
          <a:p>
            <a:r>
              <a:rPr lang="en-US" dirty="0"/>
              <a:t>The pixel positions of the original image. </a:t>
            </a:r>
          </a:p>
        </p:txBody>
      </p:sp>
      <p:graphicFrame>
        <p:nvGraphicFramePr>
          <p:cNvPr id="21" name="Object 8"/>
          <p:cNvGraphicFramePr>
            <a:graphicFrameLocks noChangeAspect="1"/>
          </p:cNvGraphicFramePr>
          <p:nvPr>
            <p:extLst>
              <p:ext uri="{D42A27DB-BD31-4B8C-83A1-F6EECF244321}">
                <p14:modId xmlns:p14="http://schemas.microsoft.com/office/powerpoint/2010/main" val="2205652722"/>
              </p:ext>
            </p:extLst>
          </p:nvPr>
        </p:nvGraphicFramePr>
        <p:xfrm>
          <a:off x="110569" y="4293096"/>
          <a:ext cx="3093279" cy="1496517"/>
        </p:xfrm>
        <a:graphic>
          <a:graphicData uri="http://schemas.openxmlformats.org/presentationml/2006/ole">
            <mc:AlternateContent xmlns:mc="http://schemas.openxmlformats.org/markup-compatibility/2006">
              <mc:Choice xmlns:v="urn:schemas-microsoft-com:vml" Requires="v">
                <p:oleObj spid="_x0000_s36892" name="Equation" r:id="rId8" imgW="1600200" imgH="774360" progId="Equation.3">
                  <p:embed/>
                </p:oleObj>
              </mc:Choice>
              <mc:Fallback>
                <p:oleObj name="Equation" r:id="rId8" imgW="1600200" imgH="774360" progId="Equation.3">
                  <p:embed/>
                  <p:pic>
                    <p:nvPicPr>
                      <p:cNvPr id="14" name="Object 8"/>
                      <p:cNvPicPr>
                        <a:picLocks noChangeAspect="1" noChangeArrowheads="1"/>
                      </p:cNvPicPr>
                      <p:nvPr/>
                    </p:nvPicPr>
                    <p:blipFill>
                      <a:blip r:embed="rId9"/>
                      <a:srcRect/>
                      <a:stretch>
                        <a:fillRect/>
                      </a:stretch>
                    </p:blipFill>
                    <p:spPr bwMode="auto">
                      <a:xfrm>
                        <a:off x="110569" y="4293096"/>
                        <a:ext cx="3093279" cy="1496517"/>
                      </a:xfrm>
                      <a:prstGeom prst="rect">
                        <a:avLst/>
                      </a:prstGeom>
                      <a:noFill/>
                      <a:ln>
                        <a:noFill/>
                      </a:ln>
                      <a:extLst/>
                    </p:spPr>
                  </p:pic>
                </p:oleObj>
              </mc:Fallback>
            </mc:AlternateContent>
          </a:graphicData>
        </a:graphic>
      </p:graphicFrame>
      <p:graphicFrame>
        <p:nvGraphicFramePr>
          <p:cNvPr id="24" name="Object 8"/>
          <p:cNvGraphicFramePr>
            <a:graphicFrameLocks noChangeAspect="1"/>
          </p:cNvGraphicFramePr>
          <p:nvPr>
            <p:extLst>
              <p:ext uri="{D42A27DB-BD31-4B8C-83A1-F6EECF244321}">
                <p14:modId xmlns:p14="http://schemas.microsoft.com/office/powerpoint/2010/main" val="2907120456"/>
              </p:ext>
            </p:extLst>
          </p:nvPr>
        </p:nvGraphicFramePr>
        <p:xfrm>
          <a:off x="4422799" y="4160195"/>
          <a:ext cx="4361669" cy="1573061"/>
        </p:xfrm>
        <a:graphic>
          <a:graphicData uri="http://schemas.openxmlformats.org/presentationml/2006/ole">
            <mc:AlternateContent xmlns:mc="http://schemas.openxmlformats.org/markup-compatibility/2006">
              <mc:Choice xmlns:v="urn:schemas-microsoft-com:vml" Requires="v">
                <p:oleObj spid="_x0000_s36893" name="Equation" r:id="rId10" imgW="2145960" imgH="774360" progId="Equation.3">
                  <p:embed/>
                </p:oleObj>
              </mc:Choice>
              <mc:Fallback>
                <p:oleObj name="Equation" r:id="rId10" imgW="2145960" imgH="774360" progId="Equation.3">
                  <p:embed/>
                  <p:pic>
                    <p:nvPicPr>
                      <p:cNvPr id="20" name="Object 8"/>
                      <p:cNvPicPr>
                        <a:picLocks noChangeAspect="1" noChangeArrowheads="1"/>
                      </p:cNvPicPr>
                      <p:nvPr/>
                    </p:nvPicPr>
                    <p:blipFill>
                      <a:blip r:embed="rId11"/>
                      <a:srcRect/>
                      <a:stretch>
                        <a:fillRect/>
                      </a:stretch>
                    </p:blipFill>
                    <p:spPr bwMode="auto">
                      <a:xfrm>
                        <a:off x="4422799" y="4160195"/>
                        <a:ext cx="4361669" cy="157306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416735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24243E5C-3E73-41CD-9CA5-9DEC9ADB24C2}" type="slidenum">
              <a:rPr lang="en-US" sz="1400" smtClean="0">
                <a:solidFill>
                  <a:schemeClr val="tx1"/>
                </a:solidFill>
              </a:rPr>
              <a:pPr eaLnBrk="1" hangingPunct="1"/>
              <a:t>23</a:t>
            </a:fld>
            <a:endParaRPr lang="en-US" sz="1400">
              <a:solidFill>
                <a:schemeClr val="tx1"/>
              </a:solidFill>
            </a:endParaRPr>
          </a:p>
        </p:txBody>
      </p:sp>
      <p:sp>
        <p:nvSpPr>
          <p:cNvPr id="13316"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8" name="Text Box 5"/>
          <p:cNvSpPr txBox="1">
            <a:spLocks noChangeArrowheads="1"/>
          </p:cNvSpPr>
          <p:nvPr/>
        </p:nvSpPr>
        <p:spPr bwMode="auto">
          <a:xfrm>
            <a:off x="3131840" y="223044"/>
            <a:ext cx="463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400" b="1" dirty="0">
                <a:solidFill>
                  <a:srgbClr val="FF0000"/>
                </a:solidFill>
              </a:rPr>
              <a:t>Image Filtering</a:t>
            </a:r>
            <a:endParaRPr lang="en-US" sz="2400" dirty="0">
              <a:solidFill>
                <a:srgbClr val="FF0000"/>
              </a:solidFill>
            </a:endParaRPr>
          </a:p>
        </p:txBody>
      </p:sp>
      <p:sp>
        <p:nvSpPr>
          <p:cNvPr id="2" name="Rectangle 1"/>
          <p:cNvSpPr/>
          <p:nvPr/>
        </p:nvSpPr>
        <p:spPr>
          <a:xfrm>
            <a:off x="287524" y="680244"/>
            <a:ext cx="1980029" cy="461665"/>
          </a:xfrm>
          <a:prstGeom prst="rect">
            <a:avLst/>
          </a:prstGeom>
        </p:spPr>
        <p:txBody>
          <a:bodyPr wrap="none">
            <a:spAutoFit/>
          </a:bodyPr>
          <a:lstStyle/>
          <a:p>
            <a:r>
              <a:rPr lang="en-US" sz="2400" b="1" smtClean="0"/>
              <a:t>Central shift</a:t>
            </a:r>
            <a:endParaRPr lang="en-US" sz="2400" dirty="0"/>
          </a:p>
        </p:txBody>
      </p:sp>
      <p:sp>
        <p:nvSpPr>
          <p:cNvPr id="15"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graphicFrame>
        <p:nvGraphicFramePr>
          <p:cNvPr id="16" name="Object 20"/>
          <p:cNvGraphicFramePr>
            <a:graphicFrameLocks noChangeAspect="1"/>
          </p:cNvGraphicFramePr>
          <p:nvPr>
            <p:extLst>
              <p:ext uri="{D42A27DB-BD31-4B8C-83A1-F6EECF244321}">
                <p14:modId xmlns:p14="http://schemas.microsoft.com/office/powerpoint/2010/main" val="969083273"/>
              </p:ext>
            </p:extLst>
          </p:nvPr>
        </p:nvGraphicFramePr>
        <p:xfrm>
          <a:off x="4608004" y="2236684"/>
          <a:ext cx="4394200" cy="1477962"/>
        </p:xfrm>
        <a:graphic>
          <a:graphicData uri="http://schemas.openxmlformats.org/presentationml/2006/ole">
            <mc:AlternateContent xmlns:mc="http://schemas.openxmlformats.org/markup-compatibility/2006">
              <mc:Choice xmlns:v="urn:schemas-microsoft-com:vml" Requires="v">
                <p:oleObj spid="_x0000_s37906" name="Equation" r:id="rId4" imgW="2717640" imgH="914400" progId="Equation.3">
                  <p:embed/>
                </p:oleObj>
              </mc:Choice>
              <mc:Fallback>
                <p:oleObj name="Equation" r:id="rId4" imgW="2717640" imgH="914400" progId="Equation.3">
                  <p:embed/>
                  <p:pic>
                    <p:nvPicPr>
                      <p:cNvPr id="16" name="Object 20"/>
                      <p:cNvPicPr>
                        <a:picLocks noChangeAspect="1" noChangeArrowheads="1"/>
                      </p:cNvPicPr>
                      <p:nvPr/>
                    </p:nvPicPr>
                    <p:blipFill>
                      <a:blip r:embed="rId5"/>
                      <a:srcRect/>
                      <a:stretch>
                        <a:fillRect/>
                      </a:stretch>
                    </p:blipFill>
                    <p:spPr bwMode="auto">
                      <a:xfrm>
                        <a:off x="4608004" y="2236684"/>
                        <a:ext cx="43942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21"/>
          <p:cNvSpPr/>
          <p:nvPr/>
        </p:nvSpPr>
        <p:spPr>
          <a:xfrm>
            <a:off x="791580" y="4004048"/>
            <a:ext cx="2618188" cy="707886"/>
          </a:xfrm>
          <a:prstGeom prst="rect">
            <a:avLst/>
          </a:prstGeom>
        </p:spPr>
        <p:txBody>
          <a:bodyPr wrap="square">
            <a:spAutoFit/>
          </a:bodyPr>
          <a:lstStyle/>
          <a:p>
            <a:r>
              <a:rPr lang="en-US" dirty="0" smtClean="0"/>
              <a:t>Fourier image without central shift </a:t>
            </a:r>
            <a:endParaRPr lang="en-US" dirty="0"/>
          </a:p>
        </p:txBody>
      </p:sp>
      <p:graphicFrame>
        <p:nvGraphicFramePr>
          <p:cNvPr id="17" name="Object 20"/>
          <p:cNvGraphicFramePr>
            <a:graphicFrameLocks noChangeAspect="1"/>
          </p:cNvGraphicFramePr>
          <p:nvPr>
            <p:extLst>
              <p:ext uri="{D42A27DB-BD31-4B8C-83A1-F6EECF244321}">
                <p14:modId xmlns:p14="http://schemas.microsoft.com/office/powerpoint/2010/main" val="942180639"/>
              </p:ext>
            </p:extLst>
          </p:nvPr>
        </p:nvGraphicFramePr>
        <p:xfrm>
          <a:off x="164739" y="2224088"/>
          <a:ext cx="4145749" cy="1420936"/>
        </p:xfrm>
        <a:graphic>
          <a:graphicData uri="http://schemas.openxmlformats.org/presentationml/2006/ole">
            <mc:AlternateContent xmlns:mc="http://schemas.openxmlformats.org/markup-compatibility/2006">
              <mc:Choice xmlns:v="urn:schemas-microsoft-com:vml" Requires="v">
                <p:oleObj spid="_x0000_s37907" name="Equation" r:id="rId6" imgW="2260440" imgH="774360" progId="Equation.3">
                  <p:embed/>
                </p:oleObj>
              </mc:Choice>
              <mc:Fallback>
                <p:oleObj name="Equation" r:id="rId6" imgW="2260440" imgH="774360" progId="Equation.3">
                  <p:embed/>
                  <p:pic>
                    <p:nvPicPr>
                      <p:cNvPr id="17" name="Object 20"/>
                      <p:cNvPicPr>
                        <a:picLocks noChangeAspect="1" noChangeArrowheads="1"/>
                      </p:cNvPicPr>
                      <p:nvPr/>
                    </p:nvPicPr>
                    <p:blipFill>
                      <a:blip r:embed="rId7"/>
                      <a:srcRect/>
                      <a:stretch>
                        <a:fillRect/>
                      </a:stretch>
                    </p:blipFill>
                    <p:spPr bwMode="auto">
                      <a:xfrm>
                        <a:off x="164739" y="2224088"/>
                        <a:ext cx="4145749" cy="1420936"/>
                      </a:xfrm>
                      <a:prstGeom prst="rect">
                        <a:avLst/>
                      </a:prstGeom>
                      <a:noFill/>
                      <a:ln>
                        <a:noFill/>
                      </a:ln>
                      <a:extLst/>
                    </p:spPr>
                  </p:pic>
                </p:oleObj>
              </mc:Fallback>
            </mc:AlternateContent>
          </a:graphicData>
        </a:graphic>
      </p:graphicFrame>
      <p:sp>
        <p:nvSpPr>
          <p:cNvPr id="21" name="Rectangle 20"/>
          <p:cNvSpPr/>
          <p:nvPr/>
        </p:nvSpPr>
        <p:spPr>
          <a:xfrm>
            <a:off x="6192180" y="3911466"/>
            <a:ext cx="2618188" cy="707886"/>
          </a:xfrm>
          <a:prstGeom prst="rect">
            <a:avLst/>
          </a:prstGeom>
        </p:spPr>
        <p:txBody>
          <a:bodyPr wrap="square">
            <a:spAutoFit/>
          </a:bodyPr>
          <a:lstStyle/>
          <a:p>
            <a:r>
              <a:rPr lang="en-US" dirty="0" smtClean="0"/>
              <a:t>Fourier image after central shift </a:t>
            </a:r>
            <a:endParaRPr lang="en-US" dirty="0"/>
          </a:p>
        </p:txBody>
      </p:sp>
    </p:spTree>
    <p:extLst>
      <p:ext uri="{BB962C8B-B14F-4D97-AF65-F5344CB8AC3E}">
        <p14:creationId xmlns:p14="http://schemas.microsoft.com/office/powerpoint/2010/main" val="77353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F732E2-3FCB-461B-8351-ECAAAC405CB9}" type="slidenum">
              <a:rPr lang="en-US" sz="1400">
                <a:solidFill>
                  <a:schemeClr val="tx1"/>
                </a:solidFill>
              </a:rPr>
              <a:pPr algn="r" eaLnBrk="1" hangingPunct="1"/>
              <a:t>24</a:t>
            </a:fld>
            <a:endParaRPr lang="en-US" sz="1400">
              <a:solidFill>
                <a:schemeClr val="tx1"/>
              </a:solidFill>
            </a:endParaRPr>
          </a:p>
        </p:txBody>
      </p:sp>
      <p:sp>
        <p:nvSpPr>
          <p:cNvPr id="71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717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14" name="Picture 2">
            <a:extLst>
              <a:ext uri="{FF2B5EF4-FFF2-40B4-BE49-F238E27FC236}">
                <a16:creationId xmlns:a16="http://schemas.microsoft.com/office/drawing/2014/main" id="{AA8C2526-F74D-4D71-ADDB-3AB3799EE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588" y="695177"/>
            <a:ext cx="6948772" cy="421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E20CD18F-19FC-4F7F-8064-23C0C0879CE0}"/>
              </a:ext>
            </a:extLst>
          </p:cNvPr>
          <p:cNvSpPr/>
          <p:nvPr/>
        </p:nvSpPr>
        <p:spPr>
          <a:xfrm>
            <a:off x="79375" y="4799742"/>
            <a:ext cx="8985249" cy="1653594"/>
          </a:xfrm>
          <a:prstGeom prst="rect">
            <a:avLst/>
          </a:prstGeom>
        </p:spPr>
        <p:txBody>
          <a:bodyPr wrap="square">
            <a:spAutoFit/>
          </a:bodyPr>
          <a:lstStyle/>
          <a:p>
            <a:pPr marL="342900" lvl="0" indent="-342900">
              <a:lnSpc>
                <a:spcPct val="107000"/>
              </a:lnSpc>
              <a:spcAft>
                <a:spcPts val="0"/>
              </a:spcAft>
              <a:buFont typeface="+mj-l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 Image of a 20 x 40 white rectangle on a black background of size 512 x 512 pixels.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arenBoth"/>
            </a:pPr>
            <a:r>
              <a:rPr lang="en-US" sz="2400" dirty="0">
                <a:latin typeface="Times New Roman" panose="02020603050405020304" pitchFamily="18" charset="0"/>
                <a:ea typeface="Calibri" panose="020F0502020204030204" pitchFamily="34" charset="0"/>
                <a:cs typeface="Times New Roman" panose="02020603050405020304" pitchFamily="18" charset="0"/>
              </a:rPr>
              <a:t> Centered Fourier spectrum shown after application of the log transformation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1709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25</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mc:AlternateContent xmlns:mc="http://schemas.openxmlformats.org/markup-compatibility/2006" xmlns:a14="http://schemas.microsoft.com/office/drawing/2010/main">
        <mc:Choice Requires="a14">
          <p:sp>
            <p:nvSpPr>
              <p:cNvPr id="2" name="Rectangle 1"/>
              <p:cNvSpPr/>
              <p:nvPr/>
            </p:nvSpPr>
            <p:spPr>
              <a:xfrm>
                <a:off x="179512" y="836712"/>
                <a:ext cx="8856476" cy="1323439"/>
              </a:xfrm>
              <a:prstGeom prst="rect">
                <a:avLst/>
              </a:prstGeom>
            </p:spPr>
            <p:txBody>
              <a:bodyPr wrap="square">
                <a:spAutoFit/>
              </a:bodyPr>
              <a:lstStyle/>
              <a:p>
                <a:r>
                  <a:rPr lang="en-US" dirty="0"/>
                  <a:t>F=fft2(f)</a:t>
                </a:r>
              </a:p>
              <a:p>
                <a:r>
                  <a:rPr lang="en-US" dirty="0"/>
                  <a:t>This function will return image of FT with the </a:t>
                </a:r>
                <a14:m>
                  <m:oMath xmlns:m="http://schemas.openxmlformats.org/officeDocument/2006/math">
                    <m:r>
                      <a:rPr lang="en-US" i="1">
                        <a:latin typeface="Cambria Math"/>
                      </a:rPr>
                      <m:t>𝑀</m:t>
                    </m:r>
                    <m:r>
                      <a:rPr lang="en-US" i="1">
                        <a:latin typeface="Cambria Math"/>
                      </a:rPr>
                      <m:t>×</m:t>
                    </m:r>
                    <m:r>
                      <a:rPr lang="en-US" i="1">
                        <a:latin typeface="Cambria Math"/>
                      </a:rPr>
                      <m:t>𝑁</m:t>
                    </m:r>
                  </m:oMath>
                </a14:m>
                <a:r>
                  <a:rPr lang="en-US" dirty="0"/>
                  <a:t> size, having data arranged as in Fig. and the axis origin will be the upper left side of image and the end period is at the frequency rectangular center. </a:t>
                </a:r>
              </a:p>
            </p:txBody>
          </p:sp>
        </mc:Choice>
        <mc:Fallback xmlns="">
          <p:sp>
            <p:nvSpPr>
              <p:cNvPr id="2" name="Rectangle 1"/>
              <p:cNvSpPr>
                <a:spLocks noRot="1" noChangeAspect="1" noMove="1" noResize="1" noEditPoints="1" noAdjustHandles="1" noChangeArrowheads="1" noChangeShapeType="1" noTextEdit="1"/>
              </p:cNvSpPr>
              <p:nvPr/>
            </p:nvSpPr>
            <p:spPr>
              <a:xfrm>
                <a:off x="179512" y="836712"/>
                <a:ext cx="8856476" cy="1323439"/>
              </a:xfrm>
              <a:prstGeom prst="rect">
                <a:avLst/>
              </a:prstGeom>
              <a:blipFill rotWithShape="0">
                <a:blip r:embed="rId3"/>
                <a:stretch>
                  <a:fillRect l="-688" t="-1843" r="-1239" b="-7834"/>
                </a:stretch>
              </a:blipFill>
            </p:spPr>
            <p:txBody>
              <a:bodyPr/>
              <a:lstStyle/>
              <a:p>
                <a:r>
                  <a:rPr lang="en-US">
                    <a:noFill/>
                  </a:rPr>
                  <a:t> </a:t>
                </a:r>
              </a:p>
            </p:txBody>
          </p:sp>
        </mc:Fallback>
      </mc:AlternateContent>
      <p:pic>
        <p:nvPicPr>
          <p:cNvPr id="10" name="Picture 9"/>
          <p:cNvPicPr/>
          <p:nvPr/>
        </p:nvPicPr>
        <p:blipFill rotWithShape="1">
          <a:blip r:embed="rId4">
            <a:extLst>
              <a:ext uri="{BEBA8EAE-BF5A-486C-A8C5-ECC9F3942E4B}">
                <a14:imgProps xmlns:a14="http://schemas.microsoft.com/office/drawing/2010/main">
                  <a14:imgLayer r:embed="rId5">
                    <a14:imgEffect>
                      <a14:brightnessContrast bright="-30000" contrast="80000"/>
                    </a14:imgEffect>
                  </a14:imgLayer>
                </a14:imgProps>
              </a:ext>
            </a:extLst>
          </a:blip>
          <a:srcRect l="21474" t="34872" r="47543" b="12649"/>
          <a:stretch/>
        </p:blipFill>
        <p:spPr bwMode="auto">
          <a:xfrm>
            <a:off x="863588" y="2240867"/>
            <a:ext cx="2592288" cy="2637001"/>
          </a:xfrm>
          <a:prstGeom prst="rect">
            <a:avLst/>
          </a:prstGeom>
          <a:ln>
            <a:noFill/>
          </a:ln>
          <a:extLst>
            <a:ext uri="{53640926-AAD7-44D8-BBD7-CCE9431645EC}">
              <a14:shadowObscured xmlns:a14="http://schemas.microsoft.com/office/drawing/2010/main"/>
            </a:ext>
          </a:extLst>
        </p:spPr>
      </p:pic>
      <p:pic>
        <p:nvPicPr>
          <p:cNvPr id="11" name="Picture 10"/>
          <p:cNvPicPr/>
          <p:nvPr/>
        </p:nvPicPr>
        <p:blipFill>
          <a:blip r:embed="rId6">
            <a:extLst>
              <a:ext uri="{BEBA8EAE-BF5A-486C-A8C5-ECC9F3942E4B}">
                <a14:imgProps xmlns:a14="http://schemas.microsoft.com/office/drawing/2010/main">
                  <a14:imgLayer r:embed="rId7">
                    <a14:imgEffect>
                      <a14:brightnessContrast bright="-30000" contrast="80000"/>
                    </a14:imgEffect>
                  </a14:imgLayer>
                </a14:imgProps>
              </a:ext>
              <a:ext uri="{28A0092B-C50C-407E-A947-70E740481C1C}">
                <a14:useLocalDpi xmlns:a14="http://schemas.microsoft.com/office/drawing/2010/main" val="0"/>
              </a:ext>
            </a:extLst>
          </a:blip>
          <a:srcRect/>
          <a:stretch>
            <a:fillRect/>
          </a:stretch>
        </p:blipFill>
        <p:spPr bwMode="auto">
          <a:xfrm>
            <a:off x="4379118" y="2240866"/>
            <a:ext cx="3037198" cy="2637001"/>
          </a:xfrm>
          <a:prstGeom prst="rect">
            <a:avLst/>
          </a:prstGeom>
          <a:noFill/>
          <a:ln>
            <a:noFill/>
          </a:ln>
        </p:spPr>
      </p:pic>
      <mc:AlternateContent xmlns:mc="http://schemas.openxmlformats.org/markup-compatibility/2006" xmlns:a14="http://schemas.microsoft.com/office/drawing/2010/main">
        <mc:Choice Requires="a14">
          <p:sp>
            <p:nvSpPr>
              <p:cNvPr id="4" name="Rectangle 3"/>
              <p:cNvSpPr/>
              <p:nvPr/>
            </p:nvSpPr>
            <p:spPr>
              <a:xfrm>
                <a:off x="179512" y="4877869"/>
                <a:ext cx="8481888" cy="1323439"/>
              </a:xfrm>
              <a:prstGeom prst="rect">
                <a:avLst/>
              </a:prstGeom>
            </p:spPr>
            <p:txBody>
              <a:bodyPr wrap="square">
                <a:spAutoFit/>
              </a:bodyPr>
              <a:lstStyle/>
              <a:p>
                <a:r>
                  <a:rPr lang="en-US" i="1" dirty="0"/>
                  <a:t>(a) Fourier spectrum with </a:t>
                </a:r>
                <a14:m>
                  <m:oMath xmlns:m="http://schemas.openxmlformats.org/officeDocument/2006/math">
                    <m:r>
                      <a:rPr lang="en-US" i="1">
                        <a:latin typeface="Cambria Math"/>
                      </a:rPr>
                      <m:t>𝑀</m:t>
                    </m:r>
                    <m:r>
                      <a:rPr lang="en-US" i="1">
                        <a:latin typeface="Cambria Math"/>
                      </a:rPr>
                      <m:t>×</m:t>
                    </m:r>
                    <m:r>
                      <a:rPr lang="en-US" i="1">
                        <a:latin typeface="Cambria Math"/>
                      </a:rPr>
                      <m:t>𝑁</m:t>
                    </m:r>
                  </m:oMath>
                </a14:m>
                <a:r>
                  <a:rPr lang="en-US" i="1" dirty="0"/>
                  <a:t> size and four quad angles of the period; (b) Fourier spectrum with </a:t>
                </a:r>
                <a14:m>
                  <m:oMath xmlns:m="http://schemas.openxmlformats.org/officeDocument/2006/math">
                    <m:r>
                      <a:rPr lang="en-US" i="1">
                        <a:latin typeface="Cambria Math"/>
                      </a:rPr>
                      <m:t>𝑀</m:t>
                    </m:r>
                    <m:r>
                      <a:rPr lang="en-US" i="1">
                        <a:latin typeface="Cambria Math"/>
                      </a:rPr>
                      <m:t>×</m:t>
                    </m:r>
                    <m:r>
                      <a:rPr lang="en-US" i="1">
                        <a:latin typeface="Cambria Math"/>
                      </a:rPr>
                      <m:t>𝑁</m:t>
                    </m:r>
                  </m:oMath>
                </a14:m>
                <a:r>
                  <a:rPr lang="en-US" i="1" dirty="0"/>
                  <a:t> size with the center origin of frequency. This </a:t>
                </a:r>
                <a:r>
                  <a:rPr lang="en-US" i="1" dirty="0" err="1"/>
                  <a:t>stectrum</a:t>
                </a:r>
                <a:r>
                  <a:rPr lang="en-US" i="1" dirty="0"/>
                  <a:t> is obtain by multiplying the function </a:t>
                </a:r>
                <a14:m>
                  <m:oMath xmlns:m="http://schemas.openxmlformats.org/officeDocument/2006/math">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oMath>
                </a14:m>
                <a:r>
                  <a:rPr lang="en-US" i="1" dirty="0"/>
                  <a:t> and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−1</m:t>
                            </m:r>
                          </m:e>
                        </m:d>
                      </m:e>
                      <m:sup>
                        <m:r>
                          <a:rPr lang="en-US" i="1">
                            <a:latin typeface="Cambria Math"/>
                          </a:rPr>
                          <m:t>𝑥</m:t>
                        </m:r>
                        <m:r>
                          <a:rPr lang="en-US" i="1">
                            <a:latin typeface="Cambria Math"/>
                          </a:rPr>
                          <m:t>+</m:t>
                        </m:r>
                        <m:r>
                          <a:rPr lang="en-US" i="1">
                            <a:latin typeface="Cambria Math"/>
                          </a:rPr>
                          <m:t>𝑦</m:t>
                        </m:r>
                      </m:sup>
                    </m:sSup>
                  </m:oMath>
                </a14:m>
                <a:r>
                  <a:rPr lang="en-US" i="1" dirty="0"/>
                  <a:t> before using the FT. </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79512" y="4877869"/>
                <a:ext cx="8481888" cy="1323439"/>
              </a:xfrm>
              <a:prstGeom prst="rect">
                <a:avLst/>
              </a:prstGeom>
              <a:blipFill>
                <a:blip r:embed="rId8"/>
                <a:stretch>
                  <a:fillRect l="-718" t="-1843" b="-7834"/>
                </a:stretch>
              </a:blipFill>
            </p:spPr>
            <p:txBody>
              <a:bodyPr/>
              <a:lstStyle/>
              <a:p>
                <a:r>
                  <a:rPr lang="en-US">
                    <a:noFill/>
                  </a:rPr>
                  <a:t> </a:t>
                </a:r>
              </a:p>
            </p:txBody>
          </p:sp>
        </mc:Fallback>
      </mc:AlternateContent>
      <p:sp>
        <p:nvSpPr>
          <p:cNvPr id="12"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4064027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26</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2" name="Rectangle 1"/>
          <p:cNvSpPr/>
          <p:nvPr/>
        </p:nvSpPr>
        <p:spPr>
          <a:xfrm>
            <a:off x="251520" y="635201"/>
            <a:ext cx="8532948" cy="1631216"/>
          </a:xfrm>
          <a:prstGeom prst="rect">
            <a:avLst/>
          </a:prstGeom>
        </p:spPr>
        <p:txBody>
          <a:bodyPr wrap="square">
            <a:spAutoFit/>
          </a:bodyPr>
          <a:lstStyle/>
          <a:p>
            <a:r>
              <a:rPr lang="en-US" dirty="0"/>
              <a:t>Some functions for Fourier transform:</a:t>
            </a:r>
          </a:p>
          <a:p>
            <a:r>
              <a:rPr lang="en-US" dirty="0"/>
              <a:t>F=fft2(f)</a:t>
            </a:r>
          </a:p>
          <a:p>
            <a:r>
              <a:rPr lang="en-US" dirty="0"/>
              <a:t>Amplitude spectrum of  Fourier transform:</a:t>
            </a:r>
          </a:p>
          <a:p>
            <a:r>
              <a:rPr lang="en-US" dirty="0"/>
              <a:t>S=abs(F)</a:t>
            </a:r>
          </a:p>
          <a:p>
            <a:r>
              <a:rPr lang="en-US" dirty="0"/>
              <a:t>The center shift, Fc=</a:t>
            </a:r>
            <a:r>
              <a:rPr lang="en-US" dirty="0" err="1"/>
              <a:t>fftshift</a:t>
            </a:r>
            <a:r>
              <a:rPr lang="en-US" dirty="0"/>
              <a:t>(F)</a:t>
            </a:r>
          </a:p>
        </p:txBody>
      </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414337" y="2763205"/>
            <a:ext cx="1460500" cy="1460500"/>
          </a:xfrm>
          <a:prstGeom prst="rect">
            <a:avLst/>
          </a:prstGeom>
          <a:noFill/>
          <a:ln>
            <a:noFill/>
          </a:ln>
        </p:spPr>
      </p:pic>
      <p:pic>
        <p:nvPicPr>
          <p:cNvPr id="11" name="Picture 10"/>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1250" y="2771837"/>
            <a:ext cx="1460500" cy="1460500"/>
          </a:xfrm>
          <a:prstGeom prst="rect">
            <a:avLst/>
          </a:prstGeom>
          <a:noFill/>
          <a:ln>
            <a:noFill/>
          </a:ln>
        </p:spPr>
      </p:pic>
      <p:pic>
        <p:nvPicPr>
          <p:cNvPr id="12" name="Picture 1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47964" y="2771837"/>
            <a:ext cx="1460500" cy="1460500"/>
          </a:xfrm>
          <a:prstGeom prst="rect">
            <a:avLst/>
          </a:prstGeom>
          <a:noFill/>
          <a:ln>
            <a:noFill/>
          </a:ln>
        </p:spPr>
      </p:pic>
      <p:pic>
        <p:nvPicPr>
          <p:cNvPr id="13" name="Picture 12"/>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59500" y="2746189"/>
            <a:ext cx="1460500" cy="1460500"/>
          </a:xfrm>
          <a:prstGeom prst="rect">
            <a:avLst/>
          </a:prstGeom>
          <a:noFill/>
          <a:ln>
            <a:noFill/>
          </a:ln>
        </p:spPr>
      </p:pic>
      <p:sp>
        <p:nvSpPr>
          <p:cNvPr id="3" name="Rectangle 2"/>
          <p:cNvSpPr/>
          <p:nvPr/>
        </p:nvSpPr>
        <p:spPr>
          <a:xfrm>
            <a:off x="156585" y="4615095"/>
            <a:ext cx="8532948" cy="1015663"/>
          </a:xfrm>
          <a:prstGeom prst="rect">
            <a:avLst/>
          </a:prstGeom>
        </p:spPr>
        <p:txBody>
          <a:bodyPr wrap="square">
            <a:spAutoFit/>
          </a:bodyPr>
          <a:lstStyle/>
          <a:p>
            <a:r>
              <a:rPr lang="en-US" b="1" i="1" dirty="0"/>
              <a:t>Fig. </a:t>
            </a:r>
            <a:r>
              <a:rPr lang="en-US" i="1" dirty="0"/>
              <a:t>(a). Original image; (b) Fourier spectrum with the center at the </a:t>
            </a:r>
            <a:r>
              <a:rPr lang="en-US" i="1" dirty="0" err="1"/>
              <a:t>foue</a:t>
            </a:r>
            <a:r>
              <a:rPr lang="en-US" i="1" dirty="0"/>
              <a:t> quad angles; (c) Fourier spectrum shifted with the center at the coordinate origin; (d) Fourier spectrum represented using log transform</a:t>
            </a:r>
            <a:endParaRPr lang="en-US" dirty="0"/>
          </a:p>
        </p:txBody>
      </p:sp>
      <p:sp>
        <p:nvSpPr>
          <p:cNvPr id="14"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graphicFrame>
        <p:nvGraphicFramePr>
          <p:cNvPr id="15" name="Object 14"/>
          <p:cNvGraphicFramePr>
            <a:graphicFrameLocks noChangeAspect="1"/>
          </p:cNvGraphicFramePr>
          <p:nvPr>
            <p:extLst/>
          </p:nvPr>
        </p:nvGraphicFramePr>
        <p:xfrm>
          <a:off x="4501488" y="5792853"/>
          <a:ext cx="2381250" cy="441325"/>
        </p:xfrm>
        <a:graphic>
          <a:graphicData uri="http://schemas.openxmlformats.org/presentationml/2006/ole">
            <mc:AlternateContent xmlns:mc="http://schemas.openxmlformats.org/markup-compatibility/2006">
              <mc:Choice xmlns:v="urn:schemas-microsoft-com:vml" Requires="v">
                <p:oleObj spid="_x0000_s33835" name="Equation" r:id="rId8" imgW="1168200" imgH="215640" progId="Equation.3">
                  <p:embed/>
                </p:oleObj>
              </mc:Choice>
              <mc:Fallback>
                <p:oleObj name="Equation" r:id="rId8" imgW="1168200" imgH="215640" progId="Equation.3">
                  <p:embed/>
                  <p:pic>
                    <p:nvPicPr>
                      <p:cNvPr id="15" name="Object 14"/>
                      <p:cNvPicPr>
                        <a:picLocks noChangeAspect="1" noChangeArrowheads="1"/>
                      </p:cNvPicPr>
                      <p:nvPr/>
                    </p:nvPicPr>
                    <p:blipFill>
                      <a:blip r:embed="rId9"/>
                      <a:srcRect/>
                      <a:stretch>
                        <a:fillRect/>
                      </a:stretch>
                    </p:blipFill>
                    <p:spPr bwMode="auto">
                      <a:xfrm>
                        <a:off x="4501488" y="5792853"/>
                        <a:ext cx="23812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 name="Rectangle 3"/>
              <p:cNvSpPr/>
              <p:nvPr/>
            </p:nvSpPr>
            <p:spPr>
              <a:xfrm>
                <a:off x="766199" y="5876954"/>
                <a:ext cx="3047566" cy="412934"/>
              </a:xfrm>
              <a:prstGeom prst="rect">
                <a:avLst/>
              </a:prstGeom>
            </p:spPr>
            <p:txBody>
              <a:bodyPr wrap="none">
                <a:spAutoFit/>
              </a:bodyPr>
              <a:lstStyle/>
              <a:p>
                <a:r>
                  <a:rPr lang="en-US" b="1" dirty="0">
                    <a:solidFill>
                      <a:srgbClr val="FF0000"/>
                    </a:solidFill>
                  </a:rPr>
                  <a:t>CMR: </a:t>
                </a:r>
                <a14:m>
                  <m:oMath xmlns:m="http://schemas.openxmlformats.org/officeDocument/2006/math">
                    <m:sSup>
                      <m:sSupPr>
                        <m:ctrlPr>
                          <a:rPr lang="en-US" b="1" i="1">
                            <a:solidFill>
                              <a:srgbClr val="FF0000"/>
                            </a:solidFill>
                            <a:latin typeface="Cambria Math" panose="02040503050406030204" pitchFamily="18" charset="0"/>
                          </a:rPr>
                        </m:ctrlPr>
                      </m:sSupPr>
                      <m:e>
                        <m:d>
                          <m:dPr>
                            <m:ctrlPr>
                              <a:rPr lang="en-US" b="1" i="1">
                                <a:solidFill>
                                  <a:srgbClr val="FF0000"/>
                                </a:solidFill>
                                <a:latin typeface="Cambria Math" panose="02040503050406030204" pitchFamily="18" charset="0"/>
                              </a:rPr>
                            </m:ctrlPr>
                          </m:dPr>
                          <m:e>
                            <m:r>
                              <a:rPr lang="en-US" b="1" i="1">
                                <a:solidFill>
                                  <a:srgbClr val="FF0000"/>
                                </a:solidFill>
                                <a:latin typeface="Cambria Math"/>
                              </a:rPr>
                              <m:t>−</m:t>
                            </m:r>
                            <m:r>
                              <a:rPr lang="en-US" b="1" i="1">
                                <a:solidFill>
                                  <a:srgbClr val="FF0000"/>
                                </a:solidFill>
                                <a:latin typeface="Cambria Math"/>
                              </a:rPr>
                              <m:t>𝟏</m:t>
                            </m:r>
                          </m:e>
                        </m:d>
                      </m:e>
                      <m:sup>
                        <m:r>
                          <a:rPr lang="en-US" b="1" i="1">
                            <a:solidFill>
                              <a:srgbClr val="FF0000"/>
                            </a:solidFill>
                            <a:latin typeface="Cambria Math"/>
                          </a:rPr>
                          <m:t>𝒙</m:t>
                        </m:r>
                        <m:r>
                          <a:rPr lang="en-US" b="1" i="1">
                            <a:solidFill>
                              <a:srgbClr val="FF0000"/>
                            </a:solidFill>
                            <a:latin typeface="Cambria Math"/>
                          </a:rPr>
                          <m:t>+</m:t>
                        </m:r>
                        <m:r>
                          <a:rPr lang="en-US" b="1" i="1">
                            <a:solidFill>
                              <a:srgbClr val="FF0000"/>
                            </a:solidFill>
                            <a:latin typeface="Cambria Math"/>
                          </a:rPr>
                          <m:t>𝒚</m:t>
                        </m:r>
                      </m:sup>
                    </m:sSup>
                    <m:r>
                      <a:rPr lang="en-US" b="1">
                        <a:solidFill>
                          <a:srgbClr val="FF0000"/>
                        </a:solidFill>
                        <a:latin typeface="Cambria Math"/>
                      </a:rPr>
                      <m:t>=</m:t>
                    </m:r>
                    <m:sSup>
                      <m:sSupPr>
                        <m:ctrlPr>
                          <a:rPr lang="en-US" b="1" i="1" dirty="0">
                            <a:solidFill>
                              <a:srgbClr val="FF0000"/>
                            </a:solidFill>
                            <a:latin typeface="Cambria Math" panose="02040503050406030204" pitchFamily="18" charset="0"/>
                          </a:rPr>
                        </m:ctrlPr>
                      </m:sSupPr>
                      <m:e>
                        <m:r>
                          <a:rPr lang="en-US" b="1" i="1" dirty="0">
                            <a:solidFill>
                              <a:srgbClr val="FF0000"/>
                            </a:solidFill>
                            <a:latin typeface="Cambria Math"/>
                          </a:rPr>
                          <m:t>𝒆</m:t>
                        </m:r>
                      </m:e>
                      <m:sup>
                        <m:r>
                          <a:rPr lang="en-US" b="1" i="1" dirty="0">
                            <a:solidFill>
                              <a:srgbClr val="FF0000"/>
                            </a:solidFill>
                            <a:latin typeface="Cambria Math"/>
                          </a:rPr>
                          <m:t>𝒋</m:t>
                        </m:r>
                        <m:r>
                          <a:rPr lang="el-GR" b="1" i="1" dirty="0">
                            <a:solidFill>
                              <a:srgbClr val="FF0000"/>
                            </a:solidFill>
                            <a:latin typeface="Cambria Math"/>
                          </a:rPr>
                          <m:t>𝝅</m:t>
                        </m:r>
                        <m:r>
                          <a:rPr lang="en-US" b="1" i="1" dirty="0">
                            <a:solidFill>
                              <a:srgbClr val="FF0000"/>
                            </a:solidFill>
                            <a:latin typeface="Cambria Math"/>
                          </a:rPr>
                          <m:t>(</m:t>
                        </m:r>
                        <m:r>
                          <a:rPr lang="en-US" b="1" i="1" dirty="0">
                            <a:solidFill>
                              <a:srgbClr val="FF0000"/>
                            </a:solidFill>
                            <a:latin typeface="Cambria Math"/>
                          </a:rPr>
                          <m:t>𝒙</m:t>
                        </m:r>
                        <m:r>
                          <a:rPr lang="en-US" b="1" i="1" dirty="0">
                            <a:solidFill>
                              <a:srgbClr val="FF0000"/>
                            </a:solidFill>
                            <a:latin typeface="Cambria Math"/>
                          </a:rPr>
                          <m:t>+</m:t>
                        </m:r>
                        <m:r>
                          <a:rPr lang="en-US" b="1" i="1" dirty="0">
                            <a:solidFill>
                              <a:srgbClr val="FF0000"/>
                            </a:solidFill>
                            <a:latin typeface="Cambria Math"/>
                          </a:rPr>
                          <m:t>𝒚</m:t>
                        </m:r>
                        <m:r>
                          <a:rPr lang="en-US" b="1" i="1" dirty="0">
                            <a:solidFill>
                              <a:srgbClr val="FF0000"/>
                            </a:solidFill>
                            <a:latin typeface="Cambria Math"/>
                          </a:rPr>
                          <m:t>)</m:t>
                        </m:r>
                      </m:sup>
                    </m:sSup>
                  </m:oMath>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66199" y="5876954"/>
                <a:ext cx="3047566" cy="412934"/>
              </a:xfrm>
              <a:prstGeom prst="rect">
                <a:avLst/>
              </a:prstGeom>
              <a:blipFill rotWithShape="0">
                <a:blip r:embed="rId10"/>
                <a:stretch>
                  <a:fillRect l="-2200" t="-2941" b="-26471"/>
                </a:stretch>
              </a:blipFill>
            </p:spPr>
            <p:txBody>
              <a:bodyPr/>
              <a:lstStyle/>
              <a:p>
                <a:r>
                  <a:rPr lang="en-US">
                    <a:noFill/>
                  </a:rPr>
                  <a:t> </a:t>
                </a:r>
              </a:p>
            </p:txBody>
          </p:sp>
        </mc:Fallback>
      </mc:AlternateContent>
    </p:spTree>
    <p:extLst>
      <p:ext uri="{BB962C8B-B14F-4D97-AF65-F5344CB8AC3E}">
        <p14:creationId xmlns:p14="http://schemas.microsoft.com/office/powerpoint/2010/main" val="3860225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F732E2-3FCB-461B-8351-ECAAAC405CB9}" type="slidenum">
              <a:rPr lang="en-US" sz="1400">
                <a:solidFill>
                  <a:schemeClr val="tx1"/>
                </a:solidFill>
              </a:rPr>
              <a:pPr algn="r" eaLnBrk="1" hangingPunct="1"/>
              <a:t>27</a:t>
            </a:fld>
            <a:endParaRPr lang="en-US" sz="1400">
              <a:solidFill>
                <a:schemeClr val="tx1"/>
              </a:solidFill>
            </a:endParaRPr>
          </a:p>
        </p:txBody>
      </p:sp>
      <p:sp>
        <p:nvSpPr>
          <p:cNvPr id="71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717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2" name="Rectangle 1"/>
              <p:cNvSpPr/>
              <p:nvPr/>
            </p:nvSpPr>
            <p:spPr>
              <a:xfrm>
                <a:off x="86520" y="2260494"/>
                <a:ext cx="9064625" cy="2829749"/>
              </a:xfrm>
              <a:prstGeom prst="rect">
                <a:avLst/>
              </a:prstGeom>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Fourier transform of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g(</a:t>
                </a:r>
                <a:r>
                  <a:rPr lang="en-US" sz="2400" i="1" dirty="0" err="1">
                    <a:effectLst/>
                    <a:latin typeface="Times New Roman" panose="02020603050405020304" pitchFamily="18" charset="0"/>
                    <a:ea typeface="Calibri" panose="020F0502020204030204" pitchFamily="34" charset="0"/>
                    <a:cs typeface="Times New Roman" panose="02020603050405020304" pitchFamily="18" charset="0"/>
                  </a:rPr>
                  <a:t>x,y</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with the center shift</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calculating each pixel value in output image at coordinate, for example, calculate G(</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u,v</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with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b="0" i="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  </a:t>
                </a:r>
                <a14:m>
                  <m:oMath xmlns:m="http://schemas.openxmlformats.org/officeDocument/2006/math">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G</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1,0</m:t>
                        </m:r>
                      </m:e>
                    </m:d>
                    <m:r>
                      <m:rPr>
                        <m:aln/>
                      </m:rP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den>
                            </m:f>
                          </m:e>
                        </m:d>
                      </m:sup>
                    </m:sSup>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den>
                            </m:f>
                          </m:e>
                        </m:d>
                      </m:sup>
                    </m:sSup>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den>
                            </m:f>
                          </m:e>
                        </m:d>
                      </m:sup>
                    </m:sSup>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𝜋</m:t>
                        </m:r>
                        <m:d>
                          <m:d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den>
                            </m:f>
                          </m:e>
                        </m:d>
                      </m:sup>
                    </m:sSup>
                  </m:oMath>
                </a14:m>
                <a:r>
                  <a:rPr lang="en-US" sz="2400" i="1" dirty="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a:t/>
                </a:r>
                <a:br>
                  <a:rPr lang="en-US" sz="2400" i="1" dirty="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m:rPr>
                          <m:aln/>
                        </m:rP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−1−1</m:t>
                      </m:r>
                    </m:oMath>
                    <m:oMath xmlns:m="http://schemas.openxmlformats.org/officeDocument/2006/math">
                      <m:r>
                        <m:rPr>
                          <m:aln/>
                        </m:rP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−2−2</m:t>
                      </m:r>
                      <m:r>
                        <a:rPr lang="en-US" sz="24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𝑗</m:t>
                      </m:r>
                    </m:oMath>
                  </m:oMathPara>
                </a14:m>
                <a:endParaRPr lang="en-US" sz="2400" dirty="0">
                  <a:effectLst/>
                  <a:latin typeface="Palatino Linotype" panose="0204050205050503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6520" y="2260494"/>
                <a:ext cx="9064625" cy="2829749"/>
              </a:xfrm>
              <a:prstGeom prst="rect">
                <a:avLst/>
              </a:prstGeom>
              <a:blipFill rotWithShape="0">
                <a:blip r:embed="rId4"/>
                <a:stretch>
                  <a:fillRect l="-1009" t="-1724" r="-10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475656" y="4827347"/>
                <a:ext cx="6660740" cy="1734001"/>
              </a:xfrm>
              <a:prstGeom prst="rect">
                <a:avLst/>
              </a:prstGeom>
            </p:spPr>
            <p:txBody>
              <a:bodyPr wrap="square">
                <a:spAutoFit/>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m:rPr>
                          <m:sty m:val="p"/>
                        </m:rPr>
                        <a:rPr lang="en-US" sz="2400" smtClean="0">
                          <a:latin typeface="Cambria Math" panose="02040503050406030204" pitchFamily="18" charset="0"/>
                          <a:ea typeface="Calibri" panose="020F0502020204030204" pitchFamily="34" charset="0"/>
                          <a:cs typeface="Times New Roman" panose="02020603050405020304" pitchFamily="18" charset="0"/>
                        </a:rPr>
                        <m:t>G</m:t>
                      </m:r>
                      <m:r>
                        <a:rPr lang="en-US" sz="2400" b="0" i="0" smtClean="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latin typeface="Cambria Math" panose="02040503050406030204" pitchFamily="18" charset="0"/>
                          <a:ea typeface="Calibri" panose="020F0502020204030204" pitchFamily="34" charset="0"/>
                          <a:cs typeface="Times New Roman" panose="02020603050405020304" pitchFamily="18" charset="0"/>
                        </a:rPr>
                        <m:t>u</m:t>
                      </m:r>
                      <m:r>
                        <a:rPr lang="en-US" sz="2400" b="0" i="0" smtClean="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latin typeface="Cambria Math" panose="02040503050406030204" pitchFamily="18" charset="0"/>
                          <a:ea typeface="Calibri" panose="020F0502020204030204" pitchFamily="34" charset="0"/>
                          <a:cs typeface="Times New Roman" panose="02020603050405020304" pitchFamily="18" charset="0"/>
                        </a:rPr>
                        <m:t>v</m:t>
                      </m:r>
                      <m:r>
                        <a:rPr lang="en-US" sz="2400" b="0" i="0" smtClean="0">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4"/>
                                    <m:mcJc m:val="center"/>
                                  </m:mcPr>
                                </m:mc>
                              </m:mcs>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4+</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m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mr>
                          </m:m>
                        </m:e>
                      </m:d>
                    </m:oMath>
                  </m:oMathPara>
                </a14:m>
                <a:endParaRPr lang="en-US" dirty="0">
                  <a:effectLst/>
                  <a:latin typeface="Palatino Linotype" panose="02040502050505030304" pitchFamily="18"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475656" y="4827347"/>
                <a:ext cx="6660740" cy="1734001"/>
              </a:xfrm>
              <a:prstGeom prst="rect">
                <a:avLst/>
              </a:prstGeom>
              <a:blipFill rotWithShape="0">
                <a:blip r:embed="rId5"/>
                <a:stretch>
                  <a:fillRect/>
                </a:stretch>
              </a:blipFill>
            </p:spPr>
            <p:txBody>
              <a:bodyPr/>
              <a:lstStyle/>
              <a:p>
                <a:r>
                  <a:rPr lang="en-US">
                    <a:noFill/>
                  </a:rPr>
                  <a:t> </a:t>
                </a:r>
              </a:p>
            </p:txBody>
          </p:sp>
        </mc:Fallback>
      </mc:AlternateContent>
      <p:graphicFrame>
        <p:nvGraphicFramePr>
          <p:cNvPr id="8" name="Object 8"/>
          <p:cNvGraphicFramePr>
            <a:graphicFrameLocks noChangeAspect="1"/>
          </p:cNvGraphicFramePr>
          <p:nvPr>
            <p:extLst/>
          </p:nvPr>
        </p:nvGraphicFramePr>
        <p:xfrm>
          <a:off x="4103948" y="649181"/>
          <a:ext cx="2917825" cy="1806575"/>
        </p:xfrm>
        <a:graphic>
          <a:graphicData uri="http://schemas.openxmlformats.org/presentationml/2006/ole">
            <mc:AlternateContent xmlns:mc="http://schemas.openxmlformats.org/markup-compatibility/2006">
              <mc:Choice xmlns:v="urn:schemas-microsoft-com:vml" Requires="v">
                <p:oleObj spid="_x0000_s34859" name="Equation" r:id="rId6" imgW="1701800" imgH="1054100" progId="Equation.3">
                  <p:embed/>
                </p:oleObj>
              </mc:Choice>
              <mc:Fallback>
                <p:oleObj name="Equation" r:id="rId6" imgW="1701800" imgH="1054100" progId="Equation.3">
                  <p:embed/>
                  <p:pic>
                    <p:nvPicPr>
                      <p:cNvPr id="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3948" y="649181"/>
                        <a:ext cx="29178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p:cNvSpPr/>
          <p:nvPr/>
        </p:nvSpPr>
        <p:spPr>
          <a:xfrm>
            <a:off x="552918" y="1139159"/>
            <a:ext cx="1183337" cy="400110"/>
          </a:xfrm>
          <a:prstGeom prst="rect">
            <a:avLst/>
          </a:prstGeom>
        </p:spPr>
        <p:txBody>
          <a:bodyPr wrap="none">
            <a:spAutoFit/>
          </a:bodyPr>
          <a:lstStyle/>
          <a:p>
            <a:r>
              <a:rPr lang="en-US" dirty="0">
                <a:solidFill>
                  <a:srgbClr val="FF5050"/>
                </a:solidFill>
              </a:rPr>
              <a:t>Example</a:t>
            </a:r>
            <a:endParaRPr lang="en-US" dirty="0"/>
          </a:p>
        </p:txBody>
      </p:sp>
      <p:sp>
        <p:nvSpPr>
          <p:cNvPr id="10" name="Rectangle 9"/>
          <p:cNvSpPr/>
          <p:nvPr/>
        </p:nvSpPr>
        <p:spPr>
          <a:xfrm>
            <a:off x="539798" y="4467165"/>
            <a:ext cx="1811714" cy="400110"/>
          </a:xfrm>
          <a:prstGeom prst="rect">
            <a:avLst/>
          </a:prstGeom>
        </p:spPr>
        <p:txBody>
          <a:bodyPr wrap="none">
            <a:spAutoFit/>
          </a:bodyPr>
          <a:lstStyle/>
          <a:p>
            <a:r>
              <a:rPr lang="en-US" dirty="0">
                <a:solidFill>
                  <a:srgbClr val="FF5050"/>
                </a:solidFill>
              </a:rPr>
              <a:t>Re-calculating</a:t>
            </a:r>
            <a:endParaRPr lang="en-US" dirty="0"/>
          </a:p>
        </p:txBody>
      </p:sp>
    </p:spTree>
    <p:extLst>
      <p:ext uri="{BB962C8B-B14F-4D97-AF65-F5344CB8AC3E}">
        <p14:creationId xmlns:p14="http://schemas.microsoft.com/office/powerpoint/2010/main" val="3943621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EF732E2-3FCB-461B-8351-ECAAAC405CB9}" type="slidenum">
              <a:rPr lang="en-US" sz="1400">
                <a:solidFill>
                  <a:schemeClr val="tx1"/>
                </a:solidFill>
              </a:rPr>
              <a:pPr algn="r" eaLnBrk="1" hangingPunct="1"/>
              <a:t>28</a:t>
            </a:fld>
            <a:endParaRPr lang="en-US" sz="1400">
              <a:solidFill>
                <a:schemeClr val="tx1"/>
              </a:solidFill>
            </a:endParaRPr>
          </a:p>
        </p:txBody>
      </p:sp>
      <p:sp>
        <p:nvSpPr>
          <p:cNvPr id="71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7172"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mc:AlternateContent xmlns:mc="http://schemas.openxmlformats.org/markup-compatibility/2006" xmlns:a14="http://schemas.microsoft.com/office/drawing/2010/main">
        <mc:Choice Requires="a14">
          <p:sp>
            <p:nvSpPr>
              <p:cNvPr id="3" name="Rectangle 2"/>
              <p:cNvSpPr/>
              <p:nvPr/>
            </p:nvSpPr>
            <p:spPr>
              <a:xfrm>
                <a:off x="1253004" y="2576287"/>
                <a:ext cx="6660740" cy="1734001"/>
              </a:xfrm>
              <a:prstGeom prst="rect">
                <a:avLst/>
              </a:prstGeom>
            </p:spPr>
            <p:txBody>
              <a:bodyPr wrap="square">
                <a:spAutoFit/>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m:rPr>
                          <m:sty m:val="p"/>
                        </m:rPr>
                        <a:rPr lang="en-US" sz="2400" smtClean="0">
                          <a:latin typeface="Cambria Math" panose="02040503050406030204" pitchFamily="18" charset="0"/>
                          <a:ea typeface="Calibri" panose="020F0502020204030204" pitchFamily="34" charset="0"/>
                          <a:cs typeface="Times New Roman" panose="02020603050405020304" pitchFamily="18" charset="0"/>
                        </a:rPr>
                        <m:t>G</m:t>
                      </m:r>
                      <m:r>
                        <a:rPr lang="en-US" sz="2400" b="0" i="0" smtClean="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latin typeface="Cambria Math" panose="02040503050406030204" pitchFamily="18" charset="0"/>
                          <a:ea typeface="Calibri" panose="020F0502020204030204" pitchFamily="34" charset="0"/>
                          <a:cs typeface="Times New Roman" panose="02020603050405020304" pitchFamily="18" charset="0"/>
                        </a:rPr>
                        <m:t>u</m:t>
                      </m:r>
                      <m:r>
                        <a:rPr lang="en-US" sz="2400" b="0" i="0" smtClean="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b="0" i="0" smtClean="0">
                          <a:latin typeface="Cambria Math" panose="02040503050406030204" pitchFamily="18" charset="0"/>
                          <a:ea typeface="Calibri" panose="020F0502020204030204" pitchFamily="34" charset="0"/>
                          <a:cs typeface="Times New Roman" panose="02020603050405020304" pitchFamily="18" charset="0"/>
                        </a:rPr>
                        <m:t>v</m:t>
                      </m:r>
                      <m:r>
                        <a:rPr lang="en-US" sz="2400" b="0" i="0" smtClean="0">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4"/>
                                    <m:mcJc m:val="center"/>
                                  </m:mcPr>
                                </m:mc>
                              </m:mcs>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4</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m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m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e>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mr>
                          </m:m>
                        </m:e>
                      </m:d>
                    </m:oMath>
                  </m:oMathPara>
                </a14:m>
                <a:endParaRPr lang="en-US" dirty="0">
                  <a:effectLst/>
                  <a:latin typeface="Palatino Linotype" panose="02040502050505030304" pitchFamily="18"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253004" y="2576287"/>
                <a:ext cx="6660740" cy="1734001"/>
              </a:xfrm>
              <a:prstGeom prst="rect">
                <a:avLst/>
              </a:prstGeom>
              <a:blipFill>
                <a:blip r:embed="rId4"/>
                <a:stretch>
                  <a:fillRect/>
                </a:stretch>
              </a:blipFill>
            </p:spPr>
            <p:txBody>
              <a:bodyPr/>
              <a:lstStyle/>
              <a:p>
                <a:r>
                  <a:rPr lang="en-US">
                    <a:noFill/>
                  </a:rPr>
                  <a:t> </a:t>
                </a:r>
              </a:p>
            </p:txBody>
          </p:sp>
        </mc:Fallback>
      </mc:AlternateContent>
      <p:graphicFrame>
        <p:nvGraphicFramePr>
          <p:cNvPr id="8" name="Object 8"/>
          <p:cNvGraphicFramePr>
            <a:graphicFrameLocks noChangeAspect="1"/>
          </p:cNvGraphicFramePr>
          <p:nvPr>
            <p:extLst/>
          </p:nvPr>
        </p:nvGraphicFramePr>
        <p:xfrm>
          <a:off x="4103948" y="649181"/>
          <a:ext cx="2917825" cy="1806575"/>
        </p:xfrm>
        <a:graphic>
          <a:graphicData uri="http://schemas.openxmlformats.org/presentationml/2006/ole">
            <mc:AlternateContent xmlns:mc="http://schemas.openxmlformats.org/markup-compatibility/2006">
              <mc:Choice xmlns:v="urn:schemas-microsoft-com:vml" Requires="v">
                <p:oleObj spid="_x0000_s35883" name="Equation" r:id="rId5" imgW="1701800" imgH="1054100" progId="Equation.3">
                  <p:embed/>
                </p:oleObj>
              </mc:Choice>
              <mc:Fallback>
                <p:oleObj name="Equation" r:id="rId5" imgW="1701800" imgH="1054100" progId="Equation.3">
                  <p:embed/>
                  <p:pic>
                    <p:nvPicPr>
                      <p:cNvPr id="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948" y="649181"/>
                        <a:ext cx="29178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6" name="Rectangle 5"/>
              <p:cNvSpPr/>
              <p:nvPr/>
            </p:nvSpPr>
            <p:spPr>
              <a:xfrm>
                <a:off x="683568" y="4487159"/>
                <a:ext cx="7524836" cy="1938992"/>
              </a:xfrm>
              <a:prstGeom prst="rect">
                <a:avLst/>
              </a:prstGeom>
            </p:spPr>
            <p:txBody>
              <a:bodyPr wrap="square">
                <a:spAutoFit/>
              </a:bodyPr>
              <a:lstStyle/>
              <a:p>
                <a:r>
                  <a:rPr lang="en-US" sz="2400" dirty="0"/>
                  <a:t>        		0       </a:t>
                </a:r>
                <a:r>
                  <a:rPr lang="en-US" sz="2400" dirty="0" smtClean="0"/>
                  <a:t>           </a:t>
                </a:r>
                <a:r>
                  <a:rPr lang="en-US" sz="2400" dirty="0"/>
                  <a:t>0                 0                   0       </a:t>
                </a:r>
              </a:p>
              <a:p>
                <a:r>
                  <a:rPr lang="en-US" sz="2400" dirty="0"/>
                  <a:t>        		0      </a:t>
                </a:r>
                <a:r>
                  <a:rPr lang="en-US" sz="2400" dirty="0" smtClean="0"/>
                  <a:t>         </a:t>
                </a:r>
                <a:r>
                  <a:rPr lang="en-US" sz="2400" dirty="0"/>
                  <a:t>- 2j             -2 + 2j               2</a:t>
                </a:r>
              </a:p>
              <a:p>
                <a:r>
                  <a:rPr lang="en-US" sz="2400" dirty="0"/>
                  <a:t> </a:t>
                </a:r>
                <a14:m>
                  <m:oMath xmlns:m="http://schemas.openxmlformats.org/officeDocument/2006/math">
                    <m:r>
                      <m:rPr>
                        <m:sty m:val="p"/>
                      </m:rPr>
                      <a:rPr lang="en-US" sz="2400">
                        <a:latin typeface="Cambria Math" panose="02040503050406030204" pitchFamily="18" charset="0"/>
                        <a:ea typeface="Calibri" panose="020F0502020204030204" pitchFamily="34" charset="0"/>
                        <a:cs typeface="Times New Roman" panose="02020603050405020304" pitchFamily="18" charset="0"/>
                      </a:rPr>
                      <m:t>G</m:t>
                    </m:r>
                    <m:r>
                      <m:rPr>
                        <m:sty m:val="p"/>
                      </m:rPr>
                      <a:rPr lang="en-US" sz="2400" b="0" i="0" smtClean="0">
                        <a:latin typeface="Cambria Math" panose="02040503050406030204" pitchFamily="18" charset="0"/>
                        <a:ea typeface="Calibri" panose="020F0502020204030204" pitchFamily="34" charset="0"/>
                        <a:cs typeface="Times New Roman" panose="02020603050405020304" pitchFamily="18" charset="0"/>
                      </a:rPr>
                      <m:t>c</m:t>
                    </m:r>
                    <m:r>
                      <a:rPr lang="en-US" sz="240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latin typeface="Cambria Math" panose="02040503050406030204" pitchFamily="18" charset="0"/>
                        <a:ea typeface="Calibri" panose="020F0502020204030204" pitchFamily="34" charset="0"/>
                        <a:cs typeface="Times New Roman" panose="02020603050405020304" pitchFamily="18" charset="0"/>
                      </a:rPr>
                      <m:t>u</m:t>
                    </m:r>
                    <m:r>
                      <a:rPr lang="en-US" sz="2400">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a:latin typeface="Cambria Math" panose="02040503050406030204" pitchFamily="18" charset="0"/>
                        <a:ea typeface="Calibri" panose="020F0502020204030204" pitchFamily="34" charset="0"/>
                        <a:cs typeface="Times New Roman" panose="02020603050405020304" pitchFamily="18" charset="0"/>
                      </a:rPr>
                      <m:t>v</m:t>
                    </m:r>
                    <m:r>
                      <a:rPr lang="en-US" sz="2400">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t>    	0   </a:t>
                </a:r>
                <a:r>
                  <a:rPr lang="en-US" sz="2400" dirty="0" smtClean="0"/>
                  <a:t>           </a:t>
                </a:r>
                <a:r>
                  <a:rPr lang="en-US" sz="2400" dirty="0"/>
                  <a:t>-2 + 2j             4               2 – 2j</a:t>
                </a:r>
              </a:p>
              <a:p>
                <a:r>
                  <a:rPr lang="en-US" sz="2400" dirty="0"/>
                  <a:t>        		0     </a:t>
                </a:r>
                <a:r>
                  <a:rPr lang="en-US" sz="2400" dirty="0" smtClean="0"/>
                  <a:t>            </a:t>
                </a:r>
                <a:r>
                  <a:rPr lang="en-US" sz="2400" dirty="0"/>
                  <a:t>2             -2 – 2j               2j</a:t>
                </a:r>
              </a:p>
              <a:p>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683568" y="4487159"/>
                <a:ext cx="7524836" cy="1938992"/>
              </a:xfrm>
              <a:prstGeom prst="rect">
                <a:avLst/>
              </a:prstGeom>
              <a:blipFill>
                <a:blip r:embed="rId7"/>
                <a:stretch>
                  <a:fillRect t="-2201" r="-5182"/>
                </a:stretch>
              </a:blipFill>
            </p:spPr>
            <p:txBody>
              <a:bodyPr/>
              <a:lstStyle/>
              <a:p>
                <a:r>
                  <a:rPr lang="en-US">
                    <a:noFill/>
                  </a:rPr>
                  <a:t> </a:t>
                </a:r>
              </a:p>
            </p:txBody>
          </p:sp>
        </mc:Fallback>
      </mc:AlternateContent>
    </p:spTree>
    <p:extLst>
      <p:ext uri="{BB962C8B-B14F-4D97-AF65-F5344CB8AC3E}">
        <p14:creationId xmlns:p14="http://schemas.microsoft.com/office/powerpoint/2010/main" val="4292178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29</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2" name="Rectangle 1"/>
          <p:cNvSpPr/>
          <p:nvPr/>
        </p:nvSpPr>
        <p:spPr>
          <a:xfrm>
            <a:off x="143508" y="908720"/>
            <a:ext cx="4572000" cy="5016758"/>
          </a:xfrm>
          <a:prstGeom prst="rect">
            <a:avLst/>
          </a:prstGeom>
        </p:spPr>
        <p:txBody>
          <a:bodyPr>
            <a:spAutoFit/>
          </a:bodyPr>
          <a:lstStyle/>
          <a:p>
            <a:r>
              <a:rPr lang="en-US" b="1" i="1" dirty="0" err="1"/>
              <a:t>Ví</a:t>
            </a:r>
            <a:r>
              <a:rPr lang="en-US" b="1" i="1" dirty="0"/>
              <a:t> </a:t>
            </a:r>
            <a:r>
              <a:rPr lang="en-US" b="1" i="1" dirty="0" err="1"/>
              <a:t>dụ</a:t>
            </a:r>
            <a:r>
              <a:rPr lang="en-US" b="1" i="1" dirty="0"/>
              <a:t> 3.2</a:t>
            </a:r>
            <a:r>
              <a:rPr lang="en-US" i="1" dirty="0"/>
              <a:t>:</a:t>
            </a:r>
            <a:r>
              <a:rPr lang="en-US" dirty="0"/>
              <a:t> Perform the FT of image and calculate its Fourier spectrum.</a:t>
            </a:r>
          </a:p>
          <a:p>
            <a:endParaRPr lang="en-US" dirty="0"/>
          </a:p>
          <a:p>
            <a:r>
              <a:rPr lang="en-US" dirty="0"/>
              <a:t>clear all;</a:t>
            </a:r>
          </a:p>
          <a:p>
            <a:r>
              <a:rPr lang="en-US" dirty="0"/>
              <a:t>close all;</a:t>
            </a:r>
          </a:p>
          <a:p>
            <a:r>
              <a:rPr lang="en-US" dirty="0"/>
              <a:t>f=</a:t>
            </a:r>
            <a:r>
              <a:rPr lang="en-US" dirty="0" err="1"/>
              <a:t>imread</a:t>
            </a:r>
            <a:r>
              <a:rPr lang="en-US" dirty="0"/>
              <a:t>('</a:t>
            </a:r>
            <a:r>
              <a:rPr lang="en-US" dirty="0" err="1"/>
              <a:t>TestDFT.tif</a:t>
            </a:r>
            <a:r>
              <a:rPr lang="en-US" dirty="0"/>
              <a:t>');</a:t>
            </a:r>
          </a:p>
          <a:p>
            <a:r>
              <a:rPr lang="en-US" dirty="0"/>
              <a:t>F=fft2(f);</a:t>
            </a:r>
          </a:p>
          <a:p>
            <a:r>
              <a:rPr lang="en-US" dirty="0"/>
              <a:t>S=abs(F);</a:t>
            </a:r>
          </a:p>
          <a:p>
            <a:r>
              <a:rPr lang="en-US" dirty="0"/>
              <a:t>Fc=</a:t>
            </a:r>
            <a:r>
              <a:rPr lang="en-US" dirty="0" err="1"/>
              <a:t>fftshift</a:t>
            </a:r>
            <a:r>
              <a:rPr lang="en-US" dirty="0"/>
              <a:t>(F);</a:t>
            </a:r>
          </a:p>
          <a:p>
            <a:r>
              <a:rPr lang="en-US" dirty="0" err="1"/>
              <a:t>Sc</a:t>
            </a:r>
            <a:r>
              <a:rPr lang="en-US" dirty="0"/>
              <a:t>=abs(Fc);</a:t>
            </a:r>
          </a:p>
          <a:p>
            <a:r>
              <a:rPr lang="en-US" dirty="0"/>
              <a:t>S2=log(1+abs(Fc));</a:t>
            </a:r>
          </a:p>
          <a:p>
            <a:r>
              <a:rPr lang="en-US" dirty="0"/>
              <a:t>figure;</a:t>
            </a:r>
          </a:p>
          <a:p>
            <a:r>
              <a:rPr lang="en-US" dirty="0"/>
              <a:t>subplot(2,2,1);</a:t>
            </a:r>
            <a:r>
              <a:rPr lang="en-US" dirty="0" err="1"/>
              <a:t>imshow</a:t>
            </a:r>
            <a:r>
              <a:rPr lang="en-US" dirty="0"/>
              <a:t>(f);</a:t>
            </a:r>
          </a:p>
          <a:p>
            <a:r>
              <a:rPr lang="en-US" dirty="0"/>
              <a:t>subplot(2,2,2);</a:t>
            </a:r>
            <a:r>
              <a:rPr lang="en-US" dirty="0" err="1"/>
              <a:t>imshow</a:t>
            </a:r>
            <a:r>
              <a:rPr lang="en-US" dirty="0"/>
              <a:t>(S);</a:t>
            </a:r>
          </a:p>
          <a:p>
            <a:r>
              <a:rPr lang="en-US" dirty="0"/>
              <a:t>subplot(2,2,3);</a:t>
            </a:r>
            <a:r>
              <a:rPr lang="en-US" dirty="0" err="1"/>
              <a:t>imshow</a:t>
            </a:r>
            <a:r>
              <a:rPr lang="en-US" dirty="0"/>
              <a:t>(</a:t>
            </a:r>
            <a:r>
              <a:rPr lang="en-US" dirty="0" err="1"/>
              <a:t>Sc</a:t>
            </a:r>
            <a:r>
              <a:rPr lang="en-US" dirty="0"/>
              <a:t>);</a:t>
            </a:r>
          </a:p>
          <a:p>
            <a:r>
              <a:rPr lang="en-US" dirty="0"/>
              <a:t>subplot(2,2,4);</a:t>
            </a:r>
            <a:r>
              <a:rPr lang="en-US" dirty="0" err="1"/>
              <a:t>imshow</a:t>
            </a:r>
            <a:r>
              <a:rPr lang="en-US" dirty="0"/>
              <a:t>(S2); </a:t>
            </a:r>
          </a:p>
        </p:txBody>
      </p:sp>
      <p:sp>
        <p:nvSpPr>
          <p:cNvPr id="3" name="Rectangle 2"/>
          <p:cNvSpPr/>
          <p:nvPr/>
        </p:nvSpPr>
        <p:spPr>
          <a:xfrm>
            <a:off x="4463988" y="764704"/>
            <a:ext cx="4680012" cy="4093428"/>
          </a:xfrm>
          <a:prstGeom prst="rect">
            <a:avLst/>
          </a:prstGeom>
        </p:spPr>
        <p:txBody>
          <a:bodyPr wrap="square">
            <a:spAutoFit/>
          </a:bodyPr>
          <a:lstStyle/>
          <a:p>
            <a:r>
              <a:rPr lang="en-US" dirty="0"/>
              <a:t>Functions: “</a:t>
            </a:r>
            <a:r>
              <a:rPr lang="en-US" dirty="0" err="1"/>
              <a:t>fftshift</a:t>
            </a:r>
            <a:r>
              <a:rPr lang="en-US" dirty="0"/>
              <a:t>” and “</a:t>
            </a:r>
            <a:r>
              <a:rPr lang="en-US" dirty="0" err="1"/>
              <a:t>ifftshift</a:t>
            </a:r>
            <a:r>
              <a:rPr lang="en-US" dirty="0"/>
              <a:t>” will transfer the angle position into the original one.</a:t>
            </a:r>
          </a:p>
          <a:p>
            <a:r>
              <a:rPr lang="en-US" dirty="0"/>
              <a:t>F=</a:t>
            </a:r>
            <a:r>
              <a:rPr lang="en-US" dirty="0" err="1"/>
              <a:t>ifftshift</a:t>
            </a:r>
            <a:r>
              <a:rPr lang="en-US" dirty="0"/>
              <a:t>(Fc)</a:t>
            </a:r>
          </a:p>
          <a:p>
            <a:r>
              <a:rPr lang="en-US" dirty="0"/>
              <a:t>The inverse FT</a:t>
            </a:r>
          </a:p>
          <a:p>
            <a:r>
              <a:rPr lang="en-US" dirty="0"/>
              <a:t>f=ifft2(F)</a:t>
            </a:r>
          </a:p>
          <a:p>
            <a:r>
              <a:rPr lang="en-US" dirty="0"/>
              <a:t>F is the FT, f is image in the spatial domain. If the input of F is real, f is real. However, in practice, function ifft2 often has a small complex value, its result  will be complex, so we can use function to produce real values:</a:t>
            </a:r>
          </a:p>
          <a:p>
            <a:r>
              <a:rPr lang="en-US" dirty="0"/>
              <a:t>f=real(ifft2(F))</a:t>
            </a:r>
          </a:p>
        </p:txBody>
      </p:sp>
      <p:sp>
        <p:nvSpPr>
          <p:cNvPr id="8"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3922789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45F1F49-8260-466C-994A-9C392AC877B1}" type="slidenum">
              <a:rPr lang="en-US" sz="1400">
                <a:solidFill>
                  <a:schemeClr val="tx1"/>
                </a:solidFill>
              </a:rPr>
              <a:pPr algn="r" eaLnBrk="1" hangingPunct="1"/>
              <a:t>3</a:t>
            </a:fld>
            <a:endParaRPr lang="en-US" sz="1400">
              <a:solidFill>
                <a:schemeClr val="tx1"/>
              </a:solidFill>
            </a:endParaRPr>
          </a:p>
        </p:txBody>
      </p:sp>
      <p:sp>
        <p:nvSpPr>
          <p:cNvPr id="4099"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4100" name="Text Box 9"/>
          <p:cNvSpPr txBox="1">
            <a:spLocks noChangeArrowheads="1"/>
          </p:cNvSpPr>
          <p:nvPr/>
        </p:nvSpPr>
        <p:spPr bwMode="auto">
          <a:xfrm>
            <a:off x="3311525" y="1524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3200" b="1">
                <a:solidFill>
                  <a:srgbClr val="FF0000"/>
                </a:solidFill>
              </a:rPr>
              <a:t>Fourier Transform</a:t>
            </a:r>
            <a:endParaRPr lang="en-US" sz="3200">
              <a:solidFill>
                <a:srgbClr val="FF0000"/>
              </a:solidFill>
            </a:endParaRPr>
          </a:p>
        </p:txBody>
      </p:sp>
      <p:sp>
        <p:nvSpPr>
          <p:cNvPr id="4102" name="Text Box 18"/>
          <p:cNvSpPr txBox="1">
            <a:spLocks noChangeArrowheads="1"/>
          </p:cNvSpPr>
          <p:nvPr/>
        </p:nvSpPr>
        <p:spPr bwMode="auto">
          <a:xfrm>
            <a:off x="142875" y="981075"/>
            <a:ext cx="4537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800" b="1" dirty="0">
                <a:solidFill>
                  <a:schemeClr val="accent2"/>
                </a:solidFill>
              </a:rPr>
              <a:t>Introduction</a:t>
            </a:r>
          </a:p>
        </p:txBody>
      </p:sp>
      <p:sp>
        <p:nvSpPr>
          <p:cNvPr id="4103" name="Text Box 19"/>
          <p:cNvSpPr txBox="1">
            <a:spLocks noChangeArrowheads="1"/>
          </p:cNvSpPr>
          <p:nvPr/>
        </p:nvSpPr>
        <p:spPr bwMode="auto">
          <a:xfrm>
            <a:off x="395287" y="1628800"/>
            <a:ext cx="85693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dirty="0">
                <a:solidFill>
                  <a:schemeClr val="tx1"/>
                </a:solidFill>
                <a:latin typeface="Times New Roman" pitchFamily="18" charset="0"/>
                <a:cs typeface="Times New Roman" pitchFamily="18" charset="0"/>
              </a:rPr>
              <a:t>- Fourier Transform (FT): an image in </a:t>
            </a:r>
            <a:r>
              <a:rPr lang="en-US" sz="2400">
                <a:solidFill>
                  <a:schemeClr val="tx1"/>
                </a:solidFill>
                <a:latin typeface="Times New Roman" pitchFamily="18" charset="0"/>
                <a:cs typeface="Times New Roman" pitchFamily="18" charset="0"/>
              </a:rPr>
              <a:t>the spatial </a:t>
            </a:r>
            <a:r>
              <a:rPr lang="en-US" sz="2400" dirty="0">
                <a:solidFill>
                  <a:schemeClr val="tx1"/>
                </a:solidFill>
                <a:latin typeface="Times New Roman" pitchFamily="18" charset="0"/>
                <a:cs typeface="Times New Roman" pitchFamily="18" charset="0"/>
              </a:rPr>
              <a:t>is transformed to consider in the  frequency domain. One can use the FT in filtering image or others</a:t>
            </a:r>
          </a:p>
          <a:p>
            <a:pPr eaLnBrk="1" hangingPunct="1">
              <a:spcBef>
                <a:spcPct val="50000"/>
              </a:spcBef>
              <a:buFontTx/>
              <a:buChar char="-"/>
            </a:pPr>
            <a:r>
              <a:rPr lang="en-US" sz="2400" dirty="0">
                <a:solidFill>
                  <a:schemeClr val="tx1"/>
                </a:solidFill>
                <a:latin typeface="Times New Roman" pitchFamily="18" charset="0"/>
                <a:cs typeface="Times New Roman" pitchFamily="18" charset="0"/>
              </a:rPr>
              <a:t> FT of two-dimensional (2D)</a:t>
            </a:r>
          </a:p>
          <a:p>
            <a:pPr eaLnBrk="1" hangingPunct="1">
              <a:spcBef>
                <a:spcPct val="50000"/>
              </a:spcBef>
              <a:buFontTx/>
              <a:buChar char="-"/>
            </a:pPr>
            <a:r>
              <a:rPr lang="en-US" sz="2400" dirty="0">
                <a:solidFill>
                  <a:schemeClr val="tx1"/>
                </a:solidFill>
                <a:latin typeface="Times New Roman" pitchFamily="18" charset="0"/>
                <a:cs typeface="Times New Roman" pitchFamily="18" charset="0"/>
              </a:rPr>
              <a:t> Properties of Discrete Fourier Transform</a:t>
            </a:r>
          </a:p>
          <a:p>
            <a:pPr eaLnBrk="1" hangingPunct="1">
              <a:spcBef>
                <a:spcPct val="50000"/>
              </a:spcBef>
              <a:buFontTx/>
              <a:buChar char="-"/>
            </a:pPr>
            <a:r>
              <a:rPr lang="en-US" sz="2400" dirty="0">
                <a:solidFill>
                  <a:schemeClr val="tx1"/>
                </a:solidFill>
                <a:latin typeface="Times New Roman" pitchFamily="18" charset="0"/>
                <a:cs typeface="Times New Roman" pitchFamily="18" charset="0"/>
              </a:rPr>
              <a:t> Applications</a:t>
            </a:r>
          </a:p>
          <a:p>
            <a:pPr marL="342900" indent="-342900" eaLnBrk="1" hangingPunct="1">
              <a:spcBef>
                <a:spcPct val="50000"/>
              </a:spcBef>
              <a:buFont typeface="Arial" charset="0"/>
              <a:buChar char="•"/>
            </a:pPr>
            <a:r>
              <a:rPr lang="en-US" sz="2400" i="1" dirty="0">
                <a:solidFill>
                  <a:schemeClr val="tx1"/>
                </a:solidFill>
                <a:latin typeface="Times New Roman" pitchFamily="18" charset="0"/>
                <a:cs typeface="Times New Roman" pitchFamily="18" charset="0"/>
              </a:rPr>
              <a:t>Extracting feature of image based on frequency</a:t>
            </a:r>
          </a:p>
          <a:p>
            <a:pPr marL="342900" indent="-342900" eaLnBrk="1" hangingPunct="1">
              <a:spcBef>
                <a:spcPct val="50000"/>
              </a:spcBef>
              <a:buFont typeface="Arial" charset="0"/>
              <a:buChar char="•"/>
            </a:pPr>
            <a:r>
              <a:rPr lang="en-US" sz="2400" i="1" dirty="0">
                <a:solidFill>
                  <a:schemeClr val="tx1"/>
                </a:solidFill>
                <a:latin typeface="Times New Roman" pitchFamily="18" charset="0"/>
                <a:cs typeface="Times New Roman" pitchFamily="18" charset="0"/>
              </a:rPr>
              <a:t>Filtering noise</a:t>
            </a:r>
          </a:p>
          <a:p>
            <a:pPr marL="342900" indent="-342900" eaLnBrk="1" hangingPunct="1">
              <a:spcBef>
                <a:spcPct val="50000"/>
              </a:spcBef>
              <a:buFont typeface="Arial" charset="0"/>
              <a:buChar char="•"/>
            </a:pPr>
            <a:r>
              <a:rPr lang="en-US" sz="2400" i="1" dirty="0">
                <a:solidFill>
                  <a:schemeClr val="tx1"/>
                </a:solidFill>
                <a:latin typeface="Times New Roman" pitchFamily="18" charset="0"/>
                <a:cs typeface="Times New Roman" pitchFamily="18" charset="0"/>
              </a:rPr>
              <a:t>Determining frequencies in an image</a:t>
            </a:r>
          </a:p>
        </p:txBody>
      </p:sp>
      <p:sp>
        <p:nvSpPr>
          <p:cNvPr id="8"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38914" name="Picture 2" descr="https://homepages.inf.ed.ac.uk/rbf/HIPR2/mote.gi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2463" y="-252413"/>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30</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pic>
        <p:nvPicPr>
          <p:cNvPr id="10" name="Picture 9"/>
          <p:cNvPicPr/>
          <p:nvPr/>
        </p:nvPicPr>
        <p:blipFill rotWithShape="1">
          <a:blip r:embed="rId3">
            <a:extLst>
              <a:ext uri="{BEBA8EAE-BF5A-486C-A8C5-ECC9F3942E4B}">
                <a14:imgProps xmlns:a14="http://schemas.microsoft.com/office/drawing/2010/main">
                  <a14:imgLayer r:embed="rId4">
                    <a14:imgEffect>
                      <a14:brightnessContrast bright="-30000" contrast="80000"/>
                    </a14:imgEffect>
                  </a14:imgLayer>
                </a14:imgProps>
              </a:ext>
            </a:extLst>
          </a:blip>
          <a:srcRect l="21474" t="34872" r="47543" b="12649"/>
          <a:stretch/>
        </p:blipFill>
        <p:spPr bwMode="auto">
          <a:xfrm>
            <a:off x="381844" y="1155906"/>
            <a:ext cx="3197224" cy="3103778"/>
          </a:xfrm>
          <a:prstGeom prst="rect">
            <a:avLst/>
          </a:prstGeom>
          <a:ln>
            <a:noFill/>
          </a:ln>
          <a:extLst>
            <a:ext uri="{53640926-AAD7-44D8-BBD7-CCE9431645EC}">
              <a14:shadowObscured xmlns:a14="http://schemas.microsoft.com/office/drawing/2010/main"/>
            </a:ext>
          </a:extLst>
        </p:spPr>
      </p:pic>
      <p:pic>
        <p:nvPicPr>
          <p:cNvPr id="11" name="Picture 10"/>
          <p:cNvPicPr/>
          <p:nvPr/>
        </p:nvPicPr>
        <p:blipFill>
          <a:blip r:embed="rId5">
            <a:extLst>
              <a:ext uri="{BEBA8EAE-BF5A-486C-A8C5-ECC9F3942E4B}">
                <a14:imgProps xmlns:a14="http://schemas.microsoft.com/office/drawing/2010/main">
                  <a14:imgLayer r:embed="rId6">
                    <a14:imgEffect>
                      <a14:brightnessContrast bright="-30000" contrast="80000"/>
                    </a14:imgEffect>
                  </a14:imgLayer>
                </a14:imgProps>
              </a:ext>
              <a:ext uri="{28A0092B-C50C-407E-A947-70E740481C1C}">
                <a14:useLocalDpi xmlns:a14="http://schemas.microsoft.com/office/drawing/2010/main" val="0"/>
              </a:ext>
            </a:extLst>
          </a:blip>
          <a:srcRect/>
          <a:stretch>
            <a:fillRect/>
          </a:stretch>
        </p:blipFill>
        <p:spPr bwMode="auto">
          <a:xfrm>
            <a:off x="4716016" y="856661"/>
            <a:ext cx="3600400" cy="3220411"/>
          </a:xfrm>
          <a:prstGeom prst="rect">
            <a:avLst/>
          </a:prstGeom>
          <a:noFill/>
          <a:ln>
            <a:noFill/>
          </a:ln>
        </p:spPr>
      </p:pic>
      <mc:AlternateContent xmlns:mc="http://schemas.openxmlformats.org/markup-compatibility/2006" xmlns:a14="http://schemas.microsoft.com/office/drawing/2010/main">
        <mc:Choice Requires="a14">
          <p:sp>
            <p:nvSpPr>
              <p:cNvPr id="4" name="Rectangle 3"/>
              <p:cNvSpPr/>
              <p:nvPr/>
            </p:nvSpPr>
            <p:spPr>
              <a:xfrm>
                <a:off x="179512" y="4877869"/>
                <a:ext cx="8481888" cy="1015663"/>
              </a:xfrm>
              <a:prstGeom prst="rect">
                <a:avLst/>
              </a:prstGeom>
            </p:spPr>
            <p:txBody>
              <a:bodyPr wrap="square">
                <a:spAutoFit/>
              </a:bodyPr>
              <a:lstStyle/>
              <a:p>
                <a:r>
                  <a:rPr lang="en-US" i="1" dirty="0"/>
                  <a:t>(a) Fourier spectrum (</a:t>
                </a:r>
                <a:r>
                  <a:rPr lang="en-US" i="1" dirty="0" err="1"/>
                  <a:t>fft</a:t>
                </a:r>
                <a:r>
                  <a:rPr lang="en-US" i="1" dirty="0"/>
                  <a:t>) with size </a:t>
                </a:r>
                <a14:m>
                  <m:oMath xmlns:m="http://schemas.openxmlformats.org/officeDocument/2006/math">
                    <m:r>
                      <a:rPr lang="en-US" i="1">
                        <a:latin typeface="Cambria Math"/>
                      </a:rPr>
                      <m:t>𝑀</m:t>
                    </m:r>
                    <m:r>
                      <a:rPr lang="en-US" i="1">
                        <a:latin typeface="Cambria Math"/>
                      </a:rPr>
                      <m:t>×</m:t>
                    </m:r>
                    <m:r>
                      <a:rPr lang="en-US" i="1">
                        <a:latin typeface="Cambria Math"/>
                      </a:rPr>
                      <m:t>𝑁</m:t>
                    </m:r>
                  </m:oMath>
                </a14:m>
                <a:r>
                  <a:rPr lang="en-US" i="1" dirty="0"/>
                  <a:t> and 4 angles of rectangle. (b) Spectrum is calculated by product of </a:t>
                </a:r>
                <a14:m>
                  <m:oMath xmlns:m="http://schemas.openxmlformats.org/officeDocument/2006/math">
                    <m:r>
                      <a:rPr lang="en-US" i="1">
                        <a:latin typeface="Cambria Math"/>
                      </a:rPr>
                      <m:t>𝑓</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oMath>
                </a14:m>
                <a:r>
                  <a:rPr lang="en-US" i="1" dirty="0"/>
                  <a:t> and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−1</m:t>
                            </m:r>
                          </m:e>
                        </m:d>
                      </m:e>
                      <m:sup>
                        <m:r>
                          <a:rPr lang="en-US" i="1">
                            <a:latin typeface="Cambria Math"/>
                          </a:rPr>
                          <m:t>𝑥</m:t>
                        </m:r>
                        <m:r>
                          <a:rPr lang="en-US" i="1">
                            <a:latin typeface="Cambria Math"/>
                          </a:rPr>
                          <m:t>+</m:t>
                        </m:r>
                        <m:r>
                          <a:rPr lang="en-US" i="1">
                            <a:latin typeface="Cambria Math"/>
                          </a:rPr>
                          <m:t>𝑦</m:t>
                        </m:r>
                      </m:sup>
                    </m:sSup>
                  </m:oMath>
                </a14:m>
                <a:r>
                  <a:rPr lang="en-US" i="1" dirty="0"/>
                  <a:t> before calculating the FT. </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79512" y="4877869"/>
                <a:ext cx="8481888" cy="1015663"/>
              </a:xfrm>
              <a:prstGeom prst="rect">
                <a:avLst/>
              </a:prstGeom>
              <a:blipFill>
                <a:blip r:embed="rId7"/>
                <a:stretch>
                  <a:fillRect l="-718" t="-2395" b="-10180"/>
                </a:stretch>
              </a:blipFill>
            </p:spPr>
            <p:txBody>
              <a:bodyPr/>
              <a:lstStyle/>
              <a:p>
                <a:r>
                  <a:rPr lang="en-US">
                    <a:noFill/>
                  </a:rPr>
                  <a:t> </a:t>
                </a:r>
              </a:p>
            </p:txBody>
          </p:sp>
        </mc:Fallback>
      </mc:AlternateContent>
      <p:sp>
        <p:nvSpPr>
          <p:cNvPr id="12"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791496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31</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2" name="Rectangle 1"/>
          <p:cNvSpPr/>
          <p:nvPr/>
        </p:nvSpPr>
        <p:spPr>
          <a:xfrm>
            <a:off x="251520" y="635201"/>
            <a:ext cx="8532948" cy="400110"/>
          </a:xfrm>
          <a:prstGeom prst="rect">
            <a:avLst/>
          </a:prstGeom>
        </p:spPr>
        <p:txBody>
          <a:bodyPr wrap="square">
            <a:spAutoFit/>
          </a:bodyPr>
          <a:lstStyle/>
          <a:p>
            <a:r>
              <a:rPr lang="en-US" dirty="0"/>
              <a:t>Amplitude of the Fourier spectrum using function S=abs(F)</a:t>
            </a: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86345" y="1850348"/>
            <a:ext cx="1460500" cy="1460500"/>
          </a:xfrm>
          <a:prstGeom prst="rect">
            <a:avLst/>
          </a:prstGeom>
          <a:noFill/>
          <a:ln>
            <a:noFill/>
          </a:ln>
        </p:spPr>
      </p:pic>
      <p:pic>
        <p:nvPicPr>
          <p:cNvPr id="11" name="Picture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3258" y="1858980"/>
            <a:ext cx="1460500" cy="1460500"/>
          </a:xfrm>
          <a:prstGeom prst="rect">
            <a:avLst/>
          </a:prstGeom>
          <a:noFill/>
          <a:ln>
            <a:noFill/>
          </a:ln>
        </p:spPr>
      </p:pic>
      <p:pic>
        <p:nvPicPr>
          <p:cNvPr id="12" name="Picture 1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19972" y="1858980"/>
            <a:ext cx="1460500" cy="1460500"/>
          </a:xfrm>
          <a:prstGeom prst="rect">
            <a:avLst/>
          </a:prstGeom>
          <a:noFill/>
          <a:ln>
            <a:noFill/>
          </a:ln>
        </p:spPr>
      </p:pic>
      <p:pic>
        <p:nvPicPr>
          <p:cNvPr id="13" name="Picture 1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1508" y="1833332"/>
            <a:ext cx="1460500" cy="1460500"/>
          </a:xfrm>
          <a:prstGeom prst="rect">
            <a:avLst/>
          </a:prstGeom>
          <a:noFill/>
          <a:ln>
            <a:noFill/>
          </a:ln>
        </p:spPr>
      </p:pic>
      <p:sp>
        <p:nvSpPr>
          <p:cNvPr id="3" name="Rectangle 2"/>
          <p:cNvSpPr/>
          <p:nvPr/>
        </p:nvSpPr>
        <p:spPr>
          <a:xfrm>
            <a:off x="251520" y="3837665"/>
            <a:ext cx="8532948" cy="1015663"/>
          </a:xfrm>
          <a:prstGeom prst="rect">
            <a:avLst/>
          </a:prstGeom>
        </p:spPr>
        <p:txBody>
          <a:bodyPr wrap="square">
            <a:spAutoFit/>
          </a:bodyPr>
          <a:lstStyle/>
          <a:p>
            <a:endParaRPr lang="en-US" dirty="0"/>
          </a:p>
          <a:p>
            <a:r>
              <a:rPr lang="en-US" i="1" dirty="0"/>
              <a:t>(a). Original image; (b) Fourier spectrum; (c) Fourier spectrum with shifted center; (d) Enhanced spectrum using the log transformation</a:t>
            </a:r>
            <a:endParaRPr lang="en-US" dirty="0"/>
          </a:p>
        </p:txBody>
      </p:sp>
      <p:sp>
        <p:nvSpPr>
          <p:cNvPr id="14"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3548315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32</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8" name="TextBox 7"/>
          <p:cNvSpPr txBox="1"/>
          <p:nvPr/>
        </p:nvSpPr>
        <p:spPr>
          <a:xfrm>
            <a:off x="107504" y="692150"/>
            <a:ext cx="8893175" cy="461665"/>
          </a:xfrm>
          <a:prstGeom prst="rect">
            <a:avLst/>
          </a:prstGeom>
          <a:solidFill>
            <a:schemeClr val="tx2">
              <a:lumMod val="20000"/>
              <a:lumOff val="80000"/>
            </a:schemeClr>
          </a:solidFill>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Exercise</a:t>
            </a:r>
          </a:p>
        </p:txBody>
      </p:sp>
      <p:sp>
        <p:nvSpPr>
          <p:cNvPr id="9" name="TextBox 8"/>
          <p:cNvSpPr txBox="1"/>
          <p:nvPr/>
        </p:nvSpPr>
        <p:spPr>
          <a:xfrm>
            <a:off x="16272" y="1268760"/>
            <a:ext cx="8964488" cy="830997"/>
          </a:xfrm>
          <a:prstGeom prst="rect">
            <a:avLst/>
          </a:prstGeom>
          <a:noFill/>
          <a:ln>
            <a:noFill/>
          </a:ln>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Compute the DFT of the following image</a:t>
            </a:r>
          </a:p>
          <a:p>
            <a:pPr eaLnBrk="1" hangingPunct="1">
              <a:defRPr/>
            </a:pPr>
            <a:endParaRPr lang="en-US" sz="2400" dirty="0">
              <a:solidFill>
                <a:schemeClr val="tx1"/>
              </a:solidFill>
              <a:latin typeface="Times New Roman" pitchFamily="18" charset="0"/>
              <a:cs typeface="Times New Roman" pitchFamily="18" charset="0"/>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012" y="1838908"/>
            <a:ext cx="3196431" cy="169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2904" y="3269693"/>
            <a:ext cx="8964488" cy="830997"/>
          </a:xfrm>
          <a:prstGeom prst="rect">
            <a:avLst/>
          </a:prstGeom>
          <a:noFill/>
          <a:ln>
            <a:noFill/>
          </a:ln>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Solution</a:t>
            </a:r>
          </a:p>
          <a:p>
            <a:pPr eaLnBrk="1" hangingPunct="1">
              <a:defRPr/>
            </a:pPr>
            <a:endParaRPr lang="en-US" sz="2400" dirty="0">
              <a:solidFill>
                <a:schemeClr val="tx1"/>
              </a:solidFill>
              <a:latin typeface="Times New Roman" pitchFamily="18" charset="0"/>
              <a:cs typeface="Times New Roman" pitchFamily="18" charset="0"/>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153" y="4209493"/>
            <a:ext cx="3197895" cy="16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5343317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33</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8" name="TextBox 7"/>
          <p:cNvSpPr txBox="1"/>
          <p:nvPr/>
        </p:nvSpPr>
        <p:spPr>
          <a:xfrm>
            <a:off x="107504" y="692150"/>
            <a:ext cx="8893175" cy="461665"/>
          </a:xfrm>
          <a:prstGeom prst="rect">
            <a:avLst/>
          </a:prstGeom>
          <a:solidFill>
            <a:schemeClr val="tx2">
              <a:lumMod val="20000"/>
              <a:lumOff val="80000"/>
            </a:schemeClr>
          </a:solidFill>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Exercise</a:t>
            </a:r>
          </a:p>
        </p:txBody>
      </p:sp>
      <p:sp>
        <p:nvSpPr>
          <p:cNvPr id="9" name="TextBox 8"/>
          <p:cNvSpPr txBox="1"/>
          <p:nvPr/>
        </p:nvSpPr>
        <p:spPr>
          <a:xfrm>
            <a:off x="72008" y="1908175"/>
            <a:ext cx="8964488" cy="1938992"/>
          </a:xfrm>
          <a:prstGeom prst="rect">
            <a:avLst/>
          </a:prstGeom>
          <a:noFill/>
          <a:ln>
            <a:noFill/>
          </a:ln>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Verify the relationship of the DFTs of the following images</a:t>
            </a:r>
          </a:p>
          <a:p>
            <a:pPr eaLnBrk="1" hangingPunct="1">
              <a:defRPr/>
            </a:pPr>
            <a:endParaRPr lang="en-US" sz="2400" dirty="0">
              <a:solidFill>
                <a:schemeClr val="tx1"/>
              </a:solidFill>
              <a:latin typeface="Times New Roman" pitchFamily="18" charset="0"/>
              <a:cs typeface="Times New Roman" pitchFamily="18" charset="0"/>
              <a:sym typeface="Wingdings" pitchFamily="2" charset="2"/>
            </a:endParaRPr>
          </a:p>
          <a:p>
            <a:pPr eaLnBrk="1" hangingPunct="1">
              <a:defRPr/>
            </a:pPr>
            <a:endParaRPr lang="en-US" sz="2400" dirty="0">
              <a:solidFill>
                <a:schemeClr val="tx1"/>
              </a:solidFill>
              <a:latin typeface="Times New Roman" pitchFamily="18" charset="0"/>
              <a:cs typeface="Times New Roman" pitchFamily="18" charset="0"/>
              <a:sym typeface="Wingdings" pitchFamily="2" charset="2"/>
            </a:endParaRPr>
          </a:p>
          <a:p>
            <a:pPr eaLnBrk="1" hangingPunct="1">
              <a:defRPr/>
            </a:pPr>
            <a:endParaRPr lang="en-US" sz="2400" dirty="0">
              <a:solidFill>
                <a:schemeClr val="tx1"/>
              </a:solidFill>
              <a:latin typeface="Times New Roman" pitchFamily="18" charset="0"/>
              <a:cs typeface="Times New Roman" pitchFamily="18" charset="0"/>
            </a:endParaRPr>
          </a:p>
          <a:p>
            <a:pPr eaLnBrk="1" hangingPunct="1">
              <a:defRPr/>
            </a:pPr>
            <a:endParaRPr lang="en-US" sz="2400" dirty="0">
              <a:solidFill>
                <a:schemeClr val="tx1"/>
              </a:solidFill>
              <a:latin typeface="Times New Roman" pitchFamily="18" charset="0"/>
              <a:cs typeface="Times New Roman" pitchFamily="18"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147" y="3187475"/>
            <a:ext cx="2544105" cy="157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0857"/>
          <a:stretch/>
        </p:blipFill>
        <p:spPr bwMode="auto">
          <a:xfrm>
            <a:off x="1331640" y="3099048"/>
            <a:ext cx="2529743" cy="169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09800" y="5229200"/>
            <a:ext cx="423514" cy="523220"/>
          </a:xfrm>
          <a:prstGeom prst="rect">
            <a:avLst/>
          </a:prstGeom>
          <a:noFill/>
        </p:spPr>
        <p:txBody>
          <a:bodyPr wrap="none" rtlCol="0">
            <a:spAutoFit/>
          </a:bodyPr>
          <a:lstStyle/>
          <a:p>
            <a:r>
              <a:rPr lang="en-US" sz="2800" dirty="0">
                <a:solidFill>
                  <a:schemeClr val="tx1"/>
                </a:solidFill>
              </a:rPr>
              <a:t>A</a:t>
            </a:r>
          </a:p>
        </p:txBody>
      </p:sp>
      <p:sp>
        <p:nvSpPr>
          <p:cNvPr id="12" name="TextBox 11"/>
          <p:cNvSpPr txBox="1"/>
          <p:nvPr/>
        </p:nvSpPr>
        <p:spPr>
          <a:xfrm>
            <a:off x="6341442" y="5121188"/>
            <a:ext cx="423514" cy="523220"/>
          </a:xfrm>
          <a:prstGeom prst="rect">
            <a:avLst/>
          </a:prstGeom>
          <a:noFill/>
        </p:spPr>
        <p:txBody>
          <a:bodyPr wrap="none" rtlCol="0">
            <a:spAutoFit/>
          </a:bodyPr>
          <a:lstStyle/>
          <a:p>
            <a:r>
              <a:rPr lang="en-US" sz="2800" dirty="0">
                <a:solidFill>
                  <a:schemeClr val="tx1"/>
                </a:solidFill>
              </a:rPr>
              <a:t>B</a:t>
            </a:r>
          </a:p>
        </p:txBody>
      </p:sp>
      <p:sp>
        <p:nvSpPr>
          <p:cNvPr id="13"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1194564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34</a:t>
            </a:fld>
            <a:endParaRPr lang="en-US" sz="1400">
              <a:solidFill>
                <a:schemeClr val="tx1"/>
              </a:solidFill>
            </a:endParaRP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8" name="TextBox 7"/>
          <p:cNvSpPr txBox="1"/>
          <p:nvPr/>
        </p:nvSpPr>
        <p:spPr>
          <a:xfrm>
            <a:off x="107504" y="692150"/>
            <a:ext cx="8893175" cy="461665"/>
          </a:xfrm>
          <a:prstGeom prst="rect">
            <a:avLst/>
          </a:prstGeom>
          <a:solidFill>
            <a:schemeClr val="tx2">
              <a:lumMod val="20000"/>
              <a:lumOff val="80000"/>
            </a:schemeClr>
          </a:solidFill>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Exercise</a:t>
            </a:r>
          </a:p>
        </p:txBody>
      </p:sp>
      <p:sp>
        <p:nvSpPr>
          <p:cNvPr id="9" name="TextBox 8"/>
          <p:cNvSpPr txBox="1"/>
          <p:nvPr/>
        </p:nvSpPr>
        <p:spPr>
          <a:xfrm>
            <a:off x="72008" y="1908175"/>
            <a:ext cx="8964488" cy="1938992"/>
          </a:xfrm>
          <a:prstGeom prst="rect">
            <a:avLst/>
          </a:prstGeom>
          <a:noFill/>
          <a:ln>
            <a:noFill/>
          </a:ln>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Find the DFT of the following image</a:t>
            </a:r>
          </a:p>
          <a:p>
            <a:pPr eaLnBrk="1" hangingPunct="1">
              <a:defRPr/>
            </a:pPr>
            <a:endParaRPr lang="en-US" sz="2400" dirty="0">
              <a:solidFill>
                <a:schemeClr val="tx1"/>
              </a:solidFill>
              <a:latin typeface="Times New Roman" pitchFamily="18" charset="0"/>
              <a:cs typeface="Times New Roman" pitchFamily="18" charset="0"/>
              <a:sym typeface="Wingdings" pitchFamily="2" charset="2"/>
            </a:endParaRPr>
          </a:p>
          <a:p>
            <a:pPr eaLnBrk="1" hangingPunct="1">
              <a:defRPr/>
            </a:pPr>
            <a:endParaRPr lang="en-US" sz="2400" dirty="0">
              <a:solidFill>
                <a:schemeClr val="tx1"/>
              </a:solidFill>
              <a:latin typeface="Times New Roman" pitchFamily="18" charset="0"/>
              <a:cs typeface="Times New Roman" pitchFamily="18" charset="0"/>
              <a:sym typeface="Wingdings" pitchFamily="2" charset="2"/>
            </a:endParaRPr>
          </a:p>
          <a:p>
            <a:pPr eaLnBrk="1" hangingPunct="1">
              <a:defRPr/>
            </a:pPr>
            <a:endParaRPr lang="en-US" sz="2400" dirty="0">
              <a:solidFill>
                <a:schemeClr val="tx1"/>
              </a:solidFill>
              <a:latin typeface="Times New Roman" pitchFamily="18" charset="0"/>
              <a:cs typeface="Times New Roman" pitchFamily="18" charset="0"/>
            </a:endParaRPr>
          </a:p>
          <a:p>
            <a:pPr eaLnBrk="1" hangingPunct="1">
              <a:defRPr/>
            </a:pPr>
            <a:endParaRPr lang="en-US" sz="2400" dirty="0">
              <a:solidFill>
                <a:schemeClr val="tx1"/>
              </a:solidFill>
              <a:latin typeface="Times New Roman" pitchFamily="18" charset="0"/>
              <a:cs typeface="Times New Roman" pitchFamily="18" charset="0"/>
            </a:endParaRPr>
          </a:p>
        </p:txBody>
      </p:sp>
      <p:pic>
        <p:nvPicPr>
          <p:cNvPr id="409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542" t="44833" r="53229" b="33667"/>
          <a:stretch/>
        </p:blipFill>
        <p:spPr bwMode="auto">
          <a:xfrm>
            <a:off x="2872817" y="2996952"/>
            <a:ext cx="3362548" cy="2478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4270548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35</a:t>
            </a:fld>
            <a:endParaRPr lang="en-US" sz="1400">
              <a:solidFill>
                <a:schemeClr val="tx1"/>
              </a:solidFill>
            </a:endParaRP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8" name="TextBox 7"/>
          <p:cNvSpPr txBox="1"/>
          <p:nvPr/>
        </p:nvSpPr>
        <p:spPr>
          <a:xfrm>
            <a:off x="107504" y="692150"/>
            <a:ext cx="8893175" cy="461665"/>
          </a:xfrm>
          <a:prstGeom prst="rect">
            <a:avLst/>
          </a:prstGeom>
          <a:solidFill>
            <a:schemeClr val="tx2">
              <a:lumMod val="20000"/>
              <a:lumOff val="80000"/>
            </a:schemeClr>
          </a:solidFill>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Exercise</a:t>
            </a:r>
          </a:p>
        </p:txBody>
      </p:sp>
      <p:sp>
        <p:nvSpPr>
          <p:cNvPr id="9" name="TextBox 8"/>
          <p:cNvSpPr txBox="1"/>
          <p:nvPr/>
        </p:nvSpPr>
        <p:spPr>
          <a:xfrm>
            <a:off x="72008" y="1908175"/>
            <a:ext cx="8964488" cy="1938992"/>
          </a:xfrm>
          <a:prstGeom prst="rect">
            <a:avLst/>
          </a:prstGeom>
          <a:noFill/>
          <a:ln>
            <a:noFill/>
          </a:ln>
        </p:spPr>
        <p:txBody>
          <a:bodyPr wrap="square">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Solution</a:t>
            </a:r>
          </a:p>
          <a:p>
            <a:pPr eaLnBrk="1" hangingPunct="1">
              <a:defRPr/>
            </a:pPr>
            <a:endParaRPr lang="en-US" sz="2400" dirty="0">
              <a:solidFill>
                <a:schemeClr val="tx1"/>
              </a:solidFill>
              <a:latin typeface="Times New Roman" pitchFamily="18" charset="0"/>
              <a:cs typeface="Times New Roman" pitchFamily="18" charset="0"/>
              <a:sym typeface="Wingdings" pitchFamily="2" charset="2"/>
            </a:endParaRPr>
          </a:p>
          <a:p>
            <a:pPr eaLnBrk="1" hangingPunct="1">
              <a:defRPr/>
            </a:pPr>
            <a:endParaRPr lang="en-US" sz="2400" dirty="0">
              <a:solidFill>
                <a:schemeClr val="tx1"/>
              </a:solidFill>
              <a:latin typeface="Times New Roman" pitchFamily="18" charset="0"/>
              <a:cs typeface="Times New Roman" pitchFamily="18" charset="0"/>
              <a:sym typeface="Wingdings" pitchFamily="2" charset="2"/>
            </a:endParaRPr>
          </a:p>
          <a:p>
            <a:pPr eaLnBrk="1" hangingPunct="1">
              <a:defRPr/>
            </a:pPr>
            <a:endParaRPr lang="en-US" sz="2400" dirty="0">
              <a:solidFill>
                <a:schemeClr val="tx1"/>
              </a:solidFill>
              <a:latin typeface="Times New Roman" pitchFamily="18" charset="0"/>
              <a:cs typeface="Times New Roman" pitchFamily="18" charset="0"/>
            </a:endParaRPr>
          </a:p>
          <a:p>
            <a:pPr eaLnBrk="1" hangingPunct="1">
              <a:defRPr/>
            </a:pPr>
            <a:endParaRPr lang="en-US" sz="2400" dirty="0">
              <a:solidFill>
                <a:schemeClr val="tx1"/>
              </a:solidFill>
              <a:latin typeface="Times New Roman" pitchFamily="18" charset="0"/>
              <a:cs typeface="Times New Roman" pitchFamily="18" charset="0"/>
            </a:endParaRPr>
          </a:p>
        </p:txBody>
      </p:sp>
      <p:pic>
        <p:nvPicPr>
          <p:cNvPr id="4198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750" t="32834" r="44584" b="56666"/>
          <a:stretch/>
        </p:blipFill>
        <p:spPr bwMode="auto">
          <a:xfrm>
            <a:off x="704924" y="2877670"/>
            <a:ext cx="7698655" cy="159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116002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58A8B0DA-2213-4C7C-83E3-295B8EBCBB66}" type="slidenum">
              <a:rPr lang="en-US" sz="1400">
                <a:solidFill>
                  <a:schemeClr val="tx1"/>
                </a:solidFill>
              </a:rPr>
              <a:pPr algn="r" eaLnBrk="1" hangingPunct="1"/>
              <a:t>36</a:t>
            </a:fld>
            <a:endParaRPr lang="en-US" sz="1400">
              <a:solidFill>
                <a:schemeClr val="tx1"/>
              </a:solidFill>
            </a:endParaRPr>
          </a:p>
        </p:txBody>
      </p:sp>
      <p:sp>
        <p:nvSpPr>
          <p:cNvPr id="13315"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3316"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8" name="TextBox 7"/>
          <p:cNvSpPr txBox="1"/>
          <p:nvPr/>
        </p:nvSpPr>
        <p:spPr>
          <a:xfrm>
            <a:off x="250825" y="692150"/>
            <a:ext cx="8893175" cy="822325"/>
          </a:xfrm>
          <a:prstGeom prst="rect">
            <a:avLst/>
          </a:prstGeom>
          <a:solidFill>
            <a:schemeClr val="tx2">
              <a:lumMod val="20000"/>
              <a:lumOff val="80000"/>
            </a:schemeClr>
          </a:solidFill>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a:solidFill>
                  <a:schemeClr val="tx1"/>
                </a:solidFill>
                <a:latin typeface="Times New Roman" pitchFamily="18" charset="0"/>
                <a:cs typeface="Times New Roman" pitchFamily="18" charset="0"/>
              </a:rPr>
              <a:t>Creat the function </a:t>
            </a:r>
            <a:r>
              <a:rPr lang="en-US" sz="2400" i="1">
                <a:solidFill>
                  <a:schemeClr val="tx1"/>
                </a:solidFill>
                <a:latin typeface="Times New Roman" pitchFamily="18" charset="0"/>
                <a:cs typeface="Times New Roman" pitchFamily="18" charset="0"/>
                <a:sym typeface="Wingdings" pitchFamily="2" charset="2"/>
              </a:rPr>
              <a:t>fft2_new.m </a:t>
            </a:r>
            <a:r>
              <a:rPr lang="en-US" sz="2400">
                <a:solidFill>
                  <a:schemeClr val="tx1"/>
                </a:solidFill>
                <a:latin typeface="Times New Roman" pitchFamily="18" charset="0"/>
                <a:cs typeface="Times New Roman" pitchFamily="18" charset="0"/>
                <a:sym typeface="Wingdings" pitchFamily="2" charset="2"/>
              </a:rPr>
              <a:t>to calculate Fourier transform of an image</a:t>
            </a:r>
            <a:endParaRPr lang="en-US" sz="2400">
              <a:solidFill>
                <a:schemeClr val="tx1"/>
              </a:solidFill>
              <a:latin typeface="Times New Roman" pitchFamily="18" charset="0"/>
              <a:cs typeface="Times New Roman" pitchFamily="18" charset="0"/>
            </a:endParaRPr>
          </a:p>
        </p:txBody>
      </p:sp>
      <p:sp>
        <p:nvSpPr>
          <p:cNvPr id="9" name="TextBox 8"/>
          <p:cNvSpPr txBox="1"/>
          <p:nvPr/>
        </p:nvSpPr>
        <p:spPr>
          <a:xfrm>
            <a:off x="0" y="1908175"/>
            <a:ext cx="4679950" cy="3752850"/>
          </a:xfrm>
          <a:prstGeom prst="rect">
            <a:avLst/>
          </a:prstGeom>
          <a:noFill/>
          <a:ln>
            <a:solidFill>
              <a:schemeClr val="tx2">
                <a:lumMod val="75000"/>
              </a:schemeClr>
            </a:solidFill>
          </a:ln>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function G=fft2_new(g)</a:t>
            </a:r>
          </a:p>
          <a:p>
            <a:pPr eaLnBrk="1" hangingPunct="1">
              <a:defRPr/>
            </a:pPr>
            <a:r>
              <a:rPr lang="en-US" sz="2400" dirty="0">
                <a:solidFill>
                  <a:schemeClr val="tx1"/>
                </a:solidFill>
                <a:latin typeface="Times New Roman" pitchFamily="18" charset="0"/>
                <a:cs typeface="Times New Roman" pitchFamily="18" charset="0"/>
              </a:rPr>
              <a:t>% G is </a:t>
            </a:r>
            <a:r>
              <a:rPr lang="en-US" sz="2400" dirty="0" err="1">
                <a:solidFill>
                  <a:schemeClr val="tx1"/>
                </a:solidFill>
                <a:latin typeface="Times New Roman" pitchFamily="18" charset="0"/>
                <a:cs typeface="Times New Roman" pitchFamily="18" charset="0"/>
              </a:rPr>
              <a:t>fourier</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tranform</a:t>
            </a:r>
            <a:r>
              <a:rPr lang="en-US" sz="2400" dirty="0">
                <a:solidFill>
                  <a:schemeClr val="tx1"/>
                </a:solidFill>
                <a:latin typeface="Times New Roman" pitchFamily="18" charset="0"/>
                <a:cs typeface="Times New Roman" pitchFamily="18" charset="0"/>
              </a:rPr>
              <a:t> of g</a:t>
            </a:r>
          </a:p>
          <a:p>
            <a:pPr eaLnBrk="1" hangingPunct="1">
              <a:defRPr/>
            </a:pPr>
            <a:r>
              <a:rPr lang="en-US" sz="2400" dirty="0">
                <a:solidFill>
                  <a:schemeClr val="tx1"/>
                </a:solidFill>
                <a:latin typeface="Times New Roman" pitchFamily="18" charset="0"/>
                <a:cs typeface="Times New Roman" pitchFamily="18" charset="0"/>
              </a:rPr>
              <a:t>%===================</a:t>
            </a:r>
          </a:p>
          <a:p>
            <a:pPr eaLnBrk="1" hangingPunct="1">
              <a:defRPr/>
            </a:pPr>
            <a:r>
              <a:rPr lang="en-US" sz="2400" dirty="0">
                <a:solidFill>
                  <a:schemeClr val="tx1"/>
                </a:solidFill>
                <a:latin typeface="Times New Roman" pitchFamily="18" charset="0"/>
                <a:cs typeface="Times New Roman" pitchFamily="18" charset="0"/>
              </a:rPr>
              <a:t>% Get size of matrix f</a:t>
            </a:r>
          </a:p>
          <a:p>
            <a:pPr eaLnBrk="1" hangingPunct="1">
              <a:defRPr/>
            </a:pPr>
            <a:endParaRPr lang="en-US" sz="2400" dirty="0">
              <a:solidFill>
                <a:schemeClr val="tx1"/>
              </a:solidFill>
              <a:latin typeface="Times New Roman" pitchFamily="18" charset="0"/>
              <a:cs typeface="Times New Roman" pitchFamily="18" charset="0"/>
            </a:endParaRPr>
          </a:p>
          <a:p>
            <a:pPr eaLnBrk="1" hangingPunct="1">
              <a:defRPr/>
            </a:pPr>
            <a:r>
              <a:rPr lang="en-US" sz="2400" dirty="0">
                <a:solidFill>
                  <a:schemeClr val="tx1"/>
                </a:solidFill>
                <a:latin typeface="Times New Roman" pitchFamily="18" charset="0"/>
                <a:cs typeface="Times New Roman" pitchFamily="18" charset="0"/>
              </a:rPr>
              <a:t>M=size(g,1);  % get number of rows</a:t>
            </a:r>
          </a:p>
          <a:p>
            <a:pPr eaLnBrk="1" hangingPunct="1">
              <a:defRPr/>
            </a:pPr>
            <a:r>
              <a:rPr lang="en-US" sz="2400" dirty="0">
                <a:solidFill>
                  <a:schemeClr val="tx1"/>
                </a:solidFill>
                <a:latin typeface="Times New Roman" pitchFamily="18" charset="0"/>
                <a:cs typeface="Times New Roman" pitchFamily="18" charset="0"/>
              </a:rPr>
              <a:t>N=size(g,2) ; % get number of columns</a:t>
            </a:r>
          </a:p>
          <a:p>
            <a:pPr eaLnBrk="1" hangingPunct="1">
              <a:defRPr/>
            </a:pPr>
            <a:r>
              <a:rPr lang="en-US" sz="2400" dirty="0">
                <a:solidFill>
                  <a:schemeClr val="tx1"/>
                </a:solidFill>
                <a:latin typeface="Times New Roman" pitchFamily="18" charset="0"/>
                <a:cs typeface="Times New Roman" pitchFamily="18" charset="0"/>
              </a:rPr>
              <a:t>%===================</a:t>
            </a:r>
          </a:p>
          <a:p>
            <a:pPr eaLnBrk="1" hangingPunct="1">
              <a:defRPr/>
            </a:pPr>
            <a:endParaRPr lang="en-US" sz="2400" dirty="0">
              <a:solidFill>
                <a:schemeClr val="tx1"/>
              </a:solidFill>
              <a:latin typeface="Times New Roman" pitchFamily="18" charset="0"/>
              <a:cs typeface="Times New Roman" pitchFamily="18" charset="0"/>
            </a:endParaRPr>
          </a:p>
        </p:txBody>
      </p:sp>
      <p:sp>
        <p:nvSpPr>
          <p:cNvPr id="2" name="TextBox 8"/>
          <p:cNvSpPr txBox="1"/>
          <p:nvPr/>
        </p:nvSpPr>
        <p:spPr>
          <a:xfrm>
            <a:off x="4679950" y="1908175"/>
            <a:ext cx="4464050" cy="3752850"/>
          </a:xfrm>
          <a:prstGeom prst="rect">
            <a:avLst/>
          </a:prstGeom>
          <a:noFill/>
          <a:ln>
            <a:solidFill>
              <a:schemeClr val="tx2">
                <a:lumMod val="75000"/>
              </a:schemeClr>
            </a:solidFill>
          </a:ln>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dirty="0">
                <a:solidFill>
                  <a:schemeClr val="tx1"/>
                </a:solidFill>
                <a:latin typeface="Times New Roman" pitchFamily="18" charset="0"/>
                <a:cs typeface="Times New Roman" pitchFamily="18" charset="0"/>
              </a:rPr>
              <a:t>%create matrix U</a:t>
            </a:r>
          </a:p>
          <a:p>
            <a:pPr eaLnBrk="1" hangingPunct="1">
              <a:defRPr/>
            </a:pPr>
            <a:r>
              <a:rPr lang="en-US" sz="2400" dirty="0">
                <a:solidFill>
                  <a:schemeClr val="tx1"/>
                </a:solidFill>
                <a:latin typeface="Times New Roman" pitchFamily="18" charset="0"/>
                <a:cs typeface="Times New Roman" pitchFamily="18" charset="0"/>
              </a:rPr>
              <a:t>%U(</a:t>
            </a:r>
            <a:r>
              <a:rPr lang="en-US" sz="2400" i="1" dirty="0" err="1">
                <a:solidFill>
                  <a:schemeClr val="tx1"/>
                </a:solidFill>
                <a:latin typeface="Times New Roman" pitchFamily="18" charset="0"/>
                <a:cs typeface="Times New Roman" pitchFamily="18" charset="0"/>
              </a:rPr>
              <a:t>x</a:t>
            </a:r>
            <a:r>
              <a:rPr lang="en-US" sz="2400" dirty="0" err="1">
                <a:solidFill>
                  <a:schemeClr val="tx1"/>
                </a:solidFill>
                <a:latin typeface="Times New Roman" pitchFamily="18" charset="0"/>
                <a:cs typeface="Times New Roman" pitchFamily="18" charset="0"/>
              </a:rPr>
              <a:t>,</a:t>
            </a:r>
            <a:r>
              <a:rPr lang="en-US" sz="2400" i="1" dirty="0" err="1">
                <a:solidFill>
                  <a:schemeClr val="tx1"/>
                </a:solidFill>
                <a:latin typeface="Times New Roman" pitchFamily="18" charset="0"/>
                <a:cs typeface="Times New Roman" pitchFamily="18" charset="0"/>
              </a:rPr>
              <a:t>u</a:t>
            </a:r>
            <a:r>
              <a:rPr lang="en-US" sz="2400" dirty="0">
                <a:solidFill>
                  <a:schemeClr val="tx1"/>
                </a:solidFill>
                <a:latin typeface="Times New Roman" pitchFamily="18" charset="0"/>
                <a:cs typeface="Times New Roman" pitchFamily="18" charset="0"/>
              </a:rPr>
              <a:t>)=</a:t>
            </a:r>
            <a:r>
              <a:rPr lang="en-US" sz="2400" dirty="0" err="1">
                <a:solidFill>
                  <a:schemeClr val="tx1"/>
                </a:solidFill>
                <a:latin typeface="Times New Roman" pitchFamily="18" charset="0"/>
                <a:cs typeface="Times New Roman" pitchFamily="18" charset="0"/>
              </a:rPr>
              <a:t>exp</a:t>
            </a:r>
            <a:r>
              <a:rPr lang="en-US" sz="2400" dirty="0">
                <a:solidFill>
                  <a:schemeClr val="tx1"/>
                </a:solidFill>
                <a:latin typeface="Times New Roman" pitchFamily="18" charset="0"/>
                <a:cs typeface="Times New Roman" pitchFamily="18" charset="0"/>
              </a:rPr>
              <a:t>(-j*2*pi*</a:t>
            </a:r>
            <a:r>
              <a:rPr lang="en-US"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a:t>
            </a:r>
            <a:r>
              <a:rPr lang="en-US" sz="2400" i="1" dirty="0">
                <a:solidFill>
                  <a:schemeClr val="tx1"/>
                </a:solidFill>
                <a:latin typeface="Times New Roman" pitchFamily="18" charset="0"/>
                <a:cs typeface="Times New Roman" pitchFamily="18" charset="0"/>
              </a:rPr>
              <a:t>u</a:t>
            </a:r>
            <a:r>
              <a:rPr lang="en-US" sz="2400" dirty="0">
                <a:solidFill>
                  <a:schemeClr val="tx1"/>
                </a:solidFill>
                <a:latin typeface="Times New Roman" pitchFamily="18" charset="0"/>
                <a:cs typeface="Times New Roman" pitchFamily="18" charset="0"/>
              </a:rPr>
              <a:t>/M)</a:t>
            </a:r>
          </a:p>
          <a:p>
            <a:pPr eaLnBrk="1" hangingPunct="1">
              <a:defRPr/>
            </a:pPr>
            <a:r>
              <a:rPr lang="en-US" sz="2400" dirty="0">
                <a:solidFill>
                  <a:schemeClr val="tx1"/>
                </a:solidFill>
                <a:latin typeface="Times New Roman" pitchFamily="18" charset="0"/>
                <a:cs typeface="Times New Roman" pitchFamily="18" charset="0"/>
              </a:rPr>
              <a:t>% </a:t>
            </a:r>
            <a:r>
              <a:rPr lang="en-US"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 </a:t>
            </a:r>
            <a:r>
              <a:rPr lang="en-US" sz="2400" i="1" dirty="0">
                <a:solidFill>
                  <a:schemeClr val="tx1"/>
                </a:solidFill>
                <a:latin typeface="Times New Roman" pitchFamily="18" charset="0"/>
                <a:cs typeface="Times New Roman" pitchFamily="18" charset="0"/>
              </a:rPr>
              <a:t>u</a:t>
            </a:r>
            <a:r>
              <a:rPr lang="en-US" sz="2400" dirty="0">
                <a:solidFill>
                  <a:schemeClr val="tx1"/>
                </a:solidFill>
                <a:latin typeface="Times New Roman" pitchFamily="18" charset="0"/>
                <a:cs typeface="Times New Roman" pitchFamily="18" charset="0"/>
              </a:rPr>
              <a:t> run from 0 to M-1</a:t>
            </a:r>
          </a:p>
          <a:p>
            <a:pPr eaLnBrk="1" hangingPunct="1">
              <a:defRPr/>
            </a:pPr>
            <a:r>
              <a:rPr lang="en-US" sz="2400" dirty="0">
                <a:solidFill>
                  <a:schemeClr val="tx1"/>
                </a:solidFill>
                <a:latin typeface="Times New Roman" pitchFamily="18" charset="0"/>
                <a:cs typeface="Times New Roman" pitchFamily="18" charset="0"/>
              </a:rPr>
              <a:t>U=[ ];</a:t>
            </a:r>
          </a:p>
          <a:p>
            <a:pPr eaLnBrk="1" hangingPunct="1">
              <a:defRPr/>
            </a:pPr>
            <a:r>
              <a:rPr lang="en-US" sz="2400" dirty="0">
                <a:solidFill>
                  <a:schemeClr val="tx1"/>
                </a:solidFill>
                <a:latin typeface="Times New Roman" pitchFamily="18" charset="0"/>
                <a:cs typeface="Times New Roman" pitchFamily="18" charset="0"/>
              </a:rPr>
              <a:t>for </a:t>
            </a:r>
            <a:r>
              <a:rPr lang="en-US"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=0:M-1</a:t>
            </a:r>
          </a:p>
          <a:p>
            <a:pPr eaLnBrk="1" hangingPunct="1">
              <a:defRPr/>
            </a:pPr>
            <a:r>
              <a:rPr lang="en-US" sz="2400" dirty="0">
                <a:solidFill>
                  <a:schemeClr val="tx1"/>
                </a:solidFill>
                <a:latin typeface="Times New Roman" pitchFamily="18" charset="0"/>
                <a:cs typeface="Times New Roman" pitchFamily="18" charset="0"/>
              </a:rPr>
              <a:t>   for </a:t>
            </a:r>
            <a:r>
              <a:rPr lang="en-US" sz="2400" i="1" dirty="0">
                <a:solidFill>
                  <a:schemeClr val="tx1"/>
                </a:solidFill>
                <a:latin typeface="Times New Roman" pitchFamily="18" charset="0"/>
                <a:cs typeface="Times New Roman" pitchFamily="18" charset="0"/>
              </a:rPr>
              <a:t>u</a:t>
            </a:r>
            <a:r>
              <a:rPr lang="en-US" sz="2400" dirty="0">
                <a:solidFill>
                  <a:schemeClr val="tx1"/>
                </a:solidFill>
                <a:latin typeface="Times New Roman" pitchFamily="18" charset="0"/>
                <a:cs typeface="Times New Roman" pitchFamily="18" charset="0"/>
              </a:rPr>
              <a:t>=0:M-1</a:t>
            </a:r>
          </a:p>
          <a:p>
            <a:pPr eaLnBrk="1" hangingPunct="1">
              <a:defRPr/>
            </a:pPr>
            <a:r>
              <a:rPr lang="en-US" sz="2400" dirty="0">
                <a:solidFill>
                  <a:schemeClr val="tx1"/>
                </a:solidFill>
                <a:latin typeface="Times New Roman" pitchFamily="18" charset="0"/>
                <a:cs typeface="Times New Roman" pitchFamily="18" charset="0"/>
              </a:rPr>
              <a:t>       U</a:t>
            </a:r>
            <a:r>
              <a:rPr lang="en-US" sz="2400" i="1" dirty="0">
                <a:solidFill>
                  <a:schemeClr val="tx1"/>
                </a:solidFill>
                <a:latin typeface="Times New Roman" pitchFamily="18" charset="0"/>
                <a:cs typeface="Times New Roman" pitchFamily="18" charset="0"/>
              </a:rPr>
              <a:t>(x+</a:t>
            </a:r>
            <a:r>
              <a:rPr lang="en-US" sz="2400" dirty="0">
                <a:solidFill>
                  <a:schemeClr val="tx1"/>
                </a:solidFill>
                <a:latin typeface="Times New Roman" pitchFamily="18" charset="0"/>
                <a:cs typeface="Times New Roman" pitchFamily="18" charset="0"/>
              </a:rPr>
              <a:t>1</a:t>
            </a:r>
            <a:r>
              <a:rPr lang="en-US" sz="2400" i="1" dirty="0">
                <a:solidFill>
                  <a:schemeClr val="tx1"/>
                </a:solidFill>
                <a:latin typeface="Times New Roman" pitchFamily="18" charset="0"/>
                <a:cs typeface="Times New Roman" pitchFamily="18" charset="0"/>
              </a:rPr>
              <a:t>,u+</a:t>
            </a:r>
            <a:r>
              <a:rPr lang="en-US" sz="2400" dirty="0">
                <a:solidFill>
                  <a:schemeClr val="tx1"/>
                </a:solidFill>
                <a:latin typeface="Times New Roman" pitchFamily="18" charset="0"/>
                <a:cs typeface="Times New Roman" pitchFamily="18" charset="0"/>
              </a:rPr>
              <a:t>1)=</a:t>
            </a:r>
            <a:r>
              <a:rPr lang="en-US" sz="2400" dirty="0" err="1">
                <a:solidFill>
                  <a:schemeClr val="tx1"/>
                </a:solidFill>
                <a:latin typeface="Times New Roman" pitchFamily="18" charset="0"/>
                <a:cs typeface="Times New Roman" pitchFamily="18" charset="0"/>
              </a:rPr>
              <a:t>exp</a:t>
            </a:r>
            <a:r>
              <a:rPr lang="en-US" sz="2400" dirty="0">
                <a:solidFill>
                  <a:schemeClr val="tx1"/>
                </a:solidFill>
                <a:latin typeface="Times New Roman" pitchFamily="18" charset="0"/>
                <a:cs typeface="Times New Roman" pitchFamily="18" charset="0"/>
              </a:rPr>
              <a:t>(-j*2*pi*m*p/M);</a:t>
            </a:r>
          </a:p>
          <a:p>
            <a:pPr eaLnBrk="1" hangingPunct="1">
              <a:defRPr/>
            </a:pPr>
            <a:r>
              <a:rPr lang="en-US" sz="2400" dirty="0">
                <a:solidFill>
                  <a:schemeClr val="tx1"/>
                </a:solidFill>
                <a:latin typeface="Times New Roman" pitchFamily="18" charset="0"/>
                <a:cs typeface="Times New Roman" pitchFamily="18" charset="0"/>
              </a:rPr>
              <a:t>   end</a:t>
            </a:r>
          </a:p>
          <a:p>
            <a:pPr eaLnBrk="1" hangingPunct="1">
              <a:defRPr/>
            </a:pPr>
            <a:r>
              <a:rPr lang="en-US" sz="2400" dirty="0">
                <a:solidFill>
                  <a:schemeClr val="tx1"/>
                </a:solidFill>
                <a:latin typeface="Times New Roman" pitchFamily="18" charset="0"/>
                <a:cs typeface="Times New Roman" pitchFamily="18" charset="0"/>
              </a:rPr>
              <a:t>end </a:t>
            </a:r>
          </a:p>
        </p:txBody>
      </p:sp>
      <p:sp>
        <p:nvSpPr>
          <p:cNvPr id="10"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1922772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8943EC8E-F1BF-47FA-9F88-6BA05DE8743F}" type="slidenum">
              <a:rPr lang="en-US" sz="1400">
                <a:solidFill>
                  <a:schemeClr val="tx1"/>
                </a:solidFill>
              </a:rPr>
              <a:pPr algn="r" eaLnBrk="1" hangingPunct="1"/>
              <a:t>37</a:t>
            </a:fld>
            <a:endParaRPr lang="en-US" sz="1400">
              <a:solidFill>
                <a:schemeClr val="tx1"/>
              </a:solidFill>
            </a:endParaRPr>
          </a:p>
        </p:txBody>
      </p:sp>
      <p:sp>
        <p:nvSpPr>
          <p:cNvPr id="14339"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4340"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8" name="TextBox 7"/>
          <p:cNvSpPr txBox="1"/>
          <p:nvPr/>
        </p:nvSpPr>
        <p:spPr>
          <a:xfrm>
            <a:off x="250825" y="692150"/>
            <a:ext cx="8893175" cy="822325"/>
          </a:xfrm>
          <a:prstGeom prst="rect">
            <a:avLst/>
          </a:prstGeom>
          <a:solidFill>
            <a:schemeClr val="tx2">
              <a:lumMod val="20000"/>
              <a:lumOff val="80000"/>
            </a:schemeClr>
          </a:solidFill>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a:solidFill>
                  <a:schemeClr val="tx1"/>
                </a:solidFill>
                <a:latin typeface="Times New Roman" pitchFamily="18" charset="0"/>
                <a:cs typeface="Times New Roman" pitchFamily="18" charset="0"/>
              </a:rPr>
              <a:t>Creat the function </a:t>
            </a:r>
            <a:r>
              <a:rPr lang="en-US" sz="2400" i="1">
                <a:solidFill>
                  <a:schemeClr val="tx1"/>
                </a:solidFill>
                <a:latin typeface="Times New Roman" pitchFamily="18" charset="0"/>
                <a:cs typeface="Times New Roman" pitchFamily="18" charset="0"/>
                <a:sym typeface="Wingdings" pitchFamily="2" charset="2"/>
              </a:rPr>
              <a:t>fft2_new.m </a:t>
            </a:r>
            <a:r>
              <a:rPr lang="en-US" sz="2400">
                <a:solidFill>
                  <a:schemeClr val="tx1"/>
                </a:solidFill>
                <a:latin typeface="Times New Roman" pitchFamily="18" charset="0"/>
                <a:cs typeface="Times New Roman" pitchFamily="18" charset="0"/>
                <a:sym typeface="Wingdings" pitchFamily="2" charset="2"/>
              </a:rPr>
              <a:t>to calculate Fourier transform of an image</a:t>
            </a:r>
            <a:endParaRPr lang="en-US" sz="2400">
              <a:solidFill>
                <a:schemeClr val="tx1"/>
              </a:solidFill>
              <a:latin typeface="Times New Roman" pitchFamily="18" charset="0"/>
              <a:cs typeface="Times New Roman" pitchFamily="18" charset="0"/>
            </a:endParaRPr>
          </a:p>
        </p:txBody>
      </p:sp>
      <p:sp>
        <p:nvSpPr>
          <p:cNvPr id="10" name="TextBox 9"/>
          <p:cNvSpPr txBox="1"/>
          <p:nvPr/>
        </p:nvSpPr>
        <p:spPr>
          <a:xfrm>
            <a:off x="611188" y="1628775"/>
            <a:ext cx="3810000" cy="4483100"/>
          </a:xfrm>
          <a:prstGeom prst="rect">
            <a:avLst/>
          </a:prstGeom>
          <a:noFill/>
          <a:ln>
            <a:solidFill>
              <a:schemeClr val="tx2">
                <a:lumMod val="75000"/>
              </a:schemeClr>
            </a:solidFill>
          </a:ln>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a:solidFill>
                  <a:schemeClr val="tx1"/>
                </a:solidFill>
                <a:latin typeface="Times New Roman" pitchFamily="18" charset="0"/>
                <a:cs typeface="Times New Roman" pitchFamily="18" charset="0"/>
              </a:rPr>
              <a:t>%===================</a:t>
            </a:r>
          </a:p>
          <a:p>
            <a:pPr eaLnBrk="1" hangingPunct="1">
              <a:defRPr/>
            </a:pPr>
            <a:r>
              <a:rPr lang="en-US" sz="2400">
                <a:solidFill>
                  <a:schemeClr val="tx1"/>
                </a:solidFill>
                <a:latin typeface="Times New Roman" pitchFamily="18" charset="0"/>
                <a:cs typeface="Times New Roman" pitchFamily="18" charset="0"/>
              </a:rPr>
              <a:t>% create matrix V</a:t>
            </a:r>
          </a:p>
          <a:p>
            <a:pPr eaLnBrk="1" hangingPunct="1">
              <a:defRPr/>
            </a:pPr>
            <a:r>
              <a:rPr lang="en-US" sz="2400">
                <a:solidFill>
                  <a:schemeClr val="tx1"/>
                </a:solidFill>
                <a:latin typeface="Times New Roman" pitchFamily="18" charset="0"/>
                <a:cs typeface="Times New Roman" pitchFamily="18" charset="0"/>
              </a:rPr>
              <a:t>%V(</a:t>
            </a:r>
            <a:r>
              <a:rPr lang="en-US" sz="2400" i="1">
                <a:solidFill>
                  <a:schemeClr val="tx1"/>
                </a:solidFill>
                <a:latin typeface="Times New Roman" pitchFamily="18" charset="0"/>
                <a:cs typeface="Times New Roman" pitchFamily="18" charset="0"/>
              </a:rPr>
              <a:t>y</a:t>
            </a:r>
            <a:r>
              <a:rPr lang="en-US" sz="2400">
                <a:solidFill>
                  <a:schemeClr val="tx1"/>
                </a:solidFill>
                <a:latin typeface="Times New Roman" pitchFamily="18" charset="0"/>
                <a:cs typeface="Times New Roman" pitchFamily="18" charset="0"/>
              </a:rPr>
              <a:t>,</a:t>
            </a:r>
            <a:r>
              <a:rPr lang="en-US" sz="2400" i="1">
                <a:solidFill>
                  <a:schemeClr val="tx1"/>
                </a:solidFill>
                <a:latin typeface="Times New Roman" pitchFamily="18" charset="0"/>
                <a:cs typeface="Times New Roman" pitchFamily="18" charset="0"/>
              </a:rPr>
              <a:t>v</a:t>
            </a:r>
            <a:r>
              <a:rPr lang="en-US" sz="2400">
                <a:solidFill>
                  <a:schemeClr val="tx1"/>
                </a:solidFill>
                <a:latin typeface="Times New Roman" pitchFamily="18" charset="0"/>
                <a:cs typeface="Times New Roman" pitchFamily="18" charset="0"/>
              </a:rPr>
              <a:t>)=exp(-j*2*pi</a:t>
            </a:r>
            <a:r>
              <a:rPr lang="en-US" sz="2400" i="1">
                <a:solidFill>
                  <a:schemeClr val="tx1"/>
                </a:solidFill>
                <a:latin typeface="Times New Roman" pitchFamily="18" charset="0"/>
                <a:cs typeface="Times New Roman" pitchFamily="18" charset="0"/>
              </a:rPr>
              <a:t>*y*v/</a:t>
            </a:r>
            <a:r>
              <a:rPr lang="en-US" sz="2400">
                <a:solidFill>
                  <a:schemeClr val="tx1"/>
                </a:solidFill>
                <a:latin typeface="Times New Roman" pitchFamily="18" charset="0"/>
                <a:cs typeface="Times New Roman" pitchFamily="18" charset="0"/>
              </a:rPr>
              <a:t>N)</a:t>
            </a:r>
          </a:p>
          <a:p>
            <a:pPr eaLnBrk="1" hangingPunct="1">
              <a:defRPr/>
            </a:pPr>
            <a:r>
              <a:rPr lang="en-US" sz="2400">
                <a:solidFill>
                  <a:schemeClr val="tx1"/>
                </a:solidFill>
                <a:latin typeface="Times New Roman" pitchFamily="18" charset="0"/>
                <a:cs typeface="Times New Roman" pitchFamily="18" charset="0"/>
              </a:rPr>
              <a:t>% </a:t>
            </a:r>
            <a:r>
              <a:rPr lang="en-US" sz="2400" i="1">
                <a:solidFill>
                  <a:schemeClr val="tx1"/>
                </a:solidFill>
                <a:latin typeface="Times New Roman" pitchFamily="18" charset="0"/>
                <a:cs typeface="Times New Roman" pitchFamily="18" charset="0"/>
              </a:rPr>
              <a:t>y</a:t>
            </a:r>
            <a:r>
              <a:rPr lang="en-US" sz="2400">
                <a:solidFill>
                  <a:schemeClr val="tx1"/>
                </a:solidFill>
                <a:latin typeface="Times New Roman" pitchFamily="18" charset="0"/>
                <a:cs typeface="Times New Roman" pitchFamily="18" charset="0"/>
              </a:rPr>
              <a:t>, </a:t>
            </a:r>
            <a:r>
              <a:rPr lang="en-US" sz="2400" i="1">
                <a:solidFill>
                  <a:schemeClr val="tx1"/>
                </a:solidFill>
                <a:latin typeface="Times New Roman" pitchFamily="18" charset="0"/>
                <a:cs typeface="Times New Roman" pitchFamily="18" charset="0"/>
              </a:rPr>
              <a:t>v</a:t>
            </a:r>
            <a:r>
              <a:rPr lang="en-US" sz="2400">
                <a:solidFill>
                  <a:schemeClr val="tx1"/>
                </a:solidFill>
                <a:latin typeface="Times New Roman" pitchFamily="18" charset="0"/>
                <a:cs typeface="Times New Roman" pitchFamily="18" charset="0"/>
              </a:rPr>
              <a:t> run from 0 to N-1</a:t>
            </a:r>
          </a:p>
          <a:p>
            <a:pPr eaLnBrk="1" hangingPunct="1">
              <a:defRPr/>
            </a:pPr>
            <a:r>
              <a:rPr lang="en-US" sz="2400">
                <a:solidFill>
                  <a:schemeClr val="tx1"/>
                </a:solidFill>
                <a:latin typeface="Times New Roman" pitchFamily="18" charset="0"/>
                <a:cs typeface="Times New Roman" pitchFamily="18" charset="0"/>
              </a:rPr>
              <a:t>V=[ ];</a:t>
            </a:r>
          </a:p>
          <a:p>
            <a:pPr eaLnBrk="1" hangingPunct="1">
              <a:defRPr/>
            </a:pPr>
            <a:r>
              <a:rPr lang="en-US" sz="2400">
                <a:solidFill>
                  <a:schemeClr val="tx1"/>
                </a:solidFill>
                <a:latin typeface="Times New Roman" pitchFamily="18" charset="0"/>
                <a:cs typeface="Times New Roman" pitchFamily="18" charset="0"/>
              </a:rPr>
              <a:t>for </a:t>
            </a:r>
            <a:r>
              <a:rPr lang="en-US" sz="2400" i="1">
                <a:solidFill>
                  <a:schemeClr val="tx1"/>
                </a:solidFill>
                <a:latin typeface="Times New Roman" pitchFamily="18" charset="0"/>
                <a:cs typeface="Times New Roman" pitchFamily="18" charset="0"/>
              </a:rPr>
              <a:t>y</a:t>
            </a:r>
            <a:r>
              <a:rPr lang="en-US" sz="2400">
                <a:solidFill>
                  <a:schemeClr val="tx1"/>
                </a:solidFill>
                <a:latin typeface="Times New Roman" pitchFamily="18" charset="0"/>
                <a:cs typeface="Times New Roman" pitchFamily="18" charset="0"/>
              </a:rPr>
              <a:t>=0:N-1</a:t>
            </a:r>
          </a:p>
          <a:p>
            <a:pPr eaLnBrk="1" hangingPunct="1">
              <a:defRPr/>
            </a:pPr>
            <a:r>
              <a:rPr lang="en-US" sz="2400">
                <a:solidFill>
                  <a:schemeClr val="tx1"/>
                </a:solidFill>
                <a:latin typeface="Times New Roman" pitchFamily="18" charset="0"/>
                <a:cs typeface="Times New Roman" pitchFamily="18" charset="0"/>
              </a:rPr>
              <a:t>   for </a:t>
            </a:r>
            <a:r>
              <a:rPr lang="en-US" sz="2400" i="1">
                <a:solidFill>
                  <a:schemeClr val="tx1"/>
                </a:solidFill>
                <a:latin typeface="Times New Roman" pitchFamily="18" charset="0"/>
                <a:cs typeface="Times New Roman" pitchFamily="18" charset="0"/>
              </a:rPr>
              <a:t>v</a:t>
            </a:r>
            <a:r>
              <a:rPr lang="en-US" sz="2400">
                <a:solidFill>
                  <a:schemeClr val="tx1"/>
                </a:solidFill>
                <a:latin typeface="Times New Roman" pitchFamily="18" charset="0"/>
                <a:cs typeface="Times New Roman" pitchFamily="18" charset="0"/>
              </a:rPr>
              <a:t>=0:N-1</a:t>
            </a:r>
          </a:p>
          <a:p>
            <a:pPr eaLnBrk="1" hangingPunct="1">
              <a:defRPr/>
            </a:pPr>
            <a:r>
              <a:rPr lang="en-US" sz="2400">
                <a:solidFill>
                  <a:schemeClr val="tx1"/>
                </a:solidFill>
                <a:latin typeface="Times New Roman" pitchFamily="18" charset="0"/>
                <a:cs typeface="Times New Roman" pitchFamily="18" charset="0"/>
              </a:rPr>
              <a:t>       V</a:t>
            </a:r>
            <a:r>
              <a:rPr lang="en-US" sz="2400" i="1">
                <a:solidFill>
                  <a:schemeClr val="tx1"/>
                </a:solidFill>
                <a:latin typeface="Times New Roman" pitchFamily="18" charset="0"/>
                <a:cs typeface="Times New Roman" pitchFamily="18" charset="0"/>
              </a:rPr>
              <a:t>(y+</a:t>
            </a:r>
            <a:r>
              <a:rPr lang="en-US" sz="2400">
                <a:solidFill>
                  <a:schemeClr val="tx1"/>
                </a:solidFill>
                <a:latin typeface="Times New Roman" pitchFamily="18" charset="0"/>
                <a:cs typeface="Times New Roman" pitchFamily="18" charset="0"/>
              </a:rPr>
              <a:t>1</a:t>
            </a:r>
            <a:r>
              <a:rPr lang="en-US" sz="2400" i="1">
                <a:solidFill>
                  <a:schemeClr val="tx1"/>
                </a:solidFill>
                <a:latin typeface="Times New Roman" pitchFamily="18" charset="0"/>
                <a:cs typeface="Times New Roman" pitchFamily="18" charset="0"/>
              </a:rPr>
              <a:t>,v+</a:t>
            </a:r>
            <a:r>
              <a:rPr lang="en-US" sz="2400">
                <a:solidFill>
                  <a:schemeClr val="tx1"/>
                </a:solidFill>
                <a:latin typeface="Times New Roman" pitchFamily="18" charset="0"/>
                <a:cs typeface="Times New Roman" pitchFamily="18" charset="0"/>
              </a:rPr>
              <a:t>1)=exp(-j*2*pi</a:t>
            </a:r>
            <a:r>
              <a:rPr lang="en-US" sz="2400" i="1">
                <a:solidFill>
                  <a:schemeClr val="tx1"/>
                </a:solidFill>
                <a:latin typeface="Times New Roman" pitchFamily="18" charset="0"/>
                <a:cs typeface="Times New Roman" pitchFamily="18" charset="0"/>
              </a:rPr>
              <a:t>*y*v/</a:t>
            </a:r>
            <a:r>
              <a:rPr lang="en-US" sz="2400">
                <a:solidFill>
                  <a:schemeClr val="tx1"/>
                </a:solidFill>
                <a:latin typeface="Times New Roman" pitchFamily="18" charset="0"/>
                <a:cs typeface="Times New Roman" pitchFamily="18" charset="0"/>
              </a:rPr>
              <a:t>N);</a:t>
            </a:r>
          </a:p>
          <a:p>
            <a:pPr eaLnBrk="1" hangingPunct="1">
              <a:defRPr/>
            </a:pPr>
            <a:r>
              <a:rPr lang="en-US" sz="2400">
                <a:solidFill>
                  <a:schemeClr val="tx1"/>
                </a:solidFill>
                <a:latin typeface="Times New Roman" pitchFamily="18" charset="0"/>
                <a:cs typeface="Times New Roman" pitchFamily="18" charset="0"/>
              </a:rPr>
              <a:t>   end</a:t>
            </a:r>
          </a:p>
          <a:p>
            <a:pPr eaLnBrk="1" hangingPunct="1">
              <a:defRPr/>
            </a:pPr>
            <a:r>
              <a:rPr lang="en-US" sz="2400">
                <a:solidFill>
                  <a:schemeClr val="tx1"/>
                </a:solidFill>
                <a:latin typeface="Times New Roman" pitchFamily="18" charset="0"/>
                <a:cs typeface="Times New Roman" pitchFamily="18" charset="0"/>
              </a:rPr>
              <a:t>end </a:t>
            </a:r>
          </a:p>
          <a:p>
            <a:pPr eaLnBrk="1" hangingPunct="1">
              <a:defRPr/>
            </a:pPr>
            <a:endParaRPr lang="en-US" sz="2400">
              <a:solidFill>
                <a:schemeClr val="tx1"/>
              </a:solidFill>
              <a:latin typeface="Times New Roman" pitchFamily="18" charset="0"/>
              <a:cs typeface="Times New Roman" pitchFamily="18" charset="0"/>
            </a:endParaRPr>
          </a:p>
        </p:txBody>
      </p:sp>
      <p:sp>
        <p:nvSpPr>
          <p:cNvPr id="2" name="TextBox 9"/>
          <p:cNvSpPr txBox="1"/>
          <p:nvPr/>
        </p:nvSpPr>
        <p:spPr>
          <a:xfrm>
            <a:off x="5040313" y="1520825"/>
            <a:ext cx="3810000" cy="1562100"/>
          </a:xfrm>
          <a:prstGeom prst="rect">
            <a:avLst/>
          </a:prstGeom>
          <a:noFill/>
          <a:ln>
            <a:solidFill>
              <a:schemeClr val="tx2">
                <a:lumMod val="75000"/>
              </a:schemeClr>
            </a:solidFill>
          </a:ln>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a:solidFill>
                  <a:schemeClr val="tx1"/>
                </a:solidFill>
                <a:latin typeface="Times New Roman" pitchFamily="18" charset="0"/>
                <a:cs typeface="Times New Roman" pitchFamily="18" charset="0"/>
              </a:rPr>
              <a:t>%===================</a:t>
            </a:r>
          </a:p>
          <a:p>
            <a:pPr eaLnBrk="1" hangingPunct="1">
              <a:defRPr/>
            </a:pPr>
            <a:r>
              <a:rPr lang="en-US" sz="2400">
                <a:solidFill>
                  <a:schemeClr val="tx1"/>
                </a:solidFill>
                <a:latin typeface="Times New Roman" pitchFamily="18" charset="0"/>
                <a:cs typeface="Times New Roman" pitchFamily="18" charset="0"/>
              </a:rPr>
              <a:t>%Fourier transform</a:t>
            </a:r>
          </a:p>
          <a:p>
            <a:pPr eaLnBrk="1" hangingPunct="1">
              <a:defRPr/>
            </a:pPr>
            <a:r>
              <a:rPr lang="en-US" sz="2400">
                <a:solidFill>
                  <a:schemeClr val="tx1"/>
                </a:solidFill>
                <a:latin typeface="Times New Roman" pitchFamily="18" charset="0"/>
                <a:cs typeface="Times New Roman" pitchFamily="18" charset="0"/>
              </a:rPr>
              <a:t>G=U*g*V;</a:t>
            </a:r>
          </a:p>
          <a:p>
            <a:pPr eaLnBrk="1" hangingPunct="1">
              <a:defRPr/>
            </a:pPr>
            <a:endParaRPr lang="en-US" sz="2400">
              <a:solidFill>
                <a:schemeClr val="tx1"/>
              </a:solidFill>
              <a:latin typeface="Times New Roman" pitchFamily="18" charset="0"/>
              <a:cs typeface="Times New Roman" pitchFamily="18" charset="0"/>
            </a:endParaRPr>
          </a:p>
        </p:txBody>
      </p:sp>
      <p:sp>
        <p:nvSpPr>
          <p:cNvPr id="9"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0F302BB2-DD0C-425D-9A70-0948F2133003}" type="slidenum">
              <a:rPr lang="en-US" sz="1400">
                <a:solidFill>
                  <a:schemeClr val="tx1"/>
                </a:solidFill>
              </a:rPr>
              <a:pPr algn="r" eaLnBrk="1" hangingPunct="1"/>
              <a:t>38</a:t>
            </a:fld>
            <a:endParaRPr lang="en-US" sz="1400">
              <a:solidFill>
                <a:schemeClr val="tx1"/>
              </a:solidFill>
            </a:endParaRPr>
          </a:p>
        </p:txBody>
      </p:sp>
      <p:sp>
        <p:nvSpPr>
          <p:cNvPr id="15363"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5364"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9" name="TextBox 8"/>
          <p:cNvSpPr txBox="1"/>
          <p:nvPr/>
        </p:nvSpPr>
        <p:spPr>
          <a:xfrm>
            <a:off x="468313" y="1665288"/>
            <a:ext cx="4038600" cy="3752850"/>
          </a:xfrm>
          <a:prstGeom prst="rect">
            <a:avLst/>
          </a:prstGeom>
          <a:noFill/>
          <a:ln>
            <a:solidFill>
              <a:schemeClr val="tx2">
                <a:lumMod val="75000"/>
              </a:schemeClr>
            </a:solidFill>
          </a:ln>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a:solidFill>
                  <a:schemeClr val="tx1"/>
                </a:solidFill>
                <a:latin typeface="Times New Roman" pitchFamily="18" charset="0"/>
                <a:cs typeface="Times New Roman" pitchFamily="18" charset="0"/>
              </a:rPr>
              <a:t>function g=ifft2_new(G)</a:t>
            </a:r>
          </a:p>
          <a:p>
            <a:pPr eaLnBrk="1" hangingPunct="1">
              <a:defRPr/>
            </a:pPr>
            <a:r>
              <a:rPr lang="en-US" sz="2400">
                <a:solidFill>
                  <a:schemeClr val="tx1"/>
                </a:solidFill>
                <a:latin typeface="Times New Roman" pitchFamily="18" charset="0"/>
                <a:cs typeface="Times New Roman" pitchFamily="18" charset="0"/>
              </a:rPr>
              <a:t>% g is invert fourier tranform of G</a:t>
            </a:r>
          </a:p>
          <a:p>
            <a:pPr eaLnBrk="1" hangingPunct="1">
              <a:defRPr/>
            </a:pPr>
            <a:r>
              <a:rPr lang="en-US" sz="2400">
                <a:solidFill>
                  <a:schemeClr val="tx1"/>
                </a:solidFill>
                <a:latin typeface="Times New Roman" pitchFamily="18" charset="0"/>
                <a:cs typeface="Times New Roman" pitchFamily="18" charset="0"/>
              </a:rPr>
              <a:t>%===================</a:t>
            </a:r>
          </a:p>
          <a:p>
            <a:pPr eaLnBrk="1" hangingPunct="1">
              <a:defRPr/>
            </a:pPr>
            <a:r>
              <a:rPr lang="en-US" sz="2400">
                <a:solidFill>
                  <a:schemeClr val="tx1"/>
                </a:solidFill>
                <a:latin typeface="Times New Roman" pitchFamily="18" charset="0"/>
                <a:cs typeface="Times New Roman" pitchFamily="18" charset="0"/>
              </a:rPr>
              <a:t>%Get size of matrix G</a:t>
            </a:r>
          </a:p>
          <a:p>
            <a:pPr eaLnBrk="1" hangingPunct="1">
              <a:defRPr/>
            </a:pPr>
            <a:r>
              <a:rPr lang="en-US" sz="2400">
                <a:solidFill>
                  <a:schemeClr val="tx1"/>
                </a:solidFill>
                <a:latin typeface="Times New Roman" pitchFamily="18" charset="0"/>
                <a:cs typeface="Times New Roman" pitchFamily="18" charset="0"/>
              </a:rPr>
              <a:t>M=size(G,1);  % get number of rows</a:t>
            </a:r>
          </a:p>
          <a:p>
            <a:pPr eaLnBrk="1" hangingPunct="1">
              <a:defRPr/>
            </a:pPr>
            <a:r>
              <a:rPr lang="en-US" sz="2400">
                <a:solidFill>
                  <a:schemeClr val="tx1"/>
                </a:solidFill>
                <a:latin typeface="Times New Roman" pitchFamily="18" charset="0"/>
                <a:cs typeface="Times New Roman" pitchFamily="18" charset="0"/>
              </a:rPr>
              <a:t>N=size(G,2) ; % get number of columns</a:t>
            </a:r>
          </a:p>
          <a:p>
            <a:pPr eaLnBrk="1" hangingPunct="1">
              <a:defRPr/>
            </a:pPr>
            <a:r>
              <a:rPr lang="en-US" sz="2400">
                <a:solidFill>
                  <a:schemeClr val="tx1"/>
                </a:solidFill>
                <a:latin typeface="Times New Roman" pitchFamily="18" charset="0"/>
                <a:cs typeface="Times New Roman" pitchFamily="18" charset="0"/>
              </a:rPr>
              <a:t>%===================</a:t>
            </a:r>
          </a:p>
        </p:txBody>
      </p:sp>
      <p:sp>
        <p:nvSpPr>
          <p:cNvPr id="8" name="TextBox 7"/>
          <p:cNvSpPr txBox="1"/>
          <p:nvPr/>
        </p:nvSpPr>
        <p:spPr>
          <a:xfrm>
            <a:off x="250825" y="692150"/>
            <a:ext cx="8893175" cy="822325"/>
          </a:xfrm>
          <a:prstGeom prst="rect">
            <a:avLst/>
          </a:prstGeom>
          <a:solidFill>
            <a:schemeClr val="tx2">
              <a:lumMod val="20000"/>
              <a:lumOff val="80000"/>
            </a:schemeClr>
          </a:solidFill>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a:solidFill>
                  <a:schemeClr val="tx1"/>
                </a:solidFill>
                <a:latin typeface="Times New Roman" pitchFamily="18" charset="0"/>
                <a:cs typeface="Times New Roman" pitchFamily="18" charset="0"/>
              </a:rPr>
              <a:t>Creat the inverse function </a:t>
            </a:r>
            <a:r>
              <a:rPr lang="en-US" sz="2400" i="1">
                <a:solidFill>
                  <a:schemeClr val="tx1"/>
                </a:solidFill>
                <a:latin typeface="Times New Roman" pitchFamily="18" charset="0"/>
                <a:cs typeface="Times New Roman" pitchFamily="18" charset="0"/>
              </a:rPr>
              <a:t>i</a:t>
            </a:r>
            <a:r>
              <a:rPr lang="en-US" sz="2400" i="1">
                <a:solidFill>
                  <a:schemeClr val="tx1"/>
                </a:solidFill>
                <a:latin typeface="Times New Roman" pitchFamily="18" charset="0"/>
                <a:cs typeface="Times New Roman" pitchFamily="18" charset="0"/>
                <a:sym typeface="Wingdings" pitchFamily="2" charset="2"/>
              </a:rPr>
              <a:t>fft2_new.m </a:t>
            </a:r>
            <a:r>
              <a:rPr lang="en-US" sz="2400">
                <a:solidFill>
                  <a:schemeClr val="tx1"/>
                </a:solidFill>
                <a:latin typeface="Times New Roman" pitchFamily="18" charset="0"/>
                <a:cs typeface="Times New Roman" pitchFamily="18" charset="0"/>
                <a:sym typeface="Wingdings" pitchFamily="2" charset="2"/>
              </a:rPr>
              <a:t>to calculate inverse Fourier transform of an image</a:t>
            </a:r>
            <a:endParaRPr lang="en-US" sz="2400">
              <a:solidFill>
                <a:schemeClr val="tx1"/>
              </a:solidFill>
              <a:latin typeface="Times New Roman" pitchFamily="18" charset="0"/>
              <a:cs typeface="Times New Roman" pitchFamily="18" charset="0"/>
            </a:endParaRPr>
          </a:p>
        </p:txBody>
      </p:sp>
      <p:sp>
        <p:nvSpPr>
          <p:cNvPr id="2" name="TextBox 8"/>
          <p:cNvSpPr txBox="1"/>
          <p:nvPr/>
        </p:nvSpPr>
        <p:spPr>
          <a:xfrm>
            <a:off x="4679950" y="1665288"/>
            <a:ext cx="4038600" cy="4117975"/>
          </a:xfrm>
          <a:prstGeom prst="rect">
            <a:avLst/>
          </a:prstGeom>
          <a:noFill/>
          <a:ln>
            <a:solidFill>
              <a:schemeClr val="tx2">
                <a:lumMod val="75000"/>
              </a:schemeClr>
            </a:solidFill>
          </a:ln>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a:solidFill>
                  <a:schemeClr val="tx1"/>
                </a:solidFill>
                <a:latin typeface="Times New Roman" pitchFamily="18" charset="0"/>
                <a:cs typeface="Times New Roman" pitchFamily="18" charset="0"/>
              </a:rPr>
              <a:t>%===================</a:t>
            </a:r>
          </a:p>
          <a:p>
            <a:pPr eaLnBrk="1" hangingPunct="1">
              <a:defRPr/>
            </a:pPr>
            <a:r>
              <a:rPr lang="en-US" sz="2400">
                <a:solidFill>
                  <a:schemeClr val="tx1"/>
                </a:solidFill>
                <a:latin typeface="Times New Roman" pitchFamily="18" charset="0"/>
                <a:cs typeface="Times New Roman" pitchFamily="18" charset="0"/>
              </a:rPr>
              <a:t>%create matrix U</a:t>
            </a:r>
          </a:p>
          <a:p>
            <a:pPr eaLnBrk="1" hangingPunct="1">
              <a:defRPr/>
            </a:pPr>
            <a:r>
              <a:rPr lang="en-US" sz="2400">
                <a:solidFill>
                  <a:schemeClr val="tx1"/>
                </a:solidFill>
                <a:latin typeface="Times New Roman" pitchFamily="18" charset="0"/>
                <a:cs typeface="Times New Roman" pitchFamily="18" charset="0"/>
              </a:rPr>
              <a:t>%U(m,p)=exp(-j*2*pi*</a:t>
            </a:r>
            <a:r>
              <a:rPr lang="en-US" sz="2400" i="1">
                <a:solidFill>
                  <a:schemeClr val="tx1"/>
                </a:solidFill>
                <a:latin typeface="Times New Roman" pitchFamily="18" charset="0"/>
                <a:cs typeface="Times New Roman" pitchFamily="18" charset="0"/>
              </a:rPr>
              <a:t>x</a:t>
            </a:r>
            <a:r>
              <a:rPr lang="en-US" sz="2400">
                <a:solidFill>
                  <a:schemeClr val="tx1"/>
                </a:solidFill>
                <a:latin typeface="Times New Roman" pitchFamily="18" charset="0"/>
                <a:cs typeface="Times New Roman" pitchFamily="18" charset="0"/>
              </a:rPr>
              <a:t>*</a:t>
            </a:r>
            <a:r>
              <a:rPr lang="en-US" sz="2400" i="1">
                <a:solidFill>
                  <a:schemeClr val="tx1"/>
                </a:solidFill>
                <a:latin typeface="Times New Roman" pitchFamily="18" charset="0"/>
                <a:cs typeface="Times New Roman" pitchFamily="18" charset="0"/>
              </a:rPr>
              <a:t>u</a:t>
            </a:r>
            <a:r>
              <a:rPr lang="en-US" sz="2400">
                <a:solidFill>
                  <a:schemeClr val="tx1"/>
                </a:solidFill>
                <a:latin typeface="Times New Roman" pitchFamily="18" charset="0"/>
                <a:cs typeface="Times New Roman" pitchFamily="18" charset="0"/>
              </a:rPr>
              <a:t>/M)</a:t>
            </a:r>
          </a:p>
          <a:p>
            <a:pPr eaLnBrk="1" hangingPunct="1">
              <a:defRPr/>
            </a:pPr>
            <a:r>
              <a:rPr lang="en-US" sz="2400">
                <a:solidFill>
                  <a:schemeClr val="tx1"/>
                </a:solidFill>
                <a:latin typeface="Times New Roman" pitchFamily="18" charset="0"/>
                <a:cs typeface="Times New Roman" pitchFamily="18" charset="0"/>
              </a:rPr>
              <a:t>% </a:t>
            </a:r>
            <a:r>
              <a:rPr lang="en-US" sz="2400" i="1">
                <a:solidFill>
                  <a:schemeClr val="tx1"/>
                </a:solidFill>
                <a:latin typeface="Times New Roman" pitchFamily="18" charset="0"/>
                <a:cs typeface="Times New Roman" pitchFamily="18" charset="0"/>
              </a:rPr>
              <a:t>x</a:t>
            </a:r>
            <a:r>
              <a:rPr lang="en-US" sz="2400">
                <a:solidFill>
                  <a:schemeClr val="tx1"/>
                </a:solidFill>
                <a:latin typeface="Times New Roman" pitchFamily="18" charset="0"/>
                <a:cs typeface="Times New Roman" pitchFamily="18" charset="0"/>
              </a:rPr>
              <a:t>, </a:t>
            </a:r>
            <a:r>
              <a:rPr lang="en-US" sz="2400" i="1">
                <a:solidFill>
                  <a:schemeClr val="tx1"/>
                </a:solidFill>
                <a:latin typeface="Times New Roman" pitchFamily="18" charset="0"/>
                <a:cs typeface="Times New Roman" pitchFamily="18" charset="0"/>
              </a:rPr>
              <a:t>u</a:t>
            </a:r>
            <a:r>
              <a:rPr lang="en-US" sz="2400">
                <a:solidFill>
                  <a:schemeClr val="tx1"/>
                </a:solidFill>
                <a:latin typeface="Times New Roman" pitchFamily="18" charset="0"/>
                <a:cs typeface="Times New Roman" pitchFamily="18" charset="0"/>
              </a:rPr>
              <a:t> run from 0 to M-1</a:t>
            </a:r>
          </a:p>
          <a:p>
            <a:pPr eaLnBrk="1" hangingPunct="1">
              <a:defRPr/>
            </a:pPr>
            <a:r>
              <a:rPr lang="en-US" sz="2400">
                <a:solidFill>
                  <a:schemeClr val="tx1"/>
                </a:solidFill>
                <a:latin typeface="Times New Roman" pitchFamily="18" charset="0"/>
                <a:cs typeface="Times New Roman" pitchFamily="18" charset="0"/>
              </a:rPr>
              <a:t>U=[ ];</a:t>
            </a:r>
          </a:p>
          <a:p>
            <a:pPr eaLnBrk="1" hangingPunct="1">
              <a:defRPr/>
            </a:pPr>
            <a:r>
              <a:rPr lang="en-US" sz="2400">
                <a:solidFill>
                  <a:schemeClr val="tx1"/>
                </a:solidFill>
                <a:latin typeface="Times New Roman" pitchFamily="18" charset="0"/>
                <a:cs typeface="Times New Roman" pitchFamily="18" charset="0"/>
              </a:rPr>
              <a:t>for </a:t>
            </a:r>
            <a:r>
              <a:rPr lang="en-US" sz="2400" i="1">
                <a:solidFill>
                  <a:schemeClr val="tx1"/>
                </a:solidFill>
                <a:latin typeface="Times New Roman" pitchFamily="18" charset="0"/>
                <a:cs typeface="Times New Roman" pitchFamily="18" charset="0"/>
              </a:rPr>
              <a:t>x</a:t>
            </a:r>
            <a:r>
              <a:rPr lang="en-US" sz="2400">
                <a:solidFill>
                  <a:schemeClr val="tx1"/>
                </a:solidFill>
                <a:latin typeface="Times New Roman" pitchFamily="18" charset="0"/>
                <a:cs typeface="Times New Roman" pitchFamily="18" charset="0"/>
              </a:rPr>
              <a:t>=0:M-1</a:t>
            </a:r>
          </a:p>
          <a:p>
            <a:pPr eaLnBrk="1" hangingPunct="1">
              <a:defRPr/>
            </a:pPr>
            <a:r>
              <a:rPr lang="en-US" sz="2400">
                <a:solidFill>
                  <a:schemeClr val="tx1"/>
                </a:solidFill>
                <a:latin typeface="Times New Roman" pitchFamily="18" charset="0"/>
                <a:cs typeface="Times New Roman" pitchFamily="18" charset="0"/>
              </a:rPr>
              <a:t>   for </a:t>
            </a:r>
            <a:r>
              <a:rPr lang="en-US" sz="2400" i="1">
                <a:solidFill>
                  <a:schemeClr val="tx1"/>
                </a:solidFill>
                <a:latin typeface="Times New Roman" pitchFamily="18" charset="0"/>
                <a:cs typeface="Times New Roman" pitchFamily="18" charset="0"/>
              </a:rPr>
              <a:t>u</a:t>
            </a:r>
            <a:r>
              <a:rPr lang="en-US" sz="2400">
                <a:solidFill>
                  <a:schemeClr val="tx1"/>
                </a:solidFill>
                <a:latin typeface="Times New Roman" pitchFamily="18" charset="0"/>
                <a:cs typeface="Times New Roman" pitchFamily="18" charset="0"/>
              </a:rPr>
              <a:t>=0:M-1</a:t>
            </a:r>
          </a:p>
          <a:p>
            <a:pPr eaLnBrk="1" hangingPunct="1">
              <a:defRPr/>
            </a:pPr>
            <a:r>
              <a:rPr lang="en-US" sz="2400">
                <a:solidFill>
                  <a:schemeClr val="tx1"/>
                </a:solidFill>
                <a:latin typeface="Times New Roman" pitchFamily="18" charset="0"/>
                <a:cs typeface="Times New Roman" pitchFamily="18" charset="0"/>
              </a:rPr>
              <a:t>       U</a:t>
            </a:r>
            <a:r>
              <a:rPr lang="en-US" sz="2400" i="1">
                <a:solidFill>
                  <a:schemeClr val="tx1"/>
                </a:solidFill>
                <a:latin typeface="Times New Roman" pitchFamily="18" charset="0"/>
                <a:cs typeface="Times New Roman" pitchFamily="18" charset="0"/>
              </a:rPr>
              <a:t>(x+</a:t>
            </a:r>
            <a:r>
              <a:rPr lang="en-US" sz="2400">
                <a:solidFill>
                  <a:schemeClr val="tx1"/>
                </a:solidFill>
                <a:latin typeface="Times New Roman" pitchFamily="18" charset="0"/>
                <a:cs typeface="Times New Roman" pitchFamily="18" charset="0"/>
              </a:rPr>
              <a:t>1</a:t>
            </a:r>
            <a:r>
              <a:rPr lang="en-US" sz="2400" i="1">
                <a:solidFill>
                  <a:schemeClr val="tx1"/>
                </a:solidFill>
                <a:latin typeface="Times New Roman" pitchFamily="18" charset="0"/>
                <a:cs typeface="Times New Roman" pitchFamily="18" charset="0"/>
              </a:rPr>
              <a:t>,u+</a:t>
            </a:r>
            <a:r>
              <a:rPr lang="en-US" sz="2400">
                <a:solidFill>
                  <a:schemeClr val="tx1"/>
                </a:solidFill>
                <a:latin typeface="Times New Roman" pitchFamily="18" charset="0"/>
                <a:cs typeface="Times New Roman" pitchFamily="18" charset="0"/>
              </a:rPr>
              <a:t>1)=exp(-j*2*pi</a:t>
            </a:r>
            <a:r>
              <a:rPr lang="en-US" sz="2400" i="1">
                <a:solidFill>
                  <a:schemeClr val="tx1"/>
                </a:solidFill>
                <a:latin typeface="Times New Roman" pitchFamily="18" charset="0"/>
                <a:cs typeface="Times New Roman" pitchFamily="18" charset="0"/>
              </a:rPr>
              <a:t>*x*u/</a:t>
            </a:r>
            <a:r>
              <a:rPr lang="en-US" sz="2400">
                <a:solidFill>
                  <a:schemeClr val="tx1"/>
                </a:solidFill>
                <a:latin typeface="Times New Roman" pitchFamily="18" charset="0"/>
                <a:cs typeface="Times New Roman" pitchFamily="18" charset="0"/>
              </a:rPr>
              <a:t>M);</a:t>
            </a:r>
          </a:p>
          <a:p>
            <a:pPr eaLnBrk="1" hangingPunct="1">
              <a:defRPr/>
            </a:pPr>
            <a:r>
              <a:rPr lang="en-US" sz="2400">
                <a:solidFill>
                  <a:schemeClr val="tx1"/>
                </a:solidFill>
                <a:latin typeface="Times New Roman" pitchFamily="18" charset="0"/>
                <a:cs typeface="Times New Roman" pitchFamily="18" charset="0"/>
              </a:rPr>
              <a:t>   end</a:t>
            </a:r>
          </a:p>
          <a:p>
            <a:pPr eaLnBrk="1" hangingPunct="1">
              <a:defRPr/>
            </a:pPr>
            <a:r>
              <a:rPr lang="en-US" sz="2400">
                <a:solidFill>
                  <a:schemeClr val="tx1"/>
                </a:solidFill>
                <a:latin typeface="Times New Roman" pitchFamily="18" charset="0"/>
                <a:cs typeface="Times New Roman" pitchFamily="18" charset="0"/>
              </a:rPr>
              <a:t>end </a:t>
            </a:r>
          </a:p>
        </p:txBody>
      </p:sp>
      <p:sp>
        <p:nvSpPr>
          <p:cNvPr id="10"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67467697-8731-452D-ABBD-4EBE9BFE95C3}" type="slidenum">
              <a:rPr lang="en-US" sz="1400">
                <a:solidFill>
                  <a:schemeClr val="tx1"/>
                </a:solidFill>
              </a:rPr>
              <a:pPr algn="r" eaLnBrk="1" hangingPunct="1"/>
              <a:t>39</a:t>
            </a:fld>
            <a:endParaRPr lang="en-US" sz="1400">
              <a:solidFill>
                <a:schemeClr val="tx1"/>
              </a:solidFill>
            </a:endParaRPr>
          </a:p>
        </p:txBody>
      </p:sp>
      <p:sp>
        <p:nvSpPr>
          <p:cNvPr id="16387"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1638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8" name="TextBox 7"/>
          <p:cNvSpPr txBox="1"/>
          <p:nvPr/>
        </p:nvSpPr>
        <p:spPr>
          <a:xfrm>
            <a:off x="179388" y="1089025"/>
            <a:ext cx="8153400" cy="457200"/>
          </a:xfrm>
          <a:prstGeom prst="rect">
            <a:avLst/>
          </a:prstGeom>
          <a:solidFill>
            <a:schemeClr val="tx2">
              <a:lumMod val="20000"/>
              <a:lumOff val="80000"/>
            </a:schemeClr>
          </a:solidFill>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a:solidFill>
                  <a:schemeClr val="tx1"/>
                </a:solidFill>
                <a:latin typeface="Times New Roman" pitchFamily="18" charset="0"/>
                <a:cs typeface="Times New Roman" pitchFamily="18" charset="0"/>
              </a:rPr>
              <a:t>Test and compare two results on Matlab  </a:t>
            </a:r>
            <a:r>
              <a:rPr lang="en-US" sz="2400" i="1">
                <a:solidFill>
                  <a:schemeClr val="tx1"/>
                </a:solidFill>
                <a:latin typeface="Times New Roman" pitchFamily="18" charset="0"/>
                <a:cs typeface="Times New Roman" pitchFamily="18" charset="0"/>
              </a:rPr>
              <a:t>fft2 </a:t>
            </a:r>
            <a:r>
              <a:rPr lang="en-US" sz="2400">
                <a:solidFill>
                  <a:schemeClr val="tx1"/>
                </a:solidFill>
                <a:latin typeface="Times New Roman" pitchFamily="18" charset="0"/>
                <a:cs typeface="Times New Roman" pitchFamily="18" charset="0"/>
              </a:rPr>
              <a:t>and </a:t>
            </a:r>
            <a:r>
              <a:rPr lang="en-US" sz="2400" i="1">
                <a:solidFill>
                  <a:schemeClr val="tx1"/>
                </a:solidFill>
                <a:latin typeface="Times New Roman" pitchFamily="18" charset="0"/>
                <a:cs typeface="Times New Roman" pitchFamily="18" charset="0"/>
              </a:rPr>
              <a:t>ifft2</a:t>
            </a:r>
          </a:p>
        </p:txBody>
      </p:sp>
      <p:sp>
        <p:nvSpPr>
          <p:cNvPr id="9" name="TextBox 8"/>
          <p:cNvSpPr txBox="1"/>
          <p:nvPr/>
        </p:nvSpPr>
        <p:spPr>
          <a:xfrm>
            <a:off x="250825" y="2168525"/>
            <a:ext cx="8077200" cy="2292350"/>
          </a:xfrm>
          <a:prstGeom prst="rect">
            <a:avLst/>
          </a:prstGeom>
          <a:noFill/>
          <a:ln>
            <a:solidFill>
              <a:schemeClr val="tx2">
                <a:lumMod val="75000"/>
              </a:schemeClr>
            </a:solidFill>
          </a:ln>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defRPr/>
            </a:pPr>
            <a:r>
              <a:rPr lang="en-US" sz="2400">
                <a:solidFill>
                  <a:schemeClr val="tx1"/>
                </a:solidFill>
                <a:latin typeface="Times New Roman" pitchFamily="18" charset="0"/>
                <a:cs typeface="Times New Roman" pitchFamily="18" charset="0"/>
              </a:rPr>
              <a:t>% Test and compare together G1 and G2, g1 và g2</a:t>
            </a:r>
          </a:p>
          <a:p>
            <a:pPr eaLnBrk="1" hangingPunct="1">
              <a:defRPr/>
            </a:pPr>
            <a:r>
              <a:rPr lang="en-US" sz="2400">
                <a:solidFill>
                  <a:schemeClr val="tx1"/>
                </a:solidFill>
                <a:latin typeface="Times New Roman" pitchFamily="18" charset="0"/>
                <a:cs typeface="Times New Roman" pitchFamily="18" charset="0"/>
              </a:rPr>
              <a:t>g=[0 0 0 0; 0 1 1 0; 0 1 1 0; 0 0 0 0]</a:t>
            </a:r>
          </a:p>
          <a:p>
            <a:pPr eaLnBrk="1" hangingPunct="1">
              <a:defRPr/>
            </a:pPr>
            <a:r>
              <a:rPr lang="en-US" sz="2400">
                <a:solidFill>
                  <a:schemeClr val="tx1"/>
                </a:solidFill>
                <a:latin typeface="Times New Roman" pitchFamily="18" charset="0"/>
                <a:cs typeface="Times New Roman" pitchFamily="18" charset="0"/>
              </a:rPr>
              <a:t>G1=fft2(g)</a:t>
            </a:r>
          </a:p>
          <a:p>
            <a:pPr eaLnBrk="1" hangingPunct="1">
              <a:defRPr/>
            </a:pPr>
            <a:r>
              <a:rPr lang="en-US" sz="2400">
                <a:solidFill>
                  <a:schemeClr val="tx1"/>
                </a:solidFill>
                <a:latin typeface="Times New Roman" pitchFamily="18" charset="0"/>
                <a:cs typeface="Times New Roman" pitchFamily="18" charset="0"/>
              </a:rPr>
              <a:t>G2=fft2_new(g)</a:t>
            </a:r>
          </a:p>
          <a:p>
            <a:pPr eaLnBrk="1" hangingPunct="1">
              <a:defRPr/>
            </a:pPr>
            <a:r>
              <a:rPr lang="en-US" sz="2400">
                <a:solidFill>
                  <a:schemeClr val="tx1"/>
                </a:solidFill>
                <a:latin typeface="Times New Roman" pitchFamily="18" charset="0"/>
                <a:cs typeface="Times New Roman" pitchFamily="18" charset="0"/>
              </a:rPr>
              <a:t>g1=ifft2(G1)</a:t>
            </a:r>
          </a:p>
          <a:p>
            <a:pPr eaLnBrk="1" hangingPunct="1">
              <a:defRPr/>
            </a:pPr>
            <a:r>
              <a:rPr lang="en-US" sz="2400">
                <a:solidFill>
                  <a:schemeClr val="tx1"/>
                </a:solidFill>
                <a:latin typeface="Times New Roman" pitchFamily="18" charset="0"/>
                <a:cs typeface="Times New Roman" pitchFamily="18" charset="0"/>
              </a:rPr>
              <a:t>g2=ifft2_new(G1)</a:t>
            </a:r>
          </a:p>
        </p:txBody>
      </p:sp>
      <p:sp>
        <p:nvSpPr>
          <p:cNvPr id="16392" name="Rectangle 8"/>
          <p:cNvSpPr>
            <a:spLocks noChangeArrowheads="1"/>
          </p:cNvSpPr>
          <p:nvPr/>
        </p:nvSpPr>
        <p:spPr bwMode="auto">
          <a:xfrm>
            <a:off x="358775" y="4818063"/>
            <a:ext cx="82089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Char char="•"/>
            </a:pPr>
            <a:r>
              <a:rPr lang="en-US"/>
              <a:t> MAGNITUDE(G) = SQRT( REAL(G)^2+IMAGINARY(G)^2 ) </a:t>
            </a:r>
          </a:p>
          <a:p>
            <a:pPr eaLnBrk="0" hangingPunct="0">
              <a:buFontTx/>
              <a:buChar char="•"/>
            </a:pPr>
            <a:endParaRPr lang="en-US"/>
          </a:p>
          <a:p>
            <a:pPr eaLnBrk="0" hangingPunct="0">
              <a:buFontTx/>
              <a:buChar char="•"/>
            </a:pPr>
            <a:r>
              <a:rPr lang="en-US"/>
              <a:t>PHASE(F) = ATAN( IMAGINARY(G)/REAL(G) ) </a:t>
            </a:r>
          </a:p>
          <a:p>
            <a:pPr eaLnBrk="0" hangingPunct="0"/>
            <a:endParaRPr lang="en-US"/>
          </a:p>
        </p:txBody>
      </p:sp>
      <p:sp>
        <p:nvSpPr>
          <p:cNvPr id="10"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45F1F49-8260-466C-994A-9C392AC877B1}" type="slidenum">
              <a:rPr lang="en-US" sz="1400">
                <a:solidFill>
                  <a:schemeClr val="tx1"/>
                </a:solidFill>
              </a:rPr>
              <a:pPr algn="r" eaLnBrk="1" hangingPunct="1"/>
              <a:t>4</a:t>
            </a:fld>
            <a:endParaRPr lang="en-US" sz="1400">
              <a:solidFill>
                <a:schemeClr val="tx1"/>
              </a:solidFill>
            </a:endParaRPr>
          </a:p>
        </p:txBody>
      </p:sp>
      <p:sp>
        <p:nvSpPr>
          <p:cNvPr id="4099"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4100" name="Text Box 9"/>
          <p:cNvSpPr txBox="1">
            <a:spLocks noChangeArrowheads="1"/>
          </p:cNvSpPr>
          <p:nvPr/>
        </p:nvSpPr>
        <p:spPr bwMode="auto">
          <a:xfrm>
            <a:off x="3311525" y="1524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3200" b="1">
                <a:solidFill>
                  <a:srgbClr val="FF0000"/>
                </a:solidFill>
              </a:rPr>
              <a:t>Fourier Transform</a:t>
            </a:r>
            <a:endParaRPr lang="en-US" sz="3200">
              <a:solidFill>
                <a:srgbClr val="FF0000"/>
              </a:solidFill>
            </a:endParaRPr>
          </a:p>
        </p:txBody>
      </p:sp>
      <p:sp>
        <p:nvSpPr>
          <p:cNvPr id="8"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2" name="Rectangle 1"/>
          <p:cNvSpPr>
            <a:spLocks noChangeArrowheads="1"/>
          </p:cNvSpPr>
          <p:nvPr/>
        </p:nvSpPr>
        <p:spPr bwMode="auto">
          <a:xfrm>
            <a:off x="215516" y="1343665"/>
            <a:ext cx="953979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Brief 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Frequency filters process an image in the </a:t>
            </a: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3"/>
              </a:rPr>
              <a:t>frequency domain</a:t>
            </a: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image is  </a:t>
            </a:r>
            <a:r>
              <a:rPr kumimoji="0" lang="en-US" altLang="en-US" sz="2600" b="0" i="0" u="none" strike="noStrike" cap="none" normalizeH="0" baseline="0" dirty="0" smtClean="0" bmk="">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Fo</a:t>
            </a: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4"/>
              </a:rPr>
              <a:t>urier transformed</a:t>
            </a: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multiplied with the filter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function and then re-transformed into the </a:t>
            </a: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hlinkClick r:id="rId5"/>
              </a:rPr>
              <a:t>spatial domain</a:t>
            </a: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Attenuating high frequencies results in a smoother image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 the spatial domain, attenuating low frequencies enhances the edges.</a:t>
            </a:r>
            <a:endPar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All frequency filters can also be implemented in the spatial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domain and, if there exists a simple kernel for the desired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filter effect, it is computationally less expensive to perform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filtering in the spatial domain. Frequency filtering is more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appropriate if no straightforward kernel can be found in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spatial domain, and may also be more efficient.</a:t>
            </a:r>
          </a:p>
        </p:txBody>
      </p:sp>
      <p:pic>
        <p:nvPicPr>
          <p:cNvPr id="38914" name="Picture 2" descr="https://homepages.inf.ed.ac.uk/rbf/HIPR2/mote.gif">
            <a:hlinkClick r:id="rId4"/>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2463" y="-252413"/>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456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9F0D91FE-773C-471A-8ED4-B43D2527A675}" type="slidenum">
              <a:rPr lang="en-US" sz="1400" smtClean="0">
                <a:solidFill>
                  <a:schemeClr val="tx1"/>
                </a:solidFill>
              </a:rPr>
              <a:pPr eaLnBrk="1" hangingPunct="1"/>
              <a:t>40</a:t>
            </a:fld>
            <a:endParaRPr lang="en-US" sz="1400">
              <a:solidFill>
                <a:schemeClr val="tx1"/>
              </a:solidFill>
            </a:endParaRPr>
          </a:p>
        </p:txBody>
      </p:sp>
      <p:sp>
        <p:nvSpPr>
          <p:cNvPr id="26627"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2662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26629" name="Rectangle 6"/>
          <p:cNvSpPr>
            <a:spLocks noChangeArrowheads="1"/>
          </p:cNvSpPr>
          <p:nvPr/>
        </p:nvSpPr>
        <p:spPr bwMode="auto">
          <a:xfrm>
            <a:off x="323850" y="893763"/>
            <a:ext cx="85328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400" b="1" dirty="0">
                <a:solidFill>
                  <a:srgbClr val="00B050"/>
                </a:solidFill>
              </a:rPr>
              <a:t>Example 3.6: </a:t>
            </a:r>
            <a:r>
              <a:rPr lang="en-US" sz="2400" dirty="0">
                <a:solidFill>
                  <a:srgbClr val="00B050"/>
                </a:solidFill>
              </a:rPr>
              <a:t>Consider the image g(</a:t>
            </a:r>
            <a:r>
              <a:rPr lang="en-US" sz="2400" dirty="0" err="1">
                <a:solidFill>
                  <a:srgbClr val="00B050"/>
                </a:solidFill>
              </a:rPr>
              <a:t>x,y</a:t>
            </a:r>
            <a:r>
              <a:rPr lang="en-US" sz="2400" dirty="0">
                <a:solidFill>
                  <a:srgbClr val="00B050"/>
                </a:solidFill>
              </a:rPr>
              <a:t>) shown in Fig. 3.3. Calculate the 2D DFT of this image</a:t>
            </a:r>
            <a:r>
              <a:rPr lang="en-US" sz="2400" b="1" dirty="0">
                <a:solidFill>
                  <a:srgbClr val="00B050"/>
                </a:solidFill>
              </a:rPr>
              <a:t>.</a:t>
            </a:r>
            <a:endParaRPr lang="en-US" sz="2400" dirty="0">
              <a:solidFill>
                <a:srgbClr val="00B050"/>
              </a:solidFill>
            </a:endParaRPr>
          </a:p>
        </p:txBody>
      </p:sp>
      <p:sp>
        <p:nvSpPr>
          <p:cNvPr id="26630" name="Rectangle 8"/>
          <p:cNvSpPr>
            <a:spLocks noChangeArrowheads="1"/>
          </p:cNvSpPr>
          <p:nvPr/>
        </p:nvSpPr>
        <p:spPr bwMode="auto">
          <a:xfrm>
            <a:off x="793750" y="5373688"/>
            <a:ext cx="33829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Fig. 3.3: Image in the time domain </a:t>
            </a:r>
          </a:p>
        </p:txBody>
      </p:sp>
      <p:sp>
        <p:nvSpPr>
          <p:cNvPr id="26631" name="Rectangle 9"/>
          <p:cNvSpPr>
            <a:spLocks noChangeArrowheads="1"/>
          </p:cNvSpPr>
          <p:nvPr/>
        </p:nvSpPr>
        <p:spPr bwMode="auto">
          <a:xfrm>
            <a:off x="5364163" y="5338763"/>
            <a:ext cx="30956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Fig. 3.4: Magnitude of the DFT of image </a:t>
            </a:r>
          </a:p>
        </p:txBody>
      </p:sp>
      <p:pic>
        <p:nvPicPr>
          <p:cNvPr id="2663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2133600"/>
            <a:ext cx="4213225"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2097088"/>
            <a:ext cx="4464050"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9F0D91FE-773C-471A-8ED4-B43D2527A675}" type="slidenum">
              <a:rPr lang="en-US" sz="1400" smtClean="0">
                <a:solidFill>
                  <a:schemeClr val="tx1"/>
                </a:solidFill>
              </a:rPr>
              <a:pPr eaLnBrk="1" hangingPunct="1"/>
              <a:t>41</a:t>
            </a:fld>
            <a:endParaRPr lang="en-US" sz="1400">
              <a:solidFill>
                <a:schemeClr val="tx1"/>
              </a:solidFill>
            </a:endParaRPr>
          </a:p>
        </p:txBody>
      </p:sp>
      <p:sp>
        <p:nvSpPr>
          <p:cNvPr id="26627"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2662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2" name="Text Box 6"/>
          <p:cNvSpPr txBox="1">
            <a:spLocks noChangeArrowheads="1"/>
          </p:cNvSpPr>
          <p:nvPr/>
        </p:nvSpPr>
        <p:spPr bwMode="auto">
          <a:xfrm>
            <a:off x="358775" y="1089025"/>
            <a:ext cx="8426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b="1">
                <a:solidFill>
                  <a:srgbClr val="6600CC"/>
                </a:solidFill>
              </a:rPr>
              <a:t>Example: </a:t>
            </a:r>
          </a:p>
        </p:txBody>
      </p:sp>
      <p:pic>
        <p:nvPicPr>
          <p:cNvPr id="13" name="Picture 6" descr="qf.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2781300"/>
            <a:ext cx="3203575"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36838"/>
            <a:ext cx="41148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9"/>
          <p:cNvSpPr>
            <a:spLocks noChangeArrowheads="1"/>
          </p:cNvSpPr>
          <p:nvPr/>
        </p:nvSpPr>
        <p:spPr bwMode="auto">
          <a:xfrm>
            <a:off x="1908175" y="5368925"/>
            <a:ext cx="56880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sz="2400">
                <a:solidFill>
                  <a:srgbClr val="C00000"/>
                </a:solidFill>
                <a:latin typeface="Times New Roman" pitchFamily="18" charset="0"/>
                <a:cs typeface="Times New Roman" pitchFamily="18" charset="0"/>
              </a:rPr>
              <a:t>Fig. 3.5: Image and Magnitude of the DFT of image in 3D display</a:t>
            </a:r>
          </a:p>
        </p:txBody>
      </p:sp>
    </p:spTree>
    <p:extLst>
      <p:ext uri="{BB962C8B-B14F-4D97-AF65-F5344CB8AC3E}">
        <p14:creationId xmlns:p14="http://schemas.microsoft.com/office/powerpoint/2010/main" val="86625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9F0D91FE-773C-471A-8ED4-B43D2527A675}" type="slidenum">
              <a:rPr lang="en-US" sz="1400" smtClean="0">
                <a:solidFill>
                  <a:schemeClr val="tx1"/>
                </a:solidFill>
              </a:rPr>
              <a:pPr eaLnBrk="1" hangingPunct="1"/>
              <a:t>42</a:t>
            </a:fld>
            <a:endParaRPr lang="en-US" sz="1400">
              <a:solidFill>
                <a:schemeClr val="tx1"/>
              </a:solidFill>
            </a:endParaRPr>
          </a:p>
        </p:txBody>
      </p:sp>
      <p:sp>
        <p:nvSpPr>
          <p:cNvPr id="26627"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26628"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2" name="Text Box 6"/>
          <p:cNvSpPr txBox="1">
            <a:spLocks noChangeArrowheads="1"/>
          </p:cNvSpPr>
          <p:nvPr/>
        </p:nvSpPr>
        <p:spPr bwMode="auto">
          <a:xfrm>
            <a:off x="502034" y="855662"/>
            <a:ext cx="8426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b="1" dirty="0" smtClean="0">
                <a:solidFill>
                  <a:srgbClr val="6600CC"/>
                </a:solidFill>
              </a:rPr>
              <a:t>Example: </a:t>
            </a:r>
            <a:r>
              <a:rPr lang="en-US" b="1" dirty="0" err="1" smtClean="0">
                <a:solidFill>
                  <a:srgbClr val="6600CC"/>
                </a:solidFill>
              </a:rPr>
              <a:t>tính</a:t>
            </a:r>
            <a:r>
              <a:rPr lang="en-US" b="1" dirty="0" smtClean="0">
                <a:solidFill>
                  <a:srgbClr val="6600CC"/>
                </a:solidFill>
              </a:rPr>
              <a:t> </a:t>
            </a:r>
            <a:r>
              <a:rPr lang="en-US" b="1" dirty="0" err="1" smtClean="0">
                <a:solidFill>
                  <a:srgbClr val="6600CC"/>
                </a:solidFill>
              </a:rPr>
              <a:t>toán</a:t>
            </a:r>
            <a:r>
              <a:rPr lang="en-US" b="1" dirty="0" smtClean="0">
                <a:solidFill>
                  <a:srgbClr val="6600CC"/>
                </a:solidFill>
              </a:rPr>
              <a:t> và </a:t>
            </a:r>
            <a:r>
              <a:rPr lang="en-US" b="1" dirty="0" err="1" smtClean="0">
                <a:solidFill>
                  <a:srgbClr val="6600CC"/>
                </a:solidFill>
              </a:rPr>
              <a:t>viết</a:t>
            </a:r>
            <a:r>
              <a:rPr lang="en-US" b="1" dirty="0" smtClean="0">
                <a:solidFill>
                  <a:srgbClr val="6600CC"/>
                </a:solidFill>
              </a:rPr>
              <a:t> code </a:t>
            </a:r>
            <a:r>
              <a:rPr lang="en-US" b="1" dirty="0" err="1" smtClean="0">
                <a:solidFill>
                  <a:srgbClr val="6600CC"/>
                </a:solidFill>
              </a:rPr>
              <a:t>matlab</a:t>
            </a:r>
            <a:r>
              <a:rPr lang="en-US" b="1" dirty="0" smtClean="0">
                <a:solidFill>
                  <a:srgbClr val="6600CC"/>
                </a:solidFill>
              </a:rPr>
              <a:t> </a:t>
            </a:r>
            <a:endParaRPr lang="en-US" b="1" dirty="0">
              <a:solidFill>
                <a:srgbClr val="6600CC"/>
              </a:solidFill>
            </a:endParaRPr>
          </a:p>
        </p:txBody>
      </p:sp>
      <p:sp>
        <p:nvSpPr>
          <p:cNvPr id="15" name="Rectangle 9"/>
          <p:cNvSpPr>
            <a:spLocks noChangeArrowheads="1"/>
          </p:cNvSpPr>
          <p:nvPr/>
        </p:nvSpPr>
        <p:spPr bwMode="auto">
          <a:xfrm>
            <a:off x="827583" y="1405220"/>
            <a:ext cx="8095351"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342900" indent="-342900">
              <a:buFontTx/>
              <a:buChar char="-"/>
            </a:pPr>
            <a:r>
              <a:rPr lang="en-US" sz="2800" dirty="0" err="1" smtClean="0">
                <a:solidFill>
                  <a:srgbClr val="C00000"/>
                </a:solidFill>
                <a:latin typeface="Times New Roman" pitchFamily="18" charset="0"/>
                <a:cs typeface="Times New Roman" pitchFamily="18" charset="0"/>
              </a:rPr>
              <a:t>Ảnh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là</a:t>
            </a:r>
            <a:r>
              <a:rPr lang="en-US" sz="2800" dirty="0" smtClean="0">
                <a:solidFill>
                  <a:srgbClr val="C00000"/>
                </a:solidFill>
                <a:latin typeface="Times New Roman" pitchFamily="18" charset="0"/>
                <a:cs typeface="Times New Roman" pitchFamily="18" charset="0"/>
              </a:rPr>
              <a:t> ma </a:t>
            </a:r>
            <a:r>
              <a:rPr lang="en-US" sz="2800" dirty="0" err="1" smtClean="0">
                <a:solidFill>
                  <a:srgbClr val="C00000"/>
                </a:solidFill>
                <a:latin typeface="Times New Roman" pitchFamily="18" charset="0"/>
                <a:cs typeface="Times New Roman" pitchFamily="18" charset="0"/>
              </a:rPr>
              <a:t>trận</a:t>
            </a:r>
            <a:r>
              <a:rPr lang="en-US" sz="2800" dirty="0" smtClean="0">
                <a:solidFill>
                  <a:srgbClr val="C00000"/>
                </a:solidFill>
                <a:latin typeface="Times New Roman" pitchFamily="18" charset="0"/>
                <a:cs typeface="Times New Roman" pitchFamily="18" charset="0"/>
              </a:rPr>
              <a:t> 4x4 </a:t>
            </a:r>
            <a:r>
              <a:rPr lang="en-US" sz="2800" dirty="0" err="1" smtClean="0">
                <a:solidFill>
                  <a:srgbClr val="C00000"/>
                </a:solidFill>
                <a:latin typeface="Times New Roman" pitchFamily="18" charset="0"/>
                <a:cs typeface="Times New Roman" pitchFamily="18" charset="0"/>
              </a:rPr>
              <a:t>với</a:t>
            </a:r>
            <a:r>
              <a:rPr lang="en-US" sz="2800" dirty="0" smtClean="0">
                <a:solidFill>
                  <a:srgbClr val="C00000"/>
                </a:solidFill>
                <a:latin typeface="Times New Roman" pitchFamily="18" charset="0"/>
                <a:cs typeface="Times New Roman" pitchFamily="18" charset="0"/>
              </a:rPr>
              <a:t> 4 </a:t>
            </a:r>
            <a:r>
              <a:rPr lang="en-US" sz="2800" dirty="0" err="1" smtClean="0">
                <a:solidFill>
                  <a:srgbClr val="C00000"/>
                </a:solidFill>
                <a:latin typeface="Times New Roman" pitchFamily="18" charset="0"/>
                <a:cs typeface="Times New Roman" pitchFamily="18" charset="0"/>
              </a:rPr>
              <a:t>số</a:t>
            </a:r>
            <a:r>
              <a:rPr lang="en-US" sz="2800" dirty="0" smtClean="0">
                <a:solidFill>
                  <a:srgbClr val="C00000"/>
                </a:solidFill>
                <a:latin typeface="Times New Roman" pitchFamily="18" charset="0"/>
                <a:cs typeface="Times New Roman" pitchFamily="18" charset="0"/>
              </a:rPr>
              <a:t> 1 ở </a:t>
            </a:r>
            <a:r>
              <a:rPr lang="en-US" sz="2800" dirty="0" err="1" smtClean="0">
                <a:solidFill>
                  <a:srgbClr val="C00000"/>
                </a:solidFill>
                <a:latin typeface="Times New Roman" pitchFamily="18" charset="0"/>
                <a:cs typeface="Times New Roman" pitchFamily="18" charset="0"/>
              </a:rPr>
              <a:t>giữa</a:t>
            </a:r>
            <a:r>
              <a:rPr lang="en-US" sz="2800" dirty="0" smtClean="0">
                <a:solidFill>
                  <a:srgbClr val="C00000"/>
                </a:solidFill>
                <a:latin typeface="Times New Roman" pitchFamily="18" charset="0"/>
                <a:cs typeface="Times New Roman" pitchFamily="18" charset="0"/>
              </a:rPr>
              <a:t> và </a:t>
            </a:r>
            <a:r>
              <a:rPr lang="en-US" sz="2800" dirty="0" err="1" smtClean="0">
                <a:solidFill>
                  <a:srgbClr val="C00000"/>
                </a:solidFill>
                <a:latin typeface="Times New Roman" pitchFamily="18" charset="0"/>
                <a:cs typeface="Times New Roman" pitchFamily="18" charset="0"/>
              </a:rPr>
              <a:t>tất</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cả</a:t>
            </a:r>
            <a:r>
              <a:rPr lang="en-US" sz="2800" dirty="0" smtClean="0">
                <a:solidFill>
                  <a:srgbClr val="C00000"/>
                </a:solidFill>
                <a:latin typeface="Times New Roman" pitchFamily="18" charset="0"/>
                <a:cs typeface="Times New Roman" pitchFamily="18" charset="0"/>
              </a:rPr>
              <a:t> pixel </a:t>
            </a:r>
            <a:r>
              <a:rPr lang="en-US" sz="2800" dirty="0" err="1" smtClean="0">
                <a:solidFill>
                  <a:srgbClr val="C00000"/>
                </a:solidFill>
                <a:latin typeface="Times New Roman" pitchFamily="18" charset="0"/>
                <a:cs typeface="Times New Roman" pitchFamily="18" charset="0"/>
              </a:rPr>
              <a:t>còn</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lại</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là</a:t>
            </a:r>
            <a:r>
              <a:rPr lang="en-US" sz="2800" dirty="0" smtClean="0">
                <a:solidFill>
                  <a:srgbClr val="C00000"/>
                </a:solidFill>
                <a:latin typeface="Times New Roman" pitchFamily="18" charset="0"/>
                <a:cs typeface="Times New Roman" pitchFamily="18" charset="0"/>
              </a:rPr>
              <a:t> zero</a:t>
            </a:r>
          </a:p>
          <a:p>
            <a:pPr marL="342900" indent="-342900">
              <a:buFontTx/>
              <a:buChar char="-"/>
            </a:pPr>
            <a:r>
              <a:rPr lang="en-US" sz="2800" dirty="0" err="1" smtClean="0">
                <a:solidFill>
                  <a:srgbClr val="C00000"/>
                </a:solidFill>
                <a:latin typeface="Times New Roman" pitchFamily="18" charset="0"/>
                <a:cs typeface="Times New Roman" pitchFamily="18" charset="0"/>
              </a:rPr>
              <a:t>Xác</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định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ảnh</a:t>
            </a:r>
            <a:r>
              <a:rPr lang="en-US" sz="2800" dirty="0" smtClean="0">
                <a:solidFill>
                  <a:srgbClr val="C00000"/>
                </a:solidFill>
                <a:latin typeface="Times New Roman" pitchFamily="18" charset="0"/>
                <a:cs typeface="Times New Roman" pitchFamily="18" charset="0"/>
              </a:rPr>
              <a:t> Fourier</a:t>
            </a:r>
          </a:p>
          <a:p>
            <a:pPr marL="342900" indent="-342900">
              <a:buFontTx/>
              <a:buChar char="-"/>
            </a:pPr>
            <a:r>
              <a:rPr lang="en-US" sz="2800" dirty="0" err="1" smtClean="0">
                <a:solidFill>
                  <a:srgbClr val="C00000"/>
                </a:solidFill>
                <a:latin typeface="Times New Roman" pitchFamily="18" charset="0"/>
                <a:cs typeface="Times New Roman" pitchFamily="18" charset="0"/>
              </a:rPr>
              <a:t>Xác</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định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ảnh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biên</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độ</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phổ</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của</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ảnh</a:t>
            </a:r>
            <a:r>
              <a:rPr lang="en-US" sz="2800" dirty="0" smtClean="0">
                <a:solidFill>
                  <a:srgbClr val="C00000"/>
                </a:solidFill>
                <a:latin typeface="Times New Roman" pitchFamily="18" charset="0"/>
                <a:cs typeface="Times New Roman" pitchFamily="18" charset="0"/>
              </a:rPr>
              <a:t> Fourier </a:t>
            </a:r>
          </a:p>
          <a:p>
            <a:pPr marL="342900" indent="-342900">
              <a:buFontTx/>
              <a:buChar char="-"/>
            </a:pPr>
            <a:r>
              <a:rPr lang="en-US" sz="2800" dirty="0" err="1" smtClean="0">
                <a:solidFill>
                  <a:srgbClr val="C00000"/>
                </a:solidFill>
                <a:latin typeface="Times New Roman" pitchFamily="18" charset="0"/>
                <a:cs typeface="Times New Roman" pitchFamily="18" charset="0"/>
              </a:rPr>
              <a:t>Xác</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định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ảnh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dịch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tâm</a:t>
            </a:r>
            <a:endParaRPr lang="en-US" sz="2800" dirty="0" smtClean="0">
              <a:solidFill>
                <a:srgbClr val="C00000"/>
              </a:solidFill>
              <a:latin typeface="Times New Roman" pitchFamily="18" charset="0"/>
              <a:cs typeface="Times New Roman" pitchFamily="18" charset="0"/>
            </a:endParaRPr>
          </a:p>
          <a:p>
            <a:pPr marL="342900" indent="-342900">
              <a:buFontTx/>
              <a:buChar char="-"/>
            </a:pPr>
            <a:r>
              <a:rPr lang="en-US" sz="2800" dirty="0" err="1" smtClean="0">
                <a:solidFill>
                  <a:srgbClr val="C00000"/>
                </a:solidFill>
                <a:latin typeface="Times New Roman" pitchFamily="18" charset="0"/>
                <a:cs typeface="Times New Roman" pitchFamily="18" charset="0"/>
              </a:rPr>
              <a:t>Xác</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định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ảnh</a:t>
            </a:r>
            <a:r>
              <a:rPr lang="en-US" sz="2800" dirty="0" smtClean="0">
                <a:solidFill>
                  <a:srgbClr val="C00000"/>
                </a:solidFill>
                <a:latin typeface="Times New Roman" pitchFamily="18" charset="0"/>
                <a:cs typeface="Times New Roman" pitchFamily="18" charset="0"/>
              </a:rPr>
              <a:t> Log</a:t>
            </a:r>
          </a:p>
          <a:p>
            <a:pPr marL="342900" indent="-342900">
              <a:buFontTx/>
              <a:buChar char="-"/>
            </a:pPr>
            <a:r>
              <a:rPr lang="en-US" sz="2800" dirty="0" err="1" smtClean="0">
                <a:solidFill>
                  <a:srgbClr val="C00000"/>
                </a:solidFill>
                <a:latin typeface="Times New Roman" pitchFamily="18" charset="0"/>
                <a:cs typeface="Times New Roman" pitchFamily="18" charset="0"/>
              </a:rPr>
              <a:t>Tính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góc</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pha</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của</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ảnh</a:t>
            </a:r>
            <a:r>
              <a:rPr lang="en-US" sz="2800" dirty="0" smtClean="0">
                <a:solidFill>
                  <a:srgbClr val="C00000"/>
                </a:solidFill>
                <a:latin typeface="Times New Roman" pitchFamily="18" charset="0"/>
                <a:cs typeface="Times New Roman" pitchFamily="18" charset="0"/>
              </a:rPr>
              <a:t> Fourier</a:t>
            </a:r>
          </a:p>
          <a:p>
            <a:pPr marL="342900" indent="-342900">
              <a:buFontTx/>
              <a:buChar char="-"/>
            </a:pPr>
            <a:r>
              <a:rPr lang="en-US" sz="2800" dirty="0" err="1" smtClean="0">
                <a:solidFill>
                  <a:srgbClr val="C00000"/>
                </a:solidFill>
                <a:latin typeface="Times New Roman" pitchFamily="18" charset="0"/>
                <a:cs typeface="Times New Roman" pitchFamily="18" charset="0"/>
              </a:rPr>
              <a:t>Tính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ảnh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phổ</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công</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suất</a:t>
            </a:r>
            <a:endParaRPr lang="en-US" sz="2800" dirty="0" smtClean="0">
              <a:solidFill>
                <a:srgbClr val="C00000"/>
              </a:solidFill>
              <a:latin typeface="Times New Roman" pitchFamily="18" charset="0"/>
              <a:cs typeface="Times New Roman" pitchFamily="18" charset="0"/>
            </a:endParaRPr>
          </a:p>
          <a:p>
            <a:pPr marL="342900" indent="-342900">
              <a:buFontTx/>
              <a:buChar char="-"/>
            </a:pPr>
            <a:r>
              <a:rPr lang="en-US" sz="2800" dirty="0" err="1" smtClean="0">
                <a:solidFill>
                  <a:srgbClr val="C00000"/>
                </a:solidFill>
                <a:latin typeface="Times New Roman" pitchFamily="18" charset="0"/>
                <a:cs typeface="Times New Roman" pitchFamily="18" charset="0"/>
              </a:rPr>
              <a:t>Xác</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định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ảnh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biến</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đổi</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Fouier</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ngược</a:t>
            </a:r>
            <a:endParaRPr lang="en-US" sz="2800" dirty="0" smtClean="0">
              <a:solidFill>
                <a:srgbClr val="C00000"/>
              </a:solidFill>
              <a:latin typeface="Times New Roman" pitchFamily="18" charset="0"/>
              <a:cs typeface="Times New Roman" pitchFamily="18" charset="0"/>
            </a:endParaRPr>
          </a:p>
          <a:p>
            <a:pPr marL="342900" indent="-342900">
              <a:buFontTx/>
              <a:buChar char="-"/>
            </a:pPr>
            <a:r>
              <a:rPr lang="en-US" sz="2800" dirty="0" err="1" smtClean="0">
                <a:solidFill>
                  <a:srgbClr val="C00000"/>
                </a:solidFill>
                <a:latin typeface="Times New Roman" pitchFamily="18" charset="0"/>
                <a:cs typeface="Times New Roman" pitchFamily="18" charset="0"/>
              </a:rPr>
              <a:t>Dịch</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tâm</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ngược</a:t>
            </a:r>
            <a:endParaRPr lang="en-US" sz="2800" dirty="0" smtClean="0">
              <a:solidFill>
                <a:srgbClr val="C00000"/>
              </a:solidFill>
              <a:latin typeface="Times New Roman" pitchFamily="18" charset="0"/>
              <a:cs typeface="Times New Roman" pitchFamily="18" charset="0"/>
            </a:endParaRPr>
          </a:p>
          <a:p>
            <a:pPr marL="342900" indent="-342900">
              <a:buFontTx/>
              <a:buChar char="-"/>
            </a:pPr>
            <a:r>
              <a:rPr lang="en-US" sz="2800" dirty="0" err="1" smtClean="0">
                <a:solidFill>
                  <a:srgbClr val="C00000"/>
                </a:solidFill>
                <a:latin typeface="Times New Roman" pitchFamily="18" charset="0"/>
                <a:cs typeface="Times New Roman" pitchFamily="18" charset="0"/>
              </a:rPr>
              <a:t>Tự</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viết</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lại</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hàm</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biến</a:t>
            </a:r>
            <a:r>
              <a:rPr lang="en-US" sz="2800" dirty="0" smtClean="0">
                <a:solidFill>
                  <a:srgbClr val="C00000"/>
                </a:solidFill>
                <a:latin typeface="Times New Roman" pitchFamily="18" charset="0"/>
                <a:cs typeface="Times New Roman" pitchFamily="18" charset="0"/>
              </a:rPr>
              <a:t> </a:t>
            </a:r>
            <a:r>
              <a:rPr lang="en-US" sz="2800" dirty="0" err="1" smtClean="0">
                <a:solidFill>
                  <a:srgbClr val="C00000"/>
                </a:solidFill>
                <a:latin typeface="Times New Roman" pitchFamily="18" charset="0"/>
                <a:cs typeface="Times New Roman" pitchFamily="18" charset="0"/>
              </a:rPr>
              <a:t>đổi</a:t>
            </a:r>
            <a:r>
              <a:rPr lang="en-US" sz="2800" dirty="0" smtClean="0">
                <a:solidFill>
                  <a:srgbClr val="C00000"/>
                </a:solidFill>
                <a:latin typeface="Times New Roman" pitchFamily="18" charset="0"/>
                <a:cs typeface="Times New Roman" pitchFamily="18" charset="0"/>
              </a:rPr>
              <a:t> Fourier</a:t>
            </a:r>
            <a:endParaRPr lang="en-US" sz="2800" dirty="0">
              <a:solidFill>
                <a:srgbClr val="C00000"/>
              </a:solidFill>
              <a:latin typeface="Times New Roman" pitchFamily="18" charset="0"/>
              <a:cs typeface="Times New Roman" pitchFamily="18" charset="0"/>
            </a:endParaRPr>
          </a:p>
        </p:txBody>
      </p:sp>
      <p:sp>
        <p:nvSpPr>
          <p:cNvPr id="2" name="Rectangle 1"/>
          <p:cNvSpPr/>
          <p:nvPr/>
        </p:nvSpPr>
        <p:spPr>
          <a:xfrm>
            <a:off x="4860032" y="3248980"/>
            <a:ext cx="4062902" cy="892552"/>
          </a:xfrm>
          <a:prstGeom prst="rect">
            <a:avLst/>
          </a:prstGeom>
        </p:spPr>
        <p:txBody>
          <a:bodyPr wrap="square">
            <a:spAutoFit/>
          </a:bodyPr>
          <a:lstStyle/>
          <a:p>
            <a:r>
              <a:rPr lang="en-US" sz="2600" b="1" dirty="0">
                <a:solidFill>
                  <a:srgbClr val="0000FF"/>
                </a:solidFill>
                <a:latin typeface="Courier New" panose="02070309020205020404" pitchFamily="49" charset="0"/>
              </a:rPr>
              <a:t>f = ones(30,30);</a:t>
            </a:r>
          </a:p>
          <a:p>
            <a:r>
              <a:rPr lang="en-US" sz="2600" b="1" dirty="0">
                <a:solidFill>
                  <a:srgbClr val="0000FF"/>
                </a:solidFill>
                <a:latin typeface="Courier New" panose="02070309020205020404" pitchFamily="49" charset="0"/>
              </a:rPr>
              <a:t>f(5:24,13:17) = 0;</a:t>
            </a:r>
          </a:p>
        </p:txBody>
      </p:sp>
    </p:spTree>
    <p:extLst>
      <p:ext uri="{BB962C8B-B14F-4D97-AF65-F5344CB8AC3E}">
        <p14:creationId xmlns:p14="http://schemas.microsoft.com/office/powerpoint/2010/main" val="38482808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1C06C0EC-CCC6-4902-A254-54BBF743A4EF}" type="slidenum">
              <a:rPr lang="en-US" sz="1400" smtClean="0">
                <a:solidFill>
                  <a:schemeClr val="tx1"/>
                </a:solidFill>
              </a:rPr>
              <a:pPr eaLnBrk="1" hangingPunct="1"/>
              <a:t>43</a:t>
            </a:fld>
            <a:endParaRPr lang="en-US" sz="1400">
              <a:solidFill>
                <a:schemeClr val="tx1"/>
              </a:solidFill>
            </a:endParaRPr>
          </a:p>
        </p:txBody>
      </p:sp>
      <p:sp>
        <p:nvSpPr>
          <p:cNvPr id="32771"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32772" name="Rectangle 5"/>
          <p:cNvSpPr>
            <a:spLocks noChangeArrowheads="1"/>
          </p:cNvSpPr>
          <p:nvPr/>
        </p:nvSpPr>
        <p:spPr bwMode="auto">
          <a:xfrm>
            <a:off x="2627313" y="2852738"/>
            <a:ext cx="3184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lvl="1" algn="ctr">
              <a:tabLst>
                <a:tab pos="457200" algn="l"/>
              </a:tabLst>
            </a:pPr>
            <a:r>
              <a:rPr lang="en-US" sz="3200"/>
              <a:t>The End</a:t>
            </a:r>
          </a:p>
        </p:txBody>
      </p:sp>
      <p:sp>
        <p:nvSpPr>
          <p:cNvPr id="32773" name="Text Box 6"/>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7"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45F1F49-8260-466C-994A-9C392AC877B1}" type="slidenum">
              <a:rPr lang="en-US" sz="1400">
                <a:solidFill>
                  <a:schemeClr val="tx1"/>
                </a:solidFill>
              </a:rPr>
              <a:pPr algn="r" eaLnBrk="1" hangingPunct="1"/>
              <a:t>5</a:t>
            </a:fld>
            <a:endParaRPr lang="en-US" sz="1400">
              <a:solidFill>
                <a:schemeClr val="tx1"/>
              </a:solidFill>
            </a:endParaRPr>
          </a:p>
        </p:txBody>
      </p:sp>
      <p:sp>
        <p:nvSpPr>
          <p:cNvPr id="4099"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4100" name="Text Box 9"/>
          <p:cNvSpPr txBox="1">
            <a:spLocks noChangeArrowheads="1"/>
          </p:cNvSpPr>
          <p:nvPr/>
        </p:nvSpPr>
        <p:spPr bwMode="auto">
          <a:xfrm>
            <a:off x="3311525" y="1524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3200" b="1">
                <a:solidFill>
                  <a:srgbClr val="FF0000"/>
                </a:solidFill>
              </a:rPr>
              <a:t>Fourier Transform</a:t>
            </a:r>
            <a:endParaRPr lang="en-US" sz="3200">
              <a:solidFill>
                <a:srgbClr val="FF0000"/>
              </a:solidFill>
            </a:endParaRPr>
          </a:p>
        </p:txBody>
      </p:sp>
      <p:sp>
        <p:nvSpPr>
          <p:cNvPr id="8"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38914" name="Picture 2" descr="https://homepages.inf.ed.ac.uk/rbf/HIPR2/mote.gi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2463" y="-252413"/>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05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45F1F49-8260-466C-994A-9C392AC877B1}" type="slidenum">
              <a:rPr lang="en-US" sz="1400">
                <a:solidFill>
                  <a:schemeClr val="tx1"/>
                </a:solidFill>
              </a:rPr>
              <a:pPr algn="r" eaLnBrk="1" hangingPunct="1"/>
              <a:t>6</a:t>
            </a:fld>
            <a:endParaRPr lang="en-US" sz="1400">
              <a:solidFill>
                <a:schemeClr val="tx1"/>
              </a:solidFill>
            </a:endParaRPr>
          </a:p>
        </p:txBody>
      </p:sp>
      <p:sp>
        <p:nvSpPr>
          <p:cNvPr id="4099"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4100" name="Text Box 9"/>
          <p:cNvSpPr txBox="1">
            <a:spLocks noChangeArrowheads="1"/>
          </p:cNvSpPr>
          <p:nvPr/>
        </p:nvSpPr>
        <p:spPr bwMode="auto">
          <a:xfrm>
            <a:off x="3311525" y="1524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3200" b="1">
                <a:solidFill>
                  <a:srgbClr val="FF0000"/>
                </a:solidFill>
              </a:rPr>
              <a:t>Fourier Transform</a:t>
            </a:r>
            <a:endParaRPr lang="en-US" sz="3200">
              <a:solidFill>
                <a:srgbClr val="FF0000"/>
              </a:solidFill>
            </a:endParaRPr>
          </a:p>
        </p:txBody>
      </p:sp>
      <p:sp>
        <p:nvSpPr>
          <p:cNvPr id="8"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23" y="872716"/>
            <a:ext cx="8945677" cy="464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728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45F1F49-8260-466C-994A-9C392AC877B1}" type="slidenum">
              <a:rPr lang="en-US" sz="1400">
                <a:solidFill>
                  <a:schemeClr val="tx1"/>
                </a:solidFill>
              </a:rPr>
              <a:pPr algn="r" eaLnBrk="1" hangingPunct="1"/>
              <a:t>7</a:t>
            </a:fld>
            <a:endParaRPr lang="en-US" sz="1400">
              <a:solidFill>
                <a:schemeClr val="tx1"/>
              </a:solidFill>
            </a:endParaRPr>
          </a:p>
        </p:txBody>
      </p:sp>
      <p:sp>
        <p:nvSpPr>
          <p:cNvPr id="4099"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4100" name="Text Box 9"/>
          <p:cNvSpPr txBox="1">
            <a:spLocks noChangeArrowheads="1"/>
          </p:cNvSpPr>
          <p:nvPr/>
        </p:nvSpPr>
        <p:spPr bwMode="auto">
          <a:xfrm>
            <a:off x="3311525" y="1524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3200" b="1">
                <a:solidFill>
                  <a:srgbClr val="FF0000"/>
                </a:solidFill>
              </a:rPr>
              <a:t>Fourier Transform</a:t>
            </a:r>
            <a:endParaRPr lang="en-US" sz="3200">
              <a:solidFill>
                <a:srgbClr val="FF0000"/>
              </a:solidFill>
            </a:endParaRPr>
          </a:p>
        </p:txBody>
      </p:sp>
      <p:sp>
        <p:nvSpPr>
          <p:cNvPr id="6" name="Rectangle 11"/>
          <p:cNvSpPr>
            <a:spLocks noChangeArrowheads="1"/>
          </p:cNvSpPr>
          <p:nvPr/>
        </p:nvSpPr>
        <p:spPr bwMode="auto">
          <a:xfrm>
            <a:off x="6470650" y="2297113"/>
            <a:ext cx="2036763"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solidFill>
                  <a:srgbClr val="CC0000"/>
                </a:solidFill>
                <a:latin typeface="Times New Roman" pitchFamily="18" charset="0"/>
                <a:cs typeface="Times New Roman" pitchFamily="18" charset="0"/>
              </a:rPr>
              <a:t>Top row: a signal and its Fourier  transform. Middle row: the unit  sample response function of a filter on the left, and the filter's system</a:t>
            </a:r>
          </a:p>
          <a:p>
            <a:r>
              <a:rPr lang="en-US">
                <a:solidFill>
                  <a:srgbClr val="CC0000"/>
                </a:solidFill>
                <a:latin typeface="Times New Roman" pitchFamily="18" charset="0"/>
                <a:cs typeface="Times New Roman" pitchFamily="18" charset="0"/>
              </a:rPr>
              <a:t>function on the right</a:t>
            </a:r>
            <a:endParaRPr lang="en-US" sz="1800">
              <a:solidFill>
                <a:srgbClr val="CC0000"/>
              </a:solidFill>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420813"/>
            <a:ext cx="6170613"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9" name="Text Box 18"/>
          <p:cNvSpPr txBox="1">
            <a:spLocks noChangeArrowheads="1"/>
          </p:cNvSpPr>
          <p:nvPr/>
        </p:nvSpPr>
        <p:spPr bwMode="auto">
          <a:xfrm>
            <a:off x="89731" y="773113"/>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chemeClr val="accent2"/>
                </a:solidFill>
              </a:rPr>
              <a:t>1D Fourier Transform</a:t>
            </a:r>
          </a:p>
        </p:txBody>
      </p:sp>
    </p:spTree>
    <p:extLst>
      <p:ext uri="{BB962C8B-B14F-4D97-AF65-F5344CB8AC3E}">
        <p14:creationId xmlns:p14="http://schemas.microsoft.com/office/powerpoint/2010/main" val="3450115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r" eaLnBrk="1" hangingPunct="1"/>
            <a:fld id="{F45F1F49-8260-466C-994A-9C392AC877B1}" type="slidenum">
              <a:rPr lang="en-US" sz="1400">
                <a:solidFill>
                  <a:schemeClr val="tx1"/>
                </a:solidFill>
              </a:rPr>
              <a:pPr algn="r" eaLnBrk="1" hangingPunct="1"/>
              <a:t>8</a:t>
            </a:fld>
            <a:endParaRPr lang="en-US" sz="1400">
              <a:solidFill>
                <a:schemeClr val="tx1"/>
              </a:solidFill>
            </a:endParaRPr>
          </a:p>
        </p:txBody>
      </p:sp>
      <p:sp>
        <p:nvSpPr>
          <p:cNvPr id="4099" name="Text Box 3"/>
          <p:cNvSpPr txBox="1">
            <a:spLocks noChangeArrowheads="1"/>
          </p:cNvSpPr>
          <p:nvPr/>
        </p:nvSpPr>
        <p:spPr bwMode="auto">
          <a:xfrm>
            <a:off x="79375" y="6467475"/>
            <a:ext cx="213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4100" name="Text Box 9"/>
          <p:cNvSpPr txBox="1">
            <a:spLocks noChangeArrowheads="1"/>
          </p:cNvSpPr>
          <p:nvPr/>
        </p:nvSpPr>
        <p:spPr bwMode="auto">
          <a:xfrm>
            <a:off x="3311525" y="1524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3200" b="1">
                <a:solidFill>
                  <a:srgbClr val="FF0000"/>
                </a:solidFill>
              </a:rPr>
              <a:t>Fourier Transform</a:t>
            </a:r>
            <a:endParaRPr lang="en-US" sz="3200">
              <a:solidFill>
                <a:srgbClr val="FF0000"/>
              </a:solidFill>
            </a:endParaRPr>
          </a:p>
        </p:txBody>
      </p:sp>
      <p:sp>
        <p:nvSpPr>
          <p:cNvPr id="8" name="Rectangle 11"/>
          <p:cNvSpPr>
            <a:spLocks noChangeArrowheads="1"/>
          </p:cNvSpPr>
          <p:nvPr/>
        </p:nvSpPr>
        <p:spPr bwMode="auto">
          <a:xfrm>
            <a:off x="1212850" y="4524375"/>
            <a:ext cx="73390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solidFill>
                  <a:srgbClr val="CC0000"/>
                </a:solidFill>
                <a:latin typeface="Times New Roman" pitchFamily="18" charset="0"/>
                <a:cs typeface="Times New Roman" pitchFamily="18" charset="0"/>
              </a:rPr>
              <a:t>Bottom row: On the left the filtered signal that can be obtained by convolving the signal at the top with the filter in the middle. On the right the Fourier transform of the filtered signal obtained by multiplying the Fourier transform of the signal at the top, with the Fourier transform (system function) of the filter in the middle</a:t>
            </a:r>
            <a:endParaRPr lang="en-US" sz="1800">
              <a:solidFill>
                <a:srgbClr val="CC0000"/>
              </a:solidFill>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1566863"/>
            <a:ext cx="5878513"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Tree>
    <p:extLst>
      <p:ext uri="{BB962C8B-B14F-4D97-AF65-F5344CB8AC3E}">
        <p14:creationId xmlns:p14="http://schemas.microsoft.com/office/powerpoint/2010/main" val="3615910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fld id="{C19E8212-9758-47A8-9657-3BD0807625E5}" type="slidenum">
              <a:rPr lang="en-US" sz="1400" smtClean="0">
                <a:solidFill>
                  <a:schemeClr val="tx1"/>
                </a:solidFill>
              </a:rPr>
              <a:pPr eaLnBrk="1" hangingPunct="1"/>
              <a:t>9</a:t>
            </a:fld>
            <a:endParaRPr lang="en-US" sz="1400">
              <a:solidFill>
                <a:schemeClr val="tx1"/>
              </a:solidFill>
            </a:endParaRPr>
          </a:p>
        </p:txBody>
      </p:sp>
      <p:sp>
        <p:nvSpPr>
          <p:cNvPr id="5123" name="Text Box 3"/>
          <p:cNvSpPr txBox="1">
            <a:spLocks noChangeArrowheads="1"/>
          </p:cNvSpPr>
          <p:nvPr/>
        </p:nvSpPr>
        <p:spPr bwMode="auto">
          <a:xfrm>
            <a:off x="79375" y="6507163"/>
            <a:ext cx="2130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200">
                <a:solidFill>
                  <a:srgbClr val="FF0000"/>
                </a:solidFill>
              </a:rPr>
              <a:t>Nguyen Thanh Hai, PhD</a:t>
            </a:r>
          </a:p>
        </p:txBody>
      </p:sp>
      <p:sp>
        <p:nvSpPr>
          <p:cNvPr id="5124" name="Text Box 5"/>
          <p:cNvSpPr txBox="1">
            <a:spLocks noChangeArrowheads="1"/>
          </p:cNvSpPr>
          <p:nvPr/>
        </p:nvSpPr>
        <p:spPr bwMode="auto">
          <a:xfrm>
            <a:off x="3671888" y="152400"/>
            <a:ext cx="3468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algn="ctr" eaLnBrk="1" hangingPunct="1">
              <a:spcBef>
                <a:spcPct val="50000"/>
              </a:spcBef>
            </a:pPr>
            <a:r>
              <a:rPr lang="en-US" sz="2600" b="1">
                <a:solidFill>
                  <a:srgbClr val="FF0000"/>
                </a:solidFill>
              </a:rPr>
              <a:t>Image Transforms</a:t>
            </a:r>
            <a:endParaRPr lang="en-US" sz="1800">
              <a:solidFill>
                <a:srgbClr val="FF0000"/>
              </a:solidFill>
            </a:endParaRPr>
          </a:p>
        </p:txBody>
      </p:sp>
      <p:sp>
        <p:nvSpPr>
          <p:cNvPr id="11" name="Text Box 2"/>
          <p:cNvSpPr txBox="1">
            <a:spLocks noChangeArrowheads="1"/>
          </p:cNvSpPr>
          <p:nvPr/>
        </p:nvSpPr>
        <p:spPr bwMode="auto">
          <a:xfrm>
            <a:off x="79375" y="0"/>
            <a:ext cx="3197225"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1100" b="1" dirty="0">
                <a:solidFill>
                  <a:srgbClr val="FF0000"/>
                </a:solidFill>
              </a:rPr>
              <a:t>University of Technology and Education</a:t>
            </a:r>
          </a:p>
          <a:p>
            <a:pPr eaLnBrk="1" hangingPunct="1">
              <a:lnSpc>
                <a:spcPct val="70000"/>
              </a:lnSpc>
              <a:spcBef>
                <a:spcPct val="50000"/>
              </a:spcBef>
            </a:pPr>
            <a:r>
              <a:rPr lang="en-US" sz="1000" b="1" dirty="0">
                <a:solidFill>
                  <a:schemeClr val="accent2"/>
                </a:solidFill>
              </a:rPr>
              <a:t>Faculty of Electrical &amp; Electronic Engineering</a:t>
            </a:r>
          </a:p>
        </p:txBody>
      </p:sp>
      <p:sp>
        <p:nvSpPr>
          <p:cNvPr id="12" name="Text Box 6"/>
          <p:cNvSpPr txBox="1">
            <a:spLocks noChangeArrowheads="1"/>
          </p:cNvSpPr>
          <p:nvPr/>
        </p:nvSpPr>
        <p:spPr bwMode="auto">
          <a:xfrm>
            <a:off x="250825" y="800100"/>
            <a:ext cx="806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33FF"/>
                </a:solidFill>
                <a:latin typeface="Arial" charset="0"/>
                <a:cs typeface="Arial" charset="0"/>
              </a:defRPr>
            </a:lvl1pPr>
            <a:lvl2pPr marL="742950" indent="-285750" eaLnBrk="0" hangingPunct="0">
              <a:defRPr sz="2000">
                <a:solidFill>
                  <a:srgbClr val="3333FF"/>
                </a:solidFill>
                <a:latin typeface="Arial" charset="0"/>
                <a:cs typeface="Arial" charset="0"/>
              </a:defRPr>
            </a:lvl2pPr>
            <a:lvl3pPr marL="1143000" indent="-228600" eaLnBrk="0" hangingPunct="0">
              <a:defRPr sz="2000">
                <a:solidFill>
                  <a:srgbClr val="3333FF"/>
                </a:solidFill>
                <a:latin typeface="Arial" charset="0"/>
                <a:cs typeface="Arial" charset="0"/>
              </a:defRPr>
            </a:lvl3pPr>
            <a:lvl4pPr marL="1600200" indent="-228600" eaLnBrk="0" hangingPunct="0">
              <a:defRPr sz="2000">
                <a:solidFill>
                  <a:srgbClr val="3333FF"/>
                </a:solidFill>
                <a:latin typeface="Arial" charset="0"/>
                <a:cs typeface="Arial" charset="0"/>
              </a:defRPr>
            </a:lvl4pPr>
            <a:lvl5pPr marL="2057400" indent="-228600" eaLnBrk="0" hangingPunct="0">
              <a:defRPr sz="2000">
                <a:solidFill>
                  <a:srgbClr val="3333FF"/>
                </a:solidFill>
                <a:latin typeface="Arial" charset="0"/>
                <a:cs typeface="Arial" charset="0"/>
              </a:defRPr>
            </a:lvl5pPr>
            <a:lvl6pPr marL="2514600" indent="-228600" eaLnBrk="0" fontAlgn="base" hangingPunct="0">
              <a:spcBef>
                <a:spcPct val="0"/>
              </a:spcBef>
              <a:spcAft>
                <a:spcPct val="0"/>
              </a:spcAft>
              <a:defRPr sz="2000">
                <a:solidFill>
                  <a:srgbClr val="3333FF"/>
                </a:solidFill>
                <a:latin typeface="Arial" charset="0"/>
                <a:cs typeface="Arial" charset="0"/>
              </a:defRPr>
            </a:lvl6pPr>
            <a:lvl7pPr marL="2971800" indent="-228600" eaLnBrk="0" fontAlgn="base" hangingPunct="0">
              <a:spcBef>
                <a:spcPct val="0"/>
              </a:spcBef>
              <a:spcAft>
                <a:spcPct val="0"/>
              </a:spcAft>
              <a:defRPr sz="2000">
                <a:solidFill>
                  <a:srgbClr val="3333FF"/>
                </a:solidFill>
                <a:latin typeface="Arial" charset="0"/>
                <a:cs typeface="Arial" charset="0"/>
              </a:defRPr>
            </a:lvl7pPr>
            <a:lvl8pPr marL="3429000" indent="-228600" eaLnBrk="0" fontAlgn="base" hangingPunct="0">
              <a:spcBef>
                <a:spcPct val="0"/>
              </a:spcBef>
              <a:spcAft>
                <a:spcPct val="0"/>
              </a:spcAft>
              <a:defRPr sz="2000">
                <a:solidFill>
                  <a:srgbClr val="3333FF"/>
                </a:solidFill>
                <a:latin typeface="Arial" charset="0"/>
                <a:cs typeface="Arial" charset="0"/>
              </a:defRPr>
            </a:lvl8pPr>
            <a:lvl9pPr marL="3886200" indent="-228600" eaLnBrk="0" fontAlgn="base" hangingPunct="0">
              <a:spcBef>
                <a:spcPct val="0"/>
              </a:spcBef>
              <a:spcAft>
                <a:spcPct val="0"/>
              </a:spcAft>
              <a:defRPr sz="2000">
                <a:solidFill>
                  <a:srgbClr val="3333FF"/>
                </a:solidFill>
                <a:latin typeface="Arial" charset="0"/>
                <a:cs typeface="Arial" charset="0"/>
              </a:defRPr>
            </a:lvl9pPr>
          </a:lstStyle>
          <a:p>
            <a:pPr eaLnBrk="1" hangingPunct="1">
              <a:spcBef>
                <a:spcPct val="50000"/>
              </a:spcBef>
            </a:pPr>
            <a:r>
              <a:rPr lang="en-US" sz="2400" b="1" dirty="0">
                <a:solidFill>
                  <a:srgbClr val="0000CC"/>
                </a:solidFill>
              </a:rPr>
              <a:t>One-Dimensional Discrete Fourier Transform</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535DC5C-9032-4E73-B0A3-5E2377BA2DBE}"/>
                  </a:ext>
                </a:extLst>
              </p:cNvPr>
              <p:cNvSpPr/>
              <p:nvPr/>
            </p:nvSpPr>
            <p:spPr>
              <a:xfrm>
                <a:off x="250825" y="1787786"/>
                <a:ext cx="8642349" cy="2700676"/>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Fourier transform of a discrete function of one variable, f(x), x=0,1,2,…,M-1, is given by the equation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𝐹</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𝑢</m:t>
                    </m:r>
                    <m:r>
                      <a:rPr lang="en-US" sz="2400" i="1">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i="1">
                            <a:latin typeface="Cambria Math" panose="02040503050406030204" pitchFamily="18" charset="0"/>
                            <a:ea typeface="Calibri" panose="020F0502020204030204" pitchFamily="34" charset="0"/>
                            <a:cs typeface="Times New Roman" panose="02020603050405020304" pitchFamily="18" charset="0"/>
                          </a:rPr>
                          <m:t>1</m:t>
                        </m:r>
                      </m:num>
                      <m:den>
                        <m:r>
                          <a:rPr lang="en-US" sz="2400" i="1">
                            <a:latin typeface="Cambria Math" panose="02040503050406030204" pitchFamily="18" charset="0"/>
                            <a:ea typeface="Calibri" panose="020F0502020204030204" pitchFamily="34" charset="0"/>
                            <a:cs typeface="Times New Roman" panose="02020603050405020304" pitchFamily="18" charset="0"/>
                          </a:rPr>
                          <m:t>𝑀</m:t>
                        </m:r>
                      </m:den>
                    </m:f>
                    <m:nary>
                      <m:naryPr>
                        <m:chr m:val="∑"/>
                        <m:grow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latin typeface="Cambria Math" panose="02040503050406030204" pitchFamily="18" charset="0"/>
                            <a:ea typeface="Cambria Math" panose="02040503050406030204" pitchFamily="18" charset="0"/>
                            <a:cs typeface="Times New Roman" panose="02020603050405020304" pitchFamily="18" charset="0"/>
                          </a:rPr>
                          <m:t>𝑥</m:t>
                        </m:r>
                        <m:r>
                          <a:rPr lang="en-US" sz="24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𝑀</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p>
                      <m:e>
                        <m:r>
                          <a:rPr lang="en-US" sz="2400" i="1">
                            <a:latin typeface="Cambria Math" panose="02040503050406030204" pitchFamily="18" charset="0"/>
                            <a:ea typeface="Calibri" panose="020F0502020204030204" pitchFamily="34" charset="0"/>
                            <a:cs typeface="Times New Roman" panose="02020603050405020304" pitchFamily="18" charset="0"/>
                          </a:rPr>
                          <m:t>𝑓</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𝑗</m:t>
                            </m:r>
                            <m:r>
                              <a:rPr lang="en-US" sz="2400" i="1">
                                <a:latin typeface="Cambria Math" panose="02040503050406030204" pitchFamily="18" charset="0"/>
                                <a:ea typeface="Cambria Math" panose="02040503050406030204" pitchFamily="18" charset="0"/>
                                <a:cs typeface="Times New Roman" panose="02020603050405020304" pitchFamily="18" charset="0"/>
                              </a:rPr>
                              <m:t>2</m:t>
                            </m:r>
                            <m:r>
                              <a:rPr lang="en-US" sz="2400" i="1">
                                <a:latin typeface="Cambria Math" panose="02040503050406030204" pitchFamily="18" charset="0"/>
                                <a:ea typeface="Cambria Math" panose="02040503050406030204" pitchFamily="18" charset="0"/>
                                <a:cs typeface="Times New Roman" panose="02020603050405020304" pitchFamily="18" charset="0"/>
                              </a:rPr>
                              <m:t>𝜋</m:t>
                            </m:r>
                            <m:r>
                              <a:rPr lang="en-US" sz="2400" i="1">
                                <a:latin typeface="Cambria Math" panose="02040503050406030204" pitchFamily="18" charset="0"/>
                                <a:ea typeface="Cambria Math" panose="02040503050406030204" pitchFamily="18" charset="0"/>
                                <a:cs typeface="Times New Roman" panose="02020603050405020304" pitchFamily="18" charset="0"/>
                              </a:rPr>
                              <m:t>𝑢𝑥</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𝑀</m:t>
                            </m:r>
                          </m:sup>
                        </m:sSup>
                      </m:e>
                    </m:nary>
                  </m:oMath>
                </a14:m>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u=0,1,2,…M-1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Similarly, its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inverse Fourier transform is determined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𝑓</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𝑥</m:t>
                    </m:r>
                    <m:r>
                      <a:rPr lang="en-US" sz="2400" i="1">
                        <a:latin typeface="Cambria Math" panose="02040503050406030204" pitchFamily="18" charset="0"/>
                        <a:ea typeface="Calibri" panose="020F0502020204030204" pitchFamily="34" charset="0"/>
                        <a:cs typeface="Times New Roman" panose="02020603050405020304" pitchFamily="18" charset="0"/>
                      </a:rPr>
                      <m:t>)=</m:t>
                    </m:r>
                    <m:nary>
                      <m:naryPr>
                        <m:chr m:val="∑"/>
                        <m:grow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a:latin typeface="Cambria Math" panose="02040503050406030204" pitchFamily="18" charset="0"/>
                            <a:ea typeface="Cambria Math" panose="02040503050406030204" pitchFamily="18" charset="0"/>
                            <a:cs typeface="Times New Roman" panose="02020603050405020304" pitchFamily="18" charset="0"/>
                          </a:rPr>
                          <m:t>𝑢</m:t>
                        </m:r>
                        <m:r>
                          <a:rPr lang="en-US" sz="24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2400" i="1">
                            <a:latin typeface="Cambria Math" panose="02040503050406030204" pitchFamily="18" charset="0"/>
                            <a:ea typeface="Cambria Math" panose="02040503050406030204" pitchFamily="18" charset="0"/>
                            <a:cs typeface="Times New Roman" panose="02020603050405020304" pitchFamily="18" charset="0"/>
                          </a:rPr>
                          <m:t>𝑀</m:t>
                        </m:r>
                        <m:r>
                          <a:rPr lang="en-US" sz="2400" i="1">
                            <a:latin typeface="Cambria Math" panose="02040503050406030204" pitchFamily="18" charset="0"/>
                            <a:ea typeface="Cambria Math" panose="02040503050406030204" pitchFamily="18" charset="0"/>
                            <a:cs typeface="Times New Roman" panose="02020603050405020304" pitchFamily="18" charset="0"/>
                          </a:rPr>
                          <m:t>−1</m:t>
                        </m:r>
                      </m:sup>
                      <m:e>
                        <m:r>
                          <a:rPr lang="en-US" sz="2400" i="1">
                            <a:latin typeface="Cambria Math" panose="02040503050406030204" pitchFamily="18" charset="0"/>
                            <a:ea typeface="Calibri" panose="020F0502020204030204" pitchFamily="34" charset="0"/>
                            <a:cs typeface="Times New Roman" panose="02020603050405020304" pitchFamily="18" charset="0"/>
                          </a:rPr>
                          <m:t>𝐹</m:t>
                        </m:r>
                        <m:r>
                          <a:rPr lang="en-US" sz="2400" i="1">
                            <a:latin typeface="Cambria Math" panose="02040503050406030204" pitchFamily="18" charset="0"/>
                            <a:ea typeface="Calibri" panose="020F0502020204030204" pitchFamily="34" charset="0"/>
                            <a:cs typeface="Times New Roman" panose="02020603050405020304" pitchFamily="18" charset="0"/>
                          </a:rPr>
                          <m:t>(</m:t>
                        </m:r>
                        <m:r>
                          <a:rPr lang="en-US" sz="2400" i="1">
                            <a:latin typeface="Cambria Math" panose="02040503050406030204" pitchFamily="18" charset="0"/>
                            <a:ea typeface="Calibri" panose="020F0502020204030204" pitchFamily="34" charset="0"/>
                            <a:cs typeface="Times New Roman" panose="02020603050405020304" pitchFamily="18" charset="0"/>
                          </a:rPr>
                          <m:t>𝑢</m:t>
                        </m:r>
                        <m:r>
                          <a:rPr lang="en-US" sz="24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latin typeface="Cambria Math" panose="02040503050406030204" pitchFamily="18" charset="0"/>
                                <a:ea typeface="Cambria Math" panose="02040503050406030204" pitchFamily="18" charset="0"/>
                                <a:cs typeface="Times New Roman" panose="02020603050405020304" pitchFamily="18" charset="0"/>
                              </a:rPr>
                              <m:t>𝑗</m:t>
                            </m:r>
                            <m:r>
                              <a:rPr lang="en-US" sz="2400" i="1">
                                <a:latin typeface="Cambria Math" panose="02040503050406030204" pitchFamily="18" charset="0"/>
                                <a:ea typeface="Cambria Math" panose="02040503050406030204" pitchFamily="18" charset="0"/>
                                <a:cs typeface="Times New Roman" panose="02020603050405020304" pitchFamily="18" charset="0"/>
                              </a:rPr>
                              <m:t>2</m:t>
                            </m:r>
                            <m:r>
                              <a:rPr lang="en-US" sz="2400" i="1">
                                <a:latin typeface="Cambria Math" panose="02040503050406030204" pitchFamily="18" charset="0"/>
                                <a:ea typeface="Cambria Math" panose="02040503050406030204" pitchFamily="18" charset="0"/>
                                <a:cs typeface="Times New Roman" panose="02020603050405020304" pitchFamily="18" charset="0"/>
                              </a:rPr>
                              <m:t>𝜋</m:t>
                            </m:r>
                            <m:r>
                              <a:rPr lang="en-US" sz="2400" i="1">
                                <a:latin typeface="Cambria Math" panose="02040503050406030204" pitchFamily="18" charset="0"/>
                                <a:ea typeface="Cambria Math" panose="02040503050406030204" pitchFamily="18" charset="0"/>
                                <a:cs typeface="Times New Roman" panose="02020603050405020304" pitchFamily="18" charset="0"/>
                              </a:rPr>
                              <m:t>𝑢𝑥</m:t>
                            </m:r>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𝑀</m:t>
                            </m:r>
                          </m:sup>
                        </m:sSup>
                      </m:e>
                    </m:nary>
                  </m:oMath>
                </a14:m>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x=0,1,2,…M-1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0535DC5C-9032-4E73-B0A3-5E2377BA2DBE}"/>
                  </a:ext>
                </a:extLst>
              </p:cNvPr>
              <p:cNvSpPr>
                <a:spLocks noRot="1" noChangeAspect="1" noMove="1" noResize="1" noEditPoints="1" noAdjustHandles="1" noChangeArrowheads="1" noChangeShapeType="1" noTextEdit="1"/>
              </p:cNvSpPr>
              <p:nvPr/>
            </p:nvSpPr>
            <p:spPr>
              <a:xfrm>
                <a:off x="250825" y="1787786"/>
                <a:ext cx="8642349" cy="2700676"/>
              </a:xfrm>
              <a:prstGeom prst="rect">
                <a:avLst/>
              </a:prstGeom>
              <a:blipFill>
                <a:blip r:embed="rId3"/>
                <a:stretch>
                  <a:fillRect l="-1058" t="-1806" b="-22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ACF1AAC-E614-4CE0-B70F-7E0B8D46B905}"/>
                  </a:ext>
                </a:extLst>
              </p:cNvPr>
              <p:cNvSpPr/>
              <p:nvPr/>
            </p:nvSpPr>
            <p:spPr>
              <a:xfrm>
                <a:off x="254882" y="4858595"/>
                <a:ext cx="8642348" cy="1285737"/>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1/M multiplier in front of the Fourier Transform sometimes is placed in front of the inverse instead. Sometimes, both equations are multiplied by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1/</a:t>
                </a:r>
                <a14:m>
                  <m:oMath xmlns:m="http://schemas.openxmlformats.org/officeDocument/2006/math">
                    <m:rad>
                      <m:radPr>
                        <m:degHide m:val="on"/>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2400" i="1">
                            <a:latin typeface="Cambria Math" panose="02040503050406030204" pitchFamily="18" charset="0"/>
                            <a:ea typeface="Times New Roman" panose="02020603050405020304" pitchFamily="18" charset="0"/>
                            <a:cs typeface="Times New Roman" panose="02020603050405020304" pitchFamily="18" charset="0"/>
                          </a:rPr>
                          <m:t>𝑀</m:t>
                        </m:r>
                      </m:e>
                    </m:rad>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DACF1AAC-E614-4CE0-B70F-7E0B8D46B905}"/>
                  </a:ext>
                </a:extLst>
              </p:cNvPr>
              <p:cNvSpPr>
                <a:spLocks noRot="1" noChangeAspect="1" noMove="1" noResize="1" noEditPoints="1" noAdjustHandles="1" noChangeArrowheads="1" noChangeShapeType="1" noTextEdit="1"/>
              </p:cNvSpPr>
              <p:nvPr/>
            </p:nvSpPr>
            <p:spPr>
              <a:xfrm>
                <a:off x="254882" y="4858595"/>
                <a:ext cx="8642348" cy="1285737"/>
              </a:xfrm>
              <a:prstGeom prst="rect">
                <a:avLst/>
              </a:prstGeom>
              <a:blipFill>
                <a:blip r:embed="rId4"/>
                <a:stretch>
                  <a:fillRect l="-1128" t="-3791" r="-494" b="-9479"/>
                </a:stretch>
              </a:blipFill>
            </p:spPr>
            <p:txBody>
              <a:bodyPr/>
              <a:lstStyle/>
              <a:p>
                <a:r>
                  <a:rPr lang="en-US">
                    <a:noFill/>
                  </a:rPr>
                  <a:t> </a:t>
                </a:r>
              </a:p>
            </p:txBody>
          </p:sp>
        </mc:Fallback>
      </mc:AlternateContent>
    </p:spTree>
    <p:extLst>
      <p:ext uri="{BB962C8B-B14F-4D97-AF65-F5344CB8AC3E}">
        <p14:creationId xmlns:p14="http://schemas.microsoft.com/office/powerpoint/2010/main" val="109820350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3333FF"/>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3333FF"/>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7840</TotalTime>
  <Words>2711</Words>
  <Application>Microsoft Office PowerPoint</Application>
  <PresentationFormat>On-screen Show (4:3)</PresentationFormat>
  <Paragraphs>523</Paragraphs>
  <Slides>43</Slides>
  <Notes>43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Arial</vt:lpstr>
      <vt:lpstr>Arial Narrow</vt:lpstr>
      <vt:lpstr>Calibri</vt:lpstr>
      <vt:lpstr>Cambria Math</vt:lpstr>
      <vt:lpstr>Courier New</vt:lpstr>
      <vt:lpstr>Palatino Linotype</vt:lpstr>
      <vt:lpstr>Times New Roman</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JamesCuong Ngo</dc:creator>
  <cp:lastModifiedBy>Admin</cp:lastModifiedBy>
  <cp:revision>506</cp:revision>
  <dcterms:created xsi:type="dcterms:W3CDTF">2006-02-13T16:28:33Z</dcterms:created>
  <dcterms:modified xsi:type="dcterms:W3CDTF">2019-10-20T03:13:56Z</dcterms:modified>
</cp:coreProperties>
</file>