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86" r:id="rId2"/>
    <p:sldId id="620" r:id="rId3"/>
    <p:sldId id="625" r:id="rId4"/>
    <p:sldId id="627" r:id="rId5"/>
    <p:sldId id="628" r:id="rId6"/>
    <p:sldId id="623" r:id="rId7"/>
    <p:sldId id="626" r:id="rId8"/>
    <p:sldId id="613" r:id="rId9"/>
    <p:sldId id="492" r:id="rId10"/>
    <p:sldId id="542" r:id="rId11"/>
    <p:sldId id="543" r:id="rId12"/>
    <p:sldId id="624" r:id="rId13"/>
    <p:sldId id="488" r:id="rId14"/>
    <p:sldId id="462" r:id="rId15"/>
    <p:sldId id="463" r:id="rId16"/>
    <p:sldId id="464" r:id="rId17"/>
    <p:sldId id="35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3333FF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3333FF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3333FF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3333FF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3333FF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3333FF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3333FF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3333FF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3333FF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DDDDDD"/>
    <a:srgbClr val="C0C0C0"/>
    <a:srgbClr val="ACF2C2"/>
    <a:srgbClr val="00CC00"/>
    <a:srgbClr val="CC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>
      <p:cViewPr varScale="1">
        <p:scale>
          <a:sx n="61" d="100"/>
          <a:sy n="61" d="100"/>
        </p:scale>
        <p:origin x="135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86B89F-BDE8-4597-BC33-EA57919AA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9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726" tIns="44863" rIns="89726" bIns="44863" anchor="b"/>
          <a:lstStyle>
            <a:lvl1pPr defTabSz="898525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defTabSz="898525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defTabSz="898525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defTabSz="898525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defTabSz="898525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BB98ECB0-4701-495A-901E-896BAEE8C78B}" type="slidenum">
              <a:rPr lang="en-US" sz="1100">
                <a:solidFill>
                  <a:schemeClr val="tx1"/>
                </a:solidFill>
              </a:rPr>
              <a:pPr algn="r" eaLnBrk="1" hangingPunct="1"/>
              <a:t>1</a:t>
            </a:fld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3400"/>
            <a:ext cx="54895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6" tIns="44863" rIns="89726" bIns="44863"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05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18A9CA1-A7F0-469D-A21E-EB2BB02FCA1B}" type="slidenum">
              <a:rPr lang="en-US" sz="1200">
                <a:solidFill>
                  <a:schemeClr val="tx1"/>
                </a:solidFill>
              </a:rPr>
              <a:pPr algn="r" eaLnBrk="1" hangingPunct="1"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110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18A9CA1-A7F0-469D-A21E-EB2BB02FCA1B}" type="slidenum">
              <a:rPr lang="en-US" sz="1200">
                <a:solidFill>
                  <a:schemeClr val="tx1"/>
                </a:solidFill>
              </a:rPr>
              <a:pPr algn="r" eaLnBrk="1" hangingPunct="1"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754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18A9CA1-A7F0-469D-A21E-EB2BB02FCA1B}" type="slidenum">
              <a:rPr lang="en-US" sz="1200">
                <a:solidFill>
                  <a:schemeClr val="tx1"/>
                </a:solidFill>
              </a:rPr>
              <a:pPr algn="r" eaLnBrk="1" hangingPunct="1"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158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18A9CA1-A7F0-469D-A21E-EB2BB02FCA1B}" type="slidenum">
              <a:rPr lang="en-US" sz="1200">
                <a:solidFill>
                  <a:schemeClr val="tx1"/>
                </a:solidFill>
              </a:rPr>
              <a:pPr algn="r" eaLnBrk="1" hangingPunct="1"/>
              <a:t>13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606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88D620B-FFA6-4BFF-A493-C0EFC9B73835}" type="slidenum">
              <a:rPr lang="en-US" sz="1200">
                <a:solidFill>
                  <a:schemeClr val="tx1"/>
                </a:solidFill>
              </a:rPr>
              <a:pPr algn="r" eaLnBrk="1" hangingPunct="1"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309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3DC8A71-08DD-4DB4-BC04-BFD057B5050B}" type="slidenum">
              <a:rPr lang="en-US" sz="1200">
                <a:solidFill>
                  <a:schemeClr val="tx1"/>
                </a:solidFill>
              </a:rPr>
              <a:pPr algn="r" eaLnBrk="1" hangingPunct="1"/>
              <a:t>15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120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0913DD5-B141-4EBD-8D3C-D48A4E9C6712}" type="slidenum">
              <a:rPr lang="en-US" sz="1200">
                <a:solidFill>
                  <a:schemeClr val="tx1"/>
                </a:solidFill>
              </a:rPr>
              <a:pPr algn="r" eaLnBrk="1" hangingPunct="1"/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416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3BEACD-37FC-4FCA-AF5C-BAF0C478F2AB}" type="slidenum">
              <a:rPr 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5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40F096-9367-4806-A292-AFEC9E711DF4}" type="slidenum">
              <a:rPr lang="en-US" sz="1200">
                <a:solidFill>
                  <a:schemeClr val="tx1"/>
                </a:solidFill>
              </a:rPr>
              <a:pPr algn="r" eaLnBrk="1" hangingPunct="1"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0926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2004C59-7FDE-42CF-9FEF-B0D208AB86C2}" type="slidenum">
              <a:rPr lang="en-US" sz="1200">
                <a:solidFill>
                  <a:schemeClr val="tx1"/>
                </a:solidFill>
              </a:rPr>
              <a:pPr algn="r" eaLnBrk="1" hangingPunct="1"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04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2004C59-7FDE-42CF-9FEF-B0D208AB86C2}" type="slidenum">
              <a:rPr lang="en-US" sz="1200">
                <a:solidFill>
                  <a:schemeClr val="tx1"/>
                </a:solidFill>
              </a:rPr>
              <a:pPr algn="r" eaLnBrk="1" hangingPunct="1"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833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2004C59-7FDE-42CF-9FEF-B0D208AB86C2}" type="slidenum">
              <a:rPr lang="en-US" sz="1200">
                <a:solidFill>
                  <a:schemeClr val="tx1"/>
                </a:solidFill>
              </a:rPr>
              <a:pPr algn="r" eaLnBrk="1" hangingPunct="1"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7783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2004C59-7FDE-42CF-9FEF-B0D208AB86C2}" type="slidenum">
              <a:rPr lang="en-US" sz="1200">
                <a:solidFill>
                  <a:schemeClr val="tx1"/>
                </a:solidFill>
              </a:rPr>
              <a:pPr algn="r" eaLnBrk="1" hangingPunct="1"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97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2004C59-7FDE-42CF-9FEF-B0D208AB86C2}" type="slidenum">
              <a:rPr lang="en-US" sz="1200">
                <a:solidFill>
                  <a:schemeClr val="tx1"/>
                </a:solidFill>
              </a:rPr>
              <a:pPr algn="r" eaLnBrk="1" hangingPunct="1"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29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18A9CA1-A7F0-469D-A21E-EB2BB02FCA1B}" type="slidenum">
              <a:rPr lang="en-US" sz="1200">
                <a:solidFill>
                  <a:schemeClr val="tx1"/>
                </a:solidFill>
              </a:rPr>
              <a:pPr algn="r" eaLnBrk="1" hangingPunct="1"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5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18A9CA1-A7F0-469D-A21E-EB2BB02FCA1B}" type="slidenum">
              <a:rPr lang="en-US" sz="1200">
                <a:solidFill>
                  <a:schemeClr val="tx1"/>
                </a:solidFill>
              </a:rPr>
              <a:pPr algn="r" eaLnBrk="1" hangingPunct="1"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72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25282"/>
            <a:ext cx="1547664" cy="32409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Cuong</a:t>
            </a:r>
            <a:r>
              <a:rPr lang="en-US" dirty="0"/>
              <a:t> Q. Ngo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DE0AE-7F0A-406D-B1AB-37391A8CF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AB6E3-83B2-4FCE-8EEC-8DE58B5079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8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B2609-1D57-417C-9850-91BE260D1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0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3292" cy="486054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70301-CE34-4B39-ABFA-989283438A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5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D0EC3-C3AB-4F89-854C-678E85C10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09E8C-DD57-41F6-BBD8-58738EDEB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5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018BA-4C9A-4049-84C5-C8727425B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8FD3E-AA51-40C2-9B1C-2F75405E8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1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DC6A2-9213-4882-B626-FAAB7AB09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9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05ACE-177D-4EEE-BEA7-C00E948F2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6B5D4-34AA-4C37-AAA5-4C7864D83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4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570301-CE34-4B39-ABFA-989283438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68CCE83-FEA7-4848-A744-7F01A3F58483}" type="slidenum">
              <a:rPr lang="en-US" sz="1400">
                <a:solidFill>
                  <a:schemeClr val="tx1"/>
                </a:solidFill>
              </a:rPr>
              <a:pPr algn="r" eaLnBrk="1" hangingPunct="1"/>
              <a:t>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995738" y="2024063"/>
            <a:ext cx="5148262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lang="en-US" sz="2800" b="1">
                <a:solidFill>
                  <a:schemeClr val="accent2"/>
                </a:solidFill>
              </a:rPr>
              <a:t>Lecture:</a:t>
            </a:r>
          </a:p>
          <a:p>
            <a:pPr algn="ctr" eaLnBrk="1" hangingPunct="1"/>
            <a:r>
              <a:rPr lang="en-US" sz="2800" b="1">
                <a:solidFill>
                  <a:schemeClr val="accent2"/>
                </a:solidFill>
              </a:rPr>
              <a:t>IMAGE PROCESSING</a:t>
            </a:r>
          </a:p>
        </p:txBody>
      </p:sp>
      <p:sp>
        <p:nvSpPr>
          <p:cNvPr id="2052" name="Rectangle 13"/>
          <p:cNvSpPr>
            <a:spLocks noChangeArrowheads="1"/>
          </p:cNvSpPr>
          <p:nvPr/>
        </p:nvSpPr>
        <p:spPr bwMode="auto">
          <a:xfrm>
            <a:off x="0" y="1123950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>
              <a:solidFill>
                <a:srgbClr val="CC0000"/>
              </a:solidFill>
            </a:endParaRP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4041775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>
              <a:solidFill>
                <a:srgbClr val="CC0000"/>
              </a:solidFill>
            </a:endParaRPr>
          </a:p>
        </p:txBody>
      </p:sp>
      <p:sp>
        <p:nvSpPr>
          <p:cNvPr id="2054" name="Text Box 18"/>
          <p:cNvSpPr txBox="1">
            <a:spLocks noChangeArrowheads="1"/>
          </p:cNvSpPr>
          <p:nvPr/>
        </p:nvSpPr>
        <p:spPr bwMode="auto">
          <a:xfrm>
            <a:off x="3959225" y="3105150"/>
            <a:ext cx="5029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Chapter 3: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Fourier </a:t>
            </a:r>
            <a:r>
              <a:rPr lang="en-US" b="1" i="1" dirty="0">
                <a:solidFill>
                  <a:srgbClr val="0000CC"/>
                </a:solidFill>
              </a:rPr>
              <a:t>Transforms</a:t>
            </a:r>
            <a:endParaRPr lang="en-US" i="1" dirty="0">
              <a:solidFill>
                <a:srgbClr val="0000CC"/>
              </a:solidFill>
            </a:endParaRPr>
          </a:p>
        </p:txBody>
      </p:sp>
      <p:sp>
        <p:nvSpPr>
          <p:cNvPr id="2055" name="Text Box 20"/>
          <p:cNvSpPr txBox="1">
            <a:spLocks noChangeArrowheads="1"/>
          </p:cNvSpPr>
          <p:nvPr/>
        </p:nvSpPr>
        <p:spPr bwMode="auto">
          <a:xfrm>
            <a:off x="976313" y="44450"/>
            <a:ext cx="7710487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0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  <p:sp>
        <p:nvSpPr>
          <p:cNvPr id="2056" name="Text Box 21"/>
          <p:cNvSpPr txBox="1">
            <a:spLocks noChangeArrowheads="1"/>
          </p:cNvSpPr>
          <p:nvPr/>
        </p:nvSpPr>
        <p:spPr bwMode="auto">
          <a:xfrm>
            <a:off x="323850" y="5610225"/>
            <a:ext cx="417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chemeClr val="accent2"/>
                </a:solidFill>
                <a:latin typeface="Arial Narrow" pitchFamily="34" charset="0"/>
              </a:rPr>
              <a:t>Nguyen Thanh Hai, PhD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6125"/>
            <a:ext cx="3167063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" y="8620"/>
            <a:ext cx="90858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8A8B0DA-2213-4C7C-83E3-295B8EBCBB66}" type="slidenum">
              <a:rPr lang="en-US" sz="1400">
                <a:solidFill>
                  <a:schemeClr val="tx1"/>
                </a:solidFill>
              </a:rPr>
              <a:pPr algn="r" eaLnBrk="1" hangingPunct="1"/>
              <a:t>10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671888" y="152400"/>
            <a:ext cx="3468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>
                <a:solidFill>
                  <a:srgbClr val="FF0000"/>
                </a:solidFill>
              </a:rPr>
              <a:t>Image Transforms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150"/>
            <a:ext cx="889317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2" t="44833" r="53229" b="33667"/>
          <a:stretch/>
        </p:blipFill>
        <p:spPr bwMode="auto">
          <a:xfrm>
            <a:off x="2965939" y="2030442"/>
            <a:ext cx="3362548" cy="247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9375" y="0"/>
            <a:ext cx="31972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08" y="4032412"/>
            <a:ext cx="8964488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32834" r="44584" b="56666"/>
          <a:stretch/>
        </p:blipFill>
        <p:spPr bwMode="auto">
          <a:xfrm>
            <a:off x="704924" y="5001907"/>
            <a:ext cx="7698655" cy="159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1263995"/>
            <a:ext cx="896448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 the DFT, its absolute, phase, log of the FT and the power spectrum of the following image</a:t>
            </a: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4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8A8B0DA-2213-4C7C-83E3-295B8EBCBB66}" type="slidenum">
              <a:rPr lang="en-US" sz="1400">
                <a:solidFill>
                  <a:schemeClr val="tx1"/>
                </a:solidFill>
              </a:rPr>
              <a:pPr algn="r" eaLnBrk="1" hangingPunct="1"/>
              <a:t>11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671888" y="152400"/>
            <a:ext cx="3468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>
                <a:solidFill>
                  <a:srgbClr val="FF0000"/>
                </a:solidFill>
              </a:rPr>
              <a:t>Image Transforms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150"/>
            <a:ext cx="889317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9375" y="0"/>
            <a:ext cx="31972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520628"/>
              </p:ext>
            </p:extLst>
          </p:nvPr>
        </p:nvGraphicFramePr>
        <p:xfrm>
          <a:off x="5148064" y="2488095"/>
          <a:ext cx="30480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4" imgW="1777680" imgH="914400" progId="Equation.3">
                  <p:embed/>
                </p:oleObj>
              </mc:Choice>
              <mc:Fallback>
                <p:oleObj name="Equation" r:id="rId4" imgW="1777680" imgH="914400" progId="Equation.3">
                  <p:embed/>
                  <p:pic>
                    <p:nvPicPr>
                      <p:cNvPr id="1024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488095"/>
                        <a:ext cx="304800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709708"/>
              </p:ext>
            </p:extLst>
          </p:nvPr>
        </p:nvGraphicFramePr>
        <p:xfrm>
          <a:off x="427038" y="2487885"/>
          <a:ext cx="3571875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6" imgW="2082600" imgH="914400" progId="Equation.3">
                  <p:embed/>
                </p:oleObj>
              </mc:Choice>
              <mc:Fallback>
                <p:oleObj name="Equation" r:id="rId6" imgW="2082600" imgH="914400" progId="Equation.3">
                  <p:embed/>
                  <p:pic>
                    <p:nvPicPr>
                      <p:cNvPr id="1024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2487885"/>
                        <a:ext cx="3571875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391877"/>
              </p:ext>
            </p:extLst>
          </p:nvPr>
        </p:nvGraphicFramePr>
        <p:xfrm>
          <a:off x="625475" y="4710385"/>
          <a:ext cx="289560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8" imgW="1688760" imgH="1143000" progId="Equation.3">
                  <p:embed/>
                </p:oleObj>
              </mc:Choice>
              <mc:Fallback>
                <p:oleObj name="Equation" r:id="rId8" imgW="1688760" imgH="1143000" progId="Equation.3">
                  <p:embed/>
                  <p:pic>
                    <p:nvPicPr>
                      <p:cNvPr id="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4710385"/>
                        <a:ext cx="2895600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518731"/>
              </p:ext>
            </p:extLst>
          </p:nvPr>
        </p:nvGraphicFramePr>
        <p:xfrm>
          <a:off x="4724400" y="4710385"/>
          <a:ext cx="289560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10" imgW="1688760" imgH="1143000" progId="Equation.3">
                  <p:embed/>
                </p:oleObj>
              </mc:Choice>
              <mc:Fallback>
                <p:oleObj name="Equation" r:id="rId10" imgW="1688760" imgH="1143000" progId="Equation.3">
                  <p:embed/>
                  <p:pic>
                    <p:nvPicPr>
                      <p:cNvPr id="1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10385"/>
                        <a:ext cx="2895600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1263995"/>
            <a:ext cx="896448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 the DFT, its absolute, phase, log of the FT and the power spectrum of the following image</a:t>
            </a: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8A8B0DA-2213-4C7C-83E3-295B8EBCBB66}" type="slidenum">
              <a:rPr lang="en-US" sz="1400">
                <a:solidFill>
                  <a:schemeClr val="tx1"/>
                </a:solidFill>
              </a:rPr>
              <a:pPr algn="r" eaLnBrk="1" hangingPunct="1"/>
              <a:t>12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671888" y="152400"/>
            <a:ext cx="3468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>
                <a:solidFill>
                  <a:srgbClr val="FF0000"/>
                </a:solidFill>
              </a:rPr>
              <a:t>Image Transforms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150"/>
            <a:ext cx="889317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9375" y="0"/>
            <a:ext cx="31972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41229"/>
              </p:ext>
            </p:extLst>
          </p:nvPr>
        </p:nvGraphicFramePr>
        <p:xfrm>
          <a:off x="5159375" y="2307865"/>
          <a:ext cx="3025775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4" imgW="1765080" imgH="914400" progId="Equation.3">
                  <p:embed/>
                </p:oleObj>
              </mc:Choice>
              <mc:Fallback>
                <p:oleObj name="Equation" r:id="rId4" imgW="1765080" imgH="914400" progId="Equation.3">
                  <p:embed/>
                  <p:pic>
                    <p:nvPicPr>
                      <p:cNvPr id="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2307865"/>
                        <a:ext cx="3025775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22608"/>
              </p:ext>
            </p:extLst>
          </p:nvPr>
        </p:nvGraphicFramePr>
        <p:xfrm>
          <a:off x="938213" y="2307865"/>
          <a:ext cx="2547937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Equation" r:id="rId6" imgW="1485720" imgH="914400" progId="Equation.3">
                  <p:embed/>
                </p:oleObj>
              </mc:Choice>
              <mc:Fallback>
                <p:oleObj name="Equation" r:id="rId6" imgW="1485720" imgH="914400" progId="Equation.3">
                  <p:embed/>
                  <p:pic>
                    <p:nvPicPr>
                      <p:cNvPr id="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307865"/>
                        <a:ext cx="2547937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166226"/>
              </p:ext>
            </p:extLst>
          </p:nvPr>
        </p:nvGraphicFramePr>
        <p:xfrm>
          <a:off x="234950" y="4530365"/>
          <a:ext cx="3678238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Equation" r:id="rId8" imgW="2145960" imgH="1143000" progId="Equation.3">
                  <p:embed/>
                </p:oleObj>
              </mc:Choice>
              <mc:Fallback>
                <p:oleObj name="Equation" r:id="rId8" imgW="2145960" imgH="1143000" progId="Equation.3">
                  <p:embed/>
                  <p:pic>
                    <p:nvPicPr>
                      <p:cNvPr id="1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4530365"/>
                        <a:ext cx="3678238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493396"/>
              </p:ext>
            </p:extLst>
          </p:nvPr>
        </p:nvGraphicFramePr>
        <p:xfrm>
          <a:off x="4594225" y="4530365"/>
          <a:ext cx="315595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Equation" r:id="rId10" imgW="1841400" imgH="1143000" progId="Equation.3">
                  <p:embed/>
                </p:oleObj>
              </mc:Choice>
              <mc:Fallback>
                <p:oleObj name="Equation" r:id="rId10" imgW="1841400" imgH="1143000" progId="Equation.3">
                  <p:embed/>
                  <p:pic>
                    <p:nvPicPr>
                      <p:cNvPr id="1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4530365"/>
                        <a:ext cx="3155950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1263995"/>
            <a:ext cx="896448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 the DFT, its absolute, phase, log of the FT and the power spectrum of the following image</a:t>
            </a: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5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8A8B0DA-2213-4C7C-83E3-295B8EBCBB66}" type="slidenum">
              <a:rPr lang="en-US" sz="1400">
                <a:solidFill>
                  <a:schemeClr val="tx1"/>
                </a:solidFill>
              </a:rPr>
              <a:pPr algn="r" eaLnBrk="1" hangingPunct="1"/>
              <a:t>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9375" y="6507163"/>
            <a:ext cx="2130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FF0000"/>
                </a:solidFill>
              </a:rPr>
              <a:t>Nguyen Thanh Hai, PhD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671888" y="152400"/>
            <a:ext cx="3468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>
                <a:solidFill>
                  <a:srgbClr val="FF0000"/>
                </a:solidFill>
              </a:rPr>
              <a:t>Image Transforms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825" y="692150"/>
            <a:ext cx="8893175" cy="822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 the function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fft2_new.m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 calculate Fourier transform of an image</a:t>
            </a: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908175"/>
            <a:ext cx="4679950" cy="375285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 G=fft2_new(g)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 G is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fourier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tranform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g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%===================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 Get size of matrix f</a:t>
            </a: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M=size(g,1);  % get number of rows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N=size(g,2) ; % get number of columns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%===================</a:t>
            </a: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4679950" y="1908175"/>
            <a:ext cx="4464050" cy="375285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%create matrix U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%U(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(-j*2*pi*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/M)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run from 0 to M-1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U=[ ];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=0:M-1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for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=0:M-1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U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(x+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,u+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1)=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(-j*2*pi*m*p/M);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end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9375" y="0"/>
            <a:ext cx="31972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</p:spTree>
    <p:extLst>
      <p:ext uri="{BB962C8B-B14F-4D97-AF65-F5344CB8AC3E}">
        <p14:creationId xmlns:p14="http://schemas.microsoft.com/office/powerpoint/2010/main" val="192277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943EC8E-F1BF-47FA-9F88-6BA05DE8743F}" type="slidenum">
              <a:rPr lang="en-US" sz="1400">
                <a:solidFill>
                  <a:schemeClr val="tx1"/>
                </a:solidFill>
              </a:rPr>
              <a:pPr algn="r" eaLnBrk="1" hangingPunct="1"/>
              <a:t>14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9375" y="6507163"/>
            <a:ext cx="2130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FF0000"/>
                </a:solidFill>
              </a:rPr>
              <a:t>Nguyen Thanh Hai, PhD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671888" y="152400"/>
            <a:ext cx="3468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>
                <a:solidFill>
                  <a:srgbClr val="FF0000"/>
                </a:solidFill>
              </a:rPr>
              <a:t>Image Transforms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825" y="692150"/>
            <a:ext cx="8893175" cy="822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 the function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fft2_new.m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 calculate Fourier transform of an image</a:t>
            </a: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188" y="1628775"/>
            <a:ext cx="3810000" cy="44831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%===================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 create matrix V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%V(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)=exp(-j*2*pi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*y*v/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run from 0 to N-1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V=[ ];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=0:N-1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for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=0:N-1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V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(y+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,v+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1)=exp(-j*2*pi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*y*v/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N);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end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</a:t>
            </a:r>
          </a:p>
          <a:p>
            <a:pPr eaLnBrk="1" hangingPunct="1">
              <a:defRPr/>
            </a:pP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9"/>
          <p:cNvSpPr txBox="1"/>
          <p:nvPr/>
        </p:nvSpPr>
        <p:spPr>
          <a:xfrm>
            <a:off x="5040313" y="1520825"/>
            <a:ext cx="3810000" cy="15621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%===================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%Fourier transform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G=U*g*V;</a:t>
            </a:r>
          </a:p>
          <a:p>
            <a:pPr eaLnBrk="1" hangingPunct="1">
              <a:defRPr/>
            </a:pP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9375" y="0"/>
            <a:ext cx="31972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F302BB2-DD0C-425D-9A70-0948F2133003}" type="slidenum">
              <a:rPr lang="en-US" sz="1400">
                <a:solidFill>
                  <a:schemeClr val="tx1"/>
                </a:solidFill>
              </a:rPr>
              <a:pPr algn="r" eaLnBrk="1" hangingPunct="1"/>
              <a:t>15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9375" y="6507163"/>
            <a:ext cx="2130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FF0000"/>
                </a:solidFill>
              </a:rPr>
              <a:t>Nguyen Thanh Hai, PhD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3671888" y="152400"/>
            <a:ext cx="3468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>
                <a:solidFill>
                  <a:srgbClr val="FF0000"/>
                </a:solidFill>
              </a:rPr>
              <a:t>Image Transforms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313" y="1665288"/>
            <a:ext cx="4038600" cy="375285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 g=ifft2_new(G)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 g is invert fourier tranform of G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%===================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%Get size of matrix G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M=size(G,1);  % get number of rows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N=size(G,2) ; % get number of columns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%===================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825" y="692150"/>
            <a:ext cx="8893175" cy="822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 the inverse function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fft2_new.m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 calculate inverse Fourier transform of an image</a:t>
            </a: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4679950" y="1665288"/>
            <a:ext cx="4038600" cy="411797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%===================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%create matrix U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%U(m,p)=exp(-j*2*pi*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/M)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run from 0 to M-1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U=[ ];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=0:M-1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for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=0:M-1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U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(x+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,u+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1)=exp(-j*2*pi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*x*u/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M);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end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9375" y="0"/>
            <a:ext cx="31972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7467697-8731-452D-ABBD-4EBE9BFE95C3}" type="slidenum">
              <a:rPr lang="en-US" sz="1400">
                <a:solidFill>
                  <a:schemeClr val="tx1"/>
                </a:solidFill>
              </a:rPr>
              <a:pPr algn="r" eaLnBrk="1" hangingPunct="1"/>
              <a:t>16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9375" y="6507163"/>
            <a:ext cx="2130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FF0000"/>
                </a:solidFill>
              </a:rPr>
              <a:t>Nguyen Thanh Hai, PhD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671888" y="152400"/>
            <a:ext cx="3468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>
                <a:solidFill>
                  <a:srgbClr val="FF0000"/>
                </a:solidFill>
              </a:rPr>
              <a:t>Image Transforms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388" y="1089025"/>
            <a:ext cx="81534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and compare two results on Matlab 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fft2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ifft2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825" y="2168525"/>
            <a:ext cx="8077200" cy="229235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 Test and compare together G1 and G2, g1 và g2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g=[0 0 0 0; 0 1 1 0; 0 1 1 0; 0 0 0 0]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G1=fft2(g)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G2=fft2_new(g)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g1=ifft2(G1)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g2=ifft2_new(G1)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58775" y="4818063"/>
            <a:ext cx="82089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buFontTx/>
              <a:buChar char="•"/>
            </a:pPr>
            <a:r>
              <a:rPr lang="en-US"/>
              <a:t> MAGNITUDE(G) = SQRT( REAL(G)^2+IMAGINARY(G)^2 ) </a:t>
            </a:r>
          </a:p>
          <a:p>
            <a:pPr eaLnBrk="0" hangingPunct="0">
              <a:buFontTx/>
              <a:buChar char="•"/>
            </a:pPr>
            <a:endParaRPr lang="en-US"/>
          </a:p>
          <a:p>
            <a:pPr eaLnBrk="0" hangingPunct="0">
              <a:buFontTx/>
              <a:buChar char="•"/>
            </a:pPr>
            <a:r>
              <a:rPr lang="en-US"/>
              <a:t>PHASE(F) = ATAN( IMAGINARY(G)/REAL(G) ) </a:t>
            </a:r>
          </a:p>
          <a:p>
            <a:pPr eaLnBrk="0" hangingPunct="0"/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9375" y="0"/>
            <a:ext cx="31972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06C0EC-CCC6-4902-A254-54BBF743A4EF}" type="slidenum">
              <a:rPr lang="en-US" sz="14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9375" y="6507163"/>
            <a:ext cx="2130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FF0000"/>
                </a:solidFill>
              </a:rPr>
              <a:t>Nguyen Thanh Hai, PhD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2627313" y="2852738"/>
            <a:ext cx="3184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lvl="1" algn="ctr">
              <a:tabLst>
                <a:tab pos="457200" algn="l"/>
              </a:tabLst>
            </a:pPr>
            <a:r>
              <a:rPr lang="en-US" sz="3200"/>
              <a:t>The End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3671888" y="152400"/>
            <a:ext cx="3468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>
                <a:solidFill>
                  <a:srgbClr val="FF0000"/>
                </a:solidFill>
              </a:rPr>
              <a:t>Image Transforms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9375" y="0"/>
            <a:ext cx="31972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08EE1DE-0A14-4D78-AA01-F1484613919D}" type="slidenum">
              <a:rPr lang="en-US" sz="1400">
                <a:solidFill>
                  <a:schemeClr val="tx1"/>
                </a:solidFill>
              </a:rPr>
              <a:pPr algn="r" eaLnBrk="1" hangingPunct="1"/>
              <a:t>2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9375" y="6507163"/>
            <a:ext cx="2130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</a:rPr>
              <a:t>Nguyen Thanh Hai, PhD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3671888" y="152400"/>
            <a:ext cx="3468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>
                <a:solidFill>
                  <a:srgbClr val="FF0000"/>
                </a:solidFill>
              </a:rPr>
              <a:t>Image Transforms</a:t>
            </a:r>
            <a:endParaRPr lang="en-US" sz="1800">
              <a:solidFill>
                <a:srgbClr val="FF0000"/>
              </a:solidFill>
            </a:endParaRPr>
          </a:p>
        </p:txBody>
      </p:sp>
      <p:graphicFrame>
        <p:nvGraphicFramePr>
          <p:cNvPr id="102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437232"/>
              </p:ext>
            </p:extLst>
          </p:nvPr>
        </p:nvGraphicFramePr>
        <p:xfrm>
          <a:off x="6048375" y="1442405"/>
          <a:ext cx="291782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4" imgW="1701800" imgH="1054100" progId="Equation.3">
                  <p:embed/>
                </p:oleObj>
              </mc:Choice>
              <mc:Fallback>
                <p:oleObj name="Equation" r:id="rId4" imgW="17018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1442405"/>
                        <a:ext cx="291782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Box 17"/>
          <p:cNvSpPr txBox="1">
            <a:spLocks noChangeArrowheads="1"/>
          </p:cNvSpPr>
          <p:nvPr/>
        </p:nvSpPr>
        <p:spPr bwMode="auto">
          <a:xfrm>
            <a:off x="0" y="1557474"/>
            <a:ext cx="59769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One has the row, M=4 ; the column, N=4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Transform matrix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x,u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using the formula:</a:t>
            </a: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400910"/>
              </p:ext>
            </p:extLst>
          </p:nvPr>
        </p:nvGraphicFramePr>
        <p:xfrm>
          <a:off x="4957763" y="5337212"/>
          <a:ext cx="31067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6" imgW="1524000" imgH="254000" progId="Equation.3">
                  <p:embed/>
                </p:oleObj>
              </mc:Choice>
              <mc:Fallback>
                <p:oleObj name="Equation" r:id="rId6" imgW="152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5337212"/>
                        <a:ext cx="310673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Box 23"/>
          <p:cNvSpPr txBox="1">
            <a:spLocks noChangeArrowheads="1"/>
          </p:cNvSpPr>
          <p:nvPr/>
        </p:nvSpPr>
        <p:spPr bwMode="auto">
          <a:xfrm>
            <a:off x="179388" y="5337212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the formula of Euler, we have</a:t>
            </a:r>
          </a:p>
        </p:txBody>
      </p:sp>
      <p:sp>
        <p:nvSpPr>
          <p:cNvPr id="10253" name="Rectangle 23"/>
          <p:cNvSpPr>
            <a:spLocks noChangeArrowheads="1"/>
          </p:cNvSpPr>
          <p:nvPr/>
        </p:nvSpPr>
        <p:spPr bwMode="auto">
          <a:xfrm>
            <a:off x="0" y="728663"/>
            <a:ext cx="8172450" cy="52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FF5050"/>
                </a:solidFill>
              </a:rPr>
              <a:t>Example: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the Fourier transform of the following 4x4 image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79375" y="0"/>
            <a:ext cx="31972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579186"/>
              </p:ext>
            </p:extLst>
          </p:nvPr>
        </p:nvGraphicFramePr>
        <p:xfrm>
          <a:off x="338481" y="3686626"/>
          <a:ext cx="50688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8" imgW="2489200" imgH="469900" progId="Equation.3">
                  <p:embed/>
                </p:oleObj>
              </mc:Choice>
              <mc:Fallback>
                <p:oleObj name="Equation" r:id="rId8" imgW="2489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81" y="3686626"/>
                        <a:ext cx="50688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8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EF732E2-3FCB-461B-8351-ECAAAC405CB9}" type="slidenum">
              <a:rPr lang="en-US" sz="1400">
                <a:solidFill>
                  <a:schemeClr val="tx1"/>
                </a:solidFill>
              </a:rPr>
              <a:pPr algn="r" eaLnBrk="1" hangingPunct="1"/>
              <a:t>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9375" y="6507163"/>
            <a:ext cx="2130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FF0000"/>
                </a:solidFill>
              </a:rPr>
              <a:t>Nguyen Thanh Hai, PhD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671888" y="152400"/>
            <a:ext cx="3468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>
                <a:solidFill>
                  <a:srgbClr val="FF0000"/>
                </a:solidFill>
              </a:rPr>
              <a:t>Image Transforms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9375" y="0"/>
            <a:ext cx="31972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79375" y="836712"/>
                <a:ext cx="9064625" cy="4018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the image a(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x,y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determine Fourier transform of the image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particularly calculate at the pixel position A(1,0) with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1,0</m:t>
                          </m:r>
                        </m:e>
                      </m:d>
                      <m:r>
                        <m:rPr>
                          <m:aln/>
                        </m:rP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−1−1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−2−2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" y="836712"/>
                <a:ext cx="9064625" cy="4018857"/>
              </a:xfrm>
              <a:prstGeom prst="rect">
                <a:avLst/>
              </a:prstGeom>
              <a:blipFill>
                <a:blip r:embed="rId3"/>
                <a:stretch>
                  <a:fillRect l="-1009" r="-1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27684" y="4796052"/>
                <a:ext cx="6408712" cy="1734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−2−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−2−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0−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684" y="4796052"/>
                <a:ext cx="6408712" cy="17340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EF732E2-3FCB-461B-8351-ECAAAC405CB9}" type="slidenum">
              <a:rPr lang="en-US" sz="1400">
                <a:solidFill>
                  <a:schemeClr val="tx1"/>
                </a:solidFill>
              </a:rPr>
              <a:pPr algn="r" eaLnBrk="1" hangingPunct="1"/>
              <a:t>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9375" y="6507163"/>
            <a:ext cx="2130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FF0000"/>
                </a:solidFill>
              </a:rPr>
              <a:t>Nguyen Thanh Hai, PhD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671888" y="152400"/>
            <a:ext cx="3468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>
                <a:solidFill>
                  <a:srgbClr val="FF0000"/>
                </a:solidFill>
              </a:rPr>
              <a:t>Image Transforms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9375" y="0"/>
            <a:ext cx="31972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540" y="920621"/>
            <a:ext cx="81009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define a matrix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f=[0 0 0 0; 0 1 1 0;0 1 1 0;0 0 0 0]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%f=[0 0 0 0; 0 1 1 0;0 1 1 0;0 0 0 0;0 0 0 0];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%f=[0 0 0 0; 0 255 255 0;0 255 255 0;0 0 0 0]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%f=[0 0 0 0 0; 0 1 1 1 0;0 1 1 1 0;0 0 0 0 0]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%f=[0 0 0 0 0; 0 1 1 1 0;0 1 1 1 0;0 1 1 1 0;0 0 0 0 0]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FT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F=fft2(f)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%--Inverse FT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G=ifft2(F)</a:t>
            </a:r>
          </a:p>
        </p:txBody>
      </p:sp>
    </p:spTree>
    <p:extLst>
      <p:ext uri="{BB962C8B-B14F-4D97-AF65-F5344CB8AC3E}">
        <p14:creationId xmlns:p14="http://schemas.microsoft.com/office/powerpoint/2010/main" val="70691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EF732E2-3FCB-461B-8351-ECAAAC405CB9}" type="slidenum">
              <a:rPr lang="en-US" sz="1400">
                <a:solidFill>
                  <a:schemeClr val="tx1"/>
                </a:solidFill>
              </a:rPr>
              <a:pPr algn="r" eaLnBrk="1" hangingPunct="1"/>
              <a:t>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9375" y="6507163"/>
            <a:ext cx="2130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FF0000"/>
                </a:solidFill>
              </a:rPr>
              <a:t>Nguyen Thanh Hai, PhD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671888" y="152400"/>
            <a:ext cx="3468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>
                <a:solidFill>
                  <a:srgbClr val="FF0000"/>
                </a:solidFill>
              </a:rPr>
              <a:t>Image Transforms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9375" y="0"/>
            <a:ext cx="31972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91342" y="942920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 =</a:t>
            </a:r>
          </a:p>
          <a:p>
            <a:endParaRPr lang="en-US" dirty="0"/>
          </a:p>
          <a:p>
            <a:r>
              <a:rPr lang="en-US" dirty="0"/>
              <a:t>     0     0     0     0</a:t>
            </a:r>
          </a:p>
          <a:p>
            <a:r>
              <a:rPr lang="en-US" dirty="0"/>
              <a:t>     0     1     1     0</a:t>
            </a:r>
          </a:p>
          <a:p>
            <a:r>
              <a:rPr lang="en-US" dirty="0"/>
              <a:t>     0     1     1     0</a:t>
            </a:r>
          </a:p>
          <a:p>
            <a:r>
              <a:rPr lang="en-US" dirty="0"/>
              <a:t>     0     0     0     0</a:t>
            </a:r>
          </a:p>
          <a:p>
            <a:r>
              <a:rPr lang="en-US" dirty="0"/>
              <a:t>F =</a:t>
            </a:r>
          </a:p>
          <a:p>
            <a:r>
              <a:rPr lang="en-US" dirty="0"/>
              <a:t>   4.0000 + 0.0000i  -2.0000 - 2.0000i   0.0000 + 0.0000i  -2.0000 + 2.0000i</a:t>
            </a:r>
          </a:p>
          <a:p>
            <a:r>
              <a:rPr lang="en-US" dirty="0"/>
              <a:t>  -2.0000 - 2.0000i   0.0000 + 2.0000i   0.0000 + 0.0000i   2.0000 + 0.0000i</a:t>
            </a:r>
          </a:p>
          <a:p>
            <a:r>
              <a:rPr lang="en-US" dirty="0"/>
              <a:t>   0.0000 + 0.0000i   0.0000 + 0.0000i   0.0000 + 0.0000i   0.0000 + 0.0000i</a:t>
            </a:r>
          </a:p>
          <a:p>
            <a:r>
              <a:rPr lang="en-US" dirty="0"/>
              <a:t>  -2.0000 + 2.0000i   2.0000 + 0.0000i   0.0000 + 0.0000i   0.0000 - 2.0000i</a:t>
            </a:r>
          </a:p>
          <a:p>
            <a:r>
              <a:rPr lang="en-US" dirty="0"/>
              <a:t>G =</a:t>
            </a:r>
          </a:p>
          <a:p>
            <a:r>
              <a:rPr lang="en-US" dirty="0"/>
              <a:t>     0     0     0     0</a:t>
            </a:r>
          </a:p>
          <a:p>
            <a:r>
              <a:rPr lang="en-US" dirty="0"/>
              <a:t>     0     1     1     0</a:t>
            </a:r>
          </a:p>
          <a:p>
            <a:r>
              <a:rPr lang="en-US" dirty="0"/>
              <a:t>     0     1     1     0</a:t>
            </a:r>
          </a:p>
          <a:p>
            <a:r>
              <a:rPr lang="en-US" dirty="0"/>
              <a:t>     0     0     0     0</a:t>
            </a:r>
          </a:p>
        </p:txBody>
      </p:sp>
    </p:spTree>
    <p:extLst>
      <p:ext uri="{BB962C8B-B14F-4D97-AF65-F5344CB8AC3E}">
        <p14:creationId xmlns:p14="http://schemas.microsoft.com/office/powerpoint/2010/main" val="138962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EF732E2-3FCB-461B-8351-ECAAAC405CB9}" type="slidenum">
              <a:rPr lang="en-US" sz="1400">
                <a:solidFill>
                  <a:schemeClr val="tx1"/>
                </a:solidFill>
              </a:rPr>
              <a:pPr algn="r" eaLnBrk="1" hangingPunct="1"/>
              <a:t>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9375" y="6507163"/>
            <a:ext cx="2130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FF0000"/>
                </a:solidFill>
              </a:rPr>
              <a:t>Nguyen Thanh Hai, PhD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671888" y="152400"/>
            <a:ext cx="3468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>
                <a:solidFill>
                  <a:srgbClr val="FF0000"/>
                </a:solidFill>
              </a:rPr>
              <a:t>Image Transforms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9375" y="0"/>
            <a:ext cx="31972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9375" y="641350"/>
            <a:ext cx="8957121" cy="5702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3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Write code to calculate the Fourier image using MATLAB</a:t>
            </a:r>
            <a:endParaRPr lang="en-US" sz="2300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clear </a:t>
            </a:r>
            <a:r>
              <a:rPr lang="en-US" sz="23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all;clc</a:t>
            </a:r>
            <a:endParaRPr lang="en-US" sz="23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a=zeros(4,4);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a(2:3,2:3)=1;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 u=1:size(a,1)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for v=1:size(a,2)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for x=1:size(a,1)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  for y=1:size(a,2)</a:t>
            </a:r>
          </a:p>
          <a:p>
            <a:r>
              <a:rPr lang="en-US" sz="2300" dirty="0">
                <a:latin typeface="+mj-lt"/>
              </a:rPr>
              <a:t> phi=(2*pi*(u-1)*(x-1)+2*pi*(v-1)*(y-1))/4;</a:t>
            </a:r>
          </a:p>
          <a:p>
            <a:r>
              <a:rPr lang="en-US" sz="2300" dirty="0">
                <a:latin typeface="+mj-lt"/>
              </a:rPr>
              <a:t>                p(</a:t>
            </a:r>
            <a:r>
              <a:rPr lang="en-US" sz="2300" dirty="0" err="1">
                <a:latin typeface="+mj-lt"/>
              </a:rPr>
              <a:t>x,y</a:t>
            </a:r>
            <a:r>
              <a:rPr lang="en-US" sz="2300" dirty="0">
                <a:latin typeface="+mj-lt"/>
              </a:rPr>
              <a:t>)=complex(cos(phi),-sin(phi));</a:t>
            </a:r>
          </a:p>
          <a:p>
            <a:r>
              <a:rPr lang="en-US" sz="2300" dirty="0">
                <a:latin typeface="+mj-lt"/>
              </a:rPr>
              <a:t>            end</a:t>
            </a:r>
          </a:p>
          <a:p>
            <a:r>
              <a:rPr lang="en-US" sz="2300" dirty="0">
                <a:latin typeface="+mj-lt"/>
              </a:rPr>
              <a:t>        end</a:t>
            </a:r>
          </a:p>
          <a:p>
            <a:r>
              <a:rPr lang="en-US" sz="2300" dirty="0">
                <a:latin typeface="+mj-lt"/>
              </a:rPr>
              <a:t>        F(</a:t>
            </a:r>
            <a:r>
              <a:rPr lang="en-US" sz="2300" dirty="0" err="1">
                <a:latin typeface="+mj-lt"/>
              </a:rPr>
              <a:t>u,v</a:t>
            </a:r>
            <a:r>
              <a:rPr lang="en-US" sz="2300" dirty="0">
                <a:latin typeface="+mj-lt"/>
              </a:rPr>
              <a:t>)=sum(sum(p.*a));</a:t>
            </a:r>
          </a:p>
          <a:p>
            <a:r>
              <a:rPr lang="en-US" sz="2300" dirty="0">
                <a:latin typeface="+mj-lt"/>
              </a:rPr>
              <a:t>    end</a:t>
            </a:r>
          </a:p>
          <a:p>
            <a:r>
              <a:rPr lang="en-US" sz="2300" dirty="0">
                <a:latin typeface="+mj-lt"/>
              </a:rPr>
              <a:t>end</a:t>
            </a:r>
            <a:endParaRPr lang="en-US" sz="23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2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EF732E2-3FCB-461B-8351-ECAAAC405CB9}" type="slidenum">
              <a:rPr lang="en-US" sz="1400">
                <a:solidFill>
                  <a:schemeClr val="tx1"/>
                </a:solidFill>
              </a:rPr>
              <a:pPr algn="r" eaLnBrk="1" hangingPunct="1"/>
              <a:t>7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9375" y="6507163"/>
            <a:ext cx="2130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FF0000"/>
                </a:solidFill>
              </a:rPr>
              <a:t>Nguyen Thanh Hai, PhD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671888" y="152400"/>
            <a:ext cx="3468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>
                <a:solidFill>
                  <a:srgbClr val="FF0000"/>
                </a:solidFill>
              </a:rPr>
              <a:t>Image Transforms</a:t>
            </a:r>
            <a:endParaRPr lang="en-US" sz="1800">
              <a:solidFill>
                <a:srgbClr val="FF0000"/>
              </a:solidFill>
            </a:endParaRPr>
          </a:p>
        </p:txBody>
      </p:sp>
      <p:graphicFrame>
        <p:nvGraphicFramePr>
          <p:cNvPr id="7174" name="Object 8"/>
          <p:cNvGraphicFramePr>
            <a:graphicFrameLocks noChangeAspect="1"/>
          </p:cNvGraphicFramePr>
          <p:nvPr/>
        </p:nvGraphicFramePr>
        <p:xfrm>
          <a:off x="512743" y="4689140"/>
          <a:ext cx="636746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4" imgW="2705100" imgH="457200" progId="Equation.3">
                  <p:embed/>
                </p:oleObj>
              </mc:Choice>
              <mc:Fallback>
                <p:oleObj name="Equation" r:id="rId4" imgW="2705100" imgH="457200" progId="Equation.3">
                  <p:embed/>
                  <p:pic>
                    <p:nvPicPr>
                      <p:cNvPr id="717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43" y="4689140"/>
                        <a:ext cx="636746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9375" y="0"/>
            <a:ext cx="31972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0" y="519648"/>
                <a:ext cx="9064625" cy="1775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inverse Fourier Transform of A(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u,v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to produce the image g(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x,y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particularly at the pixel position g(1,1) as shown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Figure below,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 x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9648"/>
                <a:ext cx="9064625" cy="1775614"/>
              </a:xfrm>
              <a:prstGeom prst="rect">
                <a:avLst/>
              </a:prstGeom>
              <a:blipFill>
                <a:blip r:embed="rId6"/>
                <a:stretch>
                  <a:fillRect l="-1009" r="-1009" b="-5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907704" y="2298917"/>
                <a:ext cx="6408712" cy="1734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−2−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−2−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0−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98917"/>
                <a:ext cx="6408712" cy="173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4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8A8B0DA-2213-4C7C-83E3-295B8EBCBB66}" type="slidenum">
              <a:rPr lang="en-US" sz="1400">
                <a:solidFill>
                  <a:schemeClr val="tx1"/>
                </a:solidFill>
              </a:rPr>
              <a:pPr algn="r" eaLnBrk="1" hangingPunct="1"/>
              <a:t>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9375" y="6507163"/>
            <a:ext cx="2130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FF0000"/>
                </a:solidFill>
              </a:rPr>
              <a:t>Nguyen Thanh Hai, PhD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671888" y="152400"/>
            <a:ext cx="3468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>
                <a:solidFill>
                  <a:srgbClr val="FF0000"/>
                </a:solidFill>
              </a:rPr>
              <a:t>Image Transforms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150"/>
            <a:ext cx="889317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263995"/>
            <a:ext cx="896448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 the DFT, its absolute, phase, log of the FT and the power spectrum of the following image</a:t>
            </a: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2054932"/>
            <a:ext cx="3196431" cy="1698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2904" y="3269693"/>
            <a:ext cx="896448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53" y="4209493"/>
            <a:ext cx="3197895" cy="16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9375" y="0"/>
            <a:ext cx="31972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</p:spTree>
    <p:extLst>
      <p:ext uri="{BB962C8B-B14F-4D97-AF65-F5344CB8AC3E}">
        <p14:creationId xmlns:p14="http://schemas.microsoft.com/office/powerpoint/2010/main" val="53433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8A8B0DA-2213-4C7C-83E3-295B8EBCBB66}" type="slidenum">
              <a:rPr lang="en-US" sz="1400">
                <a:solidFill>
                  <a:schemeClr val="tx1"/>
                </a:solidFill>
              </a:rPr>
              <a:pPr algn="r" eaLnBrk="1" hangingPunct="1"/>
              <a:t>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9375" y="6507163"/>
            <a:ext cx="2130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FF0000"/>
                </a:solidFill>
              </a:rPr>
              <a:t>Nguyen Thanh Hai, PhD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671888" y="152400"/>
            <a:ext cx="3468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>
                <a:solidFill>
                  <a:srgbClr val="FF0000"/>
                </a:solidFill>
              </a:rPr>
              <a:t>Image Transforms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150"/>
            <a:ext cx="889317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8" y="1908175"/>
            <a:ext cx="8964488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Verify the relationship of the DFTs of the following images</a:t>
            </a: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147" y="3187475"/>
            <a:ext cx="2544105" cy="157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7"/>
          <a:stretch/>
        </p:blipFill>
        <p:spPr bwMode="auto">
          <a:xfrm>
            <a:off x="1368442" y="3063044"/>
            <a:ext cx="2529743" cy="1698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9800" y="52292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1442" y="512118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79375" y="0"/>
            <a:ext cx="31972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>
                <a:solidFill>
                  <a:srgbClr val="FF0000"/>
                </a:solidFill>
              </a:rPr>
              <a:t>University 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</p:spTree>
    <p:extLst>
      <p:ext uri="{BB962C8B-B14F-4D97-AF65-F5344CB8AC3E}">
        <p14:creationId xmlns:p14="http://schemas.microsoft.com/office/powerpoint/2010/main" val="1194564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333FF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333FF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6647</TotalTime>
  <Words>1465</Words>
  <Application>Microsoft Office PowerPoint</Application>
  <PresentationFormat>On-screen Show (4:3)</PresentationFormat>
  <Paragraphs>235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Narrow</vt:lpstr>
      <vt:lpstr>Calibri</vt:lpstr>
      <vt:lpstr>Cambria Math</vt:lpstr>
      <vt:lpstr>Courier New</vt:lpstr>
      <vt:lpstr>Palatino Linotype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JamesCuong Ngo</dc:creator>
  <cp:lastModifiedBy>Admin</cp:lastModifiedBy>
  <cp:revision>470</cp:revision>
  <dcterms:created xsi:type="dcterms:W3CDTF">2006-02-13T16:28:33Z</dcterms:created>
  <dcterms:modified xsi:type="dcterms:W3CDTF">2017-03-21T06:53:36Z</dcterms:modified>
</cp:coreProperties>
</file>