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409" r:id="rId2"/>
    <p:sldId id="472" r:id="rId3"/>
    <p:sldId id="510" r:id="rId4"/>
    <p:sldId id="473" r:id="rId5"/>
    <p:sldId id="474" r:id="rId6"/>
    <p:sldId id="471" r:id="rId7"/>
    <p:sldId id="511" r:id="rId8"/>
    <p:sldId id="513" r:id="rId9"/>
    <p:sldId id="514" r:id="rId10"/>
    <p:sldId id="522" r:id="rId11"/>
    <p:sldId id="515" r:id="rId12"/>
    <p:sldId id="516" r:id="rId13"/>
    <p:sldId id="517" r:id="rId14"/>
    <p:sldId id="480" r:id="rId15"/>
    <p:sldId id="466" r:id="rId16"/>
    <p:sldId id="484" r:id="rId17"/>
    <p:sldId id="485" r:id="rId18"/>
    <p:sldId id="486" r:id="rId19"/>
    <p:sldId id="481" r:id="rId20"/>
    <p:sldId id="431" r:id="rId21"/>
  </p:sldIdLst>
  <p:sldSz cx="9144000" cy="6858000" type="screen4x3"/>
  <p:notesSz cx="6735763" cy="9866313"/>
  <p:defaultTextStyle>
    <a:defPPr>
      <a:defRPr lang="en-US"/>
    </a:defPPr>
    <a:lvl1pPr algn="l" rtl="0" fontAlgn="base">
      <a:spcBef>
        <a:spcPct val="0"/>
      </a:spcBef>
      <a:spcAft>
        <a:spcPct val="0"/>
      </a:spcAft>
      <a:defRPr sz="2000" kern="1200">
        <a:solidFill>
          <a:srgbClr val="3333FF"/>
        </a:solidFill>
        <a:latin typeface="Arial" charset="0"/>
        <a:ea typeface="+mn-ea"/>
        <a:cs typeface="Arial" charset="0"/>
      </a:defRPr>
    </a:lvl1pPr>
    <a:lvl2pPr marL="457200" algn="l" rtl="0" fontAlgn="base">
      <a:spcBef>
        <a:spcPct val="0"/>
      </a:spcBef>
      <a:spcAft>
        <a:spcPct val="0"/>
      </a:spcAft>
      <a:defRPr sz="2000" kern="1200">
        <a:solidFill>
          <a:srgbClr val="3333FF"/>
        </a:solidFill>
        <a:latin typeface="Arial" charset="0"/>
        <a:ea typeface="+mn-ea"/>
        <a:cs typeface="Arial" charset="0"/>
      </a:defRPr>
    </a:lvl2pPr>
    <a:lvl3pPr marL="914400" algn="l" rtl="0" fontAlgn="base">
      <a:spcBef>
        <a:spcPct val="0"/>
      </a:spcBef>
      <a:spcAft>
        <a:spcPct val="0"/>
      </a:spcAft>
      <a:defRPr sz="2000" kern="1200">
        <a:solidFill>
          <a:srgbClr val="3333FF"/>
        </a:solidFill>
        <a:latin typeface="Arial" charset="0"/>
        <a:ea typeface="+mn-ea"/>
        <a:cs typeface="Arial" charset="0"/>
      </a:defRPr>
    </a:lvl3pPr>
    <a:lvl4pPr marL="1371600" algn="l" rtl="0" fontAlgn="base">
      <a:spcBef>
        <a:spcPct val="0"/>
      </a:spcBef>
      <a:spcAft>
        <a:spcPct val="0"/>
      </a:spcAft>
      <a:defRPr sz="2000" kern="1200">
        <a:solidFill>
          <a:srgbClr val="3333FF"/>
        </a:solidFill>
        <a:latin typeface="Arial" charset="0"/>
        <a:ea typeface="+mn-ea"/>
        <a:cs typeface="Arial" charset="0"/>
      </a:defRPr>
    </a:lvl4pPr>
    <a:lvl5pPr marL="1828800" algn="l" rtl="0" fontAlgn="base">
      <a:spcBef>
        <a:spcPct val="0"/>
      </a:spcBef>
      <a:spcAft>
        <a:spcPct val="0"/>
      </a:spcAft>
      <a:defRPr sz="2000" kern="1200">
        <a:solidFill>
          <a:srgbClr val="3333FF"/>
        </a:solidFill>
        <a:latin typeface="Arial" charset="0"/>
        <a:ea typeface="+mn-ea"/>
        <a:cs typeface="Arial" charset="0"/>
      </a:defRPr>
    </a:lvl5pPr>
    <a:lvl6pPr marL="2286000" algn="l" defTabSz="914400" rtl="0" eaLnBrk="1" latinLnBrk="0" hangingPunct="1">
      <a:defRPr sz="2000" kern="1200">
        <a:solidFill>
          <a:srgbClr val="3333FF"/>
        </a:solidFill>
        <a:latin typeface="Arial" charset="0"/>
        <a:ea typeface="+mn-ea"/>
        <a:cs typeface="Arial" charset="0"/>
      </a:defRPr>
    </a:lvl6pPr>
    <a:lvl7pPr marL="2743200" algn="l" defTabSz="914400" rtl="0" eaLnBrk="1" latinLnBrk="0" hangingPunct="1">
      <a:defRPr sz="2000" kern="1200">
        <a:solidFill>
          <a:srgbClr val="3333FF"/>
        </a:solidFill>
        <a:latin typeface="Arial" charset="0"/>
        <a:ea typeface="+mn-ea"/>
        <a:cs typeface="Arial" charset="0"/>
      </a:defRPr>
    </a:lvl7pPr>
    <a:lvl8pPr marL="3200400" algn="l" defTabSz="914400" rtl="0" eaLnBrk="1" latinLnBrk="0" hangingPunct="1">
      <a:defRPr sz="2000" kern="1200">
        <a:solidFill>
          <a:srgbClr val="3333FF"/>
        </a:solidFill>
        <a:latin typeface="Arial" charset="0"/>
        <a:ea typeface="+mn-ea"/>
        <a:cs typeface="Arial" charset="0"/>
      </a:defRPr>
    </a:lvl8pPr>
    <a:lvl9pPr marL="3657600" algn="l" defTabSz="914400" rtl="0" eaLnBrk="1" latinLnBrk="0" hangingPunct="1">
      <a:defRPr sz="2000" kern="1200">
        <a:solidFill>
          <a:srgbClr val="3333FF"/>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0000"/>
    <a:srgbClr val="DDDDDD"/>
    <a:srgbClr val="C0C0C0"/>
    <a:srgbClr val="ACF2C2"/>
    <a:srgbClr val="00CC00"/>
    <a:srgbClr val="FFCC66"/>
    <a:srgbClr val="CCFF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75" autoAdjust="0"/>
    <p:restoredTop sz="94660"/>
  </p:normalViewPr>
  <p:slideViewPr>
    <p:cSldViewPr>
      <p:cViewPr varScale="1">
        <p:scale>
          <a:sx n="65" d="100"/>
          <a:sy n="65" d="100"/>
        </p:scale>
        <p:origin x="1300" y="40"/>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pPr>
              <a:defRPr/>
            </a:pPr>
            <a:fld id="{E10E54CF-03D1-4640-AA93-A014CAE53281}" type="datetimeFigureOut">
              <a:rPr lang="en-US"/>
              <a:pPr>
                <a:defRPr/>
              </a:pPr>
              <a:t>30-Oct-18</a:t>
            </a:fld>
            <a:endParaRPr lang="en-US"/>
          </a:p>
        </p:txBody>
      </p:sp>
      <p:sp>
        <p:nvSpPr>
          <p:cNvPr id="4" name="Footer Placeholder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pPr>
              <a:defRPr/>
            </a:pPr>
            <a:fld id="{1E874AFC-F107-4065-9489-6E37B32A7921}" type="slidenum">
              <a:rPr lang="en-US"/>
              <a:pPr>
                <a:defRPr/>
              </a:pPr>
              <a:t>‹#›</a:t>
            </a:fld>
            <a:endParaRPr lang="en-US"/>
          </a:p>
        </p:txBody>
      </p:sp>
    </p:spTree>
    <p:extLst>
      <p:ext uri="{BB962C8B-B14F-4D97-AF65-F5344CB8AC3E}">
        <p14:creationId xmlns:p14="http://schemas.microsoft.com/office/powerpoint/2010/main" val="29339207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4099" name="Rectangle 3"/>
          <p:cNvSpPr>
            <a:spLocks noGrp="1" noChangeArrowheads="1"/>
          </p:cNvSpPr>
          <p:nvPr>
            <p:ph type="dt"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73100" y="4686300"/>
            <a:ext cx="5389563" cy="444023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4103" name="Rectangle 7"/>
          <p:cNvSpPr>
            <a:spLocks noGrp="1" noChangeArrowheads="1"/>
          </p:cNvSpPr>
          <p:nvPr>
            <p:ph type="sldNum" sz="quarter" idx="5"/>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4B0C8516-BC4D-452F-97E1-D8391C18D7A1}" type="slidenum">
              <a:rPr lang="en-US"/>
              <a:pPr>
                <a:defRPr/>
              </a:pPr>
              <a:t>‹#›</a:t>
            </a:fld>
            <a:endParaRPr lang="en-US"/>
          </a:p>
        </p:txBody>
      </p:sp>
    </p:spTree>
    <p:extLst>
      <p:ext uri="{BB962C8B-B14F-4D97-AF65-F5344CB8AC3E}">
        <p14:creationId xmlns:p14="http://schemas.microsoft.com/office/powerpoint/2010/main" val="25421812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726" tIns="44863" rIns="89726" bIns="44863" anchor="b"/>
          <a:lstStyle>
            <a:lvl1pPr defTabSz="898525" eaLnBrk="0" hangingPunct="0">
              <a:defRPr sz="2000">
                <a:solidFill>
                  <a:srgbClr val="3333FF"/>
                </a:solidFill>
                <a:latin typeface="Arial" charset="0"/>
                <a:cs typeface="Arial" charset="0"/>
              </a:defRPr>
            </a:lvl1pPr>
            <a:lvl2pPr marL="703263" indent="-271463" defTabSz="898525" eaLnBrk="0" hangingPunct="0">
              <a:defRPr sz="2000">
                <a:solidFill>
                  <a:srgbClr val="3333FF"/>
                </a:solidFill>
                <a:latin typeface="Arial" charset="0"/>
                <a:cs typeface="Arial" charset="0"/>
              </a:defRPr>
            </a:lvl2pPr>
            <a:lvl3pPr marL="1081088" indent="-215900" defTabSz="898525" eaLnBrk="0" hangingPunct="0">
              <a:defRPr sz="2000">
                <a:solidFill>
                  <a:srgbClr val="3333FF"/>
                </a:solidFill>
                <a:latin typeface="Arial" charset="0"/>
                <a:cs typeface="Arial" charset="0"/>
              </a:defRPr>
            </a:lvl3pPr>
            <a:lvl4pPr marL="1512888" indent="-215900" defTabSz="898525" eaLnBrk="0" hangingPunct="0">
              <a:defRPr sz="2000">
                <a:solidFill>
                  <a:srgbClr val="3333FF"/>
                </a:solidFill>
                <a:latin typeface="Arial" charset="0"/>
                <a:cs typeface="Arial" charset="0"/>
              </a:defRPr>
            </a:lvl4pPr>
            <a:lvl5pPr marL="1946275" indent="-215900" defTabSz="898525" eaLnBrk="0" hangingPunct="0">
              <a:defRPr sz="2000">
                <a:solidFill>
                  <a:srgbClr val="3333FF"/>
                </a:solidFill>
                <a:latin typeface="Arial" charset="0"/>
                <a:cs typeface="Arial" charset="0"/>
              </a:defRPr>
            </a:lvl5pPr>
            <a:lvl6pPr marL="2403475" indent="-215900" defTabSz="898525" eaLnBrk="0" fontAlgn="base" hangingPunct="0">
              <a:spcBef>
                <a:spcPct val="0"/>
              </a:spcBef>
              <a:spcAft>
                <a:spcPct val="0"/>
              </a:spcAft>
              <a:defRPr sz="2000">
                <a:solidFill>
                  <a:srgbClr val="3333FF"/>
                </a:solidFill>
                <a:latin typeface="Arial" charset="0"/>
                <a:cs typeface="Arial" charset="0"/>
              </a:defRPr>
            </a:lvl6pPr>
            <a:lvl7pPr marL="2860675" indent="-215900" defTabSz="898525" eaLnBrk="0" fontAlgn="base" hangingPunct="0">
              <a:spcBef>
                <a:spcPct val="0"/>
              </a:spcBef>
              <a:spcAft>
                <a:spcPct val="0"/>
              </a:spcAft>
              <a:defRPr sz="2000">
                <a:solidFill>
                  <a:srgbClr val="3333FF"/>
                </a:solidFill>
                <a:latin typeface="Arial" charset="0"/>
                <a:cs typeface="Arial" charset="0"/>
              </a:defRPr>
            </a:lvl7pPr>
            <a:lvl8pPr marL="3317875" indent="-215900" defTabSz="898525" eaLnBrk="0" fontAlgn="base" hangingPunct="0">
              <a:spcBef>
                <a:spcPct val="0"/>
              </a:spcBef>
              <a:spcAft>
                <a:spcPct val="0"/>
              </a:spcAft>
              <a:defRPr sz="2000">
                <a:solidFill>
                  <a:srgbClr val="3333FF"/>
                </a:solidFill>
                <a:latin typeface="Arial" charset="0"/>
                <a:cs typeface="Arial" charset="0"/>
              </a:defRPr>
            </a:lvl8pPr>
            <a:lvl9pPr marL="3775075" indent="-215900" defTabSz="898525"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7421EA-87B9-4B5F-83EC-C9E2A24D69A8}" type="slidenum">
              <a:rPr lang="en-US" sz="1100">
                <a:solidFill>
                  <a:schemeClr val="tx1"/>
                </a:solidFill>
              </a:rPr>
              <a:pPr algn="r" eaLnBrk="1" hangingPunct="1"/>
              <a:t>1</a:t>
            </a:fld>
            <a:endParaRPr lang="en-US" sz="1100">
              <a:solidFill>
                <a:schemeClr val="tx1"/>
              </a:solidFill>
            </a:endParaRPr>
          </a:p>
        </p:txBody>
      </p:sp>
      <p:sp>
        <p:nvSpPr>
          <p:cNvPr id="79875" name="Rectangle 2"/>
          <p:cNvSpPr>
            <a:spLocks noGrp="1" noRot="1" noChangeAspect="1" noChangeArrowheads="1" noTextEdit="1"/>
          </p:cNvSpPr>
          <p:nvPr>
            <p:ph type="sldImg"/>
          </p:nvPr>
        </p:nvSpPr>
        <p:spPr>
          <a:xfrm>
            <a:off x="903288" y="739775"/>
            <a:ext cx="4933950" cy="3700463"/>
          </a:xfrm>
          <a:ln/>
        </p:spPr>
      </p:sp>
      <p:sp>
        <p:nvSpPr>
          <p:cNvPr id="79876" name="Rectangle 3"/>
          <p:cNvSpPr>
            <a:spLocks noGrp="1" noChangeArrowheads="1"/>
          </p:cNvSpPr>
          <p:nvPr>
            <p:ph type="body" idx="1"/>
          </p:nvPr>
        </p:nvSpPr>
        <p:spPr>
          <a:xfrm>
            <a:off x="671513" y="4686300"/>
            <a:ext cx="5392737"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26" tIns="44863" rIns="89726" bIns="44863"/>
          <a:lstStyle/>
          <a:p>
            <a:pPr eaLnBrk="1" hangingPunct="1"/>
            <a:endParaRPr lang="en-AU"/>
          </a:p>
        </p:txBody>
      </p:sp>
    </p:spTree>
    <p:extLst>
      <p:ext uri="{BB962C8B-B14F-4D97-AF65-F5344CB8AC3E}">
        <p14:creationId xmlns:p14="http://schemas.microsoft.com/office/powerpoint/2010/main" val="190407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F68E22D4-E656-4A38-9B1F-77EDC068CE20}" type="slidenum">
              <a:rPr lang="en-US" sz="1200">
                <a:solidFill>
                  <a:schemeClr val="tx1"/>
                </a:solidFill>
              </a:rPr>
              <a:pPr algn="r" eaLnBrk="1" hangingPunct="1"/>
              <a:t>10</a:t>
            </a:fld>
            <a:endParaRPr lang="en-US" sz="1200">
              <a:solidFill>
                <a:schemeClr val="tx1"/>
              </a:solidFill>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665650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F1B1C5FD-A7EE-4FEB-9C4D-C98A1762297D}" type="slidenum">
              <a:rPr lang="en-US" sz="1200">
                <a:solidFill>
                  <a:schemeClr val="tx1"/>
                </a:solidFill>
              </a:rPr>
              <a:pPr algn="r" eaLnBrk="1" hangingPunct="1"/>
              <a:t>11</a:t>
            </a:fld>
            <a:endParaRPr lang="en-US" sz="1200">
              <a:solidFill>
                <a:schemeClr val="tx1"/>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540400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6E8D5BD3-252C-48A1-9327-F78FE852962F}" type="slidenum">
              <a:rPr lang="en-US" sz="1200">
                <a:solidFill>
                  <a:schemeClr val="tx1"/>
                </a:solidFill>
              </a:rPr>
              <a:pPr algn="r" eaLnBrk="1" hangingPunct="1"/>
              <a:t>12</a:t>
            </a:fld>
            <a:endParaRPr lang="en-US" sz="1200">
              <a:solidFill>
                <a:schemeClr val="tx1"/>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567368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39E36F97-B210-4FA9-9F8E-8037CE23DFED}" type="slidenum">
              <a:rPr lang="en-US" sz="1200">
                <a:solidFill>
                  <a:schemeClr val="tx1"/>
                </a:solidFill>
              </a:rPr>
              <a:pPr algn="r" eaLnBrk="1" hangingPunct="1"/>
              <a:t>13</a:t>
            </a:fld>
            <a:endParaRPr lang="en-US" sz="1200">
              <a:solidFill>
                <a:schemeClr val="tx1"/>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093598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14</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115598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15</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382791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16</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4047241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17</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271937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18</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117544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19</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4186275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2</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179473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15E78FFD-2E6D-4EFF-841D-3F30069A225B}" type="slidenum">
              <a:rPr lang="en-US" sz="1200">
                <a:solidFill>
                  <a:schemeClr val="tx1"/>
                </a:solidFill>
              </a:rPr>
              <a:pPr algn="r" eaLnBrk="1" hangingPunct="1"/>
              <a:t>20</a:t>
            </a:fld>
            <a:endParaRPr lang="en-US" sz="1200">
              <a:solidFill>
                <a:schemeClr val="tx1"/>
              </a:solidFill>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128424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3</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790400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4</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097655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5</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61146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6</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42302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noChangeArrowheads="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4475DB61-BB0E-4992-B1A7-760B54A02321}" type="slidenum">
              <a:rPr lang="en-US" sz="1200">
                <a:solidFill>
                  <a:schemeClr val="tx1"/>
                </a:solidFill>
              </a:rPr>
              <a:pPr algn="r" eaLnBrk="1" hangingPunct="1"/>
              <a:t>7</a:t>
            </a:fld>
            <a:endParaRPr lang="en-US" sz="1200">
              <a:solidFill>
                <a:schemeClr val="tx1"/>
              </a:solidFill>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971993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132D347A-9A36-4DA3-8AF7-0E78CF049C59}" type="slidenum">
              <a:rPr lang="en-US" sz="1200">
                <a:solidFill>
                  <a:schemeClr val="tx1"/>
                </a:solidFill>
              </a:rPr>
              <a:pPr algn="r" eaLnBrk="1" hangingPunct="1"/>
              <a:t>8</a:t>
            </a:fld>
            <a:endParaRPr lang="en-US" sz="1200">
              <a:solidFill>
                <a:schemeClr val="tx1"/>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657260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F68E22D4-E656-4A38-9B1F-77EDC068CE20}" type="slidenum">
              <a:rPr lang="en-US" sz="1200">
                <a:solidFill>
                  <a:schemeClr val="tx1"/>
                </a:solidFill>
              </a:rPr>
              <a:pPr algn="r" eaLnBrk="1" hangingPunct="1"/>
              <a:t>9</a:t>
            </a:fld>
            <a:endParaRPr lang="en-US" sz="1200">
              <a:solidFill>
                <a:schemeClr val="tx1"/>
              </a:solidFill>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034669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9000768B-4E52-41EB-8015-0BA4A45A030B}" type="datetime1">
              <a:rPr lang="en-US"/>
              <a:pPr>
                <a:defRPr/>
              </a:pPr>
              <a:t>30-Oct-18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BC20CEB-CCEE-4C8C-BA0D-605CA8BB5644}" type="slidenum">
              <a:rPr lang="en-US"/>
              <a:pPr>
                <a:defRPr/>
              </a:pPr>
              <a:t>‹#›</a:t>
            </a:fld>
            <a:endParaRPr lang="en-US"/>
          </a:p>
        </p:txBody>
      </p:sp>
      <p:sp>
        <p:nvSpPr>
          <p:cNvPr id="7" name="Text Box 3"/>
          <p:cNvSpPr txBox="1">
            <a:spLocks noChangeArrowheads="1"/>
          </p:cNvSpPr>
          <p:nvPr userDrawn="1"/>
        </p:nvSpPr>
        <p:spPr bwMode="auto">
          <a:xfrm>
            <a:off x="79375" y="6507163"/>
            <a:ext cx="25124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dirty="0" smtClean="0">
                <a:solidFill>
                  <a:srgbClr val="FF0000"/>
                </a:solidFill>
              </a:rPr>
              <a:t>Assoc. Prof. Nguyen </a:t>
            </a:r>
            <a:r>
              <a:rPr lang="en-US" sz="1200" dirty="0" err="1">
                <a:solidFill>
                  <a:srgbClr val="FF0000"/>
                </a:solidFill>
              </a:rPr>
              <a:t>Thanh</a:t>
            </a:r>
            <a:r>
              <a:rPr lang="en-US" sz="1200" dirty="0">
                <a:solidFill>
                  <a:srgbClr val="FF0000"/>
                </a:solidFill>
              </a:rPr>
              <a:t> </a:t>
            </a:r>
            <a:r>
              <a:rPr lang="en-US" sz="1200" dirty="0" smtClean="0">
                <a:solidFill>
                  <a:srgbClr val="FF0000"/>
                </a:solidFill>
              </a:rPr>
              <a:t>Hai</a:t>
            </a:r>
            <a:endParaRPr lang="en-US" sz="1200" dirty="0">
              <a:solidFill>
                <a:srgbClr val="FF0000"/>
              </a:solidFill>
            </a:endParaRPr>
          </a:p>
        </p:txBody>
      </p:sp>
      <p:sp>
        <p:nvSpPr>
          <p:cNvPr id="8" name="Text Box 2"/>
          <p:cNvSpPr txBox="1">
            <a:spLocks noChangeArrowheads="1"/>
          </p:cNvSpPr>
          <p:nvPr userDrawn="1"/>
        </p:nvSpPr>
        <p:spPr bwMode="auto">
          <a:xfrm>
            <a:off x="79375" y="0"/>
            <a:ext cx="3520517"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smtClean="0">
                <a:solidFill>
                  <a:srgbClr val="FF0000"/>
                </a:solidFill>
              </a:rPr>
              <a:t>HCMC University </a:t>
            </a:r>
            <a:r>
              <a:rPr lang="en-US" sz="1100" b="1" dirty="0">
                <a:solidFill>
                  <a:srgbClr val="FF0000"/>
                </a:solidFill>
              </a:rPr>
              <a:t>of Technology and Education</a:t>
            </a:r>
          </a:p>
          <a:p>
            <a:pPr eaLnBrk="1" hangingPunct="1">
              <a:lnSpc>
                <a:spcPct val="70000"/>
              </a:lnSpc>
              <a:spcBef>
                <a:spcPct val="50000"/>
              </a:spcBef>
            </a:pPr>
            <a:r>
              <a:rPr lang="en-US" sz="1000" b="1" dirty="0">
                <a:solidFill>
                  <a:schemeClr val="accent2"/>
                </a:solidFill>
              </a:rPr>
              <a:t>Faculty of Electrical &amp; </a:t>
            </a:r>
            <a:r>
              <a:rPr lang="en-US" sz="1000" b="1" dirty="0" smtClean="0">
                <a:solidFill>
                  <a:schemeClr val="accent2"/>
                </a:solidFill>
              </a:rPr>
              <a:t>Electronics </a:t>
            </a:r>
            <a:r>
              <a:rPr lang="en-US" sz="1000" b="1" dirty="0">
                <a:solidFill>
                  <a:schemeClr val="accent2"/>
                </a:solidFill>
              </a:rPr>
              <a:t>Engineering</a:t>
            </a:r>
          </a:p>
        </p:txBody>
      </p:sp>
    </p:spTree>
    <p:extLst>
      <p:ext uri="{BB962C8B-B14F-4D97-AF65-F5344CB8AC3E}">
        <p14:creationId xmlns:p14="http://schemas.microsoft.com/office/powerpoint/2010/main" val="39323994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7A3327CE-1DFA-4D91-9555-A875A639B048}" type="datetime1">
              <a:rPr lang="en-US"/>
              <a:pPr>
                <a:defRPr/>
              </a:pPr>
              <a:t>30-Oct-18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3ADF12-6C00-4E76-9316-97658D3DF6D1}" type="slidenum">
              <a:rPr lang="en-US"/>
              <a:pPr>
                <a:defRPr/>
              </a:pPr>
              <a:t>‹#›</a:t>
            </a:fld>
            <a:endParaRPr lang="en-US"/>
          </a:p>
        </p:txBody>
      </p:sp>
    </p:spTree>
    <p:extLst>
      <p:ext uri="{BB962C8B-B14F-4D97-AF65-F5344CB8AC3E}">
        <p14:creationId xmlns:p14="http://schemas.microsoft.com/office/powerpoint/2010/main" val="1928039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D9FEE00-CF96-4B87-A34E-8D0CE52954E7}" type="datetime1">
              <a:rPr lang="en-US"/>
              <a:pPr>
                <a:defRPr/>
              </a:pPr>
              <a:t>30-Oct-18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8F0054-338B-43D6-937F-430FF8E1FD6E}" type="slidenum">
              <a:rPr lang="en-US"/>
              <a:pPr>
                <a:defRPr/>
              </a:pPr>
              <a:t>‹#›</a:t>
            </a:fld>
            <a:endParaRPr lang="en-US"/>
          </a:p>
        </p:txBody>
      </p:sp>
    </p:spTree>
    <p:extLst>
      <p:ext uri="{BB962C8B-B14F-4D97-AF65-F5344CB8AC3E}">
        <p14:creationId xmlns:p14="http://schemas.microsoft.com/office/powerpoint/2010/main" val="86175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684076"/>
          </a:xfrm>
        </p:spPr>
        <p:txBody>
          <a:bodyPr/>
          <a:lstStyle>
            <a:lvl1pPr>
              <a:defRPr sz="2800"/>
            </a:lvl1pPr>
          </a:lstStyle>
          <a:p>
            <a:r>
              <a:rPr lang="en-US"/>
              <a:t>Click to edit Master title style</a:t>
            </a:r>
          </a:p>
        </p:txBody>
      </p:sp>
      <p:sp>
        <p:nvSpPr>
          <p:cNvPr id="3" name="Content Placeholder 2"/>
          <p:cNvSpPr>
            <a:spLocks noGrp="1"/>
          </p:cNvSpPr>
          <p:nvPr>
            <p:ph idx="1"/>
          </p:nvPr>
        </p:nvSpPr>
        <p:spPr>
          <a:xfrm>
            <a:off x="179512" y="944724"/>
            <a:ext cx="8856984" cy="5760640"/>
          </a:xfrm>
        </p:spPr>
        <p:txBody>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971FC55A-2FA5-4E17-BCA7-65C098AE779D}" type="datetime1">
              <a:rPr lang="en-US"/>
              <a:pPr>
                <a:defRPr/>
              </a:pPr>
              <a:t>30-Oct-18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984268" y="6525344"/>
            <a:ext cx="2133600" cy="324036"/>
          </a:xfrm>
          <a:ln/>
        </p:spPr>
        <p:txBody>
          <a:bodyPr/>
          <a:lstStyle>
            <a:lvl1pPr>
              <a:defRPr/>
            </a:lvl1pPr>
          </a:lstStyle>
          <a:p>
            <a:pPr>
              <a:defRPr/>
            </a:pPr>
            <a:fld id="{09F9BDEC-E34D-41A2-A0B1-5EACFC4C0344}" type="slidenum">
              <a:rPr lang="en-US"/>
              <a:pPr>
                <a:defRPr/>
              </a:pPr>
              <a:t>‹#›</a:t>
            </a:fld>
            <a:endParaRPr lang="en-US"/>
          </a:p>
        </p:txBody>
      </p:sp>
    </p:spTree>
    <p:extLst>
      <p:ext uri="{BB962C8B-B14F-4D97-AF65-F5344CB8AC3E}">
        <p14:creationId xmlns:p14="http://schemas.microsoft.com/office/powerpoint/2010/main" val="81246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28046EC0-F284-4270-9C28-71D6DC2924E7}" type="datetime1">
              <a:rPr lang="en-US"/>
              <a:pPr>
                <a:defRPr/>
              </a:pPr>
              <a:t>30-Oct-18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D420F3-4621-41B7-AE97-F9D3D13EE14D}" type="slidenum">
              <a:rPr lang="en-US"/>
              <a:pPr>
                <a:defRPr/>
              </a:pPr>
              <a:t>‹#›</a:t>
            </a:fld>
            <a:endParaRPr lang="en-US"/>
          </a:p>
        </p:txBody>
      </p:sp>
    </p:spTree>
    <p:extLst>
      <p:ext uri="{BB962C8B-B14F-4D97-AF65-F5344CB8AC3E}">
        <p14:creationId xmlns:p14="http://schemas.microsoft.com/office/powerpoint/2010/main" val="164086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AC05A75-65A4-4990-82A1-860F846370AE}" type="datetime1">
              <a:rPr lang="en-US"/>
              <a:pPr>
                <a:defRPr/>
              </a:pPr>
              <a:t>30-Oct-18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F85B7AD-DDFE-407F-B78D-5D7C3E6B62F6}" type="slidenum">
              <a:rPr lang="en-US"/>
              <a:pPr>
                <a:defRPr/>
              </a:pPr>
              <a:t>‹#›</a:t>
            </a:fld>
            <a:endParaRPr lang="en-US"/>
          </a:p>
        </p:txBody>
      </p:sp>
    </p:spTree>
    <p:extLst>
      <p:ext uri="{BB962C8B-B14F-4D97-AF65-F5344CB8AC3E}">
        <p14:creationId xmlns:p14="http://schemas.microsoft.com/office/powerpoint/2010/main" val="352486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296A7A92-AA8D-46B8-97E4-DC177C2FB9DA}" type="datetime1">
              <a:rPr lang="en-US"/>
              <a:pPr>
                <a:defRPr/>
              </a:pPr>
              <a:t>30-Oct-18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BFA32F9-AE5E-4299-BB24-C887248BF3FB}" type="slidenum">
              <a:rPr lang="en-US"/>
              <a:pPr>
                <a:defRPr/>
              </a:pPr>
              <a:t>‹#›</a:t>
            </a:fld>
            <a:endParaRPr lang="en-US"/>
          </a:p>
        </p:txBody>
      </p:sp>
    </p:spTree>
    <p:extLst>
      <p:ext uri="{BB962C8B-B14F-4D97-AF65-F5344CB8AC3E}">
        <p14:creationId xmlns:p14="http://schemas.microsoft.com/office/powerpoint/2010/main" val="349110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632A1CDA-60E9-41A9-BC01-E1F7B24D1265}" type="datetime1">
              <a:rPr lang="en-US"/>
              <a:pPr>
                <a:defRPr/>
              </a:pPr>
              <a:t>30-Oct-18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F504D5E-1540-4414-B2A2-4A638F4BCE8D}" type="slidenum">
              <a:rPr lang="en-US"/>
              <a:pPr>
                <a:defRPr/>
              </a:pPr>
              <a:t>‹#›</a:t>
            </a:fld>
            <a:endParaRPr lang="en-US"/>
          </a:p>
        </p:txBody>
      </p:sp>
    </p:spTree>
    <p:extLst>
      <p:ext uri="{BB962C8B-B14F-4D97-AF65-F5344CB8AC3E}">
        <p14:creationId xmlns:p14="http://schemas.microsoft.com/office/powerpoint/2010/main" val="3972734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7230AC6-35B6-4EB2-A8EC-2EF9D4DB48FB}" type="datetime1">
              <a:rPr lang="en-US"/>
              <a:pPr>
                <a:defRPr/>
              </a:pPr>
              <a:t>30-Oct-18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D1AD739-842F-4E35-9D06-BD6663886A40}" type="slidenum">
              <a:rPr lang="en-US"/>
              <a:pPr>
                <a:defRPr/>
              </a:pPr>
              <a:t>‹#›</a:t>
            </a:fld>
            <a:endParaRPr lang="en-US"/>
          </a:p>
        </p:txBody>
      </p:sp>
      <p:sp>
        <p:nvSpPr>
          <p:cNvPr id="5" name="Text Box 3"/>
          <p:cNvSpPr txBox="1">
            <a:spLocks noChangeArrowheads="1"/>
          </p:cNvSpPr>
          <p:nvPr userDrawn="1"/>
        </p:nvSpPr>
        <p:spPr bwMode="auto">
          <a:xfrm>
            <a:off x="79375" y="6507163"/>
            <a:ext cx="24043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dirty="0" smtClean="0">
                <a:solidFill>
                  <a:srgbClr val="FF0000"/>
                </a:solidFill>
              </a:rPr>
              <a:t>Assoc. Prof. Nguyen </a:t>
            </a:r>
            <a:r>
              <a:rPr lang="en-US" sz="1200" dirty="0" err="1">
                <a:solidFill>
                  <a:srgbClr val="FF0000"/>
                </a:solidFill>
              </a:rPr>
              <a:t>Thanh</a:t>
            </a:r>
            <a:r>
              <a:rPr lang="en-US" sz="1200" dirty="0">
                <a:solidFill>
                  <a:srgbClr val="FF0000"/>
                </a:solidFill>
              </a:rPr>
              <a:t> </a:t>
            </a:r>
            <a:r>
              <a:rPr lang="en-US" sz="1200" dirty="0" smtClean="0">
                <a:solidFill>
                  <a:srgbClr val="FF0000"/>
                </a:solidFill>
              </a:rPr>
              <a:t>Hai</a:t>
            </a:r>
            <a:endParaRPr lang="en-US" sz="1200" dirty="0">
              <a:solidFill>
                <a:srgbClr val="FF0000"/>
              </a:solidFill>
            </a:endParaRPr>
          </a:p>
        </p:txBody>
      </p:sp>
      <p:sp>
        <p:nvSpPr>
          <p:cNvPr id="6" name="Text Box 2"/>
          <p:cNvSpPr txBox="1">
            <a:spLocks noChangeArrowheads="1"/>
          </p:cNvSpPr>
          <p:nvPr userDrawn="1"/>
        </p:nvSpPr>
        <p:spPr bwMode="auto">
          <a:xfrm>
            <a:off x="79375" y="-19664"/>
            <a:ext cx="3520517"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smtClean="0">
                <a:solidFill>
                  <a:srgbClr val="FF0000"/>
                </a:solidFill>
              </a:rPr>
              <a:t>HCMC University </a:t>
            </a:r>
            <a:r>
              <a:rPr lang="en-US" sz="1100" b="1" dirty="0">
                <a:solidFill>
                  <a:srgbClr val="FF0000"/>
                </a:solidFill>
              </a:rPr>
              <a:t>of Technology and Education</a:t>
            </a:r>
          </a:p>
          <a:p>
            <a:pPr eaLnBrk="1" hangingPunct="1">
              <a:lnSpc>
                <a:spcPct val="70000"/>
              </a:lnSpc>
              <a:spcBef>
                <a:spcPct val="50000"/>
              </a:spcBef>
            </a:pPr>
            <a:r>
              <a:rPr lang="en-US" sz="1000" b="1" dirty="0">
                <a:solidFill>
                  <a:schemeClr val="accent2"/>
                </a:solidFill>
              </a:rPr>
              <a:t>Faculty of Electrical &amp; </a:t>
            </a:r>
            <a:r>
              <a:rPr lang="en-US" sz="1000" b="1" dirty="0" smtClean="0">
                <a:solidFill>
                  <a:schemeClr val="accent2"/>
                </a:solidFill>
              </a:rPr>
              <a:t>Electronics </a:t>
            </a:r>
            <a:r>
              <a:rPr lang="en-US" sz="1000" b="1" dirty="0">
                <a:solidFill>
                  <a:schemeClr val="accent2"/>
                </a:solidFill>
              </a:rPr>
              <a:t>Engineering</a:t>
            </a:r>
          </a:p>
        </p:txBody>
      </p:sp>
    </p:spTree>
    <p:extLst>
      <p:ext uri="{BB962C8B-B14F-4D97-AF65-F5344CB8AC3E}">
        <p14:creationId xmlns:p14="http://schemas.microsoft.com/office/powerpoint/2010/main" val="23527264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5D0FE04-392A-4534-A9C7-59A5CA2ABE15}" type="datetime1">
              <a:rPr lang="en-US"/>
              <a:pPr>
                <a:defRPr/>
              </a:pPr>
              <a:t>30-Oct-18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69A4C7B-6B7A-4985-BC72-D59BCBA91118}" type="slidenum">
              <a:rPr lang="en-US"/>
              <a:pPr>
                <a:defRPr/>
              </a:pPr>
              <a:t>‹#›</a:t>
            </a:fld>
            <a:endParaRPr lang="en-US"/>
          </a:p>
        </p:txBody>
      </p:sp>
    </p:spTree>
    <p:extLst>
      <p:ext uri="{BB962C8B-B14F-4D97-AF65-F5344CB8AC3E}">
        <p14:creationId xmlns:p14="http://schemas.microsoft.com/office/powerpoint/2010/main" val="73956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70C8515-7300-4120-A0F3-81EFDFE07CA6}" type="datetime1">
              <a:rPr lang="en-US"/>
              <a:pPr>
                <a:defRPr/>
              </a:pPr>
              <a:t>30-Oct-18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75141DA-F713-499F-8230-403F9AFECBE8}" type="slidenum">
              <a:rPr lang="en-US"/>
              <a:pPr>
                <a:defRPr/>
              </a:pPr>
              <a:t>‹#›</a:t>
            </a:fld>
            <a:endParaRPr lang="en-US"/>
          </a:p>
        </p:txBody>
      </p:sp>
    </p:spTree>
    <p:extLst>
      <p:ext uri="{BB962C8B-B14F-4D97-AF65-F5344CB8AC3E}">
        <p14:creationId xmlns:p14="http://schemas.microsoft.com/office/powerpoint/2010/main" val="168944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29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pPr>
              <a:defRPr/>
            </a:pPr>
            <a:fld id="{F8919343-3DC5-43D4-8CCE-17B98B62BBCF}" type="datetime1">
              <a:rPr lang="en-US"/>
              <a:pPr>
                <a:defRPr/>
              </a:pPr>
              <a:t>30-Oct-18</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solidFill>
                  <a:schemeClr val="tx1"/>
                </a:solidFill>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pPr>
              <a:defRPr/>
            </a:pPr>
            <a:fld id="{4120D3D6-05D2-47E2-8452-0BA5071CDE7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5.xml"/><Relationship Id="rId7" Type="http://schemas.openxmlformats.org/officeDocument/2006/relationships/image" Target="../media/image23.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24.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6.xml"/><Relationship Id="rId7" Type="http://schemas.openxmlformats.org/officeDocument/2006/relationships/image" Target="../media/image27.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26.wmf"/><Relationship Id="rId4" Type="http://schemas.openxmlformats.org/officeDocument/2006/relationships/oleObject" Target="../embeddings/oleObject6.bin"/><Relationship Id="rId9" Type="http://schemas.openxmlformats.org/officeDocument/2006/relationships/image" Target="../media/image28.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11.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txBox="1">
            <a:spLocks noGrp="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95955D85-9FE0-4F01-9B71-FB0EF150B302}" type="slidenum">
              <a:rPr lang="en-US" sz="1400">
                <a:solidFill>
                  <a:schemeClr val="tx1"/>
                </a:solidFill>
              </a:rPr>
              <a:pPr algn="r" eaLnBrk="1" hangingPunct="1"/>
              <a:t>1</a:t>
            </a:fld>
            <a:endParaRPr lang="en-US" sz="1400">
              <a:solidFill>
                <a:schemeClr val="tx1"/>
              </a:solidFill>
            </a:endParaRPr>
          </a:p>
        </p:txBody>
      </p:sp>
      <p:sp>
        <p:nvSpPr>
          <p:cNvPr id="78851" name="Text Box 3"/>
          <p:cNvSpPr txBox="1">
            <a:spLocks noChangeArrowheads="1"/>
          </p:cNvSpPr>
          <p:nvPr/>
        </p:nvSpPr>
        <p:spPr bwMode="auto">
          <a:xfrm>
            <a:off x="3995738" y="2024063"/>
            <a:ext cx="5148262"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Aft>
                <a:spcPct val="20000"/>
              </a:spcAft>
            </a:pPr>
            <a:r>
              <a:rPr lang="en-US" sz="2800" b="1" dirty="0">
                <a:solidFill>
                  <a:schemeClr val="accent2"/>
                </a:solidFill>
              </a:rPr>
              <a:t>Lecture:</a:t>
            </a:r>
          </a:p>
          <a:p>
            <a:pPr algn="ctr" eaLnBrk="1" hangingPunct="1"/>
            <a:r>
              <a:rPr lang="en-US" sz="2800" b="1" dirty="0">
                <a:solidFill>
                  <a:schemeClr val="accent2"/>
                </a:solidFill>
              </a:rPr>
              <a:t>IMAGE PROCESSING</a:t>
            </a:r>
          </a:p>
        </p:txBody>
      </p:sp>
      <p:sp>
        <p:nvSpPr>
          <p:cNvPr id="78852" name="Rectangle 13"/>
          <p:cNvSpPr>
            <a:spLocks noChangeArrowheads="1"/>
          </p:cNvSpPr>
          <p:nvPr/>
        </p:nvSpPr>
        <p:spPr bwMode="auto">
          <a:xfrm>
            <a:off x="0" y="1123950"/>
            <a:ext cx="9144000" cy="90011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AU">
              <a:solidFill>
                <a:srgbClr val="CC0000"/>
              </a:solidFill>
            </a:endParaRPr>
          </a:p>
        </p:txBody>
      </p:sp>
      <p:sp>
        <p:nvSpPr>
          <p:cNvPr id="78853" name="Rectangle 14"/>
          <p:cNvSpPr>
            <a:spLocks noChangeArrowheads="1"/>
          </p:cNvSpPr>
          <p:nvPr/>
        </p:nvSpPr>
        <p:spPr bwMode="auto">
          <a:xfrm>
            <a:off x="0" y="4041775"/>
            <a:ext cx="9144000" cy="90011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AU">
              <a:solidFill>
                <a:srgbClr val="CC0000"/>
              </a:solidFill>
            </a:endParaRPr>
          </a:p>
        </p:txBody>
      </p:sp>
      <p:sp>
        <p:nvSpPr>
          <p:cNvPr id="78854" name="Text Box 18"/>
          <p:cNvSpPr txBox="1">
            <a:spLocks noChangeArrowheads="1"/>
          </p:cNvSpPr>
          <p:nvPr/>
        </p:nvSpPr>
        <p:spPr bwMode="auto">
          <a:xfrm>
            <a:off x="3959225" y="3105150"/>
            <a:ext cx="5029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b="1" i="1" dirty="0">
                <a:solidFill>
                  <a:srgbClr val="0000CC"/>
                </a:solidFill>
              </a:rPr>
              <a:t>Chapter 4:</a:t>
            </a:r>
          </a:p>
          <a:p>
            <a:pPr algn="ctr" eaLnBrk="1" hangingPunct="1">
              <a:spcBef>
                <a:spcPct val="50000"/>
              </a:spcBef>
            </a:pPr>
            <a:r>
              <a:rPr lang="en-US" b="1" i="1" dirty="0">
                <a:solidFill>
                  <a:srgbClr val="0000CC"/>
                </a:solidFill>
              </a:rPr>
              <a:t>Image Filtering</a:t>
            </a:r>
            <a:endParaRPr lang="en-US" i="1" dirty="0">
              <a:solidFill>
                <a:srgbClr val="0000CC"/>
              </a:solidFill>
            </a:endParaRPr>
          </a:p>
        </p:txBody>
      </p:sp>
      <p:sp>
        <p:nvSpPr>
          <p:cNvPr id="78855" name="Text Box 20"/>
          <p:cNvSpPr txBox="1">
            <a:spLocks noChangeArrowheads="1"/>
          </p:cNvSpPr>
          <p:nvPr/>
        </p:nvSpPr>
        <p:spPr bwMode="auto">
          <a:xfrm>
            <a:off x="976313" y="44450"/>
            <a:ext cx="8167687" cy="966418"/>
          </a:xfrm>
          <a:prstGeom prst="rect">
            <a:avLst/>
          </a:prstGeom>
          <a:solidFill>
            <a:schemeClr val="bg1"/>
          </a:solidFill>
          <a:ln>
            <a:noFill/>
          </a:ln>
          <a:effectLs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800" b="1" dirty="0" smtClean="0">
                <a:solidFill>
                  <a:srgbClr val="FF0000"/>
                </a:solidFill>
              </a:rPr>
              <a:t>HCMC University </a:t>
            </a:r>
            <a:r>
              <a:rPr lang="en-US" sz="2800" b="1" dirty="0">
                <a:solidFill>
                  <a:srgbClr val="FF0000"/>
                </a:solidFill>
              </a:rPr>
              <a:t>of Technology and Education</a:t>
            </a:r>
          </a:p>
          <a:p>
            <a:pPr algn="ctr" eaLnBrk="1" hangingPunct="1">
              <a:lnSpc>
                <a:spcPct val="70000"/>
              </a:lnSpc>
              <a:spcBef>
                <a:spcPct val="50000"/>
              </a:spcBef>
            </a:pPr>
            <a:r>
              <a:rPr lang="en-US" sz="2400" b="1" dirty="0">
                <a:solidFill>
                  <a:schemeClr val="accent2"/>
                </a:solidFill>
              </a:rPr>
              <a:t>Faculty of Electrical </a:t>
            </a:r>
            <a:r>
              <a:rPr lang="en-US" sz="2400" b="1">
                <a:solidFill>
                  <a:schemeClr val="accent2"/>
                </a:solidFill>
              </a:rPr>
              <a:t>&amp; </a:t>
            </a:r>
            <a:r>
              <a:rPr lang="en-US" sz="2400" b="1" smtClean="0">
                <a:solidFill>
                  <a:schemeClr val="accent2"/>
                </a:solidFill>
              </a:rPr>
              <a:t>Electronics </a:t>
            </a:r>
            <a:r>
              <a:rPr lang="en-US" sz="2400" b="1" dirty="0">
                <a:solidFill>
                  <a:schemeClr val="accent2"/>
                </a:solidFill>
              </a:rPr>
              <a:t>Engineering</a:t>
            </a:r>
          </a:p>
        </p:txBody>
      </p:sp>
      <p:pic>
        <p:nvPicPr>
          <p:cNvPr id="788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6125"/>
            <a:ext cx="3167063" cy="2025650"/>
          </a:xfrm>
          <a:prstGeom prst="rect">
            <a:avLst/>
          </a:prstGeom>
          <a:noFill/>
          <a:extLst>
            <a:ext uri="{909E8E84-426E-40DD-AFC4-6F175D3DCCD1}">
              <a14:hiddenFill xmlns:a14="http://schemas.microsoft.com/office/drawing/2010/main">
                <a:solidFill>
                  <a:srgbClr val="FFFFFF"/>
                </a:solidFill>
              </a14:hiddenFill>
            </a:ext>
          </a:extLst>
        </p:spPr>
      </p:pic>
      <p:pic>
        <p:nvPicPr>
          <p:cNvPr id="86035"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938"/>
            <a:ext cx="97155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2" fill="hold" nodeType="withEffect">
                                  <p:stCondLst>
                                    <p:cond delay="0"/>
                                  </p:stCondLst>
                                  <p:childTnLst>
                                    <p:set>
                                      <p:cBhvr>
                                        <p:cTn id="6" dur="1" fill="hold">
                                          <p:stCondLst>
                                            <p:cond delay="0"/>
                                          </p:stCondLst>
                                        </p:cTn>
                                        <p:tgtEl>
                                          <p:spTgt spid="86035"/>
                                        </p:tgtEl>
                                        <p:attrNameLst>
                                          <p:attrName>style.visibility</p:attrName>
                                        </p:attrNameLst>
                                      </p:cBhvr>
                                      <p:to>
                                        <p:strVal val="visible"/>
                                      </p:to>
                                    </p:set>
                                    <p:animEffect transition="in" filter="wheel(2)">
                                      <p:cBhvr>
                                        <p:cTn id="7" dur="2000"/>
                                        <p:tgtEl>
                                          <p:spTgt spid="86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84E6F76E-4A71-40E9-8FED-3A18D299B9E2}" type="slidenum">
              <a:rPr lang="en-US" sz="1400">
                <a:solidFill>
                  <a:schemeClr val="tx1"/>
                </a:solidFill>
              </a:rPr>
              <a:pPr algn="r" eaLnBrk="1" hangingPunct="1"/>
              <a:t>10</a:t>
            </a:fld>
            <a:endParaRPr lang="en-US" sz="1400">
              <a:solidFill>
                <a:schemeClr val="tx1"/>
              </a:solidFill>
            </a:endParaRPr>
          </a:p>
        </p:txBody>
      </p:sp>
      <p:sp>
        <p:nvSpPr>
          <p:cNvPr id="105478" name="Text Box 7"/>
          <p:cNvSpPr txBox="1">
            <a:spLocks noChangeArrowheads="1"/>
          </p:cNvSpPr>
          <p:nvPr/>
        </p:nvSpPr>
        <p:spPr bwMode="auto">
          <a:xfrm>
            <a:off x="215900" y="981075"/>
            <a:ext cx="87137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just" eaLnBrk="1" hangingPunct="1">
              <a:spcBef>
                <a:spcPct val="50000"/>
              </a:spcBef>
              <a:buFontTx/>
              <a:buChar char="-"/>
            </a:pPr>
            <a:r>
              <a:rPr lang="en-US" sz="2400" dirty="0">
                <a:solidFill>
                  <a:schemeClr val="tx1"/>
                </a:solidFill>
                <a:latin typeface="Times New Roman" pitchFamily="18" charset="0"/>
                <a:cs typeface="Times New Roman" pitchFamily="18" charset="0"/>
              </a:rPr>
              <a:t>A mean filter is the average of the pixel values.</a:t>
            </a:r>
          </a:p>
        </p:txBody>
      </p:sp>
      <p:sp>
        <p:nvSpPr>
          <p:cNvPr id="105479" name="Text Box 5"/>
          <p:cNvSpPr txBox="1">
            <a:spLocks noChangeArrowheads="1"/>
          </p:cNvSpPr>
          <p:nvPr/>
        </p:nvSpPr>
        <p:spPr bwMode="auto">
          <a:xfrm>
            <a:off x="2417763" y="404813"/>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a:solidFill>
                  <a:srgbClr val="FF0000"/>
                </a:solidFill>
              </a:rPr>
              <a:t>Image Filtering</a:t>
            </a:r>
            <a:endParaRPr lang="en-US" sz="2400">
              <a:solidFill>
                <a:srgbClr val="FF0000"/>
              </a:solidFill>
            </a:endParaRPr>
          </a:p>
        </p:txBody>
      </p:sp>
      <p:sp>
        <p:nvSpPr>
          <p:cNvPr id="105482" name="Line 8"/>
          <p:cNvSpPr>
            <a:spLocks noChangeShapeType="1"/>
          </p:cNvSpPr>
          <p:nvPr/>
        </p:nvSpPr>
        <p:spPr bwMode="auto">
          <a:xfrm>
            <a:off x="4562475" y="4935538"/>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3" name="Line 9"/>
          <p:cNvSpPr>
            <a:spLocks noChangeShapeType="1"/>
          </p:cNvSpPr>
          <p:nvPr/>
        </p:nvSpPr>
        <p:spPr bwMode="auto">
          <a:xfrm>
            <a:off x="4589463" y="4935538"/>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4" name="Rectangle 9"/>
          <p:cNvSpPr>
            <a:spLocks noChangeArrowheads="1"/>
          </p:cNvSpPr>
          <p:nvPr/>
        </p:nvSpPr>
        <p:spPr bwMode="auto">
          <a:xfrm>
            <a:off x="215900" y="5157143"/>
            <a:ext cx="3471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en-US" sz="2400" dirty="0">
                <a:solidFill>
                  <a:srgbClr val="C00000"/>
                </a:solidFill>
                <a:latin typeface="Times New Roman" pitchFamily="18" charset="0"/>
                <a:cs typeface="Times New Roman" pitchFamily="18" charset="0"/>
              </a:rPr>
              <a:t>Fig. : Mask of mean filter</a:t>
            </a:r>
          </a:p>
        </p:txBody>
      </p:sp>
      <p:sp>
        <p:nvSpPr>
          <p:cNvPr id="105485" name="Text Box 29"/>
          <p:cNvSpPr txBox="1">
            <a:spLocks noChangeArrowheads="1"/>
          </p:cNvSpPr>
          <p:nvPr/>
        </p:nvSpPr>
        <p:spPr bwMode="auto">
          <a:xfrm>
            <a:off x="215900" y="1916832"/>
            <a:ext cx="86756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just" eaLnBrk="1" hangingPunct="1">
              <a:spcBef>
                <a:spcPct val="50000"/>
              </a:spcBef>
            </a:pPr>
            <a:r>
              <a:rPr lang="en-US" sz="2400" b="1" dirty="0">
                <a:solidFill>
                  <a:srgbClr val="00B050"/>
                </a:solidFill>
                <a:latin typeface="Times New Roman" pitchFamily="18" charset="0"/>
                <a:cs typeface="Times New Roman" pitchFamily="18" charset="0"/>
              </a:rPr>
              <a:t>Example: </a:t>
            </a:r>
            <a:r>
              <a:rPr lang="en-US" sz="2400" dirty="0">
                <a:solidFill>
                  <a:srgbClr val="00B050"/>
                </a:solidFill>
                <a:latin typeface="Times New Roman" pitchFamily="18" charset="0"/>
                <a:cs typeface="Times New Roman" pitchFamily="18" charset="0"/>
              </a:rPr>
              <a:t>Fig. below illustrates the performance of a </a:t>
            </a:r>
            <a:r>
              <a:rPr lang="en-US" sz="2400">
                <a:solidFill>
                  <a:srgbClr val="00B050"/>
                </a:solidFill>
                <a:latin typeface="Times New Roman" pitchFamily="18" charset="0"/>
                <a:cs typeface="Times New Roman" pitchFamily="18" charset="0"/>
              </a:rPr>
              <a:t>3x3 mean filter </a:t>
            </a:r>
            <a:r>
              <a:rPr lang="en-US" sz="2400" dirty="0">
                <a:solidFill>
                  <a:srgbClr val="00B050"/>
                </a:solidFill>
                <a:latin typeface="Times New Roman" pitchFamily="18" charset="0"/>
                <a:cs typeface="Times New Roman" pitchFamily="18" charset="0"/>
              </a:rPr>
              <a:t>on a sub-image. According to the sorted list, the response of the filter is 12.</a:t>
            </a:r>
          </a:p>
        </p:txBody>
      </p:sp>
      <p:graphicFrame>
        <p:nvGraphicFramePr>
          <p:cNvPr id="105508" name="Group 36"/>
          <p:cNvGraphicFramePr>
            <a:graphicFrameLocks noGrp="1"/>
          </p:cNvGraphicFramePr>
          <p:nvPr>
            <p:extLst>
              <p:ext uri="{D42A27DB-BD31-4B8C-83A1-F6EECF244321}">
                <p14:modId xmlns:p14="http://schemas.microsoft.com/office/powerpoint/2010/main" val="811617676"/>
              </p:ext>
            </p:extLst>
          </p:nvPr>
        </p:nvGraphicFramePr>
        <p:xfrm>
          <a:off x="179388" y="3429000"/>
          <a:ext cx="1655762" cy="1371600"/>
        </p:xfrm>
        <a:graphic>
          <a:graphicData uri="http://schemas.openxmlformats.org/drawingml/2006/table">
            <a:tbl>
              <a:tblPr/>
              <a:tblGrid>
                <a:gridCol w="550862">
                  <a:extLst>
                    <a:ext uri="{9D8B030D-6E8A-4147-A177-3AD203B41FA5}">
                      <a16:colId xmlns:a16="http://schemas.microsoft.com/office/drawing/2014/main" val="20000"/>
                    </a:ext>
                  </a:extLst>
                </a:gridCol>
                <a:gridCol w="554038">
                  <a:extLst>
                    <a:ext uri="{9D8B030D-6E8A-4147-A177-3AD203B41FA5}">
                      <a16:colId xmlns:a16="http://schemas.microsoft.com/office/drawing/2014/main" val="20001"/>
                    </a:ext>
                  </a:extLst>
                </a:gridCol>
                <a:gridCol w="550862">
                  <a:extLst>
                    <a:ext uri="{9D8B030D-6E8A-4147-A177-3AD203B41FA5}">
                      <a16:colId xmlns:a16="http://schemas.microsoft.com/office/drawing/2014/main" val="20002"/>
                    </a:ext>
                  </a:extLst>
                </a:gridCol>
              </a:tblGrid>
              <a:tr h="304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63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charset="0"/>
                          <a:cs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5504" name="Rectangle 151"/>
          <p:cNvSpPr>
            <a:spLocks noChangeArrowheads="1"/>
          </p:cNvSpPr>
          <p:nvPr/>
        </p:nvSpPr>
        <p:spPr bwMode="auto">
          <a:xfrm>
            <a:off x="2016125" y="3500438"/>
            <a:ext cx="1547813" cy="1260475"/>
          </a:xfrm>
          <a:prstGeom prst="rect">
            <a:avLst/>
          </a:prstGeom>
          <a:solidFill>
            <a:schemeClr val="accent1"/>
          </a:solidFill>
          <a:ln w="9525">
            <a:solidFill>
              <a:schemeClr val="tx1"/>
            </a:solidFill>
            <a:miter lim="800000"/>
            <a:headEnd/>
            <a:tailEnd/>
          </a:ln>
        </p:spPr>
        <p:txBody>
          <a:bodyPr wrap="none" anchor="ctr"/>
          <a:lstStyle/>
          <a:p>
            <a:endParaRPr lang="en-US" sz="2400"/>
          </a:p>
        </p:txBody>
      </p:sp>
      <p:sp>
        <p:nvSpPr>
          <p:cNvPr id="105505" name="Line 152"/>
          <p:cNvSpPr>
            <a:spLocks noChangeShapeType="1"/>
          </p:cNvSpPr>
          <p:nvPr/>
        </p:nvSpPr>
        <p:spPr bwMode="auto">
          <a:xfrm flipV="1">
            <a:off x="1187624" y="4076700"/>
            <a:ext cx="1223789" cy="3637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506" name="Text Box 153"/>
          <p:cNvSpPr txBox="1">
            <a:spLocks noChangeArrowheads="1"/>
          </p:cNvSpPr>
          <p:nvPr/>
        </p:nvSpPr>
        <p:spPr bwMode="auto">
          <a:xfrm>
            <a:off x="2411413" y="3860800"/>
            <a:ext cx="756431"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dirty="0"/>
              <a:t>22</a:t>
            </a:r>
          </a:p>
        </p:txBody>
      </p:sp>
      <p:sp>
        <p:nvSpPr>
          <p:cNvPr id="105509" name="Text Box 29"/>
          <p:cNvSpPr txBox="1">
            <a:spLocks noChangeArrowheads="1"/>
          </p:cNvSpPr>
          <p:nvPr/>
        </p:nvSpPr>
        <p:spPr bwMode="auto">
          <a:xfrm>
            <a:off x="4067174" y="3615035"/>
            <a:ext cx="496932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solidFill>
                  <a:srgbClr val="0000CC"/>
                </a:solidFill>
              </a:rPr>
              <a:t>(8+10+10+10+12+12+23+45+64)/9</a:t>
            </a:r>
          </a:p>
          <a:p>
            <a:pPr eaLnBrk="1" hangingPunct="1">
              <a:spcBef>
                <a:spcPct val="50000"/>
              </a:spcBef>
            </a:pPr>
            <a:r>
              <a:rPr lang="en-US" sz="2400" b="1" dirty="0">
                <a:solidFill>
                  <a:srgbClr val="0000CC"/>
                </a:solidFill>
              </a:rPr>
              <a:t>=194/9~21,55=22</a:t>
            </a:r>
          </a:p>
          <a:p>
            <a:pPr eaLnBrk="1" hangingPunct="1">
              <a:spcBef>
                <a:spcPct val="50000"/>
              </a:spcBef>
            </a:pPr>
            <a:r>
              <a:rPr lang="en-US" sz="2400" b="1" dirty="0">
                <a:solidFill>
                  <a:srgbClr val="0000CC"/>
                </a:solidFill>
              </a:rPr>
              <a:t>Thus, the mean value is 22</a:t>
            </a:r>
          </a:p>
        </p:txBody>
      </p:sp>
    </p:spTree>
    <p:extLst>
      <p:ext uri="{BB962C8B-B14F-4D97-AF65-F5344CB8AC3E}">
        <p14:creationId xmlns:p14="http://schemas.microsoft.com/office/powerpoint/2010/main" val="3257884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8996C939-9CAA-45F3-A91E-522E32D9D5F5}" type="slidenum">
              <a:rPr lang="en-US" sz="1400" smtClean="0">
                <a:solidFill>
                  <a:schemeClr val="tx1"/>
                </a:solidFill>
              </a:rPr>
              <a:pPr eaLnBrk="1" hangingPunct="1"/>
              <a:t>11</a:t>
            </a:fld>
            <a:endParaRPr lang="en-US" sz="1400">
              <a:solidFill>
                <a:schemeClr val="tx1"/>
              </a:solidFill>
            </a:endParaRPr>
          </a:p>
        </p:txBody>
      </p:sp>
      <p:sp>
        <p:nvSpPr>
          <p:cNvPr id="25612" name="Text Box 7"/>
          <p:cNvSpPr txBox="1">
            <a:spLocks noChangeArrowheads="1"/>
          </p:cNvSpPr>
          <p:nvPr/>
        </p:nvSpPr>
        <p:spPr bwMode="auto">
          <a:xfrm>
            <a:off x="215900" y="1233488"/>
            <a:ext cx="871378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just" eaLnBrk="1" hangingPunct="1">
              <a:spcBef>
                <a:spcPct val="50000"/>
              </a:spcBef>
              <a:buFontTx/>
              <a:buChar char="-"/>
            </a:pPr>
            <a:r>
              <a:rPr lang="en-US" sz="2400" dirty="0">
                <a:solidFill>
                  <a:schemeClr val="tx1"/>
                </a:solidFill>
                <a:latin typeface="Times New Roman" pitchFamily="18" charset="0"/>
                <a:cs typeface="Times New Roman" pitchFamily="18" charset="0"/>
              </a:rPr>
              <a:t>The main advantage of median filters is that they reduce the random noise without eliminating the useful high frequency components such edges. This means that while a median filter provides smoothing effects similar to those of a linear </a:t>
            </a:r>
            <a:r>
              <a:rPr lang="en-US" sz="2400" dirty="0" err="1">
                <a:solidFill>
                  <a:schemeClr val="tx1"/>
                </a:solidFill>
                <a:latin typeface="Times New Roman" pitchFamily="18" charset="0"/>
                <a:cs typeface="Times New Roman" pitchFamily="18" charset="0"/>
              </a:rPr>
              <a:t>lowpass</a:t>
            </a:r>
            <a:r>
              <a:rPr lang="en-US" sz="2400" dirty="0">
                <a:solidFill>
                  <a:schemeClr val="tx1"/>
                </a:solidFill>
                <a:latin typeface="Times New Roman" pitchFamily="18" charset="0"/>
                <a:cs typeface="Times New Roman" pitchFamily="18" charset="0"/>
              </a:rPr>
              <a:t> filter, it avoids the blurring effects that are associated with linear smoothing filters.</a:t>
            </a:r>
          </a:p>
        </p:txBody>
      </p:sp>
      <p:sp>
        <p:nvSpPr>
          <p:cNvPr id="25634" name="Text Box 7"/>
          <p:cNvSpPr txBox="1">
            <a:spLocks noChangeArrowheads="1"/>
          </p:cNvSpPr>
          <p:nvPr/>
        </p:nvSpPr>
        <p:spPr bwMode="auto">
          <a:xfrm>
            <a:off x="179388" y="3716338"/>
            <a:ext cx="8713787"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buFontTx/>
              <a:buChar char="-"/>
            </a:pPr>
            <a:r>
              <a:rPr lang="en-US" sz="2400">
                <a:solidFill>
                  <a:schemeClr val="tx1"/>
                </a:solidFill>
                <a:latin typeface="Times New Roman" pitchFamily="18" charset="0"/>
                <a:cs typeface="Times New Roman" pitchFamily="18" charset="0"/>
              </a:rPr>
              <a:t>Median filters have certain disadvantages, for example</a:t>
            </a:r>
          </a:p>
          <a:p>
            <a:pPr eaLnBrk="1" hangingPunct="1">
              <a:spcBef>
                <a:spcPct val="50000"/>
              </a:spcBef>
            </a:pPr>
            <a:r>
              <a:rPr lang="en-US" sz="2400">
                <a:solidFill>
                  <a:schemeClr val="tx1"/>
                </a:solidFill>
                <a:latin typeface="Times New Roman" pitchFamily="18" charset="0"/>
                <a:cs typeface="Times New Roman" pitchFamily="18" charset="0"/>
              </a:rPr>
              <a:t>	* the number of noisy pixels is more than half of the total pixels</a:t>
            </a:r>
          </a:p>
          <a:p>
            <a:pPr eaLnBrk="1" hangingPunct="1">
              <a:spcBef>
                <a:spcPct val="50000"/>
              </a:spcBef>
            </a:pPr>
            <a:r>
              <a:rPr lang="en-US" sz="2400">
                <a:solidFill>
                  <a:schemeClr val="tx1"/>
                </a:solidFill>
                <a:latin typeface="Times New Roman" pitchFamily="18" charset="0"/>
                <a:cs typeface="Times New Roman" pitchFamily="18" charset="0"/>
              </a:rPr>
              <a:t>	* the additive noise is Gaussian in nature.</a:t>
            </a:r>
          </a:p>
        </p:txBody>
      </p:sp>
      <p:sp>
        <p:nvSpPr>
          <p:cNvPr id="25635" name="Text Box 5"/>
          <p:cNvSpPr txBox="1">
            <a:spLocks noChangeArrowheads="1"/>
          </p:cNvSpPr>
          <p:nvPr/>
        </p:nvSpPr>
        <p:spPr bwMode="auto">
          <a:xfrm>
            <a:off x="2417763" y="404813"/>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a:solidFill>
                  <a:srgbClr val="FF0000"/>
                </a:solidFill>
              </a:rPr>
              <a:t>Image Filtering</a:t>
            </a:r>
            <a:endParaRPr lang="en-US" sz="2400">
              <a:solidFill>
                <a:srgbClr val="FF0000"/>
              </a:solidFill>
            </a:endParaRPr>
          </a:p>
        </p:txBody>
      </p:sp>
    </p:spTree>
    <p:extLst>
      <p:ext uri="{BB962C8B-B14F-4D97-AF65-F5344CB8AC3E}">
        <p14:creationId xmlns:p14="http://schemas.microsoft.com/office/powerpoint/2010/main" val="731112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B538705B-EB6A-4E3B-AAF0-E7DD30D8B3FC}" type="slidenum">
              <a:rPr lang="en-US" sz="1400" smtClean="0">
                <a:solidFill>
                  <a:schemeClr val="tx1"/>
                </a:solidFill>
              </a:rPr>
              <a:pPr eaLnBrk="1" hangingPunct="1"/>
              <a:t>12</a:t>
            </a:fld>
            <a:endParaRPr lang="en-US" sz="1400">
              <a:solidFill>
                <a:schemeClr val="tx1"/>
              </a:solidFill>
            </a:endParaRPr>
          </a:p>
        </p:txBody>
      </p:sp>
      <p:sp>
        <p:nvSpPr>
          <p:cNvPr id="26631" name="Text Box 29"/>
          <p:cNvSpPr txBox="1">
            <a:spLocks noChangeArrowheads="1"/>
          </p:cNvSpPr>
          <p:nvPr/>
        </p:nvSpPr>
        <p:spPr bwMode="auto">
          <a:xfrm>
            <a:off x="287338" y="1233488"/>
            <a:ext cx="86756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solidFill>
                  <a:srgbClr val="00B050"/>
                </a:solidFill>
                <a:latin typeface="Times New Roman" pitchFamily="18" charset="0"/>
                <a:cs typeface="Times New Roman" pitchFamily="18" charset="0"/>
              </a:rPr>
              <a:t>Example 4.4: </a:t>
            </a:r>
            <a:r>
              <a:rPr lang="en-US" sz="2400" dirty="0">
                <a:solidFill>
                  <a:srgbClr val="00B050"/>
                </a:solidFill>
                <a:latin typeface="Times New Roman" pitchFamily="18" charset="0"/>
                <a:cs typeface="Times New Roman" pitchFamily="18" charset="0"/>
              </a:rPr>
              <a:t>Students are required to write a program to check this median filter using </a:t>
            </a:r>
            <a:r>
              <a:rPr lang="en-US" sz="2400" dirty="0" err="1">
                <a:solidFill>
                  <a:srgbClr val="00B050"/>
                </a:solidFill>
                <a:latin typeface="Times New Roman" pitchFamily="18" charset="0"/>
                <a:cs typeface="Times New Roman" pitchFamily="18" charset="0"/>
              </a:rPr>
              <a:t>Matlab</a:t>
            </a:r>
            <a:r>
              <a:rPr lang="en-US" sz="2400" dirty="0">
                <a:solidFill>
                  <a:srgbClr val="00B050"/>
                </a:solidFill>
                <a:latin typeface="Times New Roman" pitchFamily="18" charset="0"/>
                <a:cs typeface="Times New Roman" pitchFamily="18" charset="0"/>
              </a:rPr>
              <a:t> (medfilt2).</a:t>
            </a:r>
          </a:p>
        </p:txBody>
      </p:sp>
      <p:sp>
        <p:nvSpPr>
          <p:cNvPr id="26632" name="Rectangle 9"/>
          <p:cNvSpPr>
            <a:spLocks noChangeArrowheads="1"/>
          </p:cNvSpPr>
          <p:nvPr/>
        </p:nvSpPr>
        <p:spPr bwMode="auto">
          <a:xfrm>
            <a:off x="1439863" y="5842000"/>
            <a:ext cx="7113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2400" dirty="0">
                <a:solidFill>
                  <a:srgbClr val="C00000"/>
                </a:solidFill>
                <a:latin typeface="Times New Roman" pitchFamily="18" charset="0"/>
                <a:cs typeface="Times New Roman" pitchFamily="18" charset="0"/>
              </a:rPr>
              <a:t>Fig. 4.4: (a)- Noisy image; (b)- Median filtered image. </a:t>
            </a:r>
          </a:p>
        </p:txBody>
      </p:sp>
      <p:pic>
        <p:nvPicPr>
          <p:cNvPr id="26633"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18467" t="9581" r="19503" b="17422"/>
          <a:stretch/>
        </p:blipFill>
        <p:spPr bwMode="auto">
          <a:xfrm>
            <a:off x="990601" y="2387599"/>
            <a:ext cx="3327400" cy="2769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9"/>
          <p:cNvPicPr>
            <a:picLocks noChangeAspect="1" noChangeArrowheads="1"/>
          </p:cNvPicPr>
          <p:nvPr/>
        </p:nvPicPr>
        <p:blipFill rotWithShape="1">
          <a:blip r:embed="rId4">
            <a:extLst>
              <a:ext uri="{28A0092B-C50C-407E-A947-70E740481C1C}">
                <a14:useLocalDpi xmlns:a14="http://schemas.microsoft.com/office/drawing/2010/main" val="0"/>
              </a:ext>
            </a:extLst>
          </a:blip>
          <a:srcRect l="19442" t="9119" r="19735" b="18630"/>
          <a:stretch/>
        </p:blipFill>
        <p:spPr bwMode="auto">
          <a:xfrm>
            <a:off x="4996655" y="2348880"/>
            <a:ext cx="3298925" cy="2769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5" name="Text Box 5"/>
          <p:cNvSpPr txBox="1">
            <a:spLocks noChangeArrowheads="1"/>
          </p:cNvSpPr>
          <p:nvPr/>
        </p:nvSpPr>
        <p:spPr bwMode="auto">
          <a:xfrm>
            <a:off x="2417763" y="404813"/>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a:solidFill>
                  <a:srgbClr val="FF0000"/>
                </a:solidFill>
              </a:rPr>
              <a:t>Image Filtering</a:t>
            </a:r>
            <a:endParaRPr lang="en-US" sz="2400">
              <a:solidFill>
                <a:srgbClr val="FF0000"/>
              </a:solidFill>
            </a:endParaRPr>
          </a:p>
        </p:txBody>
      </p:sp>
      <p:sp>
        <p:nvSpPr>
          <p:cNvPr id="2" name="TextBox 1"/>
          <p:cNvSpPr txBox="1"/>
          <p:nvPr/>
        </p:nvSpPr>
        <p:spPr>
          <a:xfrm>
            <a:off x="2209800" y="5157192"/>
            <a:ext cx="327334" cy="400110"/>
          </a:xfrm>
          <a:prstGeom prst="rect">
            <a:avLst/>
          </a:prstGeom>
          <a:noFill/>
        </p:spPr>
        <p:txBody>
          <a:bodyPr wrap="none" rtlCol="0">
            <a:spAutoFit/>
          </a:bodyPr>
          <a:lstStyle/>
          <a:p>
            <a:r>
              <a:rPr lang="en-US" dirty="0"/>
              <a:t>a</a:t>
            </a:r>
          </a:p>
        </p:txBody>
      </p:sp>
      <p:sp>
        <p:nvSpPr>
          <p:cNvPr id="11" name="TextBox 10"/>
          <p:cNvSpPr txBox="1"/>
          <p:nvPr/>
        </p:nvSpPr>
        <p:spPr>
          <a:xfrm>
            <a:off x="6406202" y="5193196"/>
            <a:ext cx="327334" cy="400110"/>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2935996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D6902B88-E6C2-44CC-95AF-B0EAB53E2DCC}" type="slidenum">
              <a:rPr lang="en-US" sz="1400" smtClean="0">
                <a:solidFill>
                  <a:schemeClr val="tx1"/>
                </a:solidFill>
              </a:rPr>
              <a:pPr eaLnBrk="1" hangingPunct="1"/>
              <a:t>13</a:t>
            </a:fld>
            <a:endParaRPr lang="en-US" sz="1400">
              <a:solidFill>
                <a:schemeClr val="tx1"/>
              </a:solidFill>
            </a:endParaRPr>
          </a:p>
        </p:txBody>
      </p:sp>
      <p:sp>
        <p:nvSpPr>
          <p:cNvPr id="27655" name="Text Box 29"/>
          <p:cNvSpPr txBox="1">
            <a:spLocks noChangeArrowheads="1"/>
          </p:cNvSpPr>
          <p:nvPr/>
        </p:nvSpPr>
        <p:spPr bwMode="auto">
          <a:xfrm>
            <a:off x="215900" y="944563"/>
            <a:ext cx="8675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solidFill>
                  <a:srgbClr val="00B050"/>
                </a:solidFill>
                <a:latin typeface="Times New Roman" pitchFamily="18" charset="0"/>
                <a:cs typeface="Times New Roman" pitchFamily="18" charset="0"/>
              </a:rPr>
              <a:t>Example 4.5: </a:t>
            </a:r>
            <a:r>
              <a:rPr lang="en-US" sz="2400" dirty="0">
                <a:solidFill>
                  <a:srgbClr val="00B050"/>
                </a:solidFill>
                <a:latin typeface="Times New Roman" pitchFamily="18" charset="0"/>
                <a:cs typeface="Times New Roman" pitchFamily="18" charset="0"/>
              </a:rPr>
              <a:t>Students are required to write a program to check this median filter using </a:t>
            </a:r>
            <a:r>
              <a:rPr lang="en-US" sz="2400" dirty="0" err="1">
                <a:solidFill>
                  <a:srgbClr val="00B050"/>
                </a:solidFill>
                <a:latin typeface="Times New Roman" pitchFamily="18" charset="0"/>
                <a:cs typeface="Times New Roman" pitchFamily="18" charset="0"/>
              </a:rPr>
              <a:t>Matlab</a:t>
            </a:r>
            <a:r>
              <a:rPr lang="en-US" sz="2400" dirty="0">
                <a:solidFill>
                  <a:srgbClr val="00B050"/>
                </a:solidFill>
                <a:latin typeface="Times New Roman" pitchFamily="18" charset="0"/>
                <a:cs typeface="Times New Roman" pitchFamily="18" charset="0"/>
              </a:rPr>
              <a:t>.</a:t>
            </a:r>
          </a:p>
        </p:txBody>
      </p:sp>
      <p:sp>
        <p:nvSpPr>
          <p:cNvPr id="27656" name="Rectangle 9"/>
          <p:cNvSpPr>
            <a:spLocks noChangeArrowheads="1"/>
          </p:cNvSpPr>
          <p:nvPr/>
        </p:nvSpPr>
        <p:spPr bwMode="auto">
          <a:xfrm>
            <a:off x="6084888" y="2724101"/>
            <a:ext cx="295116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2400" dirty="0">
                <a:solidFill>
                  <a:srgbClr val="C00000"/>
                </a:solidFill>
                <a:latin typeface="Times New Roman" pitchFamily="18" charset="0"/>
                <a:cs typeface="Times New Roman" pitchFamily="18" charset="0"/>
              </a:rPr>
              <a:t>Fig. 4.5: (a)- No-noisy image, (b)- Noisy image, (c)- image after </a:t>
            </a:r>
            <a:r>
              <a:rPr lang="en-US" sz="2400" dirty="0" err="1">
                <a:solidFill>
                  <a:srgbClr val="C00000"/>
                </a:solidFill>
                <a:latin typeface="Times New Roman" pitchFamily="18" charset="0"/>
                <a:cs typeface="Times New Roman" pitchFamily="18" charset="0"/>
              </a:rPr>
              <a:t>lowpass</a:t>
            </a:r>
            <a:r>
              <a:rPr lang="en-US" sz="2400" dirty="0">
                <a:solidFill>
                  <a:srgbClr val="C00000"/>
                </a:solidFill>
                <a:latin typeface="Times New Roman" pitchFamily="18" charset="0"/>
                <a:cs typeface="Times New Roman" pitchFamily="18" charset="0"/>
              </a:rPr>
              <a:t> filter, and (d)- image after median filter. </a:t>
            </a:r>
          </a:p>
        </p:txBody>
      </p:sp>
      <p:sp>
        <p:nvSpPr>
          <p:cNvPr id="27657" name="Rectangle 9"/>
          <p:cNvSpPr>
            <a:spLocks noChangeArrowheads="1"/>
          </p:cNvSpPr>
          <p:nvPr/>
        </p:nvSpPr>
        <p:spPr bwMode="auto">
          <a:xfrm>
            <a:off x="4392613" y="5913438"/>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1800">
                <a:solidFill>
                  <a:schemeClr val="tx1"/>
                </a:solidFill>
              </a:rPr>
              <a:t>d </a:t>
            </a:r>
          </a:p>
        </p:txBody>
      </p:sp>
      <p:sp>
        <p:nvSpPr>
          <p:cNvPr id="27658" name="Rectangle 9"/>
          <p:cNvSpPr>
            <a:spLocks noChangeArrowheads="1"/>
          </p:cNvSpPr>
          <p:nvPr/>
        </p:nvSpPr>
        <p:spPr bwMode="auto">
          <a:xfrm>
            <a:off x="1476375" y="5876925"/>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1800">
                <a:solidFill>
                  <a:schemeClr val="tx1"/>
                </a:solidFill>
              </a:rPr>
              <a:t>c</a:t>
            </a:r>
          </a:p>
        </p:txBody>
      </p:sp>
      <p:sp>
        <p:nvSpPr>
          <p:cNvPr id="27659" name="Rectangle 9"/>
          <p:cNvSpPr>
            <a:spLocks noChangeArrowheads="1"/>
          </p:cNvSpPr>
          <p:nvPr/>
        </p:nvSpPr>
        <p:spPr bwMode="auto">
          <a:xfrm>
            <a:off x="4643438" y="3752850"/>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1800">
                <a:solidFill>
                  <a:schemeClr val="tx1"/>
                </a:solidFill>
              </a:rPr>
              <a:t>b </a:t>
            </a:r>
          </a:p>
        </p:txBody>
      </p:sp>
      <p:sp>
        <p:nvSpPr>
          <p:cNvPr id="27660" name="Rectangle 9"/>
          <p:cNvSpPr>
            <a:spLocks noChangeArrowheads="1"/>
          </p:cNvSpPr>
          <p:nvPr/>
        </p:nvSpPr>
        <p:spPr bwMode="auto">
          <a:xfrm>
            <a:off x="1584325" y="3681413"/>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1800">
                <a:solidFill>
                  <a:schemeClr val="tx1"/>
                </a:solidFill>
              </a:rPr>
              <a:t>a </a:t>
            </a:r>
          </a:p>
        </p:txBody>
      </p:sp>
      <p:pic>
        <p:nvPicPr>
          <p:cNvPr id="2766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3870325"/>
            <a:ext cx="3324225"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3897313"/>
            <a:ext cx="3349625"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 y="1593850"/>
            <a:ext cx="338455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4"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188" y="1639888"/>
            <a:ext cx="3348037"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5" name="Text Box 5"/>
          <p:cNvSpPr txBox="1">
            <a:spLocks noChangeArrowheads="1"/>
          </p:cNvSpPr>
          <p:nvPr/>
        </p:nvSpPr>
        <p:spPr bwMode="auto">
          <a:xfrm>
            <a:off x="2417763" y="404813"/>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a:solidFill>
                  <a:srgbClr val="FF0000"/>
                </a:solidFill>
              </a:rPr>
              <a:t>Image Filtering</a:t>
            </a:r>
            <a:endParaRPr lang="en-US" sz="2400">
              <a:solidFill>
                <a:srgbClr val="FF0000"/>
              </a:solidFill>
            </a:endParaRPr>
          </a:p>
        </p:txBody>
      </p:sp>
    </p:spTree>
    <p:extLst>
      <p:ext uri="{BB962C8B-B14F-4D97-AF65-F5344CB8AC3E}">
        <p14:creationId xmlns:p14="http://schemas.microsoft.com/office/powerpoint/2010/main" val="1378133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14</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sp>
        <p:nvSpPr>
          <p:cNvPr id="2" name="Rectangle 1"/>
          <p:cNvSpPr/>
          <p:nvPr/>
        </p:nvSpPr>
        <p:spPr>
          <a:xfrm>
            <a:off x="359532" y="1353489"/>
            <a:ext cx="8532948" cy="1631216"/>
          </a:xfrm>
          <a:prstGeom prst="rect">
            <a:avLst/>
          </a:prstGeom>
        </p:spPr>
        <p:txBody>
          <a:bodyPr wrap="square">
            <a:spAutoFit/>
          </a:bodyPr>
          <a:lstStyle/>
          <a:p>
            <a:r>
              <a:rPr lang="en-US" b="1" dirty="0"/>
              <a:t>Some functions in MATLAB</a:t>
            </a:r>
          </a:p>
          <a:p>
            <a:endParaRPr lang="en-US" b="1" dirty="0"/>
          </a:p>
          <a:p>
            <a:r>
              <a:rPr lang="en-US" i="1" dirty="0"/>
              <a:t>- Ones:</a:t>
            </a:r>
            <a:r>
              <a:rPr lang="en-US" dirty="0"/>
              <a:t> matrix 1.</a:t>
            </a:r>
          </a:p>
          <a:p>
            <a:r>
              <a:rPr lang="en-US" dirty="0"/>
              <a:t>-  </a:t>
            </a:r>
            <a:r>
              <a:rPr lang="en-US" dirty="0" err="1"/>
              <a:t>imfilter</a:t>
            </a:r>
            <a:r>
              <a:rPr lang="en-US" dirty="0"/>
              <a:t>(</a:t>
            </a:r>
            <a:r>
              <a:rPr lang="en-US" dirty="0" err="1"/>
              <a:t>f,h,'Boundary</a:t>
            </a:r>
            <a:r>
              <a:rPr lang="en-US" dirty="0"/>
              <a:t> Options','</a:t>
            </a:r>
            <a:r>
              <a:rPr lang="en-US" dirty="0" err="1"/>
              <a:t>OutputSize</a:t>
            </a:r>
            <a:r>
              <a:rPr lang="en-US" dirty="0"/>
              <a:t>','Correlation and Convolution Options')</a:t>
            </a:r>
          </a:p>
        </p:txBody>
      </p:sp>
      <p:sp>
        <p:nvSpPr>
          <p:cNvPr id="3" name="Rectangle 2"/>
          <p:cNvSpPr/>
          <p:nvPr/>
        </p:nvSpPr>
        <p:spPr>
          <a:xfrm>
            <a:off x="359532" y="2948701"/>
            <a:ext cx="8172908" cy="1323439"/>
          </a:xfrm>
          <a:prstGeom prst="rect">
            <a:avLst/>
          </a:prstGeom>
        </p:spPr>
        <p:txBody>
          <a:bodyPr wrap="square">
            <a:spAutoFit/>
          </a:bodyPr>
          <a:lstStyle/>
          <a:p>
            <a:pPr marL="342900" indent="-342900">
              <a:buFontTx/>
              <a:buChar char="-"/>
            </a:pPr>
            <a:r>
              <a:rPr lang="en-US" dirty="0"/>
              <a:t>'Boundary Options' : allow to select a boundary of the output image</a:t>
            </a:r>
          </a:p>
          <a:p>
            <a:pPr marL="342900" indent="-342900">
              <a:buFontTx/>
              <a:buChar char="-"/>
            </a:pPr>
            <a:r>
              <a:rPr lang="en-US" dirty="0"/>
              <a:t>'Output Size‘: select the output size with 'Correlation and Convolution Options'. </a:t>
            </a:r>
          </a:p>
          <a:p>
            <a:pPr marL="342900" indent="-342900">
              <a:buFontTx/>
              <a:buChar char="-"/>
            </a:pPr>
            <a:r>
              <a:rPr lang="en-US" dirty="0"/>
              <a:t>More functions in Table. </a:t>
            </a:r>
            <a:r>
              <a:rPr lang="en-US"/>
              <a:t>4.1 </a:t>
            </a:r>
            <a:r>
              <a:rPr lang="en-US" dirty="0"/>
              <a:t>of Image Processing book</a:t>
            </a:r>
          </a:p>
        </p:txBody>
      </p:sp>
      <p:sp>
        <p:nvSpPr>
          <p:cNvPr id="9" name="Text Box 9"/>
          <p:cNvSpPr txBox="1">
            <a:spLocks noChangeArrowheads="1"/>
          </p:cNvSpPr>
          <p:nvPr/>
        </p:nvSpPr>
        <p:spPr bwMode="auto">
          <a:xfrm>
            <a:off x="0" y="728700"/>
            <a:ext cx="67682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t>IMAGE FILTERING IN THE SPATIAL DOMAIN</a:t>
            </a:r>
            <a:endParaRPr lang="en-US" sz="2400" b="1" dirty="0">
              <a:solidFill>
                <a:srgbClr val="0000CC"/>
              </a:solidFill>
            </a:endParaRPr>
          </a:p>
        </p:txBody>
      </p:sp>
    </p:spTree>
    <p:extLst>
      <p:ext uri="{BB962C8B-B14F-4D97-AF65-F5344CB8AC3E}">
        <p14:creationId xmlns:p14="http://schemas.microsoft.com/office/powerpoint/2010/main" val="3961327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15</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sp>
        <p:nvSpPr>
          <p:cNvPr id="2" name="Rectangle 1"/>
          <p:cNvSpPr/>
          <p:nvPr/>
        </p:nvSpPr>
        <p:spPr>
          <a:xfrm>
            <a:off x="359532" y="800708"/>
            <a:ext cx="8244916" cy="400110"/>
          </a:xfrm>
          <a:prstGeom prst="rect">
            <a:avLst/>
          </a:prstGeom>
        </p:spPr>
        <p:txBody>
          <a:bodyPr wrap="square">
            <a:spAutoFit/>
          </a:bodyPr>
          <a:lstStyle/>
          <a:p>
            <a:r>
              <a:rPr lang="en-US" dirty="0"/>
              <a:t>Some filters expressed by mathematic methods:</a:t>
            </a:r>
          </a:p>
        </p:txBody>
      </p:sp>
      <p:sp>
        <p:nvSpPr>
          <p:cNvPr id="3" name="Rectangle 2"/>
          <p:cNvSpPr/>
          <p:nvPr/>
        </p:nvSpPr>
        <p:spPr>
          <a:xfrm>
            <a:off x="432293" y="1628800"/>
            <a:ext cx="1438214" cy="400110"/>
          </a:xfrm>
          <a:prstGeom prst="rect">
            <a:avLst/>
          </a:prstGeom>
        </p:spPr>
        <p:txBody>
          <a:bodyPr wrap="none">
            <a:spAutoFit/>
          </a:bodyPr>
          <a:lstStyle/>
          <a:p>
            <a:r>
              <a:rPr lang="en-US" dirty="0"/>
              <a:t>* Gaussian</a:t>
            </a: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58602682"/>
              </p:ext>
            </p:extLst>
          </p:nvPr>
        </p:nvGraphicFramePr>
        <p:xfrm>
          <a:off x="3383868" y="1516606"/>
          <a:ext cx="2952328" cy="1000375"/>
        </p:xfrm>
        <a:graphic>
          <a:graphicData uri="http://schemas.openxmlformats.org/presentationml/2006/ole">
            <mc:AlternateContent xmlns:mc="http://schemas.openxmlformats.org/markup-compatibility/2006">
              <mc:Choice xmlns:v="urn:schemas-microsoft-com:vml" Requires="v">
                <p:oleObj spid="_x0000_s126378" name="Equation" r:id="rId4" imgW="1168400" imgH="393700" progId="Equation.3">
                  <p:embed/>
                </p:oleObj>
              </mc:Choice>
              <mc:Fallback>
                <p:oleObj name="Equation" r:id="rId4" imgW="1168400" imgH="393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3868" y="1516606"/>
                        <a:ext cx="2952328" cy="1000375"/>
                      </a:xfrm>
                      <a:prstGeom prst="rect">
                        <a:avLst/>
                      </a:prstGeom>
                      <a:noFill/>
                    </p:spPr>
                  </p:pic>
                </p:oleObj>
              </mc:Fallback>
            </mc:AlternateContent>
          </a:graphicData>
        </a:graphic>
      </p:graphicFrame>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2301680880"/>
              </p:ext>
            </p:extLst>
          </p:nvPr>
        </p:nvGraphicFramePr>
        <p:xfrm>
          <a:off x="3285977" y="2600908"/>
          <a:ext cx="3050220" cy="964263"/>
        </p:xfrm>
        <a:graphic>
          <a:graphicData uri="http://schemas.openxmlformats.org/presentationml/2006/ole">
            <mc:AlternateContent xmlns:mc="http://schemas.openxmlformats.org/markup-compatibility/2006">
              <mc:Choice xmlns:v="urn:schemas-microsoft-com:vml" Requires="v">
                <p:oleObj spid="_x0000_s126379" name="Equation" r:id="rId6" imgW="1459866" imgH="469696" progId="Equation.3">
                  <p:embed/>
                </p:oleObj>
              </mc:Choice>
              <mc:Fallback>
                <p:oleObj name="Equation" r:id="rId6" imgW="1459866" imgH="469696"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5977" y="2600908"/>
                        <a:ext cx="3050220" cy="964263"/>
                      </a:xfrm>
                      <a:prstGeom prst="rect">
                        <a:avLst/>
                      </a:prstGeom>
                      <a:noFill/>
                    </p:spPr>
                  </p:pic>
                </p:oleObj>
              </mc:Fallback>
            </mc:AlternateContent>
          </a:graphicData>
        </a:graphic>
      </p:graphicFrame>
      <p:sp>
        <p:nvSpPr>
          <p:cNvPr id="13" name="Rectangle 12"/>
          <p:cNvSpPr/>
          <p:nvPr/>
        </p:nvSpPr>
        <p:spPr>
          <a:xfrm>
            <a:off x="457693" y="3625910"/>
            <a:ext cx="1454244" cy="400110"/>
          </a:xfrm>
          <a:prstGeom prst="rect">
            <a:avLst/>
          </a:prstGeom>
        </p:spPr>
        <p:txBody>
          <a:bodyPr wrap="none">
            <a:spAutoFit/>
          </a:bodyPr>
          <a:lstStyle/>
          <a:p>
            <a:pPr lvl="0"/>
            <a:r>
              <a:rPr lang="en-US" dirty="0"/>
              <a:t>* </a:t>
            </a:r>
            <a:r>
              <a:rPr lang="en-US" dirty="0" err="1"/>
              <a:t>Laplacian</a:t>
            </a:r>
            <a:endParaRPr lang="en-US" dirty="0"/>
          </a:p>
        </p:txBody>
      </p:sp>
      <p:sp>
        <p:nvSpPr>
          <p:cNvPr id="1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2403353040"/>
              </p:ext>
            </p:extLst>
          </p:nvPr>
        </p:nvGraphicFramePr>
        <p:xfrm>
          <a:off x="3995936" y="3825965"/>
          <a:ext cx="1939943" cy="874876"/>
        </p:xfrm>
        <a:graphic>
          <a:graphicData uri="http://schemas.openxmlformats.org/presentationml/2006/ole">
            <mc:AlternateContent xmlns:mc="http://schemas.openxmlformats.org/markup-compatibility/2006">
              <mc:Choice xmlns:v="urn:schemas-microsoft-com:vml" Requires="v">
                <p:oleObj spid="_x0000_s126380" name="Equation" r:id="rId8" imgW="990600" imgH="444500" progId="Equation.3">
                  <p:embed/>
                </p:oleObj>
              </mc:Choice>
              <mc:Fallback>
                <p:oleObj name="Equation" r:id="rId8" imgW="990600" imgH="4445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5936" y="3825965"/>
                        <a:ext cx="1939943" cy="874876"/>
                      </a:xfrm>
                      <a:prstGeom prst="rect">
                        <a:avLst/>
                      </a:prstGeom>
                      <a:noFill/>
                    </p:spPr>
                  </p:pic>
                </p:oleObj>
              </mc:Fallback>
            </mc:AlternateContent>
          </a:graphicData>
        </a:graphic>
      </p:graphicFrame>
      <p:sp>
        <p:nvSpPr>
          <p:cNvPr id="1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3504785461"/>
              </p:ext>
            </p:extLst>
          </p:nvPr>
        </p:nvGraphicFramePr>
        <p:xfrm>
          <a:off x="3995936" y="4934024"/>
          <a:ext cx="2111545" cy="1703313"/>
        </p:xfrm>
        <a:graphic>
          <a:graphicData uri="http://schemas.openxmlformats.org/presentationml/2006/ole">
            <mc:AlternateContent xmlns:mc="http://schemas.openxmlformats.org/markup-compatibility/2006">
              <mc:Choice xmlns:v="urn:schemas-microsoft-com:vml" Requires="v">
                <p:oleObj spid="_x0000_s126381" name="Equation" r:id="rId10" imgW="1422400" imgH="1143000" progId="Equation.3">
                  <p:embed/>
                </p:oleObj>
              </mc:Choice>
              <mc:Fallback>
                <p:oleObj name="Equation" r:id="rId10" imgW="1422400" imgH="11430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5936" y="4934024"/>
                        <a:ext cx="2111545" cy="1703313"/>
                      </a:xfrm>
                      <a:prstGeom prst="rect">
                        <a:avLst/>
                      </a:prstGeom>
                      <a:noFill/>
                    </p:spPr>
                  </p:pic>
                </p:oleObj>
              </mc:Fallback>
            </mc:AlternateContent>
          </a:graphicData>
        </a:graphic>
      </p:graphicFrame>
      <p:sp>
        <p:nvSpPr>
          <p:cNvPr id="18" name="Rectangle 17"/>
          <p:cNvSpPr/>
          <p:nvPr/>
        </p:nvSpPr>
        <p:spPr>
          <a:xfrm>
            <a:off x="958880" y="2852936"/>
            <a:ext cx="412292" cy="400110"/>
          </a:xfrm>
          <a:prstGeom prst="rect">
            <a:avLst/>
          </a:prstGeom>
        </p:spPr>
        <p:txBody>
          <a:bodyPr wrap="none">
            <a:spAutoFit/>
          </a:bodyPr>
          <a:lstStyle/>
          <a:p>
            <a:r>
              <a:rPr lang="en-US" dirty="0"/>
              <a:t>or</a:t>
            </a:r>
          </a:p>
        </p:txBody>
      </p:sp>
      <p:sp>
        <p:nvSpPr>
          <p:cNvPr id="19" name="Rectangle 18"/>
          <p:cNvSpPr/>
          <p:nvPr/>
        </p:nvSpPr>
        <p:spPr>
          <a:xfrm>
            <a:off x="1129036" y="5445224"/>
            <a:ext cx="412292" cy="400110"/>
          </a:xfrm>
          <a:prstGeom prst="rect">
            <a:avLst/>
          </a:prstGeom>
        </p:spPr>
        <p:txBody>
          <a:bodyPr wrap="none">
            <a:spAutoFit/>
          </a:bodyPr>
          <a:lstStyle/>
          <a:p>
            <a:r>
              <a:rPr lang="en-US" dirty="0"/>
              <a:t>or</a:t>
            </a:r>
          </a:p>
        </p:txBody>
      </p:sp>
    </p:spTree>
    <p:extLst>
      <p:ext uri="{BB962C8B-B14F-4D97-AF65-F5344CB8AC3E}">
        <p14:creationId xmlns:p14="http://schemas.microsoft.com/office/powerpoint/2010/main" val="33769030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16</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sp>
        <p:nvSpPr>
          <p:cNvPr id="2" name="Rectangle 1"/>
          <p:cNvSpPr/>
          <p:nvPr/>
        </p:nvSpPr>
        <p:spPr>
          <a:xfrm>
            <a:off x="719572" y="944724"/>
            <a:ext cx="3560590" cy="400110"/>
          </a:xfrm>
          <a:prstGeom prst="rect">
            <a:avLst/>
          </a:prstGeom>
        </p:spPr>
        <p:txBody>
          <a:bodyPr wrap="none">
            <a:spAutoFit/>
          </a:bodyPr>
          <a:lstStyle/>
          <a:p>
            <a:pPr lvl="0"/>
            <a:r>
              <a:rPr lang="en-US" dirty="0"/>
              <a:t>* Log (</a:t>
            </a:r>
            <a:r>
              <a:rPr lang="en-US" dirty="0" err="1"/>
              <a:t>Laplacian</a:t>
            </a:r>
            <a:r>
              <a:rPr lang="en-US" dirty="0"/>
              <a:t> of Gaussian)</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232852158"/>
              </p:ext>
            </p:extLst>
          </p:nvPr>
        </p:nvGraphicFramePr>
        <p:xfrm>
          <a:off x="2447764" y="1520788"/>
          <a:ext cx="3650241" cy="814786"/>
        </p:xfrm>
        <a:graphic>
          <a:graphicData uri="http://schemas.openxmlformats.org/presentationml/2006/ole">
            <mc:AlternateContent xmlns:mc="http://schemas.openxmlformats.org/markup-compatibility/2006">
              <mc:Choice xmlns:v="urn:schemas-microsoft-com:vml" Requires="v">
                <p:oleObj spid="_x0000_s127280" name="Equation" r:id="rId4" imgW="2159000" imgH="482600" progId="Equation.3">
                  <p:embed/>
                </p:oleObj>
              </mc:Choice>
              <mc:Fallback>
                <p:oleObj name="Equation" r:id="rId4" imgW="2159000" imgH="482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7764" y="1520788"/>
                        <a:ext cx="3650241" cy="814786"/>
                      </a:xfrm>
                      <a:prstGeom prst="rect">
                        <a:avLst/>
                      </a:prstGeom>
                      <a:noFill/>
                    </p:spPr>
                  </p:pic>
                </p:oleObj>
              </mc:Fallback>
            </mc:AlternateContent>
          </a:graphicData>
        </a:graphic>
      </p:graphicFrame>
      <p:sp>
        <p:nvSpPr>
          <p:cNvPr id="5" name="Rectangle 4"/>
          <p:cNvSpPr/>
          <p:nvPr/>
        </p:nvSpPr>
        <p:spPr>
          <a:xfrm>
            <a:off x="791580" y="2488830"/>
            <a:ext cx="1138453" cy="400110"/>
          </a:xfrm>
          <a:prstGeom prst="rect">
            <a:avLst/>
          </a:prstGeom>
        </p:spPr>
        <p:txBody>
          <a:bodyPr wrap="none">
            <a:spAutoFit/>
          </a:bodyPr>
          <a:lstStyle/>
          <a:p>
            <a:pPr lvl="0"/>
            <a:r>
              <a:rPr lang="en-US" dirty="0"/>
              <a:t>* Prewitt</a:t>
            </a: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351981337"/>
              </p:ext>
            </p:extLst>
          </p:nvPr>
        </p:nvGraphicFramePr>
        <p:xfrm>
          <a:off x="3259584" y="2888940"/>
          <a:ext cx="1759494" cy="1076054"/>
        </p:xfrm>
        <a:graphic>
          <a:graphicData uri="http://schemas.openxmlformats.org/presentationml/2006/ole">
            <mc:AlternateContent xmlns:mc="http://schemas.openxmlformats.org/markup-compatibility/2006">
              <mc:Choice xmlns:v="urn:schemas-microsoft-com:vml" Requires="v">
                <p:oleObj spid="_x0000_s127281" name="Equation" r:id="rId6" imgW="1168400" imgH="711200" progId="Equation.3">
                  <p:embed/>
                </p:oleObj>
              </mc:Choice>
              <mc:Fallback>
                <p:oleObj name="Equation" r:id="rId6" imgW="1168400" imgH="711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9584" y="2888940"/>
                        <a:ext cx="1759494" cy="1076054"/>
                      </a:xfrm>
                      <a:prstGeom prst="rect">
                        <a:avLst/>
                      </a:prstGeom>
                      <a:noFill/>
                    </p:spPr>
                  </p:pic>
                </p:oleObj>
              </mc:Fallback>
            </mc:AlternateContent>
          </a:graphicData>
        </a:graphic>
      </p:graphicFrame>
      <p:sp>
        <p:nvSpPr>
          <p:cNvPr id="8" name="Rectangle 7"/>
          <p:cNvSpPr/>
          <p:nvPr/>
        </p:nvSpPr>
        <p:spPr>
          <a:xfrm>
            <a:off x="863588" y="4330517"/>
            <a:ext cx="1011815" cy="400110"/>
          </a:xfrm>
          <a:prstGeom prst="rect">
            <a:avLst/>
          </a:prstGeom>
        </p:spPr>
        <p:txBody>
          <a:bodyPr wrap="none">
            <a:spAutoFit/>
          </a:bodyPr>
          <a:lstStyle/>
          <a:p>
            <a:pPr lvl="0"/>
            <a:r>
              <a:rPr lang="en-US" dirty="0"/>
              <a:t>* </a:t>
            </a:r>
            <a:r>
              <a:rPr lang="en-US" dirty="0" err="1"/>
              <a:t>Sobel</a:t>
            </a:r>
            <a:endParaRPr lang="en-US" dirty="0"/>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600654182"/>
              </p:ext>
            </p:extLst>
          </p:nvPr>
        </p:nvGraphicFramePr>
        <p:xfrm>
          <a:off x="3276848" y="4869160"/>
          <a:ext cx="1763709" cy="1044116"/>
        </p:xfrm>
        <a:graphic>
          <a:graphicData uri="http://schemas.openxmlformats.org/presentationml/2006/ole">
            <mc:AlternateContent xmlns:mc="http://schemas.openxmlformats.org/markup-compatibility/2006">
              <mc:Choice xmlns:v="urn:schemas-microsoft-com:vml" Requires="v">
                <p:oleObj spid="_x0000_s127282" name="Equation" r:id="rId8" imgW="1193800" imgH="711200" progId="Equation.3">
                  <p:embed/>
                </p:oleObj>
              </mc:Choice>
              <mc:Fallback>
                <p:oleObj name="Equation" r:id="rId8" imgW="1193800" imgH="7112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848" y="4869160"/>
                        <a:ext cx="1763709" cy="1044116"/>
                      </a:xfrm>
                      <a:prstGeom prst="rect">
                        <a:avLst/>
                      </a:prstGeom>
                      <a:noFill/>
                    </p:spPr>
                  </p:pic>
                </p:oleObj>
              </mc:Fallback>
            </mc:AlternateContent>
          </a:graphicData>
        </a:graphic>
      </p:graphicFrame>
    </p:spTree>
    <p:extLst>
      <p:ext uri="{BB962C8B-B14F-4D97-AF65-F5344CB8AC3E}">
        <p14:creationId xmlns:p14="http://schemas.microsoft.com/office/powerpoint/2010/main" val="4097657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17</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sp>
        <p:nvSpPr>
          <p:cNvPr id="2" name="Rectangle 1"/>
          <p:cNvSpPr/>
          <p:nvPr/>
        </p:nvSpPr>
        <p:spPr>
          <a:xfrm>
            <a:off x="359532" y="836712"/>
            <a:ext cx="8496944" cy="1323439"/>
          </a:xfrm>
          <a:prstGeom prst="rect">
            <a:avLst/>
          </a:prstGeom>
        </p:spPr>
        <p:txBody>
          <a:bodyPr wrap="square">
            <a:spAutoFit/>
          </a:bodyPr>
          <a:lstStyle/>
          <a:p>
            <a:r>
              <a:rPr lang="en-US" b="1" i="1" dirty="0"/>
              <a:t>Ex 4.6</a:t>
            </a:r>
            <a:r>
              <a:rPr lang="en-US" dirty="0"/>
              <a:t>: Express image filtering using filters in toolbox of MATLAB</a:t>
            </a:r>
          </a:p>
          <a:p>
            <a:endParaRPr lang="en-US" dirty="0"/>
          </a:p>
          <a:p>
            <a:r>
              <a:rPr lang="en-US" dirty="0"/>
              <a:t>clear all;</a:t>
            </a:r>
          </a:p>
          <a:p>
            <a:r>
              <a:rPr lang="en-US" dirty="0"/>
              <a:t>f=</a:t>
            </a:r>
            <a:r>
              <a:rPr lang="en-US" dirty="0" err="1"/>
              <a:t>imread</a:t>
            </a:r>
            <a:r>
              <a:rPr lang="en-US" dirty="0"/>
              <a:t>('cameraman.bmp');</a:t>
            </a:r>
          </a:p>
        </p:txBody>
      </p:sp>
      <p:sp>
        <p:nvSpPr>
          <p:cNvPr id="3" name="Rectangle 2"/>
          <p:cNvSpPr/>
          <p:nvPr/>
        </p:nvSpPr>
        <p:spPr>
          <a:xfrm>
            <a:off x="359532" y="2075361"/>
            <a:ext cx="4572000" cy="3477875"/>
          </a:xfrm>
          <a:prstGeom prst="rect">
            <a:avLst/>
          </a:prstGeom>
        </p:spPr>
        <p:txBody>
          <a:bodyPr>
            <a:spAutoFit/>
          </a:bodyPr>
          <a:lstStyle/>
          <a:p>
            <a:r>
              <a:rPr lang="it-IT" dirty="0"/>
              <a:t>ha=fspecial('average');</a:t>
            </a:r>
            <a:endParaRPr lang="en-US" dirty="0"/>
          </a:p>
          <a:p>
            <a:r>
              <a:rPr lang="it-IT" dirty="0"/>
              <a:t>ga=imfilter(f,ha,'replicate');</a:t>
            </a:r>
            <a:endParaRPr lang="en-US" dirty="0"/>
          </a:p>
          <a:p>
            <a:r>
              <a:rPr lang="en-US" dirty="0" err="1"/>
              <a:t>hd</a:t>
            </a:r>
            <a:r>
              <a:rPr lang="en-US" dirty="0"/>
              <a:t>=</a:t>
            </a:r>
            <a:r>
              <a:rPr lang="en-US" dirty="0" err="1"/>
              <a:t>fspecial</a:t>
            </a:r>
            <a:r>
              <a:rPr lang="en-US" dirty="0"/>
              <a:t>('disk');</a:t>
            </a:r>
          </a:p>
          <a:p>
            <a:r>
              <a:rPr lang="en-US" dirty="0" err="1"/>
              <a:t>gd</a:t>
            </a:r>
            <a:r>
              <a:rPr lang="en-US" dirty="0"/>
              <a:t>=</a:t>
            </a:r>
            <a:r>
              <a:rPr lang="en-US" dirty="0" err="1"/>
              <a:t>imfilter</a:t>
            </a:r>
            <a:r>
              <a:rPr lang="en-US" dirty="0"/>
              <a:t>(f,</a:t>
            </a:r>
            <a:r>
              <a:rPr lang="en-US" dirty="0" err="1"/>
              <a:t>hd</a:t>
            </a:r>
            <a:r>
              <a:rPr lang="en-US" dirty="0"/>
              <a:t>,'replicate');</a:t>
            </a:r>
          </a:p>
          <a:p>
            <a:r>
              <a:rPr lang="en-US" dirty="0"/>
              <a:t>hg=</a:t>
            </a:r>
            <a:r>
              <a:rPr lang="en-US" dirty="0" err="1"/>
              <a:t>fspecial</a:t>
            </a:r>
            <a:r>
              <a:rPr lang="en-US" dirty="0"/>
              <a:t>('</a:t>
            </a:r>
            <a:r>
              <a:rPr lang="en-US" dirty="0" err="1"/>
              <a:t>gaussian</a:t>
            </a:r>
            <a:r>
              <a:rPr lang="en-US" dirty="0"/>
              <a:t>');</a:t>
            </a:r>
          </a:p>
          <a:p>
            <a:r>
              <a:rPr lang="en-US" dirty="0" err="1"/>
              <a:t>gg</a:t>
            </a:r>
            <a:r>
              <a:rPr lang="en-US" dirty="0"/>
              <a:t>=</a:t>
            </a:r>
            <a:r>
              <a:rPr lang="en-US" dirty="0" err="1"/>
              <a:t>imfilter</a:t>
            </a:r>
            <a:r>
              <a:rPr lang="en-US" dirty="0"/>
              <a:t>(</a:t>
            </a:r>
            <a:r>
              <a:rPr lang="en-US" dirty="0" err="1"/>
              <a:t>f,hg,'replicate</a:t>
            </a:r>
            <a:r>
              <a:rPr lang="en-US" dirty="0"/>
              <a:t>');</a:t>
            </a:r>
          </a:p>
          <a:p>
            <a:r>
              <a:rPr lang="en-US" dirty="0" err="1"/>
              <a:t>hlap</a:t>
            </a:r>
            <a:r>
              <a:rPr lang="en-US" dirty="0"/>
              <a:t>=</a:t>
            </a:r>
            <a:r>
              <a:rPr lang="en-US" dirty="0" err="1"/>
              <a:t>fspecial</a:t>
            </a:r>
            <a:r>
              <a:rPr lang="en-US" dirty="0"/>
              <a:t>('</a:t>
            </a:r>
            <a:r>
              <a:rPr lang="en-US" dirty="0" err="1"/>
              <a:t>laplacian</a:t>
            </a:r>
            <a:r>
              <a:rPr lang="en-US" dirty="0"/>
              <a:t>');</a:t>
            </a:r>
          </a:p>
          <a:p>
            <a:r>
              <a:rPr lang="en-US" dirty="0" err="1"/>
              <a:t>glap</a:t>
            </a:r>
            <a:r>
              <a:rPr lang="en-US" dirty="0"/>
              <a:t>=</a:t>
            </a:r>
            <a:r>
              <a:rPr lang="en-US" dirty="0" err="1"/>
              <a:t>imfilter</a:t>
            </a:r>
            <a:r>
              <a:rPr lang="en-US" dirty="0"/>
              <a:t>(f,</a:t>
            </a:r>
            <a:r>
              <a:rPr lang="en-US" dirty="0" err="1"/>
              <a:t>hlap</a:t>
            </a:r>
            <a:r>
              <a:rPr lang="en-US" dirty="0"/>
              <a:t>,'replicate');</a:t>
            </a:r>
          </a:p>
          <a:p>
            <a:r>
              <a:rPr lang="en-US" dirty="0" err="1"/>
              <a:t>hlog</a:t>
            </a:r>
            <a:r>
              <a:rPr lang="en-US" dirty="0"/>
              <a:t>=</a:t>
            </a:r>
            <a:r>
              <a:rPr lang="en-US" dirty="0" err="1"/>
              <a:t>fspecial</a:t>
            </a:r>
            <a:r>
              <a:rPr lang="en-US" dirty="0"/>
              <a:t>('log');</a:t>
            </a:r>
          </a:p>
          <a:p>
            <a:r>
              <a:rPr lang="en-US" dirty="0" err="1"/>
              <a:t>glog</a:t>
            </a:r>
            <a:r>
              <a:rPr lang="en-US" dirty="0"/>
              <a:t>=</a:t>
            </a:r>
            <a:r>
              <a:rPr lang="en-US" dirty="0" err="1"/>
              <a:t>imfilter</a:t>
            </a:r>
            <a:r>
              <a:rPr lang="en-US" dirty="0"/>
              <a:t>(f,</a:t>
            </a:r>
            <a:r>
              <a:rPr lang="en-US" dirty="0" err="1"/>
              <a:t>hlog</a:t>
            </a:r>
            <a:r>
              <a:rPr lang="en-US" dirty="0"/>
              <a:t>,'replicate');</a:t>
            </a:r>
          </a:p>
          <a:p>
            <a:endParaRPr lang="en-US" dirty="0"/>
          </a:p>
        </p:txBody>
      </p:sp>
      <p:sp>
        <p:nvSpPr>
          <p:cNvPr id="9" name="Rectangle 8"/>
          <p:cNvSpPr/>
          <p:nvPr/>
        </p:nvSpPr>
        <p:spPr>
          <a:xfrm>
            <a:off x="4716524" y="2276872"/>
            <a:ext cx="3563888" cy="2246769"/>
          </a:xfrm>
          <a:prstGeom prst="rect">
            <a:avLst/>
          </a:prstGeom>
        </p:spPr>
        <p:txBody>
          <a:bodyPr wrap="square">
            <a:spAutoFit/>
          </a:bodyPr>
          <a:lstStyle/>
          <a:p>
            <a:endParaRPr lang="en-US" dirty="0"/>
          </a:p>
          <a:p>
            <a:r>
              <a:rPr lang="en-US" dirty="0" err="1"/>
              <a:t>hm</a:t>
            </a:r>
            <a:r>
              <a:rPr lang="en-US" dirty="0"/>
              <a:t>=</a:t>
            </a:r>
            <a:r>
              <a:rPr lang="en-US" dirty="0" err="1"/>
              <a:t>fspecial</a:t>
            </a:r>
            <a:r>
              <a:rPr lang="en-US" dirty="0"/>
              <a:t>('motion');</a:t>
            </a:r>
          </a:p>
          <a:p>
            <a:r>
              <a:rPr lang="en-US" dirty="0" err="1"/>
              <a:t>gm</a:t>
            </a:r>
            <a:r>
              <a:rPr lang="en-US" dirty="0"/>
              <a:t>=</a:t>
            </a:r>
            <a:r>
              <a:rPr lang="en-US" dirty="0" err="1"/>
              <a:t>imfilter</a:t>
            </a:r>
            <a:r>
              <a:rPr lang="en-US" dirty="0"/>
              <a:t>(f,</a:t>
            </a:r>
            <a:r>
              <a:rPr lang="en-US" dirty="0" err="1"/>
              <a:t>hm</a:t>
            </a:r>
            <a:r>
              <a:rPr lang="en-US" dirty="0"/>
              <a:t>,'replicate');</a:t>
            </a:r>
          </a:p>
          <a:p>
            <a:r>
              <a:rPr lang="en-US" dirty="0" err="1"/>
              <a:t>hp</a:t>
            </a:r>
            <a:r>
              <a:rPr lang="en-US" dirty="0"/>
              <a:t>=</a:t>
            </a:r>
            <a:r>
              <a:rPr lang="en-US" dirty="0" err="1"/>
              <a:t>fspecial</a:t>
            </a:r>
            <a:r>
              <a:rPr lang="en-US" dirty="0"/>
              <a:t>('</a:t>
            </a:r>
            <a:r>
              <a:rPr lang="en-US" dirty="0" err="1"/>
              <a:t>prewitt</a:t>
            </a:r>
            <a:r>
              <a:rPr lang="en-US" dirty="0"/>
              <a:t>');</a:t>
            </a:r>
          </a:p>
          <a:p>
            <a:r>
              <a:rPr lang="en-US" dirty="0" err="1"/>
              <a:t>gp</a:t>
            </a:r>
            <a:r>
              <a:rPr lang="en-US" dirty="0"/>
              <a:t>=</a:t>
            </a:r>
            <a:r>
              <a:rPr lang="en-US" dirty="0" err="1"/>
              <a:t>imfilter</a:t>
            </a:r>
            <a:r>
              <a:rPr lang="en-US" dirty="0"/>
              <a:t>(f,</a:t>
            </a:r>
            <a:r>
              <a:rPr lang="en-US" dirty="0" err="1"/>
              <a:t>hp</a:t>
            </a:r>
            <a:r>
              <a:rPr lang="en-US" dirty="0"/>
              <a:t>,'replicate');</a:t>
            </a:r>
          </a:p>
          <a:p>
            <a:r>
              <a:rPr lang="en-US" dirty="0" err="1"/>
              <a:t>hs</a:t>
            </a:r>
            <a:r>
              <a:rPr lang="en-US" dirty="0"/>
              <a:t>=</a:t>
            </a:r>
            <a:r>
              <a:rPr lang="en-US" dirty="0" err="1"/>
              <a:t>fspecial</a:t>
            </a:r>
            <a:r>
              <a:rPr lang="en-US" dirty="0"/>
              <a:t>('</a:t>
            </a:r>
            <a:r>
              <a:rPr lang="en-US" dirty="0" err="1"/>
              <a:t>sobel</a:t>
            </a:r>
            <a:r>
              <a:rPr lang="en-US" dirty="0"/>
              <a:t>');</a:t>
            </a:r>
          </a:p>
          <a:p>
            <a:r>
              <a:rPr lang="en-US" dirty="0" err="1"/>
              <a:t>gs</a:t>
            </a:r>
            <a:r>
              <a:rPr lang="en-US" dirty="0"/>
              <a:t>=</a:t>
            </a:r>
            <a:r>
              <a:rPr lang="en-US" dirty="0" err="1"/>
              <a:t>imfilter</a:t>
            </a:r>
            <a:r>
              <a:rPr lang="en-US" dirty="0"/>
              <a:t>(f,</a:t>
            </a:r>
            <a:r>
              <a:rPr lang="en-US" dirty="0" err="1"/>
              <a:t>hs</a:t>
            </a:r>
            <a:r>
              <a:rPr lang="en-US" dirty="0"/>
              <a:t>,'replicate');</a:t>
            </a:r>
          </a:p>
        </p:txBody>
      </p:sp>
    </p:spTree>
    <p:extLst>
      <p:ext uri="{BB962C8B-B14F-4D97-AF65-F5344CB8AC3E}">
        <p14:creationId xmlns:p14="http://schemas.microsoft.com/office/powerpoint/2010/main" val="3281149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18</a:t>
            </a:fld>
            <a:endParaRPr lang="en-US" sz="1400" dirty="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pic>
        <p:nvPicPr>
          <p:cNvPr id="7" name="Picture 6" descr="Description: Description: C:\Users\SONY\Desktop\Book\Chapter 2\Hinh2.29a.bmp"/>
          <p:cNvPicPr/>
          <p:nvPr/>
        </p:nvPicPr>
        <p:blipFill>
          <a:blip r:embed="rId3">
            <a:extLst>
              <a:ext uri="{28A0092B-C50C-407E-A947-70E740481C1C}">
                <a14:useLocalDpi xmlns:a14="http://schemas.microsoft.com/office/drawing/2010/main" val="0"/>
              </a:ext>
            </a:extLst>
          </a:blip>
          <a:srcRect/>
          <a:stretch>
            <a:fillRect/>
          </a:stretch>
        </p:blipFill>
        <p:spPr bwMode="auto">
          <a:xfrm>
            <a:off x="424814" y="908720"/>
            <a:ext cx="2315840" cy="2160240"/>
          </a:xfrm>
          <a:prstGeom prst="rect">
            <a:avLst/>
          </a:prstGeom>
          <a:noFill/>
          <a:ln>
            <a:noFill/>
          </a:ln>
        </p:spPr>
      </p:pic>
      <p:pic>
        <p:nvPicPr>
          <p:cNvPr id="8" name="Picture 7" descr="Description: Description: C:\Users\SONY\Desktop\Book\Chapter 2\Hinh2.29b.bmp"/>
          <p:cNvPicPr/>
          <p:nvPr/>
        </p:nvPicPr>
        <p:blipFill>
          <a:blip r:embed="rId4">
            <a:extLst>
              <a:ext uri="{28A0092B-C50C-407E-A947-70E740481C1C}">
                <a14:useLocalDpi xmlns:a14="http://schemas.microsoft.com/office/drawing/2010/main" val="0"/>
              </a:ext>
            </a:extLst>
          </a:blip>
          <a:srcRect/>
          <a:stretch>
            <a:fillRect/>
          </a:stretch>
        </p:blipFill>
        <p:spPr bwMode="auto">
          <a:xfrm>
            <a:off x="3419872" y="908720"/>
            <a:ext cx="2232248" cy="2160240"/>
          </a:xfrm>
          <a:prstGeom prst="rect">
            <a:avLst/>
          </a:prstGeom>
          <a:noFill/>
          <a:ln>
            <a:noFill/>
          </a:ln>
        </p:spPr>
      </p:pic>
      <p:pic>
        <p:nvPicPr>
          <p:cNvPr id="9" name="Picture 8" descr="Description: Description: C:\Users\SONY\Desktop\Book\Chapter 2\Hinh2.29c.bmp"/>
          <p:cNvPicPr/>
          <p:nvPr/>
        </p:nvPicPr>
        <p:blipFill>
          <a:blip r:embed="rId5">
            <a:extLst>
              <a:ext uri="{28A0092B-C50C-407E-A947-70E740481C1C}">
                <a14:useLocalDpi xmlns:a14="http://schemas.microsoft.com/office/drawing/2010/main" val="0"/>
              </a:ext>
            </a:extLst>
          </a:blip>
          <a:srcRect/>
          <a:stretch>
            <a:fillRect/>
          </a:stretch>
        </p:blipFill>
        <p:spPr bwMode="auto">
          <a:xfrm>
            <a:off x="6156175" y="908720"/>
            <a:ext cx="2124237" cy="2160240"/>
          </a:xfrm>
          <a:prstGeom prst="rect">
            <a:avLst/>
          </a:prstGeom>
          <a:noFill/>
          <a:ln>
            <a:noFill/>
          </a:ln>
        </p:spPr>
      </p:pic>
      <p:pic>
        <p:nvPicPr>
          <p:cNvPr id="10" name="Picture 9" descr="Description: Description: C:\Users\SONY\Desktop\Book\Chapter 2\Hinh2.29d.bmp"/>
          <p:cNvPicPr/>
          <p:nvPr/>
        </p:nvPicPr>
        <p:blipFill>
          <a:blip r:embed="rId6">
            <a:extLst>
              <a:ext uri="{28A0092B-C50C-407E-A947-70E740481C1C}">
                <a14:useLocalDpi xmlns:a14="http://schemas.microsoft.com/office/drawing/2010/main" val="0"/>
              </a:ext>
            </a:extLst>
          </a:blip>
          <a:srcRect/>
          <a:stretch>
            <a:fillRect/>
          </a:stretch>
        </p:blipFill>
        <p:spPr bwMode="auto">
          <a:xfrm>
            <a:off x="431540" y="3573016"/>
            <a:ext cx="2309114" cy="2088232"/>
          </a:xfrm>
          <a:prstGeom prst="rect">
            <a:avLst/>
          </a:prstGeom>
          <a:noFill/>
          <a:ln>
            <a:noFill/>
          </a:ln>
        </p:spPr>
      </p:pic>
      <p:pic>
        <p:nvPicPr>
          <p:cNvPr id="11" name="Picture 10" descr="Description: Description: C:\Users\SONY\Desktop\Book\Chapter 2\Hinh2.29e.bmp"/>
          <p:cNvPicPr/>
          <p:nvPr/>
        </p:nvPicPr>
        <p:blipFill>
          <a:blip r:embed="rId7">
            <a:extLst>
              <a:ext uri="{28A0092B-C50C-407E-A947-70E740481C1C}">
                <a14:useLocalDpi xmlns:a14="http://schemas.microsoft.com/office/drawing/2010/main" val="0"/>
              </a:ext>
            </a:extLst>
          </a:blip>
          <a:srcRect/>
          <a:stretch>
            <a:fillRect/>
          </a:stretch>
        </p:blipFill>
        <p:spPr bwMode="auto">
          <a:xfrm>
            <a:off x="3419872" y="3592252"/>
            <a:ext cx="2232248" cy="2068996"/>
          </a:xfrm>
          <a:prstGeom prst="rect">
            <a:avLst/>
          </a:prstGeom>
          <a:noFill/>
          <a:ln>
            <a:noFill/>
          </a:ln>
        </p:spPr>
      </p:pic>
      <p:pic>
        <p:nvPicPr>
          <p:cNvPr id="12" name="Picture 11" descr="Description: Description: C:\Users\SONY\Desktop\Book\Chapter 2\Hinh2.29f.bmp"/>
          <p:cNvPicPr/>
          <p:nvPr/>
        </p:nvPicPr>
        <p:blipFill>
          <a:blip r:embed="rId8">
            <a:extLst>
              <a:ext uri="{28A0092B-C50C-407E-A947-70E740481C1C}">
                <a14:useLocalDpi xmlns:a14="http://schemas.microsoft.com/office/drawing/2010/main" val="0"/>
              </a:ext>
            </a:extLst>
          </a:blip>
          <a:srcRect/>
          <a:stretch>
            <a:fillRect/>
          </a:stretch>
        </p:blipFill>
        <p:spPr bwMode="auto">
          <a:xfrm>
            <a:off x="6156175" y="3586460"/>
            <a:ext cx="1980221" cy="2074788"/>
          </a:xfrm>
          <a:prstGeom prst="rect">
            <a:avLst/>
          </a:prstGeom>
          <a:noFill/>
          <a:ln>
            <a:noFill/>
          </a:ln>
        </p:spPr>
      </p:pic>
      <p:sp>
        <p:nvSpPr>
          <p:cNvPr id="13" name="Rectangle 12"/>
          <p:cNvSpPr/>
          <p:nvPr/>
        </p:nvSpPr>
        <p:spPr>
          <a:xfrm>
            <a:off x="2740654" y="1788785"/>
            <a:ext cx="497252" cy="400110"/>
          </a:xfrm>
          <a:prstGeom prst="rect">
            <a:avLst/>
          </a:prstGeom>
        </p:spPr>
        <p:txBody>
          <a:bodyPr wrap="none">
            <a:spAutoFit/>
          </a:bodyPr>
          <a:lstStyle/>
          <a:p>
            <a:r>
              <a:rPr lang="en-US" dirty="0"/>
              <a:t>(a)</a:t>
            </a:r>
          </a:p>
        </p:txBody>
      </p:sp>
      <p:sp>
        <p:nvSpPr>
          <p:cNvPr id="14" name="Rectangle 13"/>
          <p:cNvSpPr/>
          <p:nvPr/>
        </p:nvSpPr>
        <p:spPr>
          <a:xfrm>
            <a:off x="5652120" y="1793280"/>
            <a:ext cx="497252" cy="400110"/>
          </a:xfrm>
          <a:prstGeom prst="rect">
            <a:avLst/>
          </a:prstGeom>
        </p:spPr>
        <p:txBody>
          <a:bodyPr wrap="none">
            <a:spAutoFit/>
          </a:bodyPr>
          <a:lstStyle/>
          <a:p>
            <a:r>
              <a:rPr lang="en-US" dirty="0"/>
              <a:t>(b)</a:t>
            </a:r>
          </a:p>
        </p:txBody>
      </p:sp>
      <p:sp>
        <p:nvSpPr>
          <p:cNvPr id="15" name="Rectangle 14"/>
          <p:cNvSpPr/>
          <p:nvPr/>
        </p:nvSpPr>
        <p:spPr>
          <a:xfrm>
            <a:off x="8292518" y="1788785"/>
            <a:ext cx="482824" cy="400110"/>
          </a:xfrm>
          <a:prstGeom prst="rect">
            <a:avLst/>
          </a:prstGeom>
        </p:spPr>
        <p:txBody>
          <a:bodyPr wrap="none">
            <a:spAutoFit/>
          </a:bodyPr>
          <a:lstStyle/>
          <a:p>
            <a:r>
              <a:rPr lang="en-US" dirty="0"/>
              <a:t>(c)</a:t>
            </a:r>
          </a:p>
        </p:txBody>
      </p:sp>
      <p:sp>
        <p:nvSpPr>
          <p:cNvPr id="16" name="Rectangle 15"/>
          <p:cNvSpPr/>
          <p:nvPr/>
        </p:nvSpPr>
        <p:spPr>
          <a:xfrm>
            <a:off x="2735796" y="4356543"/>
            <a:ext cx="497252" cy="400110"/>
          </a:xfrm>
          <a:prstGeom prst="rect">
            <a:avLst/>
          </a:prstGeom>
        </p:spPr>
        <p:txBody>
          <a:bodyPr wrap="none">
            <a:spAutoFit/>
          </a:bodyPr>
          <a:lstStyle/>
          <a:p>
            <a:r>
              <a:rPr lang="en-US" dirty="0"/>
              <a:t>(d)</a:t>
            </a:r>
          </a:p>
        </p:txBody>
      </p:sp>
      <p:sp>
        <p:nvSpPr>
          <p:cNvPr id="17" name="Rectangle 16"/>
          <p:cNvSpPr/>
          <p:nvPr/>
        </p:nvSpPr>
        <p:spPr>
          <a:xfrm>
            <a:off x="5647262" y="4361038"/>
            <a:ext cx="497252" cy="400110"/>
          </a:xfrm>
          <a:prstGeom prst="rect">
            <a:avLst/>
          </a:prstGeom>
        </p:spPr>
        <p:txBody>
          <a:bodyPr wrap="none">
            <a:spAutoFit/>
          </a:bodyPr>
          <a:lstStyle/>
          <a:p>
            <a:r>
              <a:rPr lang="en-US" dirty="0"/>
              <a:t>(e)</a:t>
            </a:r>
          </a:p>
        </p:txBody>
      </p:sp>
      <p:sp>
        <p:nvSpPr>
          <p:cNvPr id="18" name="Rectangle 17"/>
          <p:cNvSpPr/>
          <p:nvPr/>
        </p:nvSpPr>
        <p:spPr>
          <a:xfrm>
            <a:off x="8287660" y="4356543"/>
            <a:ext cx="425116" cy="400110"/>
          </a:xfrm>
          <a:prstGeom prst="rect">
            <a:avLst/>
          </a:prstGeom>
        </p:spPr>
        <p:txBody>
          <a:bodyPr wrap="none">
            <a:spAutoFit/>
          </a:bodyPr>
          <a:lstStyle/>
          <a:p>
            <a:r>
              <a:rPr lang="en-US" dirty="0"/>
              <a:t>(f)</a:t>
            </a:r>
          </a:p>
        </p:txBody>
      </p:sp>
    </p:spTree>
    <p:extLst>
      <p:ext uri="{BB962C8B-B14F-4D97-AF65-F5344CB8AC3E}">
        <p14:creationId xmlns:p14="http://schemas.microsoft.com/office/powerpoint/2010/main" val="4005671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19</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pic>
        <p:nvPicPr>
          <p:cNvPr id="7" name="Picture 6" descr="Description: Description: C:\Users\SONY\Desktop\Book\Chapter 2\Hinh2.29g.bmp"/>
          <p:cNvPicPr/>
          <p:nvPr/>
        </p:nvPicPr>
        <p:blipFill>
          <a:blip r:embed="rId3">
            <a:extLst>
              <a:ext uri="{28A0092B-C50C-407E-A947-70E740481C1C}">
                <a14:useLocalDpi xmlns:a14="http://schemas.microsoft.com/office/drawing/2010/main" val="0"/>
              </a:ext>
            </a:extLst>
          </a:blip>
          <a:srcRect/>
          <a:stretch>
            <a:fillRect/>
          </a:stretch>
        </p:blipFill>
        <p:spPr bwMode="auto">
          <a:xfrm>
            <a:off x="503548" y="1016732"/>
            <a:ext cx="2196244" cy="2268252"/>
          </a:xfrm>
          <a:prstGeom prst="rect">
            <a:avLst/>
          </a:prstGeom>
          <a:noFill/>
          <a:ln>
            <a:noFill/>
          </a:ln>
        </p:spPr>
      </p:pic>
      <p:pic>
        <p:nvPicPr>
          <p:cNvPr id="8" name="Picture 7" descr="Description: Description: C:\Users\SONY\Desktop\Book\Chapter 2\Hinh2.29h.bmp"/>
          <p:cNvPicPr/>
          <p:nvPr/>
        </p:nvPicPr>
        <p:blipFill>
          <a:blip r:embed="rId4">
            <a:extLst>
              <a:ext uri="{28A0092B-C50C-407E-A947-70E740481C1C}">
                <a14:useLocalDpi xmlns:a14="http://schemas.microsoft.com/office/drawing/2010/main" val="0"/>
              </a:ext>
            </a:extLst>
          </a:blip>
          <a:srcRect/>
          <a:stretch>
            <a:fillRect/>
          </a:stretch>
        </p:blipFill>
        <p:spPr bwMode="auto">
          <a:xfrm>
            <a:off x="3605852" y="1016732"/>
            <a:ext cx="2010263" cy="2268252"/>
          </a:xfrm>
          <a:prstGeom prst="rect">
            <a:avLst/>
          </a:prstGeom>
          <a:noFill/>
          <a:ln>
            <a:noFill/>
          </a:ln>
        </p:spPr>
      </p:pic>
      <p:pic>
        <p:nvPicPr>
          <p:cNvPr id="9" name="Picture 8" descr="Description: Description: C:\Users\SONY\Desktop\Book\Chapter 2\Hinh2.29i.bmp"/>
          <p:cNvPicPr/>
          <p:nvPr/>
        </p:nvPicPr>
        <p:blipFill>
          <a:blip r:embed="rId5">
            <a:extLst>
              <a:ext uri="{28A0092B-C50C-407E-A947-70E740481C1C}">
                <a14:useLocalDpi xmlns:a14="http://schemas.microsoft.com/office/drawing/2010/main" val="0"/>
              </a:ext>
            </a:extLst>
          </a:blip>
          <a:srcRect/>
          <a:stretch>
            <a:fillRect/>
          </a:stretch>
        </p:blipFill>
        <p:spPr bwMode="auto">
          <a:xfrm>
            <a:off x="6329382" y="1016732"/>
            <a:ext cx="1987034" cy="2268252"/>
          </a:xfrm>
          <a:prstGeom prst="rect">
            <a:avLst/>
          </a:prstGeom>
          <a:noFill/>
          <a:ln>
            <a:noFill/>
          </a:ln>
        </p:spPr>
      </p:pic>
      <p:sp>
        <p:nvSpPr>
          <p:cNvPr id="2" name="Rectangle 1"/>
          <p:cNvSpPr/>
          <p:nvPr/>
        </p:nvSpPr>
        <p:spPr>
          <a:xfrm>
            <a:off x="818368" y="3825044"/>
            <a:ext cx="7524836" cy="1015663"/>
          </a:xfrm>
          <a:prstGeom prst="rect">
            <a:avLst/>
          </a:prstGeom>
        </p:spPr>
        <p:txBody>
          <a:bodyPr wrap="square">
            <a:spAutoFit/>
          </a:bodyPr>
          <a:lstStyle/>
          <a:p>
            <a:r>
              <a:rPr lang="en-US" b="1" i="1" dirty="0"/>
              <a:t>Fig 4.6.</a:t>
            </a:r>
            <a:r>
              <a:rPr lang="en-US" i="1" dirty="0"/>
              <a:t> Express images with different filters</a:t>
            </a:r>
            <a:endParaRPr lang="en-US" dirty="0"/>
          </a:p>
          <a:p>
            <a:r>
              <a:rPr lang="en-US" i="1" dirty="0"/>
              <a:t>(a) Original image; (b) Average; (c) Disk; (d) Gaussian; (e) </a:t>
            </a:r>
            <a:r>
              <a:rPr lang="en-US" i="1" dirty="0" err="1"/>
              <a:t>Laplacian</a:t>
            </a:r>
            <a:r>
              <a:rPr lang="en-US" i="1" dirty="0"/>
              <a:t>; (f) Log; (g) Motion; (h) Prewitt; (i) </a:t>
            </a:r>
            <a:r>
              <a:rPr lang="en-US" i="1" dirty="0" err="1"/>
              <a:t>Sobel</a:t>
            </a:r>
            <a:endParaRPr lang="en-US" dirty="0"/>
          </a:p>
        </p:txBody>
      </p:sp>
      <p:sp>
        <p:nvSpPr>
          <p:cNvPr id="10" name="Rectangle 9"/>
          <p:cNvSpPr/>
          <p:nvPr/>
        </p:nvSpPr>
        <p:spPr>
          <a:xfrm>
            <a:off x="2699792" y="1788785"/>
            <a:ext cx="497252" cy="400110"/>
          </a:xfrm>
          <a:prstGeom prst="rect">
            <a:avLst/>
          </a:prstGeom>
        </p:spPr>
        <p:txBody>
          <a:bodyPr wrap="none">
            <a:spAutoFit/>
          </a:bodyPr>
          <a:lstStyle/>
          <a:p>
            <a:r>
              <a:rPr lang="en-US" dirty="0"/>
              <a:t>(g)</a:t>
            </a:r>
          </a:p>
        </p:txBody>
      </p:sp>
      <p:sp>
        <p:nvSpPr>
          <p:cNvPr id="11" name="Rectangle 10"/>
          <p:cNvSpPr/>
          <p:nvPr/>
        </p:nvSpPr>
        <p:spPr>
          <a:xfrm>
            <a:off x="5611258" y="1793280"/>
            <a:ext cx="497252" cy="400110"/>
          </a:xfrm>
          <a:prstGeom prst="rect">
            <a:avLst/>
          </a:prstGeom>
        </p:spPr>
        <p:txBody>
          <a:bodyPr wrap="none">
            <a:spAutoFit/>
          </a:bodyPr>
          <a:lstStyle/>
          <a:p>
            <a:r>
              <a:rPr lang="en-US" dirty="0"/>
              <a:t>(h)</a:t>
            </a:r>
          </a:p>
        </p:txBody>
      </p:sp>
      <p:sp>
        <p:nvSpPr>
          <p:cNvPr id="12" name="Rectangle 11"/>
          <p:cNvSpPr/>
          <p:nvPr/>
        </p:nvSpPr>
        <p:spPr>
          <a:xfrm>
            <a:off x="8337648" y="1788785"/>
            <a:ext cx="412292" cy="400110"/>
          </a:xfrm>
          <a:prstGeom prst="rect">
            <a:avLst/>
          </a:prstGeom>
        </p:spPr>
        <p:txBody>
          <a:bodyPr wrap="none">
            <a:spAutoFit/>
          </a:bodyPr>
          <a:lstStyle/>
          <a:p>
            <a:r>
              <a:rPr lang="en-US" dirty="0"/>
              <a:t>(i)</a:t>
            </a:r>
          </a:p>
        </p:txBody>
      </p:sp>
    </p:spTree>
    <p:extLst>
      <p:ext uri="{BB962C8B-B14F-4D97-AF65-F5344CB8AC3E}">
        <p14:creationId xmlns:p14="http://schemas.microsoft.com/office/powerpoint/2010/main" val="4097657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2</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sp>
        <p:nvSpPr>
          <p:cNvPr id="13319" name="Text Box 9"/>
          <p:cNvSpPr txBox="1">
            <a:spLocks noChangeArrowheads="1"/>
          </p:cNvSpPr>
          <p:nvPr/>
        </p:nvSpPr>
        <p:spPr bwMode="auto">
          <a:xfrm>
            <a:off x="0" y="728700"/>
            <a:ext cx="67682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t>IMAGE FILTERING IN THE SPATIAL DOMAIN</a:t>
            </a:r>
            <a:endParaRPr lang="en-US" sz="2400" b="1" dirty="0">
              <a:solidFill>
                <a:srgbClr val="0000CC"/>
              </a:solidFill>
            </a:endParaRPr>
          </a:p>
        </p:txBody>
      </p:sp>
      <p:sp>
        <p:nvSpPr>
          <p:cNvPr id="2" name="Rectangle 1"/>
          <p:cNvSpPr/>
          <p:nvPr/>
        </p:nvSpPr>
        <p:spPr>
          <a:xfrm>
            <a:off x="179512" y="1418000"/>
            <a:ext cx="8388932" cy="1200329"/>
          </a:xfrm>
          <a:prstGeom prst="rect">
            <a:avLst/>
          </a:prstGeom>
        </p:spPr>
        <p:txBody>
          <a:bodyPr wrap="square">
            <a:spAutoFit/>
          </a:bodyPr>
          <a:lstStyle/>
          <a:p>
            <a:r>
              <a:rPr lang="en-US" sz="2400" dirty="0"/>
              <a:t>A spatial filter means that a typical pixel in image is calculated based on neighborhood pixels. The filter is moved to all image pixels to create the output image. </a:t>
            </a:r>
          </a:p>
        </p:txBody>
      </p:sp>
      <mc:AlternateContent xmlns:mc="http://schemas.openxmlformats.org/markup-compatibility/2006" xmlns:a14="http://schemas.microsoft.com/office/drawing/2010/main">
        <mc:Choice Requires="a14">
          <p:sp>
            <p:nvSpPr>
              <p:cNvPr id="3" name="Rectangle 2"/>
              <p:cNvSpPr/>
              <p:nvPr/>
            </p:nvSpPr>
            <p:spPr>
              <a:xfrm>
                <a:off x="359532" y="2966172"/>
                <a:ext cx="8568952" cy="1938992"/>
              </a:xfrm>
              <a:prstGeom prst="rect">
                <a:avLst/>
              </a:prstGeom>
            </p:spPr>
            <p:txBody>
              <a:bodyPr wrap="square">
                <a:spAutoFit/>
              </a:bodyPr>
              <a:lstStyle/>
              <a:p>
                <a:r>
                  <a:rPr lang="en-US" sz="2400" dirty="0"/>
                  <a:t>Fig 4.1 describes a 3x3 spatial filter. Assume that  one needs to calculate an image pixel </a:t>
                </a:r>
                <a14:m>
                  <m:oMath xmlns:m="http://schemas.openxmlformats.org/officeDocument/2006/math">
                    <m:d>
                      <m:dPr>
                        <m:ctrlPr>
                          <a:rPr lang="en-US" sz="2400" i="1">
                            <a:latin typeface="Cambria Math" panose="02040503050406030204" pitchFamily="18" charset="0"/>
                          </a:rPr>
                        </m:ctrlPr>
                      </m:dPr>
                      <m:e>
                        <m:r>
                          <a:rPr lang="en-US" sz="2400" i="1">
                            <a:latin typeface="Cambria Math"/>
                          </a:rPr>
                          <m:t>𝑥</m:t>
                        </m:r>
                        <m:r>
                          <a:rPr lang="en-US" sz="2400" i="1">
                            <a:latin typeface="Cambria Math"/>
                          </a:rPr>
                          <m:t>,</m:t>
                        </m:r>
                        <m:r>
                          <a:rPr lang="en-US" sz="2400" i="1">
                            <a:latin typeface="Cambria Math"/>
                          </a:rPr>
                          <m:t>𝑦</m:t>
                        </m:r>
                      </m:e>
                    </m:d>
                  </m:oMath>
                </a14:m>
                <a:r>
                  <a:rPr lang="en-US" sz="2400" dirty="0"/>
                  <a:t> in an image, the corresponding pixel of the output image  </a:t>
                </a:r>
                <a14:m>
                  <m:oMath xmlns:m="http://schemas.openxmlformats.org/officeDocument/2006/math">
                    <m:r>
                      <a:rPr lang="en-US" sz="2400" i="1">
                        <a:latin typeface="Cambria Math"/>
                      </a:rPr>
                      <m:t>𝑔</m:t>
                    </m:r>
                    <m:d>
                      <m:dPr>
                        <m:ctrlPr>
                          <a:rPr lang="en-US" sz="2400" i="1">
                            <a:latin typeface="Cambria Math" panose="02040503050406030204" pitchFamily="18" charset="0"/>
                          </a:rPr>
                        </m:ctrlPr>
                      </m:dPr>
                      <m:e>
                        <m:r>
                          <a:rPr lang="en-US" sz="2400" i="1">
                            <a:latin typeface="Cambria Math"/>
                          </a:rPr>
                          <m:t>𝑥</m:t>
                        </m:r>
                        <m:r>
                          <a:rPr lang="en-US" sz="2400" i="1">
                            <a:latin typeface="Cambria Math"/>
                          </a:rPr>
                          <m:t>,</m:t>
                        </m:r>
                        <m:r>
                          <a:rPr lang="en-US" sz="2400" i="1">
                            <a:latin typeface="Cambria Math"/>
                          </a:rPr>
                          <m:t>𝑦</m:t>
                        </m:r>
                      </m:e>
                    </m:d>
                  </m:oMath>
                </a14:m>
                <a:r>
                  <a:rPr lang="en-US" sz="2400" dirty="0"/>
                  <a:t> is calculated by the sum of products of coefficients (values) between the filter and the image.</a:t>
                </a:r>
              </a:p>
            </p:txBody>
          </p:sp>
        </mc:Choice>
        <mc:Fallback xmlns="">
          <p:sp>
            <p:nvSpPr>
              <p:cNvPr id="3" name="Rectangle 2"/>
              <p:cNvSpPr>
                <a:spLocks noRot="1" noChangeAspect="1" noMove="1" noResize="1" noEditPoints="1" noAdjustHandles="1" noChangeArrowheads="1" noChangeShapeType="1" noTextEdit="1"/>
              </p:cNvSpPr>
              <p:nvPr/>
            </p:nvSpPr>
            <p:spPr>
              <a:xfrm>
                <a:off x="359532" y="2966172"/>
                <a:ext cx="8568952" cy="1938992"/>
              </a:xfrm>
              <a:prstGeom prst="rect">
                <a:avLst/>
              </a:prstGeom>
              <a:blipFill>
                <a:blip r:embed="rId3"/>
                <a:stretch>
                  <a:fillRect l="-1138" t="-2201" b="-6604"/>
                </a:stretch>
              </a:blipFill>
            </p:spPr>
            <p:txBody>
              <a:bodyPr/>
              <a:lstStyle/>
              <a:p>
                <a:r>
                  <a:rPr lang="en-US">
                    <a:noFill/>
                  </a:rPr>
                  <a:t> </a:t>
                </a:r>
              </a:p>
            </p:txBody>
          </p:sp>
        </mc:Fallback>
      </mc:AlternateContent>
    </p:spTree>
    <p:extLst>
      <p:ext uri="{BB962C8B-B14F-4D97-AF65-F5344CB8AC3E}">
        <p14:creationId xmlns:p14="http://schemas.microsoft.com/office/powerpoint/2010/main" val="231501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68D73A4C-D64F-4DBB-9AF6-7BD5479CDB73}" type="slidenum">
              <a:rPr lang="en-US" sz="1400">
                <a:solidFill>
                  <a:schemeClr val="tx1"/>
                </a:solidFill>
              </a:rPr>
              <a:pPr algn="r" eaLnBrk="1" hangingPunct="1"/>
              <a:t>20</a:t>
            </a:fld>
            <a:endParaRPr lang="en-US" sz="1400">
              <a:solidFill>
                <a:schemeClr val="tx1"/>
              </a:solidFill>
            </a:endParaRPr>
          </a:p>
        </p:txBody>
      </p:sp>
      <p:sp>
        <p:nvSpPr>
          <p:cNvPr id="128004" name="Rectangle 5"/>
          <p:cNvSpPr>
            <a:spLocks noChangeArrowheads="1"/>
          </p:cNvSpPr>
          <p:nvPr/>
        </p:nvSpPr>
        <p:spPr bwMode="auto">
          <a:xfrm>
            <a:off x="3203575" y="2798763"/>
            <a:ext cx="3184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lvl="1" algn="ctr">
              <a:tabLst>
                <a:tab pos="457200" algn="l"/>
              </a:tabLst>
            </a:pPr>
            <a:r>
              <a:rPr lang="en-US" sz="3200"/>
              <a:t>The End</a:t>
            </a:r>
          </a:p>
        </p:txBody>
      </p:sp>
      <p:sp>
        <p:nvSpPr>
          <p:cNvPr id="128005" name="Text Box 5"/>
          <p:cNvSpPr txBox="1">
            <a:spLocks noChangeArrowheads="1"/>
          </p:cNvSpPr>
          <p:nvPr/>
        </p:nvSpPr>
        <p:spPr bwMode="auto">
          <a:xfrm>
            <a:off x="2417763" y="404813"/>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a:solidFill>
                  <a:srgbClr val="FF0000"/>
                </a:solidFill>
              </a:rPr>
              <a:t>Image Filtering</a:t>
            </a:r>
            <a:endParaRPr lang="en-US" sz="240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3</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pic>
        <p:nvPicPr>
          <p:cNvPr id="7" name="Picture 6"/>
          <p:cNvPicPr/>
          <p:nvPr/>
        </p:nvPicPr>
        <p:blipFill>
          <a:blip r:embed="rId3" cstate="print">
            <a:lum bright="-20000" contrast="40000"/>
            <a:extLst>
              <a:ext uri="{28A0092B-C50C-407E-A947-70E740481C1C}">
                <a14:useLocalDpi xmlns:a14="http://schemas.microsoft.com/office/drawing/2010/main" val="0"/>
              </a:ext>
            </a:extLst>
          </a:blip>
          <a:srcRect/>
          <a:stretch>
            <a:fillRect/>
          </a:stretch>
        </p:blipFill>
        <p:spPr bwMode="auto">
          <a:xfrm>
            <a:off x="575556" y="680244"/>
            <a:ext cx="6660740" cy="5737087"/>
          </a:xfrm>
          <a:prstGeom prst="rect">
            <a:avLst/>
          </a:prstGeom>
          <a:noFill/>
          <a:ln>
            <a:noFill/>
          </a:ln>
        </p:spPr>
      </p:pic>
      <p:sp>
        <p:nvSpPr>
          <p:cNvPr id="2" name="Rectangle 1"/>
          <p:cNvSpPr/>
          <p:nvPr/>
        </p:nvSpPr>
        <p:spPr>
          <a:xfrm>
            <a:off x="4217323" y="1472253"/>
            <a:ext cx="4572000" cy="707886"/>
          </a:xfrm>
          <a:prstGeom prst="rect">
            <a:avLst/>
          </a:prstGeom>
        </p:spPr>
        <p:txBody>
          <a:bodyPr>
            <a:spAutoFit/>
          </a:bodyPr>
          <a:lstStyle/>
          <a:p>
            <a:r>
              <a:rPr lang="en-US" b="1" i="1" dirty="0"/>
              <a:t>Fig. 4.1. </a:t>
            </a:r>
            <a:r>
              <a:rPr lang="en-US" i="1" dirty="0"/>
              <a:t>Diagram of the 3x3 spatial filter and on image.</a:t>
            </a:r>
            <a:endParaRPr lang="en-US" dirty="0"/>
          </a:p>
        </p:txBody>
      </p:sp>
    </p:spTree>
    <p:extLst>
      <p:ext uri="{BB962C8B-B14F-4D97-AF65-F5344CB8AC3E}">
        <p14:creationId xmlns:p14="http://schemas.microsoft.com/office/powerpoint/2010/main" val="2094735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4</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2" name="Rectangle 1"/>
              <p:cNvSpPr/>
              <p:nvPr/>
            </p:nvSpPr>
            <p:spPr>
              <a:xfrm>
                <a:off x="359532" y="1262373"/>
                <a:ext cx="8316924" cy="2246769"/>
              </a:xfrm>
              <a:prstGeom prst="rect">
                <a:avLst/>
              </a:prstGeom>
            </p:spPr>
            <p:txBody>
              <a:bodyPr wrap="square">
                <a:spAutoFit/>
              </a:bodyPr>
              <a:lstStyle/>
              <a:p>
                <a:pPr marL="342900" indent="-342900">
                  <a:buFontTx/>
                  <a:buChar char="-"/>
                </a:pPr>
                <a:r>
                  <a:rPr lang="en-US" dirty="0"/>
                  <a:t>Notice: the center coefficient of filter is </a:t>
                </a:r>
                <a14:m>
                  <m:oMath xmlns:m="http://schemas.openxmlformats.org/officeDocument/2006/math">
                    <m:r>
                      <a:rPr lang="en-US" i="1">
                        <a:latin typeface="Cambria Math"/>
                      </a:rPr>
                      <m:t>𝑤</m:t>
                    </m:r>
                    <m:r>
                      <a:rPr lang="en-US" i="1">
                        <a:latin typeface="Cambria Math"/>
                      </a:rPr>
                      <m:t>(0,0)</m:t>
                    </m:r>
                  </m:oMath>
                </a14:m>
                <a:r>
                  <a:rPr lang="en-US" dirty="0"/>
                  <a:t>, corresponding to the image pixel considered </a:t>
                </a:r>
                <a14:m>
                  <m:oMath xmlns:m="http://schemas.openxmlformats.org/officeDocument/2006/math">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oMath>
                </a14:m>
                <a:r>
                  <a:rPr lang="en-US" dirty="0"/>
                  <a:t>. With a filter of </a:t>
                </a:r>
                <a14:m>
                  <m:oMath xmlns:m="http://schemas.openxmlformats.org/officeDocument/2006/math">
                    <m:r>
                      <a:rPr lang="en-US" i="1">
                        <a:latin typeface="Cambria Math"/>
                      </a:rPr>
                      <m:t>𝑚</m:t>
                    </m:r>
                    <m:r>
                      <a:rPr lang="en-US" i="1">
                        <a:latin typeface="Cambria Math"/>
                      </a:rPr>
                      <m:t>×</m:t>
                    </m:r>
                    <m:r>
                      <a:rPr lang="en-US" i="1">
                        <a:latin typeface="Cambria Math"/>
                      </a:rPr>
                      <m:t>𝑛</m:t>
                    </m:r>
                  </m:oMath>
                </a14:m>
                <a:r>
                  <a:rPr lang="en-US" dirty="0"/>
                  <a:t>, assume that </a:t>
                </a:r>
                <a14:m>
                  <m:oMath xmlns:m="http://schemas.openxmlformats.org/officeDocument/2006/math">
                    <m:r>
                      <a:rPr lang="en-US" i="1">
                        <a:latin typeface="Cambria Math"/>
                      </a:rPr>
                      <m:t>𝑚</m:t>
                    </m:r>
                    <m:r>
                      <a:rPr lang="en-US" i="1">
                        <a:latin typeface="Cambria Math"/>
                      </a:rPr>
                      <m:t>=2</m:t>
                    </m:r>
                    <m:r>
                      <a:rPr lang="en-US" i="1">
                        <a:latin typeface="Cambria Math"/>
                      </a:rPr>
                      <m:t>𝑎</m:t>
                    </m:r>
                    <m:r>
                      <a:rPr lang="en-US" i="1">
                        <a:latin typeface="Cambria Math"/>
                      </a:rPr>
                      <m:t>+1</m:t>
                    </m:r>
                  </m:oMath>
                </a14:m>
                <a:r>
                  <a:rPr lang="en-US" dirty="0"/>
                  <a:t> and </a:t>
                </a:r>
                <a14:m>
                  <m:oMath xmlns:m="http://schemas.openxmlformats.org/officeDocument/2006/math">
                    <m:r>
                      <a:rPr lang="en-US" i="1">
                        <a:latin typeface="Cambria Math"/>
                      </a:rPr>
                      <m:t>𝑛</m:t>
                    </m:r>
                    <m:r>
                      <a:rPr lang="en-US" i="1">
                        <a:latin typeface="Cambria Math"/>
                      </a:rPr>
                      <m:t>=2</m:t>
                    </m:r>
                    <m:r>
                      <a:rPr lang="en-US" i="1">
                        <a:latin typeface="Cambria Math"/>
                      </a:rPr>
                      <m:t>𝑏</m:t>
                    </m:r>
                    <m:r>
                      <a:rPr lang="en-US" i="1">
                        <a:latin typeface="Cambria Math"/>
                      </a:rPr>
                      <m:t>+1</m:t>
                    </m:r>
                  </m:oMath>
                </a14:m>
                <a:r>
                  <a:rPr lang="en-US" dirty="0"/>
                  <a:t>, in which </a:t>
                </a:r>
                <a14:m>
                  <m:oMath xmlns:m="http://schemas.openxmlformats.org/officeDocument/2006/math">
                    <m:r>
                      <a:rPr lang="en-US" i="1">
                        <a:latin typeface="Cambria Math"/>
                      </a:rPr>
                      <m:t>𝑎</m:t>
                    </m:r>
                  </m:oMath>
                </a14:m>
                <a:r>
                  <a:rPr lang="en-US" dirty="0"/>
                  <a:t> and </a:t>
                </a:r>
                <a14:m>
                  <m:oMath xmlns:m="http://schemas.openxmlformats.org/officeDocument/2006/math">
                    <m:r>
                      <a:rPr lang="en-US" i="1">
                        <a:latin typeface="Cambria Math"/>
                      </a:rPr>
                      <m:t>𝑏</m:t>
                    </m:r>
                  </m:oMath>
                </a14:m>
                <a:r>
                  <a:rPr lang="en-US" dirty="0"/>
                  <a:t> are positive integers. The size of the odd and smallest filter is </a:t>
                </a:r>
                <a14:m>
                  <m:oMath xmlns:m="http://schemas.openxmlformats.org/officeDocument/2006/math">
                    <m:r>
                      <a:rPr lang="en-US" i="1">
                        <a:latin typeface="Cambria Math"/>
                      </a:rPr>
                      <m:t>3×3</m:t>
                    </m:r>
                  </m:oMath>
                </a14:m>
                <a:r>
                  <a:rPr lang="en-US" dirty="0"/>
                  <a:t>.</a:t>
                </a:r>
              </a:p>
              <a:p>
                <a:r>
                  <a:rPr lang="en-US" dirty="0"/>
                  <a:t> </a:t>
                </a:r>
              </a:p>
              <a:p>
                <a:pPr marL="342900" indent="-342900">
                  <a:buFontTx/>
                  <a:buChar char="-"/>
                </a:pPr>
                <a:r>
                  <a:rPr lang="en-US" dirty="0"/>
                  <a:t>In general, the </a:t>
                </a:r>
                <a14:m>
                  <m:oMath xmlns:m="http://schemas.openxmlformats.org/officeDocument/2006/math">
                    <m:r>
                      <a:rPr lang="en-US" i="1">
                        <a:latin typeface="Cambria Math"/>
                      </a:rPr>
                      <m:t>𝑚</m:t>
                    </m:r>
                    <m:r>
                      <a:rPr lang="en-US" i="1">
                        <a:latin typeface="Cambria Math"/>
                      </a:rPr>
                      <m:t>×</m:t>
                    </m:r>
                    <m:r>
                      <a:rPr lang="en-US" i="1">
                        <a:latin typeface="Cambria Math"/>
                      </a:rPr>
                      <m:t>𝑛</m:t>
                    </m:r>
                    <m:r>
                      <a:rPr lang="en-US" i="1">
                        <a:latin typeface="Cambria Math"/>
                      </a:rPr>
                      <m:t> </m:t>
                    </m:r>
                  </m:oMath>
                </a14:m>
                <a:r>
                  <a:rPr lang="en-US" dirty="0"/>
                  <a:t>spatial filter used on the </a:t>
                </a:r>
                <a14:m>
                  <m:oMath xmlns:m="http://schemas.openxmlformats.org/officeDocument/2006/math">
                    <m:r>
                      <a:rPr lang="en-US" i="1">
                        <a:latin typeface="Cambria Math"/>
                      </a:rPr>
                      <m:t>𝑀</m:t>
                    </m:r>
                    <m:r>
                      <a:rPr lang="en-US" i="1">
                        <a:latin typeface="Cambria Math"/>
                      </a:rPr>
                      <m:t>×</m:t>
                    </m:r>
                    <m:r>
                      <a:rPr lang="en-US" i="1">
                        <a:latin typeface="Cambria Math"/>
                      </a:rPr>
                      <m:t>𝑁</m:t>
                    </m:r>
                  </m:oMath>
                </a14:m>
                <a:r>
                  <a:rPr lang="en-US" dirty="0"/>
                  <a:t> input image to produce the output image </a:t>
                </a:r>
                <a14:m>
                  <m:oMath xmlns:m="http://schemas.openxmlformats.org/officeDocument/2006/math">
                    <m:r>
                      <a:rPr lang="en-US" b="0" i="1" smtClean="0">
                        <a:latin typeface="Cambria Math"/>
                      </a:rPr>
                      <m:t>𝑔</m:t>
                    </m:r>
                    <m:r>
                      <a:rPr lang="en-US" b="0" i="1" smtClean="0">
                        <a:latin typeface="Cambria Math"/>
                      </a:rPr>
                      <m: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m:t>
                    </m:r>
                  </m:oMath>
                </a14:m>
                <a:r>
                  <a:rPr lang="en-US" dirty="0"/>
                  <a:t> is expressed as follows:</a:t>
                </a:r>
              </a:p>
            </p:txBody>
          </p:sp>
        </mc:Choice>
        <mc:Fallback xmlns="">
          <p:sp>
            <p:nvSpPr>
              <p:cNvPr id="2" name="Rectangle 1"/>
              <p:cNvSpPr>
                <a:spLocks noRot="1" noChangeAspect="1" noMove="1" noResize="1" noEditPoints="1" noAdjustHandles="1" noChangeArrowheads="1" noChangeShapeType="1" noTextEdit="1"/>
              </p:cNvSpPr>
              <p:nvPr/>
            </p:nvSpPr>
            <p:spPr>
              <a:xfrm>
                <a:off x="359532" y="1262373"/>
                <a:ext cx="8316924" cy="2246769"/>
              </a:xfrm>
              <a:prstGeom prst="rect">
                <a:avLst/>
              </a:prstGeom>
              <a:blipFill rotWithShape="0">
                <a:blip r:embed="rId3"/>
                <a:stretch>
                  <a:fillRect l="-660" t="-1084" b="-4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011152" y="3681028"/>
                <a:ext cx="4732706" cy="9640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𝑔</m:t>
                      </m:r>
                      <m:r>
                        <a:rPr lang="en-US" b="0" i="1" smtClean="0">
                          <a:latin typeface="Cambria Math"/>
                        </a:rPr>
                        <m: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m:t>
                      </m:r>
                      <m:nary>
                        <m:naryPr>
                          <m:chr m:val="∑"/>
                          <m:limLoc m:val="undOvr"/>
                          <m:ctrlPr>
                            <a:rPr lang="en-US" i="1">
                              <a:latin typeface="Cambria Math" panose="02040503050406030204" pitchFamily="18" charset="0"/>
                            </a:rPr>
                          </m:ctrlPr>
                        </m:naryPr>
                        <m:sub>
                          <m:r>
                            <a:rPr lang="en-US" i="1">
                              <a:latin typeface="Cambria Math"/>
                            </a:rPr>
                            <m:t>𝑠</m:t>
                          </m:r>
                          <m:r>
                            <a:rPr lang="en-US" i="1">
                              <a:latin typeface="Cambria Math"/>
                            </a:rPr>
                            <m:t>=−</m:t>
                          </m:r>
                          <m:r>
                            <a:rPr lang="en-US" i="1">
                              <a:latin typeface="Cambria Math"/>
                            </a:rPr>
                            <m:t>𝑎</m:t>
                          </m:r>
                        </m:sub>
                        <m:sup>
                          <m:r>
                            <a:rPr lang="en-US" i="1">
                              <a:latin typeface="Cambria Math"/>
                            </a:rPr>
                            <m:t>𝑎</m:t>
                          </m:r>
                        </m:sup>
                        <m:e>
                          <m:nary>
                            <m:naryPr>
                              <m:chr m:val="∑"/>
                              <m:limLoc m:val="undOvr"/>
                              <m:ctrlPr>
                                <a:rPr lang="en-US" i="1">
                                  <a:latin typeface="Cambria Math" panose="02040503050406030204" pitchFamily="18" charset="0"/>
                                </a:rPr>
                              </m:ctrlPr>
                            </m:naryPr>
                            <m:sub>
                              <m:r>
                                <a:rPr lang="en-US" i="1">
                                  <a:latin typeface="Cambria Math"/>
                                </a:rPr>
                                <m:t>𝑡</m:t>
                              </m:r>
                              <m:r>
                                <a:rPr lang="en-US" i="1">
                                  <a:latin typeface="Cambria Math"/>
                                </a:rPr>
                                <m:t>=−</m:t>
                              </m:r>
                              <m:r>
                                <a:rPr lang="en-US" i="1">
                                  <a:latin typeface="Cambria Math"/>
                                </a:rPr>
                                <m:t>𝑏</m:t>
                              </m:r>
                            </m:sub>
                            <m:sup>
                              <m:r>
                                <a:rPr lang="en-US" i="1">
                                  <a:latin typeface="Cambria Math"/>
                                </a:rPr>
                                <m:t>𝑏</m:t>
                              </m:r>
                            </m:sup>
                            <m:e>
                              <m:r>
                                <a:rPr lang="en-US" i="1">
                                  <a:latin typeface="Cambria Math"/>
                                </a:rPr>
                                <m:t>𝑤</m:t>
                              </m:r>
                              <m:d>
                                <m:dPr>
                                  <m:ctrlPr>
                                    <a:rPr lang="en-US" i="1">
                                      <a:latin typeface="Cambria Math" panose="02040503050406030204" pitchFamily="18" charset="0"/>
                                    </a:rPr>
                                  </m:ctrlPr>
                                </m:dPr>
                                <m:e>
                                  <m:r>
                                    <a:rPr lang="en-US" i="1">
                                      <a:latin typeface="Cambria Math"/>
                                    </a:rPr>
                                    <m:t>𝑠</m:t>
                                  </m:r>
                                  <m:r>
                                    <a:rPr lang="en-US" i="1">
                                      <a:latin typeface="Cambria Math"/>
                                    </a:rPr>
                                    <m:t>,</m:t>
                                  </m:r>
                                  <m:r>
                                    <a:rPr lang="en-US" i="1">
                                      <a:latin typeface="Cambria Math"/>
                                    </a:rPr>
                                    <m:t>𝑡</m:t>
                                  </m:r>
                                </m:e>
                              </m:d>
                              <m:r>
                                <a:rPr lang="en-US" i="1">
                                  <a:latin typeface="Cambria Math"/>
                                </a:rPr>
                                <m:t>𝑓</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𝑠</m:t>
                                  </m:r>
                                  <m:r>
                                    <a:rPr lang="en-US" i="1">
                                      <a:latin typeface="Cambria Math"/>
                                    </a:rPr>
                                    <m:t>,</m:t>
                                  </m:r>
                                  <m:r>
                                    <a:rPr lang="en-US" i="1">
                                      <a:latin typeface="Cambria Math"/>
                                    </a:rPr>
                                    <m:t>𝑦</m:t>
                                  </m:r>
                                  <m:r>
                                    <a:rPr lang="en-US" i="1">
                                      <a:latin typeface="Cambria Math"/>
                                    </a:rPr>
                                    <m:t>+</m:t>
                                  </m:r>
                                  <m:r>
                                    <a:rPr lang="en-US" i="1">
                                      <a:latin typeface="Cambria Math"/>
                                    </a:rPr>
                                    <m:t>𝑡</m:t>
                                  </m:r>
                                </m:e>
                              </m:d>
                            </m:e>
                          </m:nary>
                        </m:e>
                      </m:nary>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2011152" y="3681028"/>
                <a:ext cx="4732706" cy="964046"/>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49542" y="4921713"/>
                <a:ext cx="8136904" cy="8309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𝑔</m:t>
                      </m:r>
                      <m:r>
                        <a:rPr lang="en-US" sz="2400" b="0" i="1" smtClean="0">
                          <a:latin typeface="Cambria Math"/>
                        </a:rPr>
                        <m:t>(</m:t>
                      </m:r>
                      <m:r>
                        <a:rPr lang="en-US" sz="2400" b="0" i="1" smtClean="0">
                          <a:latin typeface="Cambria Math"/>
                        </a:rPr>
                        <m:t>𝑥</m:t>
                      </m:r>
                      <m:r>
                        <a:rPr lang="en-US" sz="2400" b="0" i="1" smtClean="0">
                          <a:latin typeface="Cambria Math"/>
                        </a:rPr>
                        <m:t>,</m:t>
                      </m:r>
                      <m:r>
                        <a:rPr lang="en-US" sz="2400" b="0" i="1" smtClean="0">
                          <a:latin typeface="Cambria Math"/>
                        </a:rPr>
                        <m:t>𝑦</m:t>
                      </m:r>
                      <m:r>
                        <a:rPr lang="en-US" sz="2400" b="0" i="1" smtClean="0">
                          <a:latin typeface="Cambria Math"/>
                        </a:rPr>
                        <m:t>)=</m:t>
                      </m:r>
                      <m:r>
                        <a:rPr lang="en-US" sz="2400" i="1">
                          <a:latin typeface="Cambria Math"/>
                        </a:rPr>
                        <m:t>𝑤</m:t>
                      </m:r>
                      <m:d>
                        <m:dPr>
                          <m:ctrlPr>
                            <a:rPr lang="en-US" sz="2400" i="1">
                              <a:latin typeface="Cambria Math" panose="02040503050406030204" pitchFamily="18" charset="0"/>
                            </a:rPr>
                          </m:ctrlPr>
                        </m:dPr>
                        <m:e>
                          <m:r>
                            <a:rPr lang="en-US" sz="2400" i="1">
                              <a:latin typeface="Cambria Math"/>
                            </a:rPr>
                            <m:t>−1,−1</m:t>
                          </m:r>
                        </m:e>
                      </m:d>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r>
                            <a:rPr lang="en-US" sz="2400" i="1">
                              <a:latin typeface="Cambria Math"/>
                            </a:rPr>
                            <m:t>−1,</m:t>
                          </m:r>
                          <m:r>
                            <a:rPr lang="en-US" sz="2400" i="1">
                              <a:latin typeface="Cambria Math"/>
                            </a:rPr>
                            <m:t>𝑦</m:t>
                          </m:r>
                          <m:r>
                            <a:rPr lang="en-US" sz="2400" i="1">
                              <a:latin typeface="Cambria Math"/>
                            </a:rPr>
                            <m:t>−1</m:t>
                          </m:r>
                        </m:e>
                      </m:d>
                      <m:r>
                        <a:rPr lang="en-US" sz="2400" i="1">
                          <a:latin typeface="Cambria Math"/>
                        </a:rPr>
                        <m:t>+</m:t>
                      </m:r>
                      <m:r>
                        <a:rPr lang="en-US" sz="2400" i="1">
                          <a:latin typeface="Cambria Math"/>
                        </a:rPr>
                        <m:t>𝑤</m:t>
                      </m:r>
                      <m:d>
                        <m:dPr>
                          <m:ctrlPr>
                            <a:rPr lang="en-US" sz="2400" i="1">
                              <a:latin typeface="Cambria Math" panose="02040503050406030204" pitchFamily="18" charset="0"/>
                            </a:rPr>
                          </m:ctrlPr>
                        </m:dPr>
                        <m:e>
                          <m:r>
                            <a:rPr lang="en-US" sz="2400" i="1">
                              <a:latin typeface="Cambria Math"/>
                            </a:rPr>
                            <m:t>−1,0</m:t>
                          </m:r>
                        </m:e>
                      </m:d>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r>
                            <a:rPr lang="en-US" sz="2400" i="1">
                              <a:latin typeface="Cambria Math"/>
                            </a:rPr>
                            <m:t>−1,</m:t>
                          </m:r>
                          <m:r>
                            <a:rPr lang="en-US" sz="2400" i="1">
                              <a:latin typeface="Cambria Math"/>
                            </a:rPr>
                            <m:t>𝑦</m:t>
                          </m:r>
                        </m:e>
                      </m:d>
                    </m:oMath>
                  </m:oMathPara>
                </a14:m>
                <a:endParaRPr lang="en-US" sz="2400" dirty="0"/>
              </a:p>
              <a:p>
                <a:pPr/>
                <a14:m>
                  <m:oMathPara xmlns:m="http://schemas.openxmlformats.org/officeDocument/2006/math">
                    <m:oMathParaPr>
                      <m:jc m:val="centerGroup"/>
                    </m:oMathParaPr>
                    <m:oMath xmlns:m="http://schemas.openxmlformats.org/officeDocument/2006/math">
                      <m:r>
                        <a:rPr lang="en-US" sz="2400" i="1">
                          <a:latin typeface="Cambria Math"/>
                        </a:rPr>
                        <m:t>+... + </m:t>
                      </m:r>
                      <m:r>
                        <a:rPr lang="en-US" sz="2400" i="1">
                          <a:latin typeface="Cambria Math"/>
                        </a:rPr>
                        <m:t>𝑤</m:t>
                      </m:r>
                      <m:d>
                        <m:dPr>
                          <m:ctrlPr>
                            <a:rPr lang="en-US" sz="2400" i="1">
                              <a:latin typeface="Cambria Math" panose="02040503050406030204" pitchFamily="18" charset="0"/>
                            </a:rPr>
                          </m:ctrlPr>
                        </m:dPr>
                        <m:e>
                          <m:r>
                            <a:rPr lang="en-US" sz="2400" i="1">
                              <a:latin typeface="Cambria Math"/>
                            </a:rPr>
                            <m:t>0,0</m:t>
                          </m:r>
                        </m:e>
                      </m:d>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r>
                            <a:rPr lang="en-US" sz="2400" i="1">
                              <a:latin typeface="Cambria Math"/>
                            </a:rPr>
                            <m:t>,</m:t>
                          </m:r>
                          <m:r>
                            <a:rPr lang="en-US" sz="2400" i="1">
                              <a:latin typeface="Cambria Math"/>
                            </a:rPr>
                            <m:t>𝑦</m:t>
                          </m:r>
                        </m:e>
                      </m:d>
                      <m:r>
                        <a:rPr lang="en-US" sz="2400" i="1">
                          <a:latin typeface="Cambria Math"/>
                        </a:rPr>
                        <m:t> +... + </m:t>
                      </m:r>
                      <m:r>
                        <a:rPr lang="en-US" sz="2400" i="1">
                          <a:latin typeface="Cambria Math"/>
                        </a:rPr>
                        <m:t>𝑤</m:t>
                      </m:r>
                      <m:d>
                        <m:dPr>
                          <m:ctrlPr>
                            <a:rPr lang="en-US" sz="2400" i="1">
                              <a:latin typeface="Cambria Math" panose="02040503050406030204" pitchFamily="18" charset="0"/>
                            </a:rPr>
                          </m:ctrlPr>
                        </m:dPr>
                        <m:e>
                          <m:r>
                            <a:rPr lang="en-US" sz="2400" i="1">
                              <a:latin typeface="Cambria Math"/>
                            </a:rPr>
                            <m:t>1,1</m:t>
                          </m:r>
                        </m:e>
                      </m:d>
                      <m:r>
                        <a:rPr lang="en-US" sz="2400" i="1">
                          <a:latin typeface="Cambria Math"/>
                        </a:rPr>
                        <m:t>𝑓</m:t>
                      </m:r>
                      <m:r>
                        <a:rPr lang="en-US" sz="2400" i="1">
                          <a:latin typeface="Cambria Math"/>
                        </a:rPr>
                        <m:t>(</m:t>
                      </m:r>
                      <m:r>
                        <a:rPr lang="en-US" sz="2400" i="1">
                          <a:latin typeface="Cambria Math"/>
                        </a:rPr>
                        <m:t>𝑥</m:t>
                      </m:r>
                      <m:r>
                        <a:rPr lang="en-US" sz="2400" i="1">
                          <a:latin typeface="Cambria Math"/>
                        </a:rPr>
                        <m:t>+1,</m:t>
                      </m:r>
                      <m:r>
                        <a:rPr lang="en-US" sz="2400" i="1">
                          <a:latin typeface="Cambria Math"/>
                        </a:rPr>
                        <m:t>𝑦</m:t>
                      </m:r>
                      <m:r>
                        <a:rPr lang="en-US" sz="2400" i="1">
                          <a:latin typeface="Cambria Math"/>
                        </a:rPr>
                        <m:t>+1)</m:t>
                      </m:r>
                    </m:oMath>
                  </m:oMathPara>
                </a14:m>
                <a:endParaRPr lang="en-US" sz="2400" dirty="0"/>
              </a:p>
            </p:txBody>
          </p:sp>
        </mc:Choice>
        <mc:Fallback xmlns="">
          <p:sp>
            <p:nvSpPr>
              <p:cNvPr id="13" name="Rectangle 12"/>
              <p:cNvSpPr>
                <a:spLocks noRot="1" noChangeAspect="1" noMove="1" noResize="1" noEditPoints="1" noAdjustHandles="1" noChangeArrowheads="1" noChangeShapeType="1" noTextEdit="1"/>
              </p:cNvSpPr>
              <p:nvPr/>
            </p:nvSpPr>
            <p:spPr>
              <a:xfrm>
                <a:off x="449542" y="4921713"/>
                <a:ext cx="8136904" cy="830997"/>
              </a:xfrm>
              <a:prstGeom prst="rect">
                <a:avLst/>
              </a:prstGeom>
              <a:blipFill rotWithShape="1">
                <a:blip r:embed="rId5"/>
                <a:stretch>
                  <a:fillRect b="-10219"/>
                </a:stretch>
              </a:blipFill>
            </p:spPr>
            <p:txBody>
              <a:bodyPr/>
              <a:lstStyle/>
              <a:p>
                <a:r>
                  <a:rPr lang="en-US">
                    <a:noFill/>
                  </a:rPr>
                  <a:t> </a:t>
                </a:r>
              </a:p>
            </p:txBody>
          </p:sp>
        </mc:Fallback>
      </mc:AlternateContent>
      <p:sp>
        <p:nvSpPr>
          <p:cNvPr id="11" name="Text Box 9"/>
          <p:cNvSpPr txBox="1">
            <a:spLocks noChangeArrowheads="1"/>
          </p:cNvSpPr>
          <p:nvPr/>
        </p:nvSpPr>
        <p:spPr bwMode="auto">
          <a:xfrm>
            <a:off x="0" y="728700"/>
            <a:ext cx="67682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t>IMAGE FILTERING IN THE SPATIAL DOMAIN</a:t>
            </a:r>
            <a:endParaRPr lang="en-US" sz="2400" b="1" dirty="0">
              <a:solidFill>
                <a:srgbClr val="0000CC"/>
              </a:solidFill>
            </a:endParaRPr>
          </a:p>
        </p:txBody>
      </p:sp>
    </p:spTree>
    <p:extLst>
      <p:ext uri="{BB962C8B-B14F-4D97-AF65-F5344CB8AC3E}">
        <p14:creationId xmlns:p14="http://schemas.microsoft.com/office/powerpoint/2010/main" val="1158469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5</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sp>
        <p:nvSpPr>
          <p:cNvPr id="2" name="Rectangle 1"/>
          <p:cNvSpPr/>
          <p:nvPr/>
        </p:nvSpPr>
        <p:spPr>
          <a:xfrm>
            <a:off x="224644" y="1268760"/>
            <a:ext cx="7371692" cy="461665"/>
          </a:xfrm>
          <a:prstGeom prst="rect">
            <a:avLst/>
          </a:prstGeom>
        </p:spPr>
        <p:txBody>
          <a:bodyPr wrap="square">
            <a:spAutoFit/>
          </a:bodyPr>
          <a:lstStyle/>
          <a:p>
            <a:r>
              <a:rPr lang="en-US" sz="2400" b="1" i="1" dirty="0"/>
              <a:t>Correlation and convolution in spatial domain</a:t>
            </a:r>
            <a:endParaRPr lang="en-US" sz="2400" dirty="0"/>
          </a:p>
        </p:txBody>
      </p:sp>
      <mc:AlternateContent xmlns:mc="http://schemas.openxmlformats.org/markup-compatibility/2006" xmlns:a14="http://schemas.microsoft.com/office/drawing/2010/main">
        <mc:Choice Requires="a14">
          <p:sp>
            <p:nvSpPr>
              <p:cNvPr id="3" name="Rectangle 2"/>
              <p:cNvSpPr/>
              <p:nvPr/>
            </p:nvSpPr>
            <p:spPr>
              <a:xfrm>
                <a:off x="395536" y="1946469"/>
                <a:ext cx="8388932" cy="1015663"/>
              </a:xfrm>
              <a:prstGeom prst="rect">
                <a:avLst/>
              </a:prstGeom>
            </p:spPr>
            <p:txBody>
              <a:bodyPr wrap="square">
                <a:spAutoFit/>
              </a:bodyPr>
              <a:lstStyle/>
              <a:p>
                <a:pPr marL="342900" indent="-342900">
                  <a:buFontTx/>
                  <a:buChar char="-"/>
                </a:pPr>
                <a:r>
                  <a:rPr lang="en-US" dirty="0"/>
                  <a:t>Correlation in image processing is to move a window (filter) on image and calculate the sum of products at every position.</a:t>
                </a:r>
              </a:p>
              <a:p>
                <a:pPr marL="342900" indent="-342900">
                  <a:buFontTx/>
                  <a:buChar char="-"/>
                </a:pPr>
                <a:r>
                  <a:rPr lang="en-US" dirty="0"/>
                  <a:t>In convolution, except rotating the filter of </a:t>
                </a:r>
                <a14:m>
                  <m:oMath xmlns:m="http://schemas.openxmlformats.org/officeDocument/2006/math">
                    <m:sSup>
                      <m:sSupPr>
                        <m:ctrlPr>
                          <a:rPr lang="en-US" i="1">
                            <a:latin typeface="Cambria Math" panose="02040503050406030204" pitchFamily="18" charset="0"/>
                          </a:rPr>
                        </m:ctrlPr>
                      </m:sSupPr>
                      <m:e>
                        <m:r>
                          <a:rPr lang="en-US" i="1">
                            <a:latin typeface="Cambria Math"/>
                          </a:rPr>
                          <m:t>180</m:t>
                        </m:r>
                      </m:e>
                      <m:sup>
                        <m:r>
                          <a:rPr lang="en-US" i="1">
                            <a:latin typeface="Cambria Math"/>
                          </a:rPr>
                          <m:t>0</m:t>
                        </m:r>
                      </m:sup>
                    </m:sSup>
                  </m:oMath>
                </a14:m>
                <a:r>
                  <a:rPr lang="en-US" dirty="0"/>
                  <a:t>. </a:t>
                </a:r>
              </a:p>
            </p:txBody>
          </p:sp>
        </mc:Choice>
        <mc:Fallback xmlns="">
          <p:sp>
            <p:nvSpPr>
              <p:cNvPr id="3" name="Rectangle 2"/>
              <p:cNvSpPr>
                <a:spLocks noRot="1" noChangeAspect="1" noMove="1" noResize="1" noEditPoints="1" noAdjustHandles="1" noChangeArrowheads="1" noChangeShapeType="1" noTextEdit="1"/>
              </p:cNvSpPr>
              <p:nvPr/>
            </p:nvSpPr>
            <p:spPr>
              <a:xfrm>
                <a:off x="395536" y="1946469"/>
                <a:ext cx="8388932" cy="1015663"/>
              </a:xfrm>
              <a:prstGeom prst="rect">
                <a:avLst/>
              </a:prstGeom>
              <a:blipFill rotWithShape="1">
                <a:blip r:embed="rId3"/>
                <a:stretch>
                  <a:fillRect l="-654" t="-2395" r="-291" b="-10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95536" y="3019285"/>
                <a:ext cx="8642213" cy="1323439"/>
              </a:xfrm>
              <a:prstGeom prst="rect">
                <a:avLst/>
              </a:prstGeom>
            </p:spPr>
            <p:txBody>
              <a:bodyPr wrap="square">
                <a:spAutoFit/>
              </a:bodyPr>
              <a:lstStyle/>
              <a:p>
                <a:pPr marL="342900" indent="-342900">
                  <a:buFontTx/>
                  <a:buChar char="-"/>
                </a:pPr>
                <a:r>
                  <a:rPr lang="en-US" dirty="0"/>
                  <a:t>Notice</a:t>
                </a:r>
                <a:r>
                  <a:rPr lang="en-US"/>
                  <a:t>: convolution means </a:t>
                </a:r>
                <a:r>
                  <a:rPr lang="en-US" dirty="0"/>
                  <a:t>that a filter moves and rotate a degree of </a:t>
                </a:r>
                <a14:m>
                  <m:oMath xmlns:m="http://schemas.openxmlformats.org/officeDocument/2006/math">
                    <m:sSup>
                      <m:sSupPr>
                        <m:ctrlPr>
                          <a:rPr lang="en-US" i="1">
                            <a:latin typeface="Cambria Math" panose="02040503050406030204" pitchFamily="18" charset="0"/>
                          </a:rPr>
                        </m:ctrlPr>
                      </m:sSupPr>
                      <m:e>
                        <m:r>
                          <a:rPr lang="en-US" i="1">
                            <a:latin typeface="Cambria Math"/>
                          </a:rPr>
                          <m:t>180</m:t>
                        </m:r>
                      </m:e>
                      <m:sup>
                        <m:r>
                          <a:rPr lang="en-US" i="1">
                            <a:latin typeface="Cambria Math"/>
                          </a:rPr>
                          <m:t>0</m:t>
                        </m:r>
                      </m:sup>
                    </m:sSup>
                    <m:r>
                      <a:rPr lang="en-US" i="1">
                        <a:latin typeface="Cambria Math"/>
                      </a:rPr>
                      <m:t> </m:t>
                    </m:r>
                  </m:oMath>
                </a14:m>
                <a:r>
                  <a:rPr lang="en-US" dirty="0"/>
                  <a:t> and produce result rotated </a:t>
                </a:r>
                <a14:m>
                  <m:oMath xmlns:m="http://schemas.openxmlformats.org/officeDocument/2006/math">
                    <m:sSup>
                      <m:sSupPr>
                        <m:ctrlPr>
                          <a:rPr lang="en-US" i="1">
                            <a:latin typeface="Cambria Math" panose="02040503050406030204" pitchFamily="18" charset="0"/>
                          </a:rPr>
                        </m:ctrlPr>
                      </m:sSupPr>
                      <m:e>
                        <m:r>
                          <a:rPr lang="en-US" i="1">
                            <a:latin typeface="Cambria Math"/>
                          </a:rPr>
                          <m:t>180</m:t>
                        </m:r>
                      </m:e>
                      <m:sup>
                        <m:r>
                          <a:rPr lang="en-US" i="1">
                            <a:latin typeface="Cambria Math"/>
                          </a:rPr>
                          <m:t>0</m:t>
                        </m:r>
                      </m:sup>
                    </m:sSup>
                    <m:r>
                      <a:rPr lang="en-US" i="1">
                        <a:latin typeface="Cambria Math"/>
                      </a:rPr>
                      <m:t> </m:t>
                    </m:r>
                  </m:oMath>
                </a14:m>
                <a:r>
                  <a:rPr lang="en-US" dirty="0"/>
                  <a:t> as described in Figs 4.2(a) and 4.2(b). </a:t>
                </a:r>
              </a:p>
              <a:p>
                <a:pPr marL="342900" indent="-342900">
                  <a:buFontTx/>
                  <a:buChar char="-"/>
                </a:pPr>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395536" y="3019285"/>
                <a:ext cx="8642213" cy="1323439"/>
              </a:xfrm>
              <a:prstGeom prst="rect">
                <a:avLst/>
              </a:prstGeom>
              <a:blipFill rotWithShape="0">
                <a:blip r:embed="rId4"/>
                <a:stretch>
                  <a:fillRect l="-635" t="-1843"/>
                </a:stretch>
              </a:blipFill>
            </p:spPr>
            <p:txBody>
              <a:bodyPr/>
              <a:lstStyle/>
              <a:p>
                <a:r>
                  <a:rPr lang="en-US">
                    <a:noFill/>
                  </a:rPr>
                  <a:t> </a:t>
                </a:r>
              </a:p>
            </p:txBody>
          </p:sp>
        </mc:Fallback>
      </mc:AlternateContent>
      <p:sp>
        <p:nvSpPr>
          <p:cNvPr id="9" name="Rectangle 8"/>
          <p:cNvSpPr/>
          <p:nvPr/>
        </p:nvSpPr>
        <p:spPr>
          <a:xfrm>
            <a:off x="431788" y="4141529"/>
            <a:ext cx="8352680" cy="1015663"/>
          </a:xfrm>
          <a:prstGeom prst="rect">
            <a:avLst/>
          </a:prstGeom>
        </p:spPr>
        <p:txBody>
          <a:bodyPr wrap="square">
            <a:spAutoFit/>
          </a:bodyPr>
          <a:lstStyle/>
          <a:p>
            <a:pPr marL="342900" indent="-342900">
              <a:buFontTx/>
              <a:buChar char="-"/>
            </a:pPr>
            <a:r>
              <a:rPr lang="en-US" dirty="0"/>
              <a:t>Fig. 4.2. is description of correlation and convolution methods between the 1D signal and the unit impulse. Notice of transposing.</a:t>
            </a:r>
          </a:p>
          <a:p>
            <a:pPr marL="342900" indent="-342900">
              <a:buFontTx/>
              <a:buChar char="-"/>
            </a:pPr>
            <a:endParaRPr lang="en-US" dirty="0"/>
          </a:p>
        </p:txBody>
      </p:sp>
      <p:sp>
        <p:nvSpPr>
          <p:cNvPr id="11" name="Text Box 9"/>
          <p:cNvSpPr txBox="1">
            <a:spLocks noChangeArrowheads="1"/>
          </p:cNvSpPr>
          <p:nvPr/>
        </p:nvSpPr>
        <p:spPr bwMode="auto">
          <a:xfrm>
            <a:off x="0" y="728700"/>
            <a:ext cx="67682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t>IMAGE FILTERING IN THE SPATIAL DOMAIN</a:t>
            </a:r>
            <a:endParaRPr lang="en-US" sz="2400" b="1" dirty="0">
              <a:solidFill>
                <a:srgbClr val="0000CC"/>
              </a:solidFill>
            </a:endParaRPr>
          </a:p>
        </p:txBody>
      </p:sp>
    </p:spTree>
    <p:extLst>
      <p:ext uri="{BB962C8B-B14F-4D97-AF65-F5344CB8AC3E}">
        <p14:creationId xmlns:p14="http://schemas.microsoft.com/office/powerpoint/2010/main" val="79688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6</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2" name="Rectangle 1"/>
              <p:cNvSpPr/>
              <p:nvPr/>
            </p:nvSpPr>
            <p:spPr>
              <a:xfrm>
                <a:off x="327224" y="836712"/>
                <a:ext cx="8424936" cy="1015663"/>
              </a:xfrm>
              <a:prstGeom prst="rect">
                <a:avLst/>
              </a:prstGeom>
            </p:spPr>
            <p:txBody>
              <a:bodyPr wrap="square">
                <a:spAutoFit/>
              </a:bodyPr>
              <a:lstStyle/>
              <a:p>
                <a:r>
                  <a:rPr lang="en-US" dirty="0"/>
                  <a:t>In general, the correlation expression is described as below equation, the filter </a:t>
                </a:r>
                <a14:m>
                  <m:oMath xmlns:m="http://schemas.openxmlformats.org/officeDocument/2006/math">
                    <m:r>
                      <a:rPr lang="en-US" i="1">
                        <a:latin typeface="Cambria Math"/>
                      </a:rPr>
                      <m:t>𝑤</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oMath>
                </a14:m>
                <a:r>
                  <a:rPr lang="en-US" dirty="0"/>
                  <a:t> with the size of </a:t>
                </a:r>
                <a14:m>
                  <m:oMath xmlns:m="http://schemas.openxmlformats.org/officeDocument/2006/math">
                    <m:r>
                      <a:rPr lang="en-US" i="1">
                        <a:latin typeface="Cambria Math"/>
                      </a:rPr>
                      <m:t>𝑚</m:t>
                    </m:r>
                    <m:r>
                      <a:rPr lang="en-US" i="1">
                        <a:latin typeface="Cambria Math"/>
                      </a:rPr>
                      <m:t>×</m:t>
                    </m:r>
                    <m:r>
                      <a:rPr lang="en-US" i="1">
                        <a:latin typeface="Cambria Math"/>
                      </a:rPr>
                      <m:t>𝑛</m:t>
                    </m:r>
                  </m:oMath>
                </a14:m>
                <a:r>
                  <a:rPr lang="en-US" dirty="0"/>
                  <a:t> , the image </a:t>
                </a:r>
                <a14:m>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oMath>
                </a14:m>
                <a:r>
                  <a:rPr lang="en-US" dirty="0"/>
                  <a:t> and called </a:t>
                </a:r>
                <a14:m>
                  <m:oMath xmlns:m="http://schemas.openxmlformats.org/officeDocument/2006/math">
                    <m:r>
                      <a:rPr lang="en-US" i="1">
                        <a:latin typeface="Cambria Math"/>
                      </a:rPr>
                      <m:t>𝑤</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r>
                      <a:rPr lang="en-US" i="1">
                        <a:latin typeface="Cambria Math"/>
                        <a:sym typeface="Wingdings"/>
                      </a:rPr>
                      <m:t></m:t>
                    </m:r>
                    <m:r>
                      <a:rPr lang="en-US" i="1">
                        <a:latin typeface="Cambria Math"/>
                      </a:rPr>
                      <m:t>𝑓</m:t>
                    </m:r>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oMath>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27224" y="836712"/>
                <a:ext cx="8424936" cy="1015663"/>
              </a:xfrm>
              <a:prstGeom prst="rect">
                <a:avLst/>
              </a:prstGeom>
              <a:blipFill rotWithShape="1">
                <a:blip r:embed="rId3"/>
                <a:stretch>
                  <a:fillRect l="-796" t="-2395" r="-1158" b="-59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411059" y="1736812"/>
                <a:ext cx="6257266" cy="96988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𝑤</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r>
                        <a:rPr lang="en-US" i="1">
                          <a:latin typeface="Cambria Math"/>
                          <a:sym typeface="Wingdings"/>
                        </a:rPr>
                        <m:t></m:t>
                      </m:r>
                      <m:r>
                        <a:rPr lang="en-US" i="1">
                          <a:latin typeface="Cambria Math"/>
                        </a:rPr>
                        <m:t>𝑓</m:t>
                      </m:r>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nary>
                        <m:naryPr>
                          <m:chr m:val="∑"/>
                          <m:limLoc m:val="undOvr"/>
                          <m:ctrlPr>
                            <a:rPr lang="en-US" i="1">
                              <a:latin typeface="Cambria Math" panose="02040503050406030204" pitchFamily="18" charset="0"/>
                            </a:rPr>
                          </m:ctrlPr>
                        </m:naryPr>
                        <m:sub>
                          <m:r>
                            <a:rPr lang="en-US" i="1">
                              <a:latin typeface="Cambria Math"/>
                            </a:rPr>
                            <m:t>𝑠</m:t>
                          </m:r>
                          <m:r>
                            <a:rPr lang="en-US" i="1">
                              <a:latin typeface="Cambria Math"/>
                            </a:rPr>
                            <m:t>=−</m:t>
                          </m:r>
                          <m:r>
                            <a:rPr lang="en-US" i="1">
                              <a:latin typeface="Cambria Math"/>
                            </a:rPr>
                            <m:t>𝑎</m:t>
                          </m:r>
                        </m:sub>
                        <m:sup>
                          <m:r>
                            <a:rPr lang="en-US" i="1">
                              <a:latin typeface="Cambria Math"/>
                            </a:rPr>
                            <m:t>𝑎</m:t>
                          </m:r>
                        </m:sup>
                        <m:e>
                          <m:nary>
                            <m:naryPr>
                              <m:chr m:val="∑"/>
                              <m:limLoc m:val="undOvr"/>
                              <m:ctrlPr>
                                <a:rPr lang="en-US" i="1">
                                  <a:latin typeface="Cambria Math" panose="02040503050406030204" pitchFamily="18" charset="0"/>
                                </a:rPr>
                              </m:ctrlPr>
                            </m:naryPr>
                            <m:sub>
                              <m:r>
                                <a:rPr lang="en-US" i="1">
                                  <a:latin typeface="Cambria Math"/>
                                </a:rPr>
                                <m:t>𝑡</m:t>
                              </m:r>
                              <m:r>
                                <a:rPr lang="en-US" i="1">
                                  <a:latin typeface="Cambria Math"/>
                                </a:rPr>
                                <m:t>=−</m:t>
                              </m:r>
                              <m:r>
                                <a:rPr lang="en-US" i="1">
                                  <a:latin typeface="Cambria Math"/>
                                </a:rPr>
                                <m:t>𝑏</m:t>
                              </m:r>
                            </m:sub>
                            <m:sup>
                              <m:r>
                                <a:rPr lang="en-US" i="1">
                                  <a:latin typeface="Cambria Math"/>
                                </a:rPr>
                                <m:t>𝑏</m:t>
                              </m:r>
                            </m:sup>
                            <m:e>
                              <m:r>
                                <a:rPr lang="en-US" i="1">
                                  <a:latin typeface="Cambria Math"/>
                                </a:rPr>
                                <m:t>𝑤</m:t>
                              </m:r>
                              <m:d>
                                <m:dPr>
                                  <m:ctrlPr>
                                    <a:rPr lang="en-US" i="1">
                                      <a:latin typeface="Cambria Math" panose="02040503050406030204" pitchFamily="18" charset="0"/>
                                    </a:rPr>
                                  </m:ctrlPr>
                                </m:dPr>
                                <m:e>
                                  <m:r>
                                    <a:rPr lang="en-US" i="1">
                                      <a:latin typeface="Cambria Math"/>
                                    </a:rPr>
                                    <m:t>𝑠</m:t>
                                  </m:r>
                                  <m:r>
                                    <a:rPr lang="en-US" i="1">
                                      <a:latin typeface="Cambria Math"/>
                                    </a:rPr>
                                    <m:t>,</m:t>
                                  </m:r>
                                  <m:r>
                                    <a:rPr lang="en-US" i="1">
                                      <a:latin typeface="Cambria Math"/>
                                    </a:rPr>
                                    <m:t>𝑡</m:t>
                                  </m:r>
                                </m:e>
                              </m:d>
                              <m:r>
                                <a:rPr lang="en-US" i="1">
                                  <a:latin typeface="Cambria Math"/>
                                </a:rPr>
                                <m:t>𝑓</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𝑠</m:t>
                                  </m:r>
                                  <m:r>
                                    <a:rPr lang="en-US" i="1">
                                      <a:latin typeface="Cambria Math"/>
                                    </a:rPr>
                                    <m:t>,</m:t>
                                  </m:r>
                                  <m:r>
                                    <a:rPr lang="en-US" i="1">
                                      <a:latin typeface="Cambria Math"/>
                                    </a:rPr>
                                    <m:t>𝑦</m:t>
                                  </m:r>
                                  <m:r>
                                    <a:rPr lang="en-US" i="1">
                                      <a:latin typeface="Cambria Math"/>
                                    </a:rPr>
                                    <m:t>+</m:t>
                                  </m:r>
                                  <m:r>
                                    <a:rPr lang="en-US" i="1">
                                      <a:latin typeface="Cambria Math"/>
                                    </a:rPr>
                                    <m:t>𝑡</m:t>
                                  </m:r>
                                </m:e>
                              </m:d>
                            </m:e>
                          </m:nary>
                        </m:e>
                      </m:nary>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411059" y="1736812"/>
                <a:ext cx="6257266" cy="96988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30939" y="3685517"/>
                <a:ext cx="8244916" cy="707886"/>
              </a:xfrm>
              <a:prstGeom prst="rect">
                <a:avLst/>
              </a:prstGeom>
            </p:spPr>
            <p:txBody>
              <a:bodyPr wrap="square">
                <a:spAutoFit/>
              </a:bodyPr>
              <a:lstStyle/>
              <a:p>
                <a:r>
                  <a:rPr lang="en-US" dirty="0"/>
                  <a:t>Similarly, the convolution of </a:t>
                </a:r>
                <a14:m>
                  <m:oMath xmlns:m="http://schemas.openxmlformats.org/officeDocument/2006/math">
                    <m:r>
                      <a:rPr lang="en-US" i="1">
                        <a:latin typeface="Cambria Math"/>
                      </a:rPr>
                      <m:t>𝑤</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oMath>
                </a14:m>
                <a:r>
                  <a:rPr lang="en-US" dirty="0"/>
                  <a:t> and </a:t>
                </a:r>
                <a14:m>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oMath>
                </a14:m>
                <a:r>
                  <a:rPr lang="en-US" dirty="0"/>
                  <a:t>, called </a:t>
                </a:r>
                <a14:m>
                  <m:oMath xmlns:m="http://schemas.openxmlformats.org/officeDocument/2006/math">
                    <m:r>
                      <a:rPr lang="en-US" i="1">
                        <a:latin typeface="Cambria Math"/>
                      </a:rPr>
                      <m:t>𝑤</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r>
                      <a:rPr lang="en-US" i="1">
                        <a:latin typeface="Cambria Math"/>
                        <a:sym typeface="Wingdings"/>
                      </a:rPr>
                      <m:t></m:t>
                    </m:r>
                    <m:r>
                      <a:rPr lang="en-US" i="1">
                        <a:latin typeface="Cambria Math"/>
                      </a:rPr>
                      <m:t>𝑓</m:t>
                    </m:r>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oMath>
                </a14:m>
                <a:r>
                  <a:rPr lang="en-US" dirty="0"/>
                  <a:t>, is expressed as follows: </a:t>
                </a:r>
              </a:p>
            </p:txBody>
          </p:sp>
        </mc:Choice>
        <mc:Fallback xmlns="">
          <p:sp>
            <p:nvSpPr>
              <p:cNvPr id="9" name="Rectangle 8"/>
              <p:cNvSpPr>
                <a:spLocks noRot="1" noChangeAspect="1" noMove="1" noResize="1" noEditPoints="1" noAdjustHandles="1" noChangeArrowheads="1" noChangeShapeType="1" noTextEdit="1"/>
              </p:cNvSpPr>
              <p:nvPr/>
            </p:nvSpPr>
            <p:spPr>
              <a:xfrm>
                <a:off x="330939" y="3685517"/>
                <a:ext cx="8244916" cy="707886"/>
              </a:xfrm>
              <a:prstGeom prst="rect">
                <a:avLst/>
              </a:prstGeom>
              <a:blipFill rotWithShape="0">
                <a:blip r:embed="rId5"/>
                <a:stretch>
                  <a:fillRect l="-739" t="-4310" r="-148"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411059" y="4321211"/>
                <a:ext cx="5713413" cy="96988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𝑤</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r>
                        <a:rPr lang="en-US" i="1">
                          <a:latin typeface="Cambria Math"/>
                          <a:sym typeface="Wingdings"/>
                        </a:rPr>
                        <m:t></m:t>
                      </m:r>
                      <m:r>
                        <a:rPr lang="en-US" i="1">
                          <a:latin typeface="Cambria Math"/>
                        </a:rPr>
                        <m:t>𝑓</m:t>
                      </m:r>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nary>
                        <m:naryPr>
                          <m:chr m:val="∑"/>
                          <m:limLoc m:val="undOvr"/>
                          <m:ctrlPr>
                            <a:rPr lang="en-US" i="1">
                              <a:latin typeface="Cambria Math" panose="02040503050406030204" pitchFamily="18" charset="0"/>
                            </a:rPr>
                          </m:ctrlPr>
                        </m:naryPr>
                        <m:sub>
                          <m:r>
                            <a:rPr lang="en-US" i="1">
                              <a:latin typeface="Cambria Math"/>
                            </a:rPr>
                            <m:t>𝑠</m:t>
                          </m:r>
                          <m:r>
                            <a:rPr lang="en-US" i="1">
                              <a:latin typeface="Cambria Math"/>
                            </a:rPr>
                            <m:t>=−</m:t>
                          </m:r>
                          <m:r>
                            <a:rPr lang="en-US" i="1">
                              <a:latin typeface="Cambria Math"/>
                            </a:rPr>
                            <m:t>𝑎</m:t>
                          </m:r>
                        </m:sub>
                        <m:sup>
                          <m:r>
                            <a:rPr lang="en-US" i="1">
                              <a:latin typeface="Cambria Math"/>
                            </a:rPr>
                            <m:t>𝑎</m:t>
                          </m:r>
                        </m:sup>
                        <m:e>
                          <m:nary>
                            <m:naryPr>
                              <m:chr m:val="∑"/>
                              <m:limLoc m:val="undOvr"/>
                              <m:ctrlPr>
                                <a:rPr lang="en-US" i="1">
                                  <a:latin typeface="Cambria Math" panose="02040503050406030204" pitchFamily="18" charset="0"/>
                                </a:rPr>
                              </m:ctrlPr>
                            </m:naryPr>
                            <m:sub>
                              <m:r>
                                <a:rPr lang="en-US" i="1">
                                  <a:latin typeface="Cambria Math"/>
                                </a:rPr>
                                <m:t>𝑡</m:t>
                              </m:r>
                              <m:r>
                                <a:rPr lang="en-US" i="1">
                                  <a:latin typeface="Cambria Math"/>
                                </a:rPr>
                                <m:t>=−</m:t>
                              </m:r>
                              <m:r>
                                <a:rPr lang="en-US" i="1">
                                  <a:latin typeface="Cambria Math"/>
                                </a:rPr>
                                <m:t>𝑏</m:t>
                              </m:r>
                            </m:sub>
                            <m:sup>
                              <m:r>
                                <a:rPr lang="en-US" i="1">
                                  <a:latin typeface="Cambria Math"/>
                                </a:rPr>
                                <m:t>𝑏</m:t>
                              </m:r>
                            </m:sup>
                            <m:e>
                              <m:r>
                                <a:rPr lang="en-US" i="1">
                                  <a:latin typeface="Cambria Math"/>
                                </a:rPr>
                                <m:t>𝑤</m:t>
                              </m:r>
                              <m:d>
                                <m:dPr>
                                  <m:ctrlPr>
                                    <a:rPr lang="en-US" i="1">
                                      <a:latin typeface="Cambria Math" panose="02040503050406030204" pitchFamily="18" charset="0"/>
                                    </a:rPr>
                                  </m:ctrlPr>
                                </m:dPr>
                                <m:e>
                                  <m:r>
                                    <a:rPr lang="en-US" i="1">
                                      <a:latin typeface="Cambria Math"/>
                                    </a:rPr>
                                    <m:t>𝑠</m:t>
                                  </m:r>
                                  <m:r>
                                    <a:rPr lang="en-US" i="1">
                                      <a:latin typeface="Cambria Math"/>
                                    </a:rPr>
                                    <m:t>,</m:t>
                                  </m:r>
                                  <m:r>
                                    <a:rPr lang="en-US" i="1">
                                      <a:latin typeface="Cambria Math"/>
                                    </a:rPr>
                                    <m:t>𝑡</m:t>
                                  </m:r>
                                </m:e>
                              </m:d>
                              <m:r>
                                <a:rPr lang="en-US" i="1">
                                  <a:latin typeface="Cambria Math"/>
                                </a:rPr>
                                <m:t>𝑓</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𝑠</m:t>
                                  </m:r>
                                  <m:r>
                                    <a:rPr lang="en-US" i="1">
                                      <a:latin typeface="Cambria Math"/>
                                    </a:rPr>
                                    <m:t>,</m:t>
                                  </m:r>
                                  <m:r>
                                    <a:rPr lang="en-US" i="1">
                                      <a:latin typeface="Cambria Math"/>
                                    </a:rPr>
                                    <m:t>𝑦</m:t>
                                  </m:r>
                                  <m:r>
                                    <a:rPr lang="en-US" i="1">
                                      <a:latin typeface="Cambria Math"/>
                                    </a:rPr>
                                    <m:t>−</m:t>
                                  </m:r>
                                  <m:r>
                                    <a:rPr lang="en-US" i="1">
                                      <a:latin typeface="Cambria Math"/>
                                    </a:rPr>
                                    <m:t>𝑡</m:t>
                                  </m:r>
                                </m:e>
                              </m:d>
                            </m:e>
                          </m:nary>
                        </m:e>
                      </m:nary>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1411059" y="4321211"/>
                <a:ext cx="5713413" cy="96988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28359" y="6089230"/>
                <a:ext cx="8064896" cy="400110"/>
              </a:xfrm>
              <a:prstGeom prst="rect">
                <a:avLst/>
              </a:prstGeom>
            </p:spPr>
            <p:txBody>
              <a:bodyPr wrap="square">
                <a:spAutoFit/>
              </a:bodyPr>
              <a:lstStyle/>
              <a:p>
                <a:r>
                  <a:rPr lang="en-US" dirty="0"/>
                  <a:t>The symbol </a:t>
                </a:r>
                <a:r>
                  <a:rPr lang="en-US" i="1" dirty="0"/>
                  <a:t>minus </a:t>
                </a:r>
                <a:r>
                  <a:rPr lang="en-US" dirty="0"/>
                  <a:t>means that the image </a:t>
                </a:r>
                <a14:m>
                  <m:oMath xmlns:m="http://schemas.openxmlformats.org/officeDocument/2006/math">
                    <m:r>
                      <a:rPr lang="en-US" i="1">
                        <a:latin typeface="Cambria Math"/>
                      </a:rPr>
                      <m:t>𝑓</m:t>
                    </m:r>
                  </m:oMath>
                </a14:m>
                <a:r>
                  <a:rPr lang="en-US" dirty="0"/>
                  <a:t> is rotated 180 degrees. </a:t>
                </a:r>
              </a:p>
            </p:txBody>
          </p:sp>
        </mc:Choice>
        <mc:Fallback xmlns="">
          <p:sp>
            <p:nvSpPr>
              <p:cNvPr id="11" name="Rectangle 10"/>
              <p:cNvSpPr>
                <a:spLocks noRot="1" noChangeAspect="1" noMove="1" noResize="1" noEditPoints="1" noAdjustHandles="1" noChangeArrowheads="1" noChangeShapeType="1" noTextEdit="1"/>
              </p:cNvSpPr>
              <p:nvPr/>
            </p:nvSpPr>
            <p:spPr>
              <a:xfrm>
                <a:off x="328359" y="6089230"/>
                <a:ext cx="8064896" cy="400110"/>
              </a:xfrm>
              <a:prstGeom prst="rect">
                <a:avLst/>
              </a:prstGeom>
              <a:blipFill rotWithShape="0">
                <a:blip r:embed="rId7"/>
                <a:stretch>
                  <a:fillRect l="-831"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65069" y="5262299"/>
                <a:ext cx="8136904" cy="8309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𝑔</m:t>
                      </m:r>
                      <m:r>
                        <a:rPr lang="en-US" sz="2400" b="0" i="1" smtClean="0">
                          <a:latin typeface="Cambria Math"/>
                        </a:rPr>
                        <m:t>(</m:t>
                      </m:r>
                      <m:r>
                        <a:rPr lang="en-US" sz="2400" b="0" i="1" smtClean="0">
                          <a:latin typeface="Cambria Math"/>
                        </a:rPr>
                        <m:t>𝑥</m:t>
                      </m:r>
                      <m:r>
                        <a:rPr lang="en-US" sz="2400" b="0" i="1" smtClean="0">
                          <a:latin typeface="Cambria Math"/>
                        </a:rPr>
                        <m:t>,</m:t>
                      </m:r>
                      <m:r>
                        <a:rPr lang="en-US" sz="2400" b="0" i="1" smtClean="0">
                          <a:latin typeface="Cambria Math"/>
                        </a:rPr>
                        <m:t>𝑦</m:t>
                      </m:r>
                      <m:r>
                        <a:rPr lang="en-US" sz="2400" b="0" i="1" smtClean="0">
                          <a:latin typeface="Cambria Math"/>
                        </a:rPr>
                        <m:t>)=</m:t>
                      </m:r>
                      <m:r>
                        <a:rPr lang="en-US" sz="2400" i="1">
                          <a:latin typeface="Cambria Math"/>
                        </a:rPr>
                        <m:t>𝑤</m:t>
                      </m:r>
                      <m:d>
                        <m:dPr>
                          <m:ctrlPr>
                            <a:rPr lang="en-US" sz="2400" i="1">
                              <a:latin typeface="Cambria Math" panose="02040503050406030204" pitchFamily="18" charset="0"/>
                            </a:rPr>
                          </m:ctrlPr>
                        </m:dPr>
                        <m:e>
                          <m:r>
                            <a:rPr lang="en-US" sz="2400" i="1">
                              <a:latin typeface="Cambria Math"/>
                            </a:rPr>
                            <m:t>−1,−1</m:t>
                          </m:r>
                        </m:e>
                      </m:d>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r>
                            <a:rPr lang="en-US" sz="2400" b="0" i="1" smtClean="0">
                              <a:latin typeface="Cambria Math" panose="02040503050406030204" pitchFamily="18" charset="0"/>
                            </a:rPr>
                            <m:t>+</m:t>
                          </m:r>
                          <m:r>
                            <a:rPr lang="en-US" sz="2400" i="1">
                              <a:latin typeface="Cambria Math"/>
                            </a:rPr>
                            <m:t>1,</m:t>
                          </m:r>
                          <m:r>
                            <a:rPr lang="en-US" sz="2400" i="1">
                              <a:latin typeface="Cambria Math"/>
                            </a:rPr>
                            <m:t>𝑦</m:t>
                          </m:r>
                          <m:r>
                            <a:rPr lang="en-US" sz="2400" b="0" i="1" smtClean="0">
                              <a:latin typeface="Cambria Math" panose="02040503050406030204" pitchFamily="18" charset="0"/>
                            </a:rPr>
                            <m:t>+</m:t>
                          </m:r>
                          <m:r>
                            <a:rPr lang="en-US" sz="2400" i="1">
                              <a:latin typeface="Cambria Math"/>
                            </a:rPr>
                            <m:t>1</m:t>
                          </m:r>
                        </m:e>
                      </m:d>
                      <m:r>
                        <a:rPr lang="en-US" sz="2400" i="1">
                          <a:latin typeface="Cambria Math"/>
                        </a:rPr>
                        <m:t>+</m:t>
                      </m:r>
                      <m:r>
                        <a:rPr lang="en-US" sz="2400" i="1">
                          <a:latin typeface="Cambria Math"/>
                        </a:rPr>
                        <m:t>𝑤</m:t>
                      </m:r>
                      <m:d>
                        <m:dPr>
                          <m:ctrlPr>
                            <a:rPr lang="en-US" sz="2400" i="1">
                              <a:latin typeface="Cambria Math" panose="02040503050406030204" pitchFamily="18" charset="0"/>
                            </a:rPr>
                          </m:ctrlPr>
                        </m:dPr>
                        <m:e>
                          <m:r>
                            <a:rPr lang="en-US" sz="2400" i="1">
                              <a:latin typeface="Cambria Math"/>
                            </a:rPr>
                            <m:t>−1,</m:t>
                          </m:r>
                          <m:r>
                            <a:rPr lang="en-US" sz="2400" i="1" smtClean="0">
                              <a:latin typeface="Cambria Math"/>
                            </a:rPr>
                            <m:t>0</m:t>
                          </m:r>
                        </m:e>
                      </m:d>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r>
                            <a:rPr lang="en-US" sz="2400" b="0" i="1" smtClean="0">
                              <a:latin typeface="Cambria Math" panose="02040503050406030204" pitchFamily="18" charset="0"/>
                            </a:rPr>
                            <m:t>+</m:t>
                          </m:r>
                          <m:r>
                            <a:rPr lang="en-US" sz="2400" i="1">
                              <a:latin typeface="Cambria Math"/>
                            </a:rPr>
                            <m:t>1,</m:t>
                          </m:r>
                          <m:r>
                            <a:rPr lang="en-US" sz="2400" i="1">
                              <a:latin typeface="Cambria Math"/>
                            </a:rPr>
                            <m:t>𝑦</m:t>
                          </m:r>
                        </m:e>
                      </m:d>
                    </m:oMath>
                  </m:oMathPara>
                </a14:m>
                <a:endParaRPr lang="en-US" sz="2400" dirty="0"/>
              </a:p>
              <a:p>
                <a:pPr/>
                <a14:m>
                  <m:oMathPara xmlns:m="http://schemas.openxmlformats.org/officeDocument/2006/math">
                    <m:oMathParaPr>
                      <m:jc m:val="centerGroup"/>
                    </m:oMathParaPr>
                    <m:oMath xmlns:m="http://schemas.openxmlformats.org/officeDocument/2006/math">
                      <m:r>
                        <a:rPr lang="en-US" sz="2400" i="1">
                          <a:latin typeface="Cambria Math"/>
                        </a:rPr>
                        <m:t>+... + </m:t>
                      </m:r>
                      <m:r>
                        <a:rPr lang="en-US" sz="2400" i="1">
                          <a:latin typeface="Cambria Math"/>
                        </a:rPr>
                        <m:t>𝑤</m:t>
                      </m:r>
                      <m:d>
                        <m:dPr>
                          <m:ctrlPr>
                            <a:rPr lang="en-US" sz="2400" i="1">
                              <a:latin typeface="Cambria Math" panose="02040503050406030204" pitchFamily="18" charset="0"/>
                            </a:rPr>
                          </m:ctrlPr>
                        </m:dPr>
                        <m:e>
                          <m:r>
                            <a:rPr lang="en-US" sz="2400" i="1">
                              <a:latin typeface="Cambria Math"/>
                            </a:rPr>
                            <m:t>0,0</m:t>
                          </m:r>
                        </m:e>
                      </m:d>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r>
                            <a:rPr lang="en-US" sz="2400" i="1">
                              <a:latin typeface="Cambria Math"/>
                            </a:rPr>
                            <m:t>,</m:t>
                          </m:r>
                          <m:r>
                            <a:rPr lang="en-US" sz="2400" i="1">
                              <a:latin typeface="Cambria Math"/>
                            </a:rPr>
                            <m:t>𝑦</m:t>
                          </m:r>
                        </m:e>
                      </m:d>
                      <m:r>
                        <a:rPr lang="en-US" sz="2400" i="1">
                          <a:latin typeface="Cambria Math"/>
                        </a:rPr>
                        <m:t> +... + </m:t>
                      </m:r>
                      <m:r>
                        <a:rPr lang="en-US" sz="2400" i="1">
                          <a:latin typeface="Cambria Math"/>
                        </a:rPr>
                        <m:t>𝑤</m:t>
                      </m:r>
                      <m:d>
                        <m:dPr>
                          <m:ctrlPr>
                            <a:rPr lang="en-US" sz="2400" i="1">
                              <a:latin typeface="Cambria Math" panose="02040503050406030204" pitchFamily="18" charset="0"/>
                            </a:rPr>
                          </m:ctrlPr>
                        </m:dPr>
                        <m:e>
                          <m:r>
                            <a:rPr lang="en-US" sz="2400" i="1">
                              <a:latin typeface="Cambria Math"/>
                            </a:rPr>
                            <m:t>1,1</m:t>
                          </m:r>
                        </m:e>
                      </m:d>
                      <m:r>
                        <a:rPr lang="en-US" sz="2400" i="1">
                          <a:latin typeface="Cambria Math"/>
                        </a:rPr>
                        <m:t>𝑓</m:t>
                      </m:r>
                      <m:r>
                        <a:rPr lang="en-US" sz="2400" i="1">
                          <a:latin typeface="Cambria Math"/>
                        </a:rPr>
                        <m:t>(</m:t>
                      </m:r>
                      <m:r>
                        <a:rPr lang="en-US" sz="2400" i="1">
                          <a:latin typeface="Cambria Math"/>
                        </a:rPr>
                        <m:t>𝑥</m:t>
                      </m:r>
                      <m:r>
                        <a:rPr lang="en-US" sz="2400" b="0" i="1" smtClean="0">
                          <a:latin typeface="Cambria Math" panose="02040503050406030204" pitchFamily="18" charset="0"/>
                        </a:rPr>
                        <m:t>−</m:t>
                      </m:r>
                      <m:r>
                        <a:rPr lang="en-US" sz="2400" i="1">
                          <a:latin typeface="Cambria Math"/>
                        </a:rPr>
                        <m:t>1,</m:t>
                      </m:r>
                      <m:r>
                        <a:rPr lang="en-US" sz="2400" i="1">
                          <a:latin typeface="Cambria Math"/>
                        </a:rPr>
                        <m:t>𝑦</m:t>
                      </m:r>
                      <m:r>
                        <a:rPr lang="en-US" sz="2400" b="0" i="1" smtClean="0">
                          <a:latin typeface="Cambria Math" panose="02040503050406030204" pitchFamily="18" charset="0"/>
                        </a:rPr>
                        <m:t>−</m:t>
                      </m:r>
                      <m:r>
                        <a:rPr lang="en-US" sz="2400" i="1">
                          <a:latin typeface="Cambria Math"/>
                        </a:rPr>
                        <m:t>1)</m:t>
                      </m:r>
                    </m:oMath>
                  </m:oMathPara>
                </a14:m>
                <a:endParaRPr lang="en-US" sz="2400" dirty="0"/>
              </a:p>
            </p:txBody>
          </p:sp>
        </mc:Choice>
        <mc:Fallback xmlns="">
          <p:sp>
            <p:nvSpPr>
              <p:cNvPr id="13" name="Rectangle 12"/>
              <p:cNvSpPr>
                <a:spLocks noRot="1" noChangeAspect="1" noMove="1" noResize="1" noEditPoints="1" noAdjustHandles="1" noChangeArrowheads="1" noChangeShapeType="1" noTextEdit="1"/>
              </p:cNvSpPr>
              <p:nvPr/>
            </p:nvSpPr>
            <p:spPr>
              <a:xfrm>
                <a:off x="265069" y="5262299"/>
                <a:ext cx="8136904" cy="830997"/>
              </a:xfrm>
              <a:prstGeom prst="rect">
                <a:avLst/>
              </a:prstGeom>
              <a:blipFill rotWithShape="0">
                <a:blip r:embed="rId8"/>
                <a:stretch>
                  <a:fillRect b="-10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90998" y="2933006"/>
                <a:ext cx="8136904" cy="8309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𝑔</m:t>
                      </m:r>
                      <m:r>
                        <a:rPr lang="en-US" sz="2400" b="0" i="1" smtClean="0">
                          <a:latin typeface="Cambria Math"/>
                        </a:rPr>
                        <m:t>(</m:t>
                      </m:r>
                      <m:r>
                        <a:rPr lang="en-US" sz="2400" b="0" i="1" smtClean="0">
                          <a:latin typeface="Cambria Math"/>
                        </a:rPr>
                        <m:t>𝑥</m:t>
                      </m:r>
                      <m:r>
                        <a:rPr lang="en-US" sz="2400" b="0" i="1" smtClean="0">
                          <a:latin typeface="Cambria Math"/>
                        </a:rPr>
                        <m:t>,</m:t>
                      </m:r>
                      <m:r>
                        <a:rPr lang="en-US" sz="2400" b="0" i="1" smtClean="0">
                          <a:latin typeface="Cambria Math"/>
                        </a:rPr>
                        <m:t>𝑦</m:t>
                      </m:r>
                      <m:r>
                        <a:rPr lang="en-US" sz="2400" b="0" i="1" smtClean="0">
                          <a:latin typeface="Cambria Math"/>
                        </a:rPr>
                        <m:t>)=</m:t>
                      </m:r>
                      <m:r>
                        <a:rPr lang="en-US" sz="2400" i="1">
                          <a:latin typeface="Cambria Math"/>
                        </a:rPr>
                        <m:t>𝑤</m:t>
                      </m:r>
                      <m:d>
                        <m:dPr>
                          <m:ctrlPr>
                            <a:rPr lang="en-US" sz="2400" i="1">
                              <a:latin typeface="Cambria Math" panose="02040503050406030204" pitchFamily="18" charset="0"/>
                            </a:rPr>
                          </m:ctrlPr>
                        </m:dPr>
                        <m:e>
                          <m:r>
                            <a:rPr lang="en-US" sz="2400" i="1">
                              <a:latin typeface="Cambria Math"/>
                            </a:rPr>
                            <m:t>−1,−1</m:t>
                          </m:r>
                        </m:e>
                      </m:d>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r>
                            <a:rPr lang="en-US" sz="2400" i="1">
                              <a:latin typeface="Cambria Math"/>
                            </a:rPr>
                            <m:t>−1,</m:t>
                          </m:r>
                          <m:r>
                            <a:rPr lang="en-US" sz="2400" i="1">
                              <a:latin typeface="Cambria Math"/>
                            </a:rPr>
                            <m:t>𝑦</m:t>
                          </m:r>
                          <m:r>
                            <a:rPr lang="en-US" sz="2400" i="1">
                              <a:latin typeface="Cambria Math"/>
                            </a:rPr>
                            <m:t>−1</m:t>
                          </m:r>
                        </m:e>
                      </m:d>
                      <m:r>
                        <a:rPr lang="en-US" sz="2400" i="1">
                          <a:latin typeface="Cambria Math"/>
                        </a:rPr>
                        <m:t>+</m:t>
                      </m:r>
                      <m:r>
                        <a:rPr lang="en-US" sz="2400" i="1">
                          <a:latin typeface="Cambria Math"/>
                        </a:rPr>
                        <m:t>𝑤</m:t>
                      </m:r>
                      <m:d>
                        <m:dPr>
                          <m:ctrlPr>
                            <a:rPr lang="en-US" sz="2400" i="1">
                              <a:latin typeface="Cambria Math" panose="02040503050406030204" pitchFamily="18" charset="0"/>
                            </a:rPr>
                          </m:ctrlPr>
                        </m:dPr>
                        <m:e>
                          <m:r>
                            <a:rPr lang="en-US" sz="2400" i="1">
                              <a:latin typeface="Cambria Math"/>
                            </a:rPr>
                            <m:t>−1,0</m:t>
                          </m:r>
                        </m:e>
                      </m:d>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r>
                            <a:rPr lang="en-US" sz="2400" i="1">
                              <a:latin typeface="Cambria Math"/>
                            </a:rPr>
                            <m:t>−1,</m:t>
                          </m:r>
                          <m:r>
                            <a:rPr lang="en-US" sz="2400" i="1">
                              <a:latin typeface="Cambria Math"/>
                            </a:rPr>
                            <m:t>𝑦</m:t>
                          </m:r>
                        </m:e>
                      </m:d>
                    </m:oMath>
                  </m:oMathPara>
                </a14:m>
                <a:endParaRPr lang="en-US" sz="2400" dirty="0"/>
              </a:p>
              <a:p>
                <a:pPr/>
                <a14:m>
                  <m:oMathPara xmlns:m="http://schemas.openxmlformats.org/officeDocument/2006/math">
                    <m:oMathParaPr>
                      <m:jc m:val="centerGroup"/>
                    </m:oMathParaPr>
                    <m:oMath xmlns:m="http://schemas.openxmlformats.org/officeDocument/2006/math">
                      <m:r>
                        <a:rPr lang="en-US" sz="2400" i="1">
                          <a:latin typeface="Cambria Math"/>
                        </a:rPr>
                        <m:t>+... + </m:t>
                      </m:r>
                      <m:r>
                        <a:rPr lang="en-US" sz="2400" i="1">
                          <a:latin typeface="Cambria Math"/>
                        </a:rPr>
                        <m:t>𝑤</m:t>
                      </m:r>
                      <m:d>
                        <m:dPr>
                          <m:ctrlPr>
                            <a:rPr lang="en-US" sz="2400" i="1">
                              <a:latin typeface="Cambria Math" panose="02040503050406030204" pitchFamily="18" charset="0"/>
                            </a:rPr>
                          </m:ctrlPr>
                        </m:dPr>
                        <m:e>
                          <m:r>
                            <a:rPr lang="en-US" sz="2400" i="1">
                              <a:latin typeface="Cambria Math"/>
                            </a:rPr>
                            <m:t>0,0</m:t>
                          </m:r>
                        </m:e>
                      </m:d>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r>
                            <a:rPr lang="en-US" sz="2400" i="1">
                              <a:latin typeface="Cambria Math"/>
                            </a:rPr>
                            <m:t>,</m:t>
                          </m:r>
                          <m:r>
                            <a:rPr lang="en-US" sz="2400" i="1">
                              <a:latin typeface="Cambria Math"/>
                            </a:rPr>
                            <m:t>𝑦</m:t>
                          </m:r>
                        </m:e>
                      </m:d>
                      <m:r>
                        <a:rPr lang="en-US" sz="2400" i="1">
                          <a:latin typeface="Cambria Math"/>
                        </a:rPr>
                        <m:t> +... + </m:t>
                      </m:r>
                      <m:r>
                        <a:rPr lang="en-US" sz="2400" i="1">
                          <a:latin typeface="Cambria Math"/>
                        </a:rPr>
                        <m:t>𝑤</m:t>
                      </m:r>
                      <m:d>
                        <m:dPr>
                          <m:ctrlPr>
                            <a:rPr lang="en-US" sz="2400" i="1">
                              <a:latin typeface="Cambria Math" panose="02040503050406030204" pitchFamily="18" charset="0"/>
                            </a:rPr>
                          </m:ctrlPr>
                        </m:dPr>
                        <m:e>
                          <m:r>
                            <a:rPr lang="en-US" sz="2400" i="1">
                              <a:latin typeface="Cambria Math"/>
                            </a:rPr>
                            <m:t>1,1</m:t>
                          </m:r>
                        </m:e>
                      </m:d>
                      <m:r>
                        <a:rPr lang="en-US" sz="2400" i="1">
                          <a:latin typeface="Cambria Math"/>
                        </a:rPr>
                        <m:t>𝑓</m:t>
                      </m:r>
                      <m:r>
                        <a:rPr lang="en-US" sz="2400" i="1">
                          <a:latin typeface="Cambria Math"/>
                        </a:rPr>
                        <m:t>(</m:t>
                      </m:r>
                      <m:r>
                        <a:rPr lang="en-US" sz="2400" i="1">
                          <a:latin typeface="Cambria Math"/>
                        </a:rPr>
                        <m:t>𝑥</m:t>
                      </m:r>
                      <m:r>
                        <a:rPr lang="en-US" sz="2400" i="1">
                          <a:latin typeface="Cambria Math"/>
                        </a:rPr>
                        <m:t>+1,</m:t>
                      </m:r>
                      <m:r>
                        <a:rPr lang="en-US" sz="2400" i="1">
                          <a:latin typeface="Cambria Math"/>
                        </a:rPr>
                        <m:t>𝑦</m:t>
                      </m:r>
                      <m:r>
                        <a:rPr lang="en-US" sz="2400" i="1">
                          <a:latin typeface="Cambria Math"/>
                        </a:rPr>
                        <m:t>+1)</m:t>
                      </m:r>
                    </m:oMath>
                  </m:oMathPara>
                </a14:m>
                <a:endParaRPr lang="en-US" sz="2400" dirty="0"/>
              </a:p>
            </p:txBody>
          </p:sp>
        </mc:Choice>
        <mc:Fallback xmlns="">
          <p:sp>
            <p:nvSpPr>
              <p:cNvPr id="14" name="Rectangle 13"/>
              <p:cNvSpPr>
                <a:spLocks noRot="1" noChangeAspect="1" noMove="1" noResize="1" noEditPoints="1" noAdjustHandles="1" noChangeArrowheads="1" noChangeShapeType="1" noTextEdit="1"/>
              </p:cNvSpPr>
              <p:nvPr/>
            </p:nvSpPr>
            <p:spPr>
              <a:xfrm>
                <a:off x="690998" y="2933006"/>
                <a:ext cx="8136904" cy="830997"/>
              </a:xfrm>
              <a:prstGeom prst="rect">
                <a:avLst/>
              </a:prstGeom>
              <a:blipFill rotWithShape="0">
                <a:blip r:embed="rId9"/>
                <a:stretch>
                  <a:fillRect b="-11029"/>
                </a:stretch>
              </a:blipFill>
            </p:spPr>
            <p:txBody>
              <a:bodyPr/>
              <a:lstStyle/>
              <a:p>
                <a:r>
                  <a:rPr lang="en-US">
                    <a:noFill/>
                  </a:rPr>
                  <a:t> </a:t>
                </a:r>
              </a:p>
            </p:txBody>
          </p:sp>
        </mc:Fallback>
      </mc:AlternateContent>
    </p:spTree>
    <p:extLst>
      <p:ext uri="{BB962C8B-B14F-4D97-AF65-F5344CB8AC3E}">
        <p14:creationId xmlns:p14="http://schemas.microsoft.com/office/powerpoint/2010/main" val="4032991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0F4F1D9A-E789-446A-924E-548565E4747F}" type="slidenum">
              <a:rPr lang="en-US" sz="1400">
                <a:solidFill>
                  <a:schemeClr val="tx1"/>
                </a:solidFill>
              </a:rPr>
              <a:pPr algn="r" eaLnBrk="1" hangingPunct="1"/>
              <a:t>7</a:t>
            </a:fld>
            <a:endParaRPr lang="en-US" sz="1400">
              <a:solidFill>
                <a:schemeClr val="tx1"/>
              </a:solidFill>
            </a:endParaRPr>
          </a:p>
        </p:txBody>
      </p:sp>
      <p:sp>
        <p:nvSpPr>
          <p:cNvPr id="103428" name="Line 8"/>
          <p:cNvSpPr>
            <a:spLocks noChangeShapeType="1"/>
          </p:cNvSpPr>
          <p:nvPr/>
        </p:nvSpPr>
        <p:spPr bwMode="auto">
          <a:xfrm>
            <a:off x="6624638" y="4700736"/>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29" name="Line 33"/>
          <p:cNvSpPr>
            <a:spLocks noChangeShapeType="1"/>
          </p:cNvSpPr>
          <p:nvPr/>
        </p:nvSpPr>
        <p:spPr bwMode="auto">
          <a:xfrm>
            <a:off x="6651625" y="4700736"/>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0" name="Text Box 29"/>
          <p:cNvSpPr txBox="1">
            <a:spLocks noChangeArrowheads="1"/>
          </p:cNvSpPr>
          <p:nvPr/>
        </p:nvSpPr>
        <p:spPr bwMode="auto">
          <a:xfrm>
            <a:off x="-1" y="620688"/>
            <a:ext cx="88566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solidFill>
                  <a:srgbClr val="0000CC"/>
                </a:solidFill>
              </a:rPr>
              <a:t>Ex: </a:t>
            </a:r>
            <a:r>
              <a:rPr lang="en-US" sz="2400" dirty="0">
                <a:solidFill>
                  <a:srgbClr val="0000CC"/>
                </a:solidFill>
              </a:rPr>
              <a:t>Using the correlation and convolution methods to calculate the output image at the position g(2,1).</a:t>
            </a:r>
          </a:p>
        </p:txBody>
      </p:sp>
      <p:sp>
        <p:nvSpPr>
          <p:cNvPr id="103431" name="Text Box 5"/>
          <p:cNvSpPr txBox="1">
            <a:spLocks noChangeArrowheads="1"/>
          </p:cNvSpPr>
          <p:nvPr/>
        </p:nvSpPr>
        <p:spPr bwMode="auto">
          <a:xfrm>
            <a:off x="2887663" y="126691"/>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graphicFrame>
        <p:nvGraphicFramePr>
          <p:cNvPr id="103594" name="Group 170"/>
          <p:cNvGraphicFramePr>
            <a:graphicFrameLocks noGrp="1"/>
          </p:cNvGraphicFramePr>
          <p:nvPr>
            <p:extLst>
              <p:ext uri="{D42A27DB-BD31-4B8C-83A1-F6EECF244321}">
                <p14:modId xmlns:p14="http://schemas.microsoft.com/office/powerpoint/2010/main" val="1787791839"/>
              </p:ext>
            </p:extLst>
          </p:nvPr>
        </p:nvGraphicFramePr>
        <p:xfrm>
          <a:off x="1331913" y="1865461"/>
          <a:ext cx="1782762" cy="2346960"/>
        </p:xfrm>
        <a:graphic>
          <a:graphicData uri="http://schemas.openxmlformats.org/drawingml/2006/table">
            <a:tbl>
              <a:tblPr/>
              <a:tblGrid>
                <a:gridCol w="411162">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tblGrid>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CC"/>
                          </a:solidFill>
                          <a:effectLst/>
                          <a:latin typeface="Times New Roman" pitchFamily="18" charset="0"/>
                          <a:ea typeface="SimSun" pitchFamily="2" charset="-122"/>
                          <a:cs typeface="Times New Roman" pitchFamily="18" charset="0"/>
                        </a:rPr>
                        <a:t>1</a:t>
                      </a:r>
                      <a:endParaRPr kumimoji="0" lang="en-US" sz="2400" b="0" i="0" u="none" strike="noStrike" cap="none" normalizeH="0" baseline="0" dirty="0">
                        <a:ln>
                          <a:noFill/>
                        </a:ln>
                        <a:solidFill>
                          <a:srgbClr val="0000CC"/>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CC"/>
                          </a:solidFill>
                          <a:effectLst/>
                          <a:latin typeface="Times New Roman" pitchFamily="18" charset="0"/>
                          <a:ea typeface="SimSun" pitchFamily="2" charset="-122"/>
                          <a:cs typeface="Times New Roman" pitchFamily="18" charset="0"/>
                        </a:rPr>
                        <a:t>1</a:t>
                      </a:r>
                      <a:endParaRPr kumimoji="0" lang="en-US" sz="2400" b="0" i="0" u="none" strike="noStrike" cap="none" normalizeH="0" baseline="0" dirty="0">
                        <a:ln>
                          <a:noFill/>
                        </a:ln>
                        <a:solidFill>
                          <a:srgbClr val="0000CC"/>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CC"/>
                          </a:solidFill>
                          <a:effectLst/>
                          <a:latin typeface="Times New Roman" pitchFamily="18" charset="0"/>
                          <a:ea typeface="SimSun" pitchFamily="2" charset="-122"/>
                          <a:cs typeface="Times New Roman" pitchFamily="18" charset="0"/>
                        </a:rPr>
                        <a:t>1</a:t>
                      </a:r>
                      <a:endParaRPr kumimoji="0" lang="en-US" sz="2400" b="0" i="0" u="none" strike="noStrike" cap="none" normalizeH="0" baseline="0" dirty="0">
                        <a:ln>
                          <a:noFill/>
                        </a:ln>
                        <a:solidFill>
                          <a:srgbClr val="0000CC"/>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CC"/>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dirty="0">
                        <a:ln>
                          <a:noFill/>
                        </a:ln>
                        <a:solidFill>
                          <a:srgbClr val="0000CC"/>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CC"/>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dirty="0">
                        <a:ln>
                          <a:noFill/>
                        </a:ln>
                        <a:solidFill>
                          <a:srgbClr val="0000CC"/>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ea typeface="SimSun" pitchFamily="2" charset="-122"/>
                          <a:cs typeface="Times New Roman" pitchFamily="18" charset="0"/>
                        </a:rPr>
                        <a:t>1</a:t>
                      </a:r>
                      <a:endParaRPr kumimoji="0" lang="en-US" sz="2400" b="0" i="0" u="none" strike="noStrike" cap="none" normalizeH="0" baseline="0" dirty="0">
                        <a:ln>
                          <a:noFill/>
                        </a:ln>
                        <a:solidFill>
                          <a:srgbClr val="FF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ea typeface="SimSun" pitchFamily="2" charset="-122"/>
                          <a:cs typeface="Times New Roman" pitchFamily="18" charset="0"/>
                        </a:rPr>
                        <a:t>1</a:t>
                      </a:r>
                      <a:endParaRPr kumimoji="0" lang="en-US" sz="2400" b="0" i="0" u="none" strike="noStrike" cap="none" normalizeH="0" baseline="0" dirty="0">
                        <a:ln>
                          <a:noFill/>
                        </a:ln>
                        <a:solidFill>
                          <a:srgbClr val="FF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ea typeface="SimSun" pitchFamily="2" charset="-122"/>
                          <a:cs typeface="Times New Roman" pitchFamily="18" charset="0"/>
                        </a:rPr>
                        <a:t>1</a:t>
                      </a:r>
                      <a:endParaRPr kumimoji="0" lang="en-US" sz="2400" b="0" i="0" u="none" strike="noStrike" cap="none" normalizeH="0" baseline="0" dirty="0">
                        <a:ln>
                          <a:noFill/>
                        </a:ln>
                        <a:solidFill>
                          <a:srgbClr val="FF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CC"/>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dirty="0">
                        <a:ln>
                          <a:noFill/>
                        </a:ln>
                        <a:solidFill>
                          <a:srgbClr val="0000CC"/>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3333FF"/>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3333FF"/>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FF0000"/>
                          </a:solidFill>
                          <a:effectLst/>
                          <a:latin typeface="Times New Roman" pitchFamily="18" charset="0"/>
                          <a:ea typeface="SimSun" pitchFamily="2" charset="-122"/>
                          <a:cs typeface="Times New Roman" pitchFamily="18" charset="0"/>
                        </a:rPr>
                        <a:t>1</a:t>
                      </a:r>
                      <a:endParaRPr kumimoji="0" lang="en-US" sz="2400" b="0" i="0" u="none" strike="noStrike" cap="none" normalizeH="0" baseline="0">
                        <a:ln>
                          <a:noFill/>
                        </a:ln>
                        <a:solidFill>
                          <a:srgbClr val="FF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rgbClr val="FF0000"/>
                          </a:solidFill>
                          <a:effectLst/>
                          <a:latin typeface="Times New Roman" pitchFamily="18" charset="0"/>
                          <a:ea typeface="SimSun" pitchFamily="2" charset="-122"/>
                          <a:cs typeface="Times New Roman" pitchFamily="18" charset="0"/>
                        </a:rPr>
                        <a:t>1</a:t>
                      </a:r>
                      <a:endParaRPr kumimoji="0" lang="en-US" sz="2400" b="1" i="0" u="none" strike="noStrike" cap="none" normalizeH="0" baseline="0" dirty="0">
                        <a:ln>
                          <a:noFill/>
                        </a:ln>
                        <a:solidFill>
                          <a:srgbClr val="FF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ea typeface="SimSun" pitchFamily="2" charset="-122"/>
                          <a:cs typeface="Times New Roman" pitchFamily="18" charset="0"/>
                        </a:rPr>
                        <a:t>1</a:t>
                      </a:r>
                      <a:endParaRPr kumimoji="0" lang="en-US" sz="2400" b="0" i="0" u="none" strike="noStrike" cap="none" normalizeH="0" baseline="0" dirty="0">
                        <a:ln>
                          <a:noFill/>
                        </a:ln>
                        <a:solidFill>
                          <a:srgbClr val="FF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CC"/>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dirty="0">
                        <a:ln>
                          <a:noFill/>
                        </a:ln>
                        <a:solidFill>
                          <a:srgbClr val="0000CC"/>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3333FF"/>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3333FF"/>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FF0000"/>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FF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FF0000"/>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FF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dirty="0">
                        <a:ln>
                          <a:noFill/>
                        </a:ln>
                        <a:solidFill>
                          <a:srgbClr val="FF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CC"/>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dirty="0">
                        <a:ln>
                          <a:noFill/>
                        </a:ln>
                        <a:solidFill>
                          <a:srgbClr val="0000CC"/>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3333FF"/>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3333FF"/>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3333FF"/>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3333FF"/>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3333FF"/>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3333FF"/>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3333FF"/>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3333FF"/>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3333FF"/>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3333FF"/>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3333FF"/>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3333FF"/>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3595" name="Rectangle 9"/>
          <p:cNvSpPr>
            <a:spLocks noChangeArrowheads="1"/>
          </p:cNvSpPr>
          <p:nvPr/>
        </p:nvSpPr>
        <p:spPr bwMode="auto">
          <a:xfrm>
            <a:off x="719138" y="4241948"/>
            <a:ext cx="266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2400">
                <a:solidFill>
                  <a:srgbClr val="C00000"/>
                </a:solidFill>
                <a:latin typeface="Times New Roman" pitchFamily="18" charset="0"/>
                <a:cs typeface="Times New Roman" pitchFamily="18" charset="0"/>
              </a:rPr>
              <a:t>Input image</a:t>
            </a:r>
          </a:p>
        </p:txBody>
      </p:sp>
      <p:graphicFrame>
        <p:nvGraphicFramePr>
          <p:cNvPr id="103652" name="Group 228"/>
          <p:cNvGraphicFramePr>
            <a:graphicFrameLocks noGrp="1"/>
          </p:cNvGraphicFramePr>
          <p:nvPr>
            <p:extLst>
              <p:ext uri="{D42A27DB-BD31-4B8C-83A1-F6EECF244321}">
                <p14:modId xmlns:p14="http://schemas.microsoft.com/office/powerpoint/2010/main" val="1952047077"/>
              </p:ext>
            </p:extLst>
          </p:nvPr>
        </p:nvGraphicFramePr>
        <p:xfrm>
          <a:off x="4699000" y="2694136"/>
          <a:ext cx="1096963" cy="1371600"/>
        </p:xfrm>
        <a:graphic>
          <a:graphicData uri="http://schemas.openxmlformats.org/drawingml/2006/table">
            <a:tbl>
              <a:tblPr/>
              <a:tblGrid>
                <a:gridCol w="411163">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tblGrid>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C0000"/>
                          </a:solidFill>
                          <a:effectLst/>
                          <a:latin typeface="Times New Roman" pitchFamily="18" charset="0"/>
                          <a:ea typeface="SimSun" pitchFamily="2" charset="-122"/>
                          <a:cs typeface="Times New Roman" pitchFamily="18" charset="0"/>
                        </a:rPr>
                        <a:t>1</a:t>
                      </a:r>
                      <a:endParaRPr kumimoji="0" lang="en-US" sz="2000" b="0" i="0" u="none" strike="noStrike" cap="none" normalizeH="0" baseline="0">
                        <a:ln>
                          <a:noFill/>
                        </a:ln>
                        <a:solidFill>
                          <a:srgbClr val="CC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C0000"/>
                          </a:solidFill>
                          <a:effectLst/>
                          <a:latin typeface="Times New Roman" pitchFamily="18" charset="0"/>
                          <a:ea typeface="SimSun" pitchFamily="2" charset="-122"/>
                          <a:cs typeface="Times New Roman" pitchFamily="18" charset="0"/>
                        </a:rPr>
                        <a:t>1</a:t>
                      </a:r>
                      <a:endParaRPr kumimoji="0" lang="en-US" sz="2000" b="0" i="0" u="none" strike="noStrike" cap="none" normalizeH="0" baseline="0">
                        <a:ln>
                          <a:noFill/>
                        </a:ln>
                        <a:solidFill>
                          <a:srgbClr val="CC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C0000"/>
                          </a:solidFill>
                          <a:effectLst/>
                          <a:latin typeface="Times New Roman" pitchFamily="18" charset="0"/>
                          <a:ea typeface="SimSun" pitchFamily="2" charset="-122"/>
                          <a:cs typeface="Times New Roman" pitchFamily="18" charset="0"/>
                        </a:rPr>
                        <a:t>1</a:t>
                      </a:r>
                      <a:endParaRPr kumimoji="0" lang="en-US" sz="2000" b="0" i="0" u="none" strike="noStrike" cap="none" normalizeH="0" baseline="0">
                        <a:ln>
                          <a:noFill/>
                        </a:ln>
                        <a:solidFill>
                          <a:srgbClr val="CC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C0000"/>
                          </a:solidFill>
                          <a:effectLst/>
                          <a:latin typeface="Times New Roman" pitchFamily="18" charset="0"/>
                          <a:ea typeface="SimSun" pitchFamily="2" charset="-122"/>
                          <a:cs typeface="Times New Roman" pitchFamily="18" charset="0"/>
                        </a:rPr>
                        <a:t>1</a:t>
                      </a:r>
                      <a:endParaRPr kumimoji="0" lang="en-US" sz="2000" b="0" i="0" u="none" strike="noStrike" cap="none" normalizeH="0" baseline="0">
                        <a:ln>
                          <a:noFill/>
                        </a:ln>
                        <a:solidFill>
                          <a:srgbClr val="CC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C0000"/>
                          </a:solidFill>
                          <a:effectLst/>
                          <a:latin typeface="Times New Roman" pitchFamily="18" charset="0"/>
                          <a:ea typeface="SimSun" pitchFamily="2" charset="-122"/>
                          <a:cs typeface="Times New Roman" pitchFamily="18" charset="0"/>
                        </a:rPr>
                        <a:t>1</a:t>
                      </a:r>
                      <a:endParaRPr kumimoji="0" lang="en-US" sz="2000" b="0" i="0" u="none" strike="noStrike" cap="none" normalizeH="0" baseline="0">
                        <a:ln>
                          <a:noFill/>
                        </a:ln>
                        <a:solidFill>
                          <a:srgbClr val="CC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C0000"/>
                          </a:solidFill>
                          <a:effectLst/>
                          <a:latin typeface="Times New Roman" pitchFamily="18" charset="0"/>
                          <a:ea typeface="SimSun" pitchFamily="2" charset="-122"/>
                          <a:cs typeface="Times New Roman" pitchFamily="18" charset="0"/>
                        </a:rPr>
                        <a:t>1</a:t>
                      </a:r>
                      <a:endParaRPr kumimoji="0" lang="en-US" sz="2000" b="0" i="0" u="none" strike="noStrike" cap="none" normalizeH="0" baseline="0">
                        <a:ln>
                          <a:noFill/>
                        </a:ln>
                        <a:solidFill>
                          <a:srgbClr val="CC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C0000"/>
                          </a:solidFill>
                          <a:effectLst/>
                          <a:latin typeface="Times New Roman" pitchFamily="18" charset="0"/>
                          <a:ea typeface="SimSun" pitchFamily="2" charset="-122"/>
                          <a:cs typeface="Times New Roman" pitchFamily="18" charset="0"/>
                        </a:rPr>
                        <a:t>1</a:t>
                      </a:r>
                      <a:endParaRPr kumimoji="0" lang="en-US" sz="2000" b="0" i="0" u="none" strike="noStrike" cap="none" normalizeH="0" baseline="0">
                        <a:ln>
                          <a:noFill/>
                        </a:ln>
                        <a:solidFill>
                          <a:srgbClr val="CC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C0000"/>
                          </a:solidFill>
                          <a:effectLst/>
                          <a:latin typeface="Times New Roman" pitchFamily="18" charset="0"/>
                          <a:ea typeface="SimSun" pitchFamily="2" charset="-122"/>
                          <a:cs typeface="Times New Roman" pitchFamily="18" charset="0"/>
                        </a:rPr>
                        <a:t>1</a:t>
                      </a:r>
                      <a:endParaRPr kumimoji="0" lang="en-US" sz="2000" b="0" i="0" u="none" strike="noStrike" cap="none" normalizeH="0" baseline="0">
                        <a:ln>
                          <a:noFill/>
                        </a:ln>
                        <a:solidFill>
                          <a:srgbClr val="CC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C0000"/>
                          </a:solidFill>
                          <a:effectLst/>
                          <a:latin typeface="Times New Roman" pitchFamily="18" charset="0"/>
                          <a:ea typeface="SimSun" pitchFamily="2" charset="-122"/>
                          <a:cs typeface="Times New Roman" pitchFamily="18" charset="0"/>
                        </a:rPr>
                        <a:t>1</a:t>
                      </a:r>
                      <a:endParaRPr kumimoji="0" lang="en-US" sz="2000" b="0" i="0" u="none" strike="noStrike" cap="none" normalizeH="0" baseline="0">
                        <a:ln>
                          <a:noFill/>
                        </a:ln>
                        <a:solidFill>
                          <a:srgbClr val="CC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3653" name="Rectangle 9"/>
          <p:cNvSpPr>
            <a:spLocks noChangeArrowheads="1"/>
          </p:cNvSpPr>
          <p:nvPr/>
        </p:nvSpPr>
        <p:spPr bwMode="auto">
          <a:xfrm>
            <a:off x="3276600" y="4170511"/>
            <a:ext cx="266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2400">
                <a:solidFill>
                  <a:srgbClr val="C00000"/>
                </a:solidFill>
                <a:latin typeface="Times New Roman" pitchFamily="18" charset="0"/>
                <a:cs typeface="Times New Roman" pitchFamily="18" charset="0"/>
              </a:rPr>
              <a:t>Mask (filter)</a:t>
            </a:r>
          </a:p>
        </p:txBody>
      </p:sp>
      <p:graphicFrame>
        <p:nvGraphicFramePr>
          <p:cNvPr id="103705" name="Group 281"/>
          <p:cNvGraphicFramePr>
            <a:graphicFrameLocks noGrp="1"/>
          </p:cNvGraphicFramePr>
          <p:nvPr>
            <p:extLst>
              <p:ext uri="{D42A27DB-BD31-4B8C-83A1-F6EECF244321}">
                <p14:modId xmlns:p14="http://schemas.microsoft.com/office/powerpoint/2010/main" val="1688073271"/>
              </p:ext>
            </p:extLst>
          </p:nvPr>
        </p:nvGraphicFramePr>
        <p:xfrm>
          <a:off x="6624638" y="1740048"/>
          <a:ext cx="2160587" cy="2286000"/>
        </p:xfrm>
        <a:graphic>
          <a:graphicData uri="http://schemas.openxmlformats.org/drawingml/2006/table">
            <a:tbl>
              <a:tblPr/>
              <a:tblGrid>
                <a:gridCol w="431800">
                  <a:extLst>
                    <a:ext uri="{9D8B030D-6E8A-4147-A177-3AD203B41FA5}">
                      <a16:colId xmlns:a16="http://schemas.microsoft.com/office/drawing/2014/main" val="20000"/>
                    </a:ext>
                  </a:extLst>
                </a:gridCol>
                <a:gridCol w="539898">
                  <a:extLst>
                    <a:ext uri="{9D8B030D-6E8A-4147-A177-3AD203B41FA5}">
                      <a16:colId xmlns:a16="http://schemas.microsoft.com/office/drawing/2014/main" val="20001"/>
                    </a:ext>
                  </a:extLst>
                </a:gridCol>
                <a:gridCol w="431652">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360362">
                  <a:extLst>
                    <a:ext uri="{9D8B030D-6E8A-4147-A177-3AD203B41FA5}">
                      <a16:colId xmlns:a16="http://schemas.microsoft.com/office/drawing/2014/main" val="20004"/>
                    </a:ext>
                  </a:extLst>
                </a:gridCol>
              </a:tblGrid>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3333FF"/>
                          </a:solidFill>
                          <a:effectLst/>
                          <a:latin typeface="Arial" charset="0"/>
                          <a:cs typeface="Arial" charset="0"/>
                        </a:rPr>
                        <a:t>12</a:t>
                      </a:r>
                      <a:endParaRPr kumimoji="0" lang="en-US" sz="2400" b="0" i="0" u="none" strike="noStrike" cap="none" normalizeH="0" baseline="0" dirty="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3692" name="Object 28"/>
          <p:cNvGraphicFramePr>
            <a:graphicFrameLocks noChangeAspect="1"/>
          </p:cNvGraphicFramePr>
          <p:nvPr>
            <p:extLst>
              <p:ext uri="{D42A27DB-BD31-4B8C-83A1-F6EECF244321}">
                <p14:modId xmlns:p14="http://schemas.microsoft.com/office/powerpoint/2010/main" val="3855835259"/>
              </p:ext>
            </p:extLst>
          </p:nvPr>
        </p:nvGraphicFramePr>
        <p:xfrm>
          <a:off x="1062038" y="5235575"/>
          <a:ext cx="6081712" cy="1217613"/>
        </p:xfrm>
        <a:graphic>
          <a:graphicData uri="http://schemas.openxmlformats.org/presentationml/2006/ole">
            <mc:AlternateContent xmlns:mc="http://schemas.openxmlformats.org/markup-compatibility/2006">
              <mc:Choice xmlns:v="urn:schemas-microsoft-com:vml" Requires="v">
                <p:oleObj spid="_x0000_s128090" name="Equation" r:id="rId4" imgW="3327120" imgH="672840" progId="Equation.3">
                  <p:embed/>
                </p:oleObj>
              </mc:Choice>
              <mc:Fallback>
                <p:oleObj name="Equation" r:id="rId4" imgW="3327120" imgH="672840" progId="Equation.3">
                  <p:embed/>
                  <p:pic>
                    <p:nvPicPr>
                      <p:cNvPr id="0" name=""/>
                      <p:cNvPicPr>
                        <a:picLocks noChangeAspect="1" noChangeArrowheads="1"/>
                      </p:cNvPicPr>
                      <p:nvPr/>
                    </p:nvPicPr>
                    <p:blipFill>
                      <a:blip r:embed="rId5"/>
                      <a:srcRect/>
                      <a:stretch>
                        <a:fillRect/>
                      </a:stretch>
                    </p:blipFill>
                    <p:spPr bwMode="auto">
                      <a:xfrm>
                        <a:off x="1062038" y="5235575"/>
                        <a:ext cx="6081712"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693" name="Rectangle 9"/>
          <p:cNvSpPr>
            <a:spLocks noChangeArrowheads="1"/>
          </p:cNvSpPr>
          <p:nvPr/>
        </p:nvSpPr>
        <p:spPr bwMode="auto">
          <a:xfrm>
            <a:off x="6192838" y="4170511"/>
            <a:ext cx="266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2400">
                <a:solidFill>
                  <a:srgbClr val="C00000"/>
                </a:solidFill>
                <a:latin typeface="Times New Roman" pitchFamily="18" charset="0"/>
                <a:cs typeface="Times New Roman" pitchFamily="18" charset="0"/>
              </a:rPr>
              <a:t>Output image</a:t>
            </a:r>
          </a:p>
        </p:txBody>
      </p:sp>
      <p:sp>
        <p:nvSpPr>
          <p:cNvPr id="103694" name="Text Box 29"/>
          <p:cNvSpPr txBox="1">
            <a:spLocks noChangeArrowheads="1"/>
          </p:cNvSpPr>
          <p:nvPr/>
        </p:nvSpPr>
        <p:spPr bwMode="auto">
          <a:xfrm>
            <a:off x="1692275" y="1387624"/>
            <a:ext cx="1619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i="1" dirty="0">
                <a:solidFill>
                  <a:srgbClr val="CC0000"/>
                </a:solidFill>
                <a:latin typeface="Times New Roman" pitchFamily="18" charset="0"/>
                <a:cs typeface="Times New Roman" pitchFamily="18" charset="0"/>
              </a:rPr>
              <a:t>y: 0 to 4</a:t>
            </a:r>
          </a:p>
        </p:txBody>
      </p:sp>
      <p:sp>
        <p:nvSpPr>
          <p:cNvPr id="103695" name="Text Box 29"/>
          <p:cNvSpPr txBox="1">
            <a:spLocks noChangeArrowheads="1"/>
          </p:cNvSpPr>
          <p:nvPr/>
        </p:nvSpPr>
        <p:spPr bwMode="auto">
          <a:xfrm>
            <a:off x="0" y="2765573"/>
            <a:ext cx="1258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spcBef>
                <a:spcPct val="50000"/>
              </a:spcBef>
            </a:pPr>
            <a:r>
              <a:rPr lang="en-US" sz="2400" i="1" dirty="0">
                <a:solidFill>
                  <a:srgbClr val="CC0000"/>
                </a:solidFill>
                <a:latin typeface="Times New Roman" pitchFamily="18" charset="0"/>
                <a:cs typeface="Times New Roman" pitchFamily="18" charset="0"/>
              </a:rPr>
              <a:t>x: 0 to 4</a:t>
            </a:r>
          </a:p>
        </p:txBody>
      </p:sp>
      <p:sp>
        <p:nvSpPr>
          <p:cNvPr id="103696" name="Text Box 29"/>
          <p:cNvSpPr txBox="1">
            <a:spLocks noChangeArrowheads="1"/>
          </p:cNvSpPr>
          <p:nvPr/>
        </p:nvSpPr>
        <p:spPr bwMode="auto">
          <a:xfrm>
            <a:off x="4608513" y="2154386"/>
            <a:ext cx="147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i="1" dirty="0">
                <a:solidFill>
                  <a:srgbClr val="CC0000"/>
                </a:solidFill>
                <a:latin typeface="Times New Roman" pitchFamily="18" charset="0"/>
                <a:cs typeface="Times New Roman" pitchFamily="18" charset="0"/>
              </a:rPr>
              <a:t>t: -1 to -1</a:t>
            </a:r>
          </a:p>
        </p:txBody>
      </p:sp>
      <p:sp>
        <p:nvSpPr>
          <p:cNvPr id="103697" name="Text Box 29"/>
          <p:cNvSpPr txBox="1">
            <a:spLocks noChangeArrowheads="1"/>
          </p:cNvSpPr>
          <p:nvPr/>
        </p:nvSpPr>
        <p:spPr bwMode="auto">
          <a:xfrm>
            <a:off x="3419475" y="3162448"/>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i="1" dirty="0">
                <a:solidFill>
                  <a:srgbClr val="CC0000"/>
                </a:solidFill>
                <a:latin typeface="Times New Roman" pitchFamily="18" charset="0"/>
                <a:cs typeface="Times New Roman" pitchFamily="18" charset="0"/>
              </a:rPr>
              <a:t>s: -1 to 1</a:t>
            </a:r>
          </a:p>
        </p:txBody>
      </p:sp>
      <p:sp>
        <p:nvSpPr>
          <p:cNvPr id="103698" name="Text Box 29"/>
          <p:cNvSpPr txBox="1">
            <a:spLocks noChangeArrowheads="1"/>
          </p:cNvSpPr>
          <p:nvPr/>
        </p:nvSpPr>
        <p:spPr bwMode="auto">
          <a:xfrm>
            <a:off x="7458075" y="1250049"/>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i="1" dirty="0">
                <a:solidFill>
                  <a:srgbClr val="CC0000"/>
                </a:solidFill>
                <a:latin typeface="Times New Roman" pitchFamily="18" charset="0"/>
                <a:cs typeface="Times New Roman" pitchFamily="18" charset="0"/>
              </a:rPr>
              <a:t>y</a:t>
            </a:r>
          </a:p>
        </p:txBody>
      </p:sp>
      <p:sp>
        <p:nvSpPr>
          <p:cNvPr id="103699" name="Text Box 29"/>
          <p:cNvSpPr txBox="1">
            <a:spLocks noChangeArrowheads="1"/>
          </p:cNvSpPr>
          <p:nvPr/>
        </p:nvSpPr>
        <p:spPr bwMode="auto">
          <a:xfrm>
            <a:off x="6192838" y="2694136"/>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i="1" dirty="0">
                <a:solidFill>
                  <a:srgbClr val="CC0000"/>
                </a:solidFill>
                <a:latin typeface="Times New Roman" pitchFamily="18" charset="0"/>
                <a:cs typeface="Times New Roman" pitchFamily="18" charset="0"/>
              </a:rPr>
              <a:t>x</a:t>
            </a:r>
          </a:p>
        </p:txBody>
      </p:sp>
      <p:sp>
        <p:nvSpPr>
          <p:cNvPr id="103700" name="Text Box 29"/>
          <p:cNvSpPr txBox="1">
            <a:spLocks noChangeArrowheads="1"/>
          </p:cNvSpPr>
          <p:nvPr/>
        </p:nvSpPr>
        <p:spPr bwMode="auto">
          <a:xfrm>
            <a:off x="0" y="4673748"/>
            <a:ext cx="212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i="1" dirty="0">
                <a:solidFill>
                  <a:srgbClr val="0000CC"/>
                </a:solidFill>
                <a:latin typeface="Times New Roman" pitchFamily="18" charset="0"/>
                <a:cs typeface="Times New Roman" pitchFamily="18" charset="0"/>
              </a:rPr>
              <a:t>g(</a:t>
            </a:r>
            <a:r>
              <a:rPr lang="en-US" sz="2400" i="1" dirty="0" err="1">
                <a:solidFill>
                  <a:srgbClr val="0000CC"/>
                </a:solidFill>
                <a:latin typeface="Times New Roman" pitchFamily="18" charset="0"/>
                <a:cs typeface="Times New Roman" pitchFamily="18" charset="0"/>
              </a:rPr>
              <a:t>x,y</a:t>
            </a:r>
            <a:r>
              <a:rPr lang="en-US" sz="2400" i="1" dirty="0">
                <a:solidFill>
                  <a:srgbClr val="0000CC"/>
                </a:solidFill>
                <a:latin typeface="Times New Roman" pitchFamily="18" charset="0"/>
                <a:cs typeface="Times New Roman" pitchFamily="18" charset="0"/>
              </a:rPr>
              <a:t>)=g(2,1)</a:t>
            </a:r>
          </a:p>
        </p:txBody>
      </p:sp>
    </p:spTree>
    <p:extLst>
      <p:ext uri="{BB962C8B-B14F-4D97-AF65-F5344CB8AC3E}">
        <p14:creationId xmlns:p14="http://schemas.microsoft.com/office/powerpoint/2010/main" val="2275662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EA32A3D7-84EF-4F1E-AC62-E5A7B0594135}" type="slidenum">
              <a:rPr lang="en-US" sz="1400" smtClean="0">
                <a:solidFill>
                  <a:schemeClr val="tx1"/>
                </a:solidFill>
              </a:rPr>
              <a:pPr eaLnBrk="1" hangingPunct="1"/>
              <a:t>8</a:t>
            </a:fld>
            <a:endParaRPr lang="en-US" sz="1400">
              <a:solidFill>
                <a:schemeClr val="tx1"/>
              </a:solidFill>
            </a:endParaRPr>
          </a:p>
        </p:txBody>
      </p:sp>
      <p:sp>
        <p:nvSpPr>
          <p:cNvPr id="24583" name="Text Box 29"/>
          <p:cNvSpPr txBox="1">
            <a:spLocks noChangeArrowheads="1"/>
          </p:cNvSpPr>
          <p:nvPr/>
        </p:nvSpPr>
        <p:spPr bwMode="auto">
          <a:xfrm>
            <a:off x="0" y="944563"/>
            <a:ext cx="4067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a:solidFill>
                  <a:srgbClr val="0000CC"/>
                </a:solidFill>
              </a:rPr>
              <a:t>Median Filters</a:t>
            </a:r>
          </a:p>
        </p:txBody>
      </p:sp>
      <p:sp>
        <p:nvSpPr>
          <p:cNvPr id="24584" name="Text Box 7"/>
          <p:cNvSpPr txBox="1">
            <a:spLocks noChangeArrowheads="1"/>
          </p:cNvSpPr>
          <p:nvPr/>
        </p:nvSpPr>
        <p:spPr bwMode="auto">
          <a:xfrm>
            <a:off x="250825" y="1625600"/>
            <a:ext cx="8713788"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just" eaLnBrk="1" hangingPunct="1">
              <a:spcBef>
                <a:spcPct val="50000"/>
              </a:spcBef>
              <a:buFontTx/>
              <a:buChar char="-"/>
            </a:pPr>
            <a:r>
              <a:rPr lang="en-US" sz="2400" dirty="0">
                <a:solidFill>
                  <a:schemeClr val="tx1"/>
                </a:solidFill>
                <a:latin typeface="Times New Roman" pitchFamily="18" charset="0"/>
                <a:cs typeface="Times New Roman" pitchFamily="18" charset="0"/>
              </a:rPr>
              <a:t>Median filters are often used to reduce the noise without eliminating the edges and other high frequency contents.</a:t>
            </a:r>
          </a:p>
          <a:p>
            <a:pPr algn="just" eaLnBrk="1" hangingPunct="1">
              <a:spcBef>
                <a:spcPct val="50000"/>
              </a:spcBef>
              <a:buFontTx/>
              <a:buChar char="-"/>
            </a:pPr>
            <a:r>
              <a:rPr lang="en-US" sz="2400" dirty="0">
                <a:solidFill>
                  <a:schemeClr val="tx1"/>
                </a:solidFill>
                <a:latin typeface="Times New Roman" pitchFamily="18" charset="0"/>
                <a:cs typeface="Times New Roman" pitchFamily="18" charset="0"/>
              </a:rPr>
              <a:t>The operation of the filters to find each pixel value in the processed image has 3 steps:</a:t>
            </a:r>
          </a:p>
          <a:p>
            <a:pPr algn="just" eaLnBrk="1" hangingPunct="1">
              <a:spcBef>
                <a:spcPct val="50000"/>
              </a:spcBef>
            </a:pPr>
            <a:r>
              <a:rPr lang="en-US" sz="2400" dirty="0">
                <a:solidFill>
                  <a:schemeClr val="tx1"/>
                </a:solidFill>
                <a:latin typeface="Times New Roman" pitchFamily="18" charset="0"/>
                <a:cs typeface="Times New Roman" pitchFamily="18" charset="0"/>
              </a:rPr>
              <a:t>	* Step 1: All pixels in the neighborhood of the pixel in the original image (identified by the mask) are inserted in a list.</a:t>
            </a:r>
          </a:p>
          <a:p>
            <a:pPr algn="just" eaLnBrk="1" hangingPunct="1">
              <a:spcBef>
                <a:spcPct val="50000"/>
              </a:spcBef>
            </a:pPr>
            <a:r>
              <a:rPr lang="en-US" sz="2400" dirty="0">
                <a:solidFill>
                  <a:schemeClr val="tx1"/>
                </a:solidFill>
                <a:latin typeface="Times New Roman" pitchFamily="18" charset="0"/>
                <a:cs typeface="Times New Roman" pitchFamily="18" charset="0"/>
              </a:rPr>
              <a:t>	* Step 2: This list </a:t>
            </a:r>
            <a:r>
              <a:rPr lang="en-US" sz="2400">
                <a:solidFill>
                  <a:schemeClr val="tx1"/>
                </a:solidFill>
                <a:latin typeface="Times New Roman" pitchFamily="18" charset="0"/>
                <a:cs typeface="Times New Roman" pitchFamily="18" charset="0"/>
              </a:rPr>
              <a:t>is sorted </a:t>
            </a:r>
            <a:r>
              <a:rPr lang="en-US" sz="2400" dirty="0">
                <a:solidFill>
                  <a:schemeClr val="tx1"/>
                </a:solidFill>
                <a:latin typeface="Times New Roman" pitchFamily="18" charset="0"/>
                <a:cs typeface="Times New Roman" pitchFamily="18" charset="0"/>
              </a:rPr>
              <a:t>in ascending (or descending) order.</a:t>
            </a:r>
          </a:p>
          <a:p>
            <a:pPr algn="just" eaLnBrk="1" hangingPunct="1">
              <a:spcBef>
                <a:spcPct val="50000"/>
              </a:spcBef>
            </a:pPr>
            <a:r>
              <a:rPr lang="en-US" sz="2400" dirty="0">
                <a:solidFill>
                  <a:schemeClr val="tx1"/>
                </a:solidFill>
                <a:latin typeface="Times New Roman" pitchFamily="18" charset="0"/>
                <a:cs typeface="Times New Roman" pitchFamily="18" charset="0"/>
              </a:rPr>
              <a:t>	* Step 3: The median of the sorted list (i.e., the pixel in middle of the list) is chosen as the pixel value for the processed image.</a:t>
            </a:r>
          </a:p>
        </p:txBody>
      </p:sp>
      <p:sp>
        <p:nvSpPr>
          <p:cNvPr id="24586" name="Text Box 5"/>
          <p:cNvSpPr txBox="1">
            <a:spLocks noChangeArrowheads="1"/>
          </p:cNvSpPr>
          <p:nvPr/>
        </p:nvSpPr>
        <p:spPr bwMode="auto">
          <a:xfrm>
            <a:off x="2417763" y="404813"/>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a:solidFill>
                  <a:srgbClr val="FF0000"/>
                </a:solidFill>
              </a:rPr>
              <a:t>Image Filtering</a:t>
            </a:r>
            <a:endParaRPr lang="en-US" sz="2400">
              <a:solidFill>
                <a:srgbClr val="FF0000"/>
              </a:solidFill>
            </a:endParaRPr>
          </a:p>
        </p:txBody>
      </p:sp>
    </p:spTree>
    <p:extLst>
      <p:ext uri="{BB962C8B-B14F-4D97-AF65-F5344CB8AC3E}">
        <p14:creationId xmlns:p14="http://schemas.microsoft.com/office/powerpoint/2010/main" val="3970088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84E6F76E-4A71-40E9-8FED-3A18D299B9E2}" type="slidenum">
              <a:rPr lang="en-US" sz="1400">
                <a:solidFill>
                  <a:schemeClr val="tx1"/>
                </a:solidFill>
              </a:rPr>
              <a:pPr algn="r" eaLnBrk="1" hangingPunct="1"/>
              <a:t>9</a:t>
            </a:fld>
            <a:endParaRPr lang="en-US" sz="1400">
              <a:solidFill>
                <a:schemeClr val="tx1"/>
              </a:solidFill>
            </a:endParaRPr>
          </a:p>
        </p:txBody>
      </p:sp>
      <p:sp>
        <p:nvSpPr>
          <p:cNvPr id="105478" name="Text Box 7"/>
          <p:cNvSpPr txBox="1">
            <a:spLocks noChangeArrowheads="1"/>
          </p:cNvSpPr>
          <p:nvPr/>
        </p:nvSpPr>
        <p:spPr bwMode="auto">
          <a:xfrm>
            <a:off x="215900" y="981075"/>
            <a:ext cx="87137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just" eaLnBrk="1" hangingPunct="1">
              <a:spcBef>
                <a:spcPct val="50000"/>
              </a:spcBef>
              <a:buFontTx/>
              <a:buChar char="-"/>
            </a:pPr>
            <a:r>
              <a:rPr lang="en-US" sz="2400" dirty="0">
                <a:solidFill>
                  <a:schemeClr val="tx1"/>
                </a:solidFill>
                <a:latin typeface="Times New Roman" pitchFamily="18" charset="0"/>
                <a:cs typeface="Times New Roman" pitchFamily="18" charset="0"/>
              </a:rPr>
              <a:t>A median filter creates pixel values of the filtered image based on the storing of the gray level of the pixels in the mask around the central pixel in the original image.</a:t>
            </a:r>
          </a:p>
        </p:txBody>
      </p:sp>
      <p:sp>
        <p:nvSpPr>
          <p:cNvPr id="105479" name="Text Box 5"/>
          <p:cNvSpPr txBox="1">
            <a:spLocks noChangeArrowheads="1"/>
          </p:cNvSpPr>
          <p:nvPr/>
        </p:nvSpPr>
        <p:spPr bwMode="auto">
          <a:xfrm>
            <a:off x="2417763" y="404813"/>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a:solidFill>
                  <a:srgbClr val="FF0000"/>
                </a:solidFill>
              </a:rPr>
              <a:t>Image Filtering</a:t>
            </a:r>
            <a:endParaRPr lang="en-US" sz="2400">
              <a:solidFill>
                <a:srgbClr val="FF0000"/>
              </a:solidFill>
            </a:endParaRPr>
          </a:p>
        </p:txBody>
      </p:sp>
      <p:sp>
        <p:nvSpPr>
          <p:cNvPr id="105482" name="Line 8"/>
          <p:cNvSpPr>
            <a:spLocks noChangeShapeType="1"/>
          </p:cNvSpPr>
          <p:nvPr/>
        </p:nvSpPr>
        <p:spPr bwMode="auto">
          <a:xfrm>
            <a:off x="4562475" y="4935538"/>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3" name="Line 9"/>
          <p:cNvSpPr>
            <a:spLocks noChangeShapeType="1"/>
          </p:cNvSpPr>
          <p:nvPr/>
        </p:nvSpPr>
        <p:spPr bwMode="auto">
          <a:xfrm>
            <a:off x="4589463" y="4935538"/>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4" name="Rectangle 9"/>
          <p:cNvSpPr>
            <a:spLocks noChangeArrowheads="1"/>
          </p:cNvSpPr>
          <p:nvPr/>
        </p:nvSpPr>
        <p:spPr bwMode="auto">
          <a:xfrm>
            <a:off x="-508" y="5157143"/>
            <a:ext cx="40965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en-US" sz="2400" dirty="0">
                <a:solidFill>
                  <a:srgbClr val="C00000"/>
                </a:solidFill>
                <a:latin typeface="Times New Roman" pitchFamily="18" charset="0"/>
                <a:cs typeface="Times New Roman" pitchFamily="18" charset="0"/>
              </a:rPr>
              <a:t>Fig. 4.3: Mask of median filter</a:t>
            </a:r>
          </a:p>
        </p:txBody>
      </p:sp>
      <p:sp>
        <p:nvSpPr>
          <p:cNvPr id="105485" name="Text Box 29"/>
          <p:cNvSpPr txBox="1">
            <a:spLocks noChangeArrowheads="1"/>
          </p:cNvSpPr>
          <p:nvPr/>
        </p:nvSpPr>
        <p:spPr bwMode="auto">
          <a:xfrm>
            <a:off x="215900" y="2205038"/>
            <a:ext cx="86756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just" eaLnBrk="1" hangingPunct="1">
              <a:spcBef>
                <a:spcPct val="50000"/>
              </a:spcBef>
            </a:pPr>
            <a:r>
              <a:rPr lang="en-US" sz="2400" b="1" dirty="0">
                <a:solidFill>
                  <a:srgbClr val="00B050"/>
                </a:solidFill>
                <a:latin typeface="Times New Roman" pitchFamily="18" charset="0"/>
                <a:cs typeface="Times New Roman" pitchFamily="18" charset="0"/>
              </a:rPr>
              <a:t>Example 4.3: </a:t>
            </a:r>
            <a:r>
              <a:rPr lang="en-US" sz="2400" dirty="0">
                <a:solidFill>
                  <a:srgbClr val="00B050"/>
                </a:solidFill>
                <a:latin typeface="Times New Roman" pitchFamily="18" charset="0"/>
                <a:cs typeface="Times New Roman" pitchFamily="18" charset="0"/>
              </a:rPr>
              <a:t>Fig. 4.3 illustrates the performance of a 3x3 median filter on a sub-image. According to the sorted list, the response of the filter is 12.</a:t>
            </a:r>
          </a:p>
        </p:txBody>
      </p:sp>
      <p:graphicFrame>
        <p:nvGraphicFramePr>
          <p:cNvPr id="105508" name="Group 36"/>
          <p:cNvGraphicFramePr>
            <a:graphicFrameLocks noGrp="1"/>
          </p:cNvGraphicFramePr>
          <p:nvPr/>
        </p:nvGraphicFramePr>
        <p:xfrm>
          <a:off x="179388" y="3429000"/>
          <a:ext cx="1655762" cy="1371600"/>
        </p:xfrm>
        <a:graphic>
          <a:graphicData uri="http://schemas.openxmlformats.org/drawingml/2006/table">
            <a:tbl>
              <a:tblPr/>
              <a:tblGrid>
                <a:gridCol w="550862">
                  <a:extLst>
                    <a:ext uri="{9D8B030D-6E8A-4147-A177-3AD203B41FA5}">
                      <a16:colId xmlns:a16="http://schemas.microsoft.com/office/drawing/2014/main" val="20000"/>
                    </a:ext>
                  </a:extLst>
                </a:gridCol>
                <a:gridCol w="554038">
                  <a:extLst>
                    <a:ext uri="{9D8B030D-6E8A-4147-A177-3AD203B41FA5}">
                      <a16:colId xmlns:a16="http://schemas.microsoft.com/office/drawing/2014/main" val="20001"/>
                    </a:ext>
                  </a:extLst>
                </a:gridCol>
                <a:gridCol w="550862">
                  <a:extLst>
                    <a:ext uri="{9D8B030D-6E8A-4147-A177-3AD203B41FA5}">
                      <a16:colId xmlns:a16="http://schemas.microsoft.com/office/drawing/2014/main" val="20002"/>
                    </a:ext>
                  </a:extLst>
                </a:gridCol>
              </a:tblGrid>
              <a:tr h="304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63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5504" name="Rectangle 151"/>
          <p:cNvSpPr>
            <a:spLocks noChangeArrowheads="1"/>
          </p:cNvSpPr>
          <p:nvPr/>
        </p:nvSpPr>
        <p:spPr bwMode="auto">
          <a:xfrm>
            <a:off x="2016125" y="3500438"/>
            <a:ext cx="1547813" cy="1260475"/>
          </a:xfrm>
          <a:prstGeom prst="rect">
            <a:avLst/>
          </a:prstGeom>
          <a:solidFill>
            <a:schemeClr val="accent1"/>
          </a:solidFill>
          <a:ln w="9525">
            <a:solidFill>
              <a:schemeClr val="tx1"/>
            </a:solidFill>
            <a:miter lim="800000"/>
            <a:headEnd/>
            <a:tailEnd/>
          </a:ln>
        </p:spPr>
        <p:txBody>
          <a:bodyPr wrap="none" anchor="ctr"/>
          <a:lstStyle/>
          <a:p>
            <a:endParaRPr lang="en-US" sz="2400"/>
          </a:p>
        </p:txBody>
      </p:sp>
      <p:sp>
        <p:nvSpPr>
          <p:cNvPr id="105505" name="Line 152"/>
          <p:cNvSpPr>
            <a:spLocks noChangeShapeType="1"/>
          </p:cNvSpPr>
          <p:nvPr/>
        </p:nvSpPr>
        <p:spPr bwMode="auto">
          <a:xfrm flipV="1">
            <a:off x="1835150" y="4076700"/>
            <a:ext cx="576263" cy="635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506" name="Text Box 153"/>
          <p:cNvSpPr txBox="1">
            <a:spLocks noChangeArrowheads="1"/>
          </p:cNvSpPr>
          <p:nvPr/>
        </p:nvSpPr>
        <p:spPr bwMode="auto">
          <a:xfrm>
            <a:off x="2411413" y="3860800"/>
            <a:ext cx="66198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a:t>12</a:t>
            </a:r>
          </a:p>
        </p:txBody>
      </p:sp>
      <p:pic>
        <p:nvPicPr>
          <p:cNvPr id="105507"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2997200"/>
            <a:ext cx="5184773" cy="3587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09" name="Text Box 29"/>
          <p:cNvSpPr txBox="1">
            <a:spLocks noChangeArrowheads="1"/>
          </p:cNvSpPr>
          <p:nvPr/>
        </p:nvSpPr>
        <p:spPr bwMode="auto">
          <a:xfrm>
            <a:off x="-4446" y="5867941"/>
            <a:ext cx="44284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300" b="1" dirty="0">
                <a:solidFill>
                  <a:srgbClr val="0000CC"/>
                </a:solidFill>
              </a:rPr>
              <a:t>8, 10, 10, 10, </a:t>
            </a:r>
            <a:r>
              <a:rPr lang="en-US" sz="2300" b="1" dirty="0">
                <a:solidFill>
                  <a:srgbClr val="CC0000"/>
                </a:solidFill>
              </a:rPr>
              <a:t>12</a:t>
            </a:r>
            <a:r>
              <a:rPr lang="en-US" sz="2300" b="1" dirty="0">
                <a:solidFill>
                  <a:srgbClr val="0000CC"/>
                </a:solidFill>
              </a:rPr>
              <a:t>,</a:t>
            </a:r>
            <a:r>
              <a:rPr lang="en-US" sz="2300" b="1" dirty="0">
                <a:solidFill>
                  <a:srgbClr val="CC0000"/>
                </a:solidFill>
              </a:rPr>
              <a:t> 12</a:t>
            </a:r>
            <a:r>
              <a:rPr lang="en-US" sz="2300" b="1" dirty="0">
                <a:solidFill>
                  <a:srgbClr val="0000CC"/>
                </a:solidFill>
              </a:rPr>
              <a:t>, 23, 45, 64</a:t>
            </a:r>
          </a:p>
        </p:txBody>
      </p:sp>
    </p:spTree>
    <p:extLst>
      <p:ext uri="{BB962C8B-B14F-4D97-AF65-F5344CB8AC3E}">
        <p14:creationId xmlns:p14="http://schemas.microsoft.com/office/powerpoint/2010/main" val="573321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3333FF"/>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3333FF"/>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7093</TotalTime>
  <Words>1052</Words>
  <Application>Microsoft Office PowerPoint</Application>
  <PresentationFormat>On-screen Show (4:3)</PresentationFormat>
  <Paragraphs>236</Paragraphs>
  <Slides>20</Slides>
  <Notes>20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SimSun</vt:lpstr>
      <vt:lpstr>Arial</vt:lpstr>
      <vt:lpstr>Cambria Math</vt:lpstr>
      <vt:lpstr>Times New Roman</vt:lpstr>
      <vt:lpstr>Wingdings</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JamesCuong Ngo</dc:creator>
  <cp:lastModifiedBy>Admin</cp:lastModifiedBy>
  <cp:revision>455</cp:revision>
  <dcterms:created xsi:type="dcterms:W3CDTF">2006-02-13T16:28:33Z</dcterms:created>
  <dcterms:modified xsi:type="dcterms:W3CDTF">2018-10-30T04:06:19Z</dcterms:modified>
</cp:coreProperties>
</file>