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B2972-4077-46B2-8D09-0EE87C273614}">
          <p14:sldIdLst>
            <p14:sldId id="256"/>
            <p14:sldId id="257"/>
          </p14:sldIdLst>
        </p14:section>
        <p14:section name="Prototype Appendix" id="{0CC0BAA5-85F0-4831-AA12-D49B468649BC}">
          <p14:sldIdLst>
            <p14:sldId id="261"/>
            <p14:sldId id="258"/>
            <p14:sldId id="259"/>
            <p14:sldId id="260"/>
          </p14:sldIdLst>
        </p14:section>
        <p14:section name="Connection between Prototype and Simulation" id="{6EBBF754-1658-44C3-8EE3-7932390139EC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wia Hejduk" userId="03d742a326c9c840" providerId="LiveId" clId="{0274EBCF-ECB3-4873-89BF-6BAA1128BB7E}"/>
    <pc:docChg chg="modSld">
      <pc:chgData name="Oliwia Hejduk" userId="03d742a326c9c840" providerId="LiveId" clId="{0274EBCF-ECB3-4873-89BF-6BAA1128BB7E}" dt="2025-06-13T15:03:24.515" v="1" actId="1076"/>
      <pc:docMkLst>
        <pc:docMk/>
      </pc:docMkLst>
      <pc:sldChg chg="modSp mod">
        <pc:chgData name="Oliwia Hejduk" userId="03d742a326c9c840" providerId="LiveId" clId="{0274EBCF-ECB3-4873-89BF-6BAA1128BB7E}" dt="2025-06-13T15:03:24.515" v="1" actId="1076"/>
        <pc:sldMkLst>
          <pc:docMk/>
          <pc:sldMk cId="1397123598" sldId="261"/>
        </pc:sldMkLst>
        <pc:spChg chg="mod">
          <ac:chgData name="Oliwia Hejduk" userId="03d742a326c9c840" providerId="LiveId" clId="{0274EBCF-ECB3-4873-89BF-6BAA1128BB7E}" dt="2025-06-13T15:03:24.515" v="1" actId="1076"/>
          <ac:spMkLst>
            <pc:docMk/>
            <pc:sldMk cId="1397123598" sldId="261"/>
            <ac:spMk id="2" creationId="{90198664-91A4-E029-E480-762330353E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1AD9-A8A8-736F-EC91-C28458CC8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85D35-7EDA-9F1D-FE3E-38F76C989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CBDD-F9DC-7983-A544-B8A3F7CC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D2AC-B65E-4AF2-AB16-D589AB4D3A7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A2076-A30B-4796-8491-CF080627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7084-B13C-59D6-DD7C-B40E7917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6520-55B9-4AB1-A3D7-76719806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D6CD-EA08-94E8-1AA8-6B540A83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D1988-05F1-6E83-ADB2-C8F46347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85C1D-6F0F-78C3-9F62-10AB45B7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D2AC-B65E-4AF2-AB16-D589AB4D3A7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94C15-EAFD-F8E2-15FA-562578BB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69B94-5B66-9195-1EE0-1DA1A1D8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6520-55B9-4AB1-A3D7-76719806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6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9A399-FF94-19C3-B2BD-182F05E69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697-21C9-39F1-CCC3-7E11E848B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E0AEF-2ABC-A575-489A-965D0589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D2AC-B65E-4AF2-AB16-D589AB4D3A7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35BB5-1CA4-B22F-466D-EEF05324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035F6-8F72-C33E-15C4-E66C4E3B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6520-55B9-4AB1-A3D7-76719806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8EF9-E3D7-0581-01DB-ADBEF8DC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0D5C-8DEA-9816-E50E-340BDEAB8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B0CEE-D494-61D5-F1F4-60E8B509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D2AC-B65E-4AF2-AB16-D589AB4D3A7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CD9F-D331-4C81-4292-7A92A055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1BCF2-8A94-4073-66D6-3425FBA3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6520-55B9-4AB1-A3D7-76719806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192D-5FCB-E4F3-B7D7-1BDAF4CB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F893F-7C50-C7BC-F3B9-6F071468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40A8-6B38-6AAC-A983-97857247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D2AC-B65E-4AF2-AB16-D589AB4D3A7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1595B-AA86-8502-373D-D26AC72E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B2BB-51FE-0359-2122-26E0AE8F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6520-55B9-4AB1-A3D7-76719806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5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A165-3EFD-90CF-5076-7AA31219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C3ED-E3F5-EE3E-7471-1FF173F56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C964C-7989-B25F-D48E-4C9EDA876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9D6F5-BC2F-2BCF-ECBA-1D639EDD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D2AC-B65E-4AF2-AB16-D589AB4D3A7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56D51-EC50-D0A1-7816-32416CDD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FC52-4BAB-11D1-9214-5BA85190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6520-55B9-4AB1-A3D7-76719806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5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48-E5E0-AA75-5232-8C5978C0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3A39F-898D-384E-A3A5-4E4FDA85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32E66-6423-29D1-3183-81160B031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86CB7-9896-32E7-1662-44A43F9BA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5267F-25B6-4915-9BE1-775555BD5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6935A-72BF-67B0-6DCF-CD7775FD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D2AC-B65E-4AF2-AB16-D589AB4D3A7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A161A-576F-FAE5-6552-AC64BE83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22E79-E75F-24F5-6C23-D48CDBA1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6520-55B9-4AB1-A3D7-76719806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0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DF67-600B-83CD-7547-93D44692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DF59F-DFBF-3C28-D993-888F5451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D2AC-B65E-4AF2-AB16-D589AB4D3A7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A37B6-7AE9-46F2-8C55-905FA0EE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2EF40-0703-5C22-8717-FAAA4673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6520-55B9-4AB1-A3D7-76719806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4CF7D-03E3-767F-ACDB-1738555D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D2AC-B65E-4AF2-AB16-D589AB4D3A7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37E83-1722-9E93-8FC7-38ABE21D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A6999-9BBC-DCDA-E7B5-A49484A9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6520-55B9-4AB1-A3D7-76719806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D589-66C2-09B7-1169-3FD7E96B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4AE7-D7CA-D51E-D282-D8E659B0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DDEA8-A6B3-F192-A7F2-09722750A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4DBC4-1655-F6AD-93E4-431B2C7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D2AC-B65E-4AF2-AB16-D589AB4D3A7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EB057-F6DE-A57F-122D-6BE707D7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23BA7-894B-313A-251D-EE652143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6520-55B9-4AB1-A3D7-76719806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5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CBE4-E162-75D6-59FE-E9AC308D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D5E4B-09D2-ADE8-CDC9-C9AF0ED19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7220E-D2C0-9500-F7A8-B8435C9D9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3352E-A164-F0E1-303E-DE40F246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D2AC-B65E-4AF2-AB16-D589AB4D3A7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086ED-6B2B-E739-61F9-239B97FD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E411E-10B2-CE67-121E-8349DE6F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6520-55B9-4AB1-A3D7-76719806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1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B90F2-34F0-5499-5C56-0A1A589A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8EAE8-BCE1-084D-BC79-42C123719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9BD51-57E1-6225-81CC-56BFBCAE4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4D2AC-B65E-4AF2-AB16-D589AB4D3A7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B650-725C-883C-3C92-4CC615A58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F2F5-BF04-6319-BA29-35779E33C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76520-55B9-4AB1-A3D7-76719806D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0A28-95DC-9BEF-1E9C-12CE925BD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36CA5-EBD9-EF3B-781A-BBF359E69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5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31D8-CA05-2922-A051-50223A7B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0392-7A48-EB24-C12D-5708D86D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8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8664-91A4-E029-E480-76233035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0" y="2766218"/>
            <a:ext cx="10515600" cy="1325563"/>
          </a:xfrm>
        </p:spPr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45D1-31C8-45FF-6E1F-789D47E01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2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FE8E-2BFA-37B7-7691-5802DBDD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A195-CD23-A348-A9C7-101FE1EA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ESP32 </a:t>
            </a:r>
          </a:p>
          <a:p>
            <a:pPr>
              <a:buFontTx/>
              <a:buChar char="-"/>
            </a:pPr>
            <a:r>
              <a:rPr lang="en-US" dirty="0"/>
              <a:t>MAX9814 sound sensor</a:t>
            </a:r>
          </a:p>
          <a:p>
            <a:pPr>
              <a:buFontTx/>
              <a:buChar char="-"/>
            </a:pPr>
            <a:r>
              <a:rPr lang="en-US" dirty="0"/>
              <a:t>AD5620 Amplifier</a:t>
            </a:r>
          </a:p>
          <a:p>
            <a:pPr>
              <a:buFontTx/>
              <a:buChar char="-"/>
            </a:pPr>
            <a:r>
              <a:rPr lang="en-US" dirty="0"/>
              <a:t>3d printed casing</a:t>
            </a:r>
          </a:p>
          <a:p>
            <a:pPr>
              <a:buFontTx/>
              <a:buChar char="-"/>
            </a:pPr>
            <a:r>
              <a:rPr lang="en-US" dirty="0"/>
              <a:t>Isolation material </a:t>
            </a:r>
          </a:p>
          <a:p>
            <a:pPr>
              <a:buFontTx/>
              <a:buChar char="-"/>
            </a:pPr>
            <a:r>
              <a:rPr lang="en-US" dirty="0"/>
              <a:t>Jumper wires</a:t>
            </a:r>
          </a:p>
          <a:p>
            <a:pPr>
              <a:buFontTx/>
              <a:buChar char="-"/>
            </a:pPr>
            <a:r>
              <a:rPr lang="en-US" dirty="0"/>
              <a:t>Capacitors 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4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648F-EE42-4D40-FA56-98FAC2DF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7933267" cy="901436"/>
          </a:xfrm>
        </p:spPr>
        <p:txBody>
          <a:bodyPr>
            <a:normAutofit fontScale="90000"/>
          </a:bodyPr>
          <a:lstStyle/>
          <a:p>
            <a:r>
              <a:rPr lang="pl-PL" b="1" dirty="0"/>
              <a:t>Prototype Development </a:t>
            </a:r>
            <a:r>
              <a:rPr lang="en-US" b="1" dirty="0"/>
              <a:t>Timeline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E8DE81-B043-E1B9-CC12-A9DB852E7AA1}"/>
              </a:ext>
            </a:extLst>
          </p:cNvPr>
          <p:cNvSpPr/>
          <p:nvPr/>
        </p:nvSpPr>
        <p:spPr>
          <a:xfrm>
            <a:off x="234945" y="1000520"/>
            <a:ext cx="1913467" cy="13377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Test: Sound Sensor + Digital Filtering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AE4CDB-DAD8-D2CB-EB27-3A8BADC6236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148412" y="1669387"/>
            <a:ext cx="7217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BFA3EE-EF49-F426-3584-5BFC37B2969F}"/>
              </a:ext>
            </a:extLst>
          </p:cNvPr>
          <p:cNvSpPr/>
          <p:nvPr/>
        </p:nvSpPr>
        <p:spPr>
          <a:xfrm>
            <a:off x="8716432" y="1036437"/>
            <a:ext cx="2353734" cy="12658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Replaced Digital Filter with AI Model (Springer Algorithm)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4FCB22-0136-96DA-8CB8-BDCFDE2FDE31}"/>
              </a:ext>
            </a:extLst>
          </p:cNvPr>
          <p:cNvSpPr/>
          <p:nvPr/>
        </p:nvSpPr>
        <p:spPr>
          <a:xfrm>
            <a:off x="2870199" y="1000521"/>
            <a:ext cx="1913467" cy="13377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Design of Circular Casing for Noise Cancellation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9886A7-B28E-8B92-86D1-331CF7C73C44}"/>
              </a:ext>
            </a:extLst>
          </p:cNvPr>
          <p:cNvSpPr/>
          <p:nvPr/>
        </p:nvSpPr>
        <p:spPr>
          <a:xfrm>
            <a:off x="8677274" y="2971801"/>
            <a:ext cx="2432049" cy="16983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Redesigned Casing to Hexagon Based on Simulation Results (Better Noise Cancellation)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7E38F0-60AD-4957-0456-FE87EABB9697}"/>
              </a:ext>
            </a:extLst>
          </p:cNvPr>
          <p:cNvSpPr/>
          <p:nvPr/>
        </p:nvSpPr>
        <p:spPr>
          <a:xfrm>
            <a:off x="5740398" y="1000520"/>
            <a:ext cx="1913467" cy="13377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Added Isolation Layer for Improved Noise Cancellation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8D9B4E-A870-58C5-513B-B07E5B95C119}"/>
              </a:ext>
            </a:extLst>
          </p:cNvPr>
          <p:cNvSpPr/>
          <p:nvPr/>
        </p:nvSpPr>
        <p:spPr>
          <a:xfrm>
            <a:off x="5829299" y="3152114"/>
            <a:ext cx="1913467" cy="13377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Added amplifier and capacitors to filter electric noise out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9F71C5-5D72-5478-56F0-56C3AEC5A813}"/>
              </a:ext>
            </a:extLst>
          </p:cNvPr>
          <p:cNvSpPr/>
          <p:nvPr/>
        </p:nvSpPr>
        <p:spPr>
          <a:xfrm>
            <a:off x="2777060" y="3071285"/>
            <a:ext cx="2302935" cy="14993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Tested Piezo Sensor with Custom Casing (Contact Detection)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1B7C18-FF7A-BEA8-4447-DE43ABF01D90}"/>
              </a:ext>
            </a:extLst>
          </p:cNvPr>
          <p:cNvSpPr/>
          <p:nvPr/>
        </p:nvSpPr>
        <p:spPr>
          <a:xfrm>
            <a:off x="249762" y="3152114"/>
            <a:ext cx="1913467" cy="13377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Returned to Sound Sensor (Better Results)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E43AFC-B522-BD52-7BDA-2F892F7C503D}"/>
              </a:ext>
            </a:extLst>
          </p:cNvPr>
          <p:cNvSpPr/>
          <p:nvPr/>
        </p:nvSpPr>
        <p:spPr>
          <a:xfrm>
            <a:off x="131228" y="4996256"/>
            <a:ext cx="2150534" cy="13361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Added Membrane + O-ring to Boost Heartbeat Signal</a:t>
            </a:r>
            <a:endParaRPr lang="en-US" dirty="0">
              <a:effectLst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DAEDD7-632F-28DC-FF36-5FC2670D867D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4783666" y="1669387"/>
            <a:ext cx="9567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D82FE7-1A3B-4E6F-F2B8-ABF7508B6C54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7653865" y="1669387"/>
            <a:ext cx="10625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99108B-ED0B-C5B2-8A78-6608D806CFE5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893299" y="2302336"/>
            <a:ext cx="0" cy="669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BDDCCC-3B3E-3E43-E1DA-F10E03C67B75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7742766" y="3820981"/>
            <a:ext cx="934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56F383-7408-BA8A-ACEC-211840F9768F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5079995" y="3820981"/>
            <a:ext cx="7493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589305-BB25-EEEF-CBC8-B984C650B8AE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>
            <a:off x="2163229" y="3820981"/>
            <a:ext cx="613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B85062-205A-4EDA-B5E0-8AC8F5025511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1206495" y="4489847"/>
            <a:ext cx="1" cy="506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0676050F-1304-3400-BF41-1B980CD3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051" y="4914633"/>
            <a:ext cx="2647949" cy="14993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GB" sz="1800" b="1" dirty="0"/>
              <a:t>Final Setup:</a:t>
            </a:r>
            <a:br>
              <a:rPr lang="en-GB" sz="1800" dirty="0"/>
            </a:br>
            <a:r>
              <a:rPr lang="en-GB" sz="1800" dirty="0"/>
              <a:t>Sound sensor + AI model + Hexagonal casing + isolation + membrane</a:t>
            </a:r>
            <a:endParaRPr lang="en-US" sz="1800" b="1" dirty="0">
              <a:effectLst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AEB4F76-D43F-4537-A5A9-A8EB558FC485}"/>
              </a:ext>
            </a:extLst>
          </p:cNvPr>
          <p:cNvCxnSpPr>
            <a:stCxn id="22" idx="3"/>
            <a:endCxn id="63" idx="1"/>
          </p:cNvCxnSpPr>
          <p:nvPr/>
        </p:nvCxnSpPr>
        <p:spPr>
          <a:xfrm>
            <a:off x="2281762" y="5664328"/>
            <a:ext cx="11662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5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0597-0655-A404-65D4-CC4F818D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" y="81024"/>
            <a:ext cx="6290733" cy="78634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MAX9814</a:t>
            </a:r>
            <a:r>
              <a:rPr lang="pl-PL" b="1" dirty="0"/>
              <a:t> vs. Piezo Sensor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22BAF-D139-9833-2B76-5BBD78AAD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67" y="2836333"/>
            <a:ext cx="5562600" cy="395393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/>
              <a:t>Overview of MAX9814 (Air-Coupled Sensor)</a:t>
            </a:r>
          </a:p>
          <a:p>
            <a:r>
              <a:rPr lang="en-GB" dirty="0"/>
              <a:t>Integrated microphone with built-in automatic gain control (AGC) amplifier.</a:t>
            </a:r>
          </a:p>
          <a:p>
            <a:r>
              <a:rPr lang="en-GB" dirty="0"/>
              <a:t>Initially selected for its ease of use and real-time acoustic sensing.</a:t>
            </a:r>
          </a:p>
          <a:p>
            <a:r>
              <a:rPr lang="en-GB" dirty="0"/>
              <a:t>An external AD5620 amplifier was tested to improve audio clarity.</a:t>
            </a:r>
          </a:p>
          <a:p>
            <a:r>
              <a:rPr lang="en-GB" b="1" dirty="0"/>
              <a:t>Result</a:t>
            </a:r>
            <a:r>
              <a:rPr lang="en-GB" dirty="0"/>
              <a:t>: No significant improvement observed with external amplification.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b="1" dirty="0"/>
              <a:t>Overview of Piezoelectric Sensor (Contact Sensor)</a:t>
            </a:r>
          </a:p>
          <a:p>
            <a:r>
              <a:rPr lang="en-GB" dirty="0"/>
              <a:t>Operates by detecting mechanical vibrations directly from surface contact.</a:t>
            </a:r>
          </a:p>
          <a:p>
            <a:r>
              <a:rPr lang="en-GB" dirty="0"/>
              <a:t>Designed and tested with a custom casing to optimize signal pickup.</a:t>
            </a:r>
          </a:p>
          <a:p>
            <a:r>
              <a:rPr lang="en-GB" b="1" dirty="0"/>
              <a:t>Advantage</a:t>
            </a:r>
            <a:r>
              <a:rPr lang="en-GB" dirty="0"/>
              <a:t>: Immune to airborne noise</a:t>
            </a:r>
          </a:p>
          <a:p>
            <a:r>
              <a:rPr lang="en-GB" b="1" dirty="0"/>
              <a:t>Drawback</a:t>
            </a:r>
            <a:r>
              <a:rPr lang="en-GB" dirty="0"/>
              <a:t>: Introduced more high-frequency electrical noise and requires additional filtering.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392F2-2F7F-C454-EE31-5A21E9C82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66" y="648154"/>
            <a:ext cx="6290733" cy="1887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38E10A-9BDC-3F16-F544-905B137C9234}"/>
              </a:ext>
            </a:extLst>
          </p:cNvPr>
          <p:cNvSpPr txBox="1"/>
          <p:nvPr/>
        </p:nvSpPr>
        <p:spPr>
          <a:xfrm>
            <a:off x="6096000" y="2709333"/>
            <a:ext cx="5562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Conclusion</a:t>
            </a:r>
          </a:p>
          <a:p>
            <a:r>
              <a:rPr lang="en-GB" sz="2400" dirty="0"/>
              <a:t>Despite the theoretical benefits of the piezo sensor in isolating environmental noise, practical testing showed higher susceptibility to electrical interference.</a:t>
            </a:r>
          </a:p>
          <a:p>
            <a:endParaRPr lang="en-GB" sz="2400" dirty="0"/>
          </a:p>
          <a:p>
            <a:r>
              <a:rPr lang="en-GB" sz="2400" dirty="0"/>
              <a:t>Therefore, the </a:t>
            </a:r>
            <a:r>
              <a:rPr lang="en-GB" sz="2400" b="1" dirty="0"/>
              <a:t>MAX9814 was selected for the final prototype.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7682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FA1F-95B9-F8C1-65F7-BFE4A625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93D8-A978-FD15-ACEA-42EE63652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5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256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Appendices</vt:lpstr>
      <vt:lpstr>Prototype</vt:lpstr>
      <vt:lpstr>Materials used</vt:lpstr>
      <vt:lpstr>Prototype Development Timeline</vt:lpstr>
      <vt:lpstr>MAX9814 vs. Piezo Sensor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Oliwia Hejduk</dc:creator>
  <cp:lastModifiedBy>Oliwia Hejduk</cp:lastModifiedBy>
  <cp:revision>1</cp:revision>
  <dcterms:created xsi:type="dcterms:W3CDTF">2025-06-12T07:10:13Z</dcterms:created>
  <dcterms:modified xsi:type="dcterms:W3CDTF">2025-06-13T15:03:26Z</dcterms:modified>
</cp:coreProperties>
</file>