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0"/>
  </p:notesMasterIdLst>
  <p:handoutMasterIdLst>
    <p:handoutMasterId r:id="rId31"/>
  </p:handoutMasterIdLst>
  <p:sldIdLst>
    <p:sldId id="256" r:id="rId2"/>
    <p:sldId id="257" r:id="rId3"/>
    <p:sldId id="258" r:id="rId4"/>
    <p:sldId id="259" r:id="rId5"/>
    <p:sldId id="260" r:id="rId6"/>
    <p:sldId id="337" r:id="rId7"/>
    <p:sldId id="339" r:id="rId8"/>
    <p:sldId id="262" r:id="rId9"/>
    <p:sldId id="340" r:id="rId10"/>
    <p:sldId id="281" r:id="rId11"/>
    <p:sldId id="279" r:id="rId12"/>
    <p:sldId id="366" r:id="rId13"/>
    <p:sldId id="367" r:id="rId14"/>
    <p:sldId id="368" r:id="rId15"/>
    <p:sldId id="369" r:id="rId16"/>
    <p:sldId id="372" r:id="rId17"/>
    <p:sldId id="373" r:id="rId18"/>
    <p:sldId id="374" r:id="rId19"/>
    <p:sldId id="375" r:id="rId20"/>
    <p:sldId id="376" r:id="rId21"/>
    <p:sldId id="377" r:id="rId22"/>
    <p:sldId id="381" r:id="rId23"/>
    <p:sldId id="382" r:id="rId24"/>
    <p:sldId id="383" r:id="rId25"/>
    <p:sldId id="378" r:id="rId26"/>
    <p:sldId id="379" r:id="rId27"/>
    <p:sldId id="380" r:id="rId28"/>
    <p:sldId id="278" r:id="rId29"/>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Cambria Math" panose="02040503050406030204" pitchFamily="18" charset="0"/>
      <p:regular r:id="rId36"/>
    </p:embeddedFont>
    <p:embeddedFont>
      <p:font typeface="Montserrat" panose="020F0502020204030204" pitchFamily="2" charset="0"/>
      <p:regular r:id="rId37"/>
      <p:bold r:id="rId38"/>
    </p:embeddedFont>
    <p:embeddedFont>
      <p:font typeface="Montserrat Light" panose="000004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76" autoAdjust="0"/>
  </p:normalViewPr>
  <p:slideViewPr>
    <p:cSldViewPr snapToGrid="0">
      <p:cViewPr varScale="1">
        <p:scale>
          <a:sx n="68" d="100"/>
          <a:sy n="68" d="100"/>
        </p:scale>
        <p:origin x="122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23-Nov-23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Có thể có một vài người sẽ chọn đường B bởi vì nó có margin cao hơn đường A, nhưng đấy sẽ không đúng bởi vì nguyên tắc đầu tiên sẽ là nguyên tắc số 1, chúng ta cần chọn hyper-plane để phân chia các lớp thành riêng biệt. Vì vậy đường A mới là lựa chọn chính xác.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r>
              <a:rPr lang="en-US"/>
              <a:t>Ở đây sẽ chấp nhận, một ngôi sao ở bên ngoài cuối được xem như một ngôi sao phía ngoài hơn, SVM có tính năng cho phép bỏ qua các ngoại lệ và tìm ra hyper-plane có biên giới tối đa . Do đó có thể nói, SVM có khả năng mạnh trong việc chấp nhận ngoại lệ.</a:t>
            </a:r>
          </a:p>
          <a:p>
            <a:r>
              <a:rPr lang="en-US"/>
              <a:t>SVM mà chúng ta thảo luận từ đầu bài viết đến giờ chỉ có thể hoạt động trên dữ liệu có thể phân chia tuyến tính. Nếu dữ liệu không thể phân chia tuyến tính thì sao?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r>
              <a:rPr lang="en-US"/>
              <a:t>dữ liệu được phân tách phi tuyến tính, rõ ràng, chúng ta không thể vẽ một đường thẳng để phân loại các điểm dữ liệu đỏ và xanh. Để giải quyết vấn đề này, có hai giải pháp: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r>
              <a:rPr lang="en-US"/>
              <a:t>dữ liệu được phân tách phi tuyến tính, rõ ràng, chúng ta không thể vẽ một đường thẳng để phân loại các điểm dữ liệu đỏ và xanh. Để giải quyết vấn đề này, có hai giải pháp:</a:t>
            </a:r>
          </a:p>
          <a:p>
            <a:r>
              <a:rPr lang="en-US"/>
              <a:t>lề mềm trong SVM cho phép điều chỉnh sự cân bằng giữa việc phạt lỗi phân loại sai và tối ưu hóa lề, giúp mô hình linh hoạt và có khả năng xử lý dữ liệu không hoàn hảo.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r>
              <a:rPr lang="en-US"/>
              <a:t>Tất cả dữ liệu trên trục z sẽ là số dương vì nó là tổng bình phương x và y • Trên biểu đồ các điểm tròn đỏ xuất hiện gần trục x và y hơn vì thế z sẽ nhỏ hơn =&gt; nằm gần trục x hơn trong đồ thị (z,x) Trong SVM, rất dễ dàng để có một siêu phẳng tuyến tính (linear hyper-plane) để chia thành hai lớp,</a:t>
            </a:r>
          </a:p>
          <a:p>
            <a:r>
              <a:rPr lang="en-US"/>
              <a:t>Một kernel là một hàm ánh xạ dữ liệu từ không gian ít nhiều hơn sang không gian nhiều chiều hơn, từ đó ta tìm được siêu phẳng phân tách dữ liệu. Một cách trực quan, kỹ thuật này giống như việc bạn gập tờ giấy lại để có thể dùng kéo cắt một lỗ tròn trên nó. Các kiểu Kernel:</a:t>
            </a:r>
          </a:p>
          <a:p>
            <a:endParaRPr lang="en-US"/>
          </a:p>
          <a:p>
            <a:r>
              <a:rPr lang="en-US"/>
              <a:t>Tuyến tính</a:t>
            </a:r>
          </a:p>
          <a:p>
            <a:r>
              <a:rPr lang="en-US"/>
              <a:t>Đa thức</a:t>
            </a:r>
          </a:p>
          <a:p>
            <a:r>
              <a:rPr lang="en-US"/>
              <a:t>RBF</a:t>
            </a:r>
          </a:p>
          <a:p>
            <a:r>
              <a:rPr lang="en-US"/>
              <a:t>Sigmoid</a:t>
            </a:r>
          </a:p>
          <a:p>
            <a:r>
              <a:rPr lang="en-US"/>
              <a:t>Nói một cách đơn giản nó thực hiện một số biết đổi dữ liệu phức tạp, sau đó tìm ra quá trình tách dữ liệu dựa trên các nhãn hoặc đầu ra mà chúng ra đã xác định trước.</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fc25fbfc5_1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fc25fbfc5_1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r>
              <a:rPr lang="en-US">
                <a:sym typeface="+mn-ea"/>
              </a:rPr>
              <a:t>T</a:t>
            </a:r>
            <a:r>
              <a:rPr>
                <a:sym typeface="+mn-ea"/>
              </a:rPr>
              <a:t>rong không gian N chiều, một siêu phẳng là một không gian con có kích thước N-1 chiều. Một cách trực quan, trong một mặt phẳng (2 chiều) thì siêu phẳng là một đường thẳng, trong một không gian 3 chiều thì siêu phẳng là một mặt phẳng</a:t>
            </a:r>
          </a:p>
          <a:p>
            <a:r>
              <a:rPr>
                <a:sym typeface="+mn-ea"/>
              </a:rPr>
              <a:t>Các điểm dữ liệu nằm trên hoặc gần nhất với siêu phẳng được gọi là véc tơ hỗ trợ, chúng ảnh hưởng đến vị trí và hướng của siêu phẳng. Các véc tơ này được sử dụng để tối ưu hóa lề và nếu xóa các điểm này, vị trí của siêu phẳng sẽ thay đổi. Một điểm lưu ý nữa đó là các véc tơ hỗ trợ phải cách đều siêu phẳng.</a:t>
            </a:r>
          </a:p>
          <a:p>
            <a:endParaRPr lang="en-US">
              <a:latin typeface="Times New Roman" panose="02020603050405020304" pitchFamily="18" charset="0"/>
              <a:cs typeface="Times New Roman" panose="02020603050405020304" pitchFamily="18" charset="0"/>
            </a:endParaRP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30bb4f9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30bb4f9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4" name="Google Shape;14;p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p:spPr>
        <p:txBody>
          <a:bodyPr/>
          <a:lstStyle/>
          <a:p>
            <a:fld id="{63A1C593-65D0-4073-BCC9-577B9352EA97}" type="datetimeFigureOut">
              <a:rPr lang="en-US" smtClean="0"/>
              <a:t>23-Nov-23</a:t>
            </a:fld>
            <a:endParaRPr lang="en-US"/>
          </a:p>
        </p:txBody>
      </p:sp>
      <p:sp>
        <p:nvSpPr>
          <p:cNvPr id="6" name="Footer Placeholder 5"/>
          <p:cNvSpPr>
            <a:spLocks noGrp="1"/>
          </p:cNvSpPr>
          <p:nvPr>
            <p:ph type="ftr" sz="quarter" idx="11"/>
          </p:nvPr>
        </p:nvSpPr>
        <p:spPr>
          <a:xfrm>
            <a:off x="3028950" y="4767263"/>
            <a:ext cx="3086100" cy="273844"/>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0" name="Google Shape;20;p3"/>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21" name="Google Shape;21;p3"/>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4"/>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4"/>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 name="Google Shape;27;p4"/>
          <p:cNvSpPr txBox="1">
            <a:spLocks noGrp="1"/>
          </p:cNvSpPr>
          <p:nvPr>
            <p:ph type="body" idx="1"/>
          </p:nvPr>
        </p:nvSpPr>
        <p:spPr>
          <a:xfrm>
            <a:off x="810450" y="1593500"/>
            <a:ext cx="5783700" cy="27369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rtl="0">
              <a:spcBef>
                <a:spcPts val="600"/>
              </a:spcBef>
              <a:spcAft>
                <a:spcPts val="600"/>
              </a:spcAft>
              <a:buClr>
                <a:schemeClr val="lt1"/>
              </a:buClr>
              <a:buSzPts val="3200"/>
              <a:buChar char="■"/>
              <a:defRPr sz="3200">
                <a:solidFill>
                  <a:schemeClr val="lt1"/>
                </a:solidFill>
              </a:defRPr>
            </a:lvl9pPr>
          </a:lstStyle>
          <a:p>
            <a:endParaRPr/>
          </a:p>
        </p:txBody>
      </p:sp>
      <p:sp>
        <p:nvSpPr>
          <p:cNvPr id="28" name="Google Shape;28;p4"/>
          <p:cNvSpPr txBox="1"/>
          <p:nvPr/>
        </p:nvSpPr>
        <p:spPr>
          <a:xfrm>
            <a:off x="810450" y="670269"/>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9600" b="1">
                <a:solidFill>
                  <a:schemeClr val="lt1"/>
                </a:solidFill>
                <a:latin typeface="Montserrat" panose="00000500000000000000"/>
                <a:ea typeface="Montserrat" panose="00000500000000000000"/>
                <a:cs typeface="Montserrat" panose="00000500000000000000"/>
                <a:sym typeface="Montserrat" panose="00000500000000000000"/>
              </a:rPr>
              <a:t>“</a:t>
            </a:r>
            <a:endParaRPr sz="9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9" name="Google Shape;2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5"/>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 name="Google Shape;35;p5"/>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37" name="Google Shape;37;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6"/>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6"/>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 name="Google Shape;43;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6"/>
          <p:cNvSpPr txBox="1">
            <a:spLocks noGrp="1"/>
          </p:cNvSpPr>
          <p:nvPr>
            <p:ph type="body" idx="1"/>
          </p:nvPr>
        </p:nvSpPr>
        <p:spPr>
          <a:xfrm>
            <a:off x="855300"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5" name="Google Shape;45;p6"/>
          <p:cNvSpPr txBox="1">
            <a:spLocks noGrp="1"/>
          </p:cNvSpPr>
          <p:nvPr>
            <p:ph type="body" idx="2"/>
          </p:nvPr>
        </p:nvSpPr>
        <p:spPr>
          <a:xfrm>
            <a:off x="4815605"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6" name="Google Shape;46;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50;p7"/>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7"/>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2" name="Google Shape;52;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7"/>
          <p:cNvSpPr txBox="1">
            <a:spLocks noGrp="1"/>
          </p:cNvSpPr>
          <p:nvPr>
            <p:ph type="body" idx="1"/>
          </p:nvPr>
        </p:nvSpPr>
        <p:spPr>
          <a:xfrm>
            <a:off x="855300"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4" name="Google Shape;54;p7"/>
          <p:cNvSpPr txBox="1">
            <a:spLocks noGrp="1"/>
          </p:cNvSpPr>
          <p:nvPr>
            <p:ph type="body" idx="2"/>
          </p:nvPr>
        </p:nvSpPr>
        <p:spPr>
          <a:xfrm>
            <a:off x="3414211"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5" name="Google Shape;55;p7"/>
          <p:cNvSpPr txBox="1">
            <a:spLocks noGrp="1"/>
          </p:cNvSpPr>
          <p:nvPr>
            <p:ph type="body" idx="3"/>
          </p:nvPr>
        </p:nvSpPr>
        <p:spPr>
          <a:xfrm>
            <a:off x="5973122"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6" name="Google Shape;5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10"/>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10"/>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6" name="Google Shape;76;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2"/>
            </a:gs>
            <a:gs pos="100000">
              <a:schemeClr val="accent1"/>
            </a:gs>
          </a:gsLst>
          <a:path path="circle">
            <a:fillToRect l="100000" t="100000"/>
          </a:path>
          <a:tileRect r="-100000" b="-100000"/>
        </a:gra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11"/>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1"/>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2" name="Google Shape;82;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vi-V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8DE4552A-DF10-4F1C-B5BB-A5D7337EE32B}" type="datetimeFigureOut">
              <a:rPr lang="vi-VN" smtClean="0"/>
              <a:t>23/11/2023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AB731D6-7B2A-45E5-B9E1-2FA8DDB10B09}" type="slidenum">
              <a:rPr lang="vi-VN" smtClean="0"/>
              <a:t>‹#›</a:t>
            </a:fld>
            <a:endParaRPr lang="vi-VN"/>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 name="Google Shape;7;p1"/>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1pPr>
            <a:lvl2pPr marL="914400" lvl="1" indent="-381000" rtl="0">
              <a:spcBef>
                <a:spcPts val="600"/>
              </a:spcBef>
              <a:spcAft>
                <a:spcPts val="0"/>
              </a:spcAft>
              <a:buClr>
                <a:schemeClr val="accent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2pPr>
            <a:lvl3pPr marL="1371600" lvl="2"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3pPr>
            <a:lvl4pPr marL="1828800" lvl="3"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4pPr>
            <a:lvl5pPr marL="2286000" lvl="4"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5pPr>
            <a:lvl6pPr marL="2743200" lvl="5"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6pPr>
            <a:lvl7pPr marL="3200400" lvl="6"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7pPr>
            <a:lvl8pPr marL="3657600" lvl="7"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8pPr>
            <a:lvl9pPr marL="4114800" lvl="8" indent="-381000" rtl="0">
              <a:spcBef>
                <a:spcPts val="600"/>
              </a:spcBef>
              <a:spcAft>
                <a:spcPts val="60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1pPr>
            <a:lvl2pPr lvl="1"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2pPr>
            <a:lvl3pPr lvl="2"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3pPr>
            <a:lvl4pPr lvl="3"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4pPr>
            <a:lvl5pPr lvl="4"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5pPr>
            <a:lvl6pPr lvl="5"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6pPr>
            <a:lvl7pPr lvl="6"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7pPr>
            <a:lvl8pPr lvl="7"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8pPr>
            <a:lvl9pPr lvl="8"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415290" y="1932940"/>
            <a:ext cx="7907655" cy="1394460"/>
          </a:xfrm>
          <a:prstGeom prst="rect">
            <a:avLst/>
          </a:prstGeom>
        </p:spPr>
        <p:txBody>
          <a:bodyPr spcFirstLastPara="1" wrap="square" lIns="0" tIns="0" rIns="0" bIns="0" anchor="ctr" anchorCtr="0">
            <a:noAutofit/>
          </a:bodyPr>
          <a:lstStyle/>
          <a:p>
            <a:pPr lvl="0" algn="ctr"/>
            <a:r>
              <a:rPr lang="en-US" sz="4400" dirty="0">
                <a:latin typeface="Times New Roman" panose="02020603050405020304" pitchFamily="18" charset="0"/>
                <a:cs typeface="Times New Roman" panose="02020603050405020304" pitchFamily="18" charset="0"/>
              </a:rPr>
              <a:t>TÌM HIỂU THUẬT TOÁN SUPPORT VECTOR MACHINE (SVM)</a:t>
            </a: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endParaRPr sz="4400" dirty="0">
              <a:latin typeface="Times New Roman" panose="02020603050405020304" pitchFamily="18" charset="0"/>
              <a:cs typeface="Times New Roman" panose="02020603050405020304" pitchFamily="18" charset="0"/>
            </a:endParaRPr>
          </a:p>
        </p:txBody>
      </p:sp>
      <p:sp>
        <p:nvSpPr>
          <p:cNvPr id="3" name="Rectangle 2"/>
          <p:cNvSpPr/>
          <p:nvPr/>
        </p:nvSpPr>
        <p:spPr>
          <a:xfrm>
            <a:off x="2441482" y="4005016"/>
            <a:ext cx="4077848" cy="461665"/>
          </a:xfrm>
          <a:prstGeom prst="rect">
            <a:avLst/>
          </a:prstGeom>
        </p:spPr>
        <p:txBody>
          <a:bodyPr wrap="none">
            <a:spAutoFit/>
          </a:bodyPr>
          <a:lstStyle/>
          <a:p>
            <a:r>
              <a:rPr lang="en-US" sz="2400" b="1" kern="100" dirty="0">
                <a:solidFill>
                  <a:schemeClr val="bg1"/>
                </a:solidFill>
                <a:latin typeface="Times New Roman" panose="02020603050405020304" pitchFamily="18" charset="0"/>
                <a:ea typeface="Calibri" panose="020F0502020204030204" pitchFamily="34" charset="0"/>
              </a:rPr>
              <a:t>GVHD: </a:t>
            </a:r>
            <a:r>
              <a:rPr lang="en-US" sz="2400" b="1" kern="100" dirty="0" err="1">
                <a:solidFill>
                  <a:schemeClr val="bg1"/>
                </a:solidFill>
                <a:latin typeface="Times New Roman" panose="02020603050405020304" pitchFamily="18" charset="0"/>
                <a:ea typeface="Calibri" panose="020F0502020204030204" pitchFamily="34" charset="0"/>
              </a:rPr>
              <a:t>Th.S</a:t>
            </a:r>
            <a:r>
              <a:rPr lang="en-US" sz="2400" b="1" kern="100" dirty="0">
                <a:solidFill>
                  <a:schemeClr val="bg1"/>
                </a:solidFill>
                <a:latin typeface="Times New Roman" panose="02020603050405020304" pitchFamily="18" charset="0"/>
                <a:ea typeface="Calibri" panose="020F0502020204030204" pitchFamily="34" charset="0"/>
              </a:rPr>
              <a:t> </a:t>
            </a:r>
            <a:r>
              <a:rPr lang="en-US" sz="2400" b="1" kern="100" dirty="0" err="1">
                <a:solidFill>
                  <a:schemeClr val="bg1"/>
                </a:solidFill>
                <a:latin typeface="Times New Roman" panose="02020603050405020304" pitchFamily="18" charset="0"/>
                <a:ea typeface="Calibri" panose="020F0502020204030204" pitchFamily="34" charset="0"/>
              </a:rPr>
              <a:t>Trần</a:t>
            </a:r>
            <a:r>
              <a:rPr lang="en-US" sz="2400" b="1" kern="100" dirty="0">
                <a:solidFill>
                  <a:schemeClr val="bg1"/>
                </a:solidFill>
                <a:latin typeface="Times New Roman" panose="02020603050405020304" pitchFamily="18" charset="0"/>
                <a:ea typeface="Calibri" panose="020F0502020204030204" pitchFamily="34" charset="0"/>
              </a:rPr>
              <a:t> </a:t>
            </a:r>
            <a:r>
              <a:rPr lang="en-US" sz="2400" b="1" kern="100" dirty="0" err="1">
                <a:solidFill>
                  <a:schemeClr val="bg1"/>
                </a:solidFill>
                <a:latin typeface="Times New Roman" panose="02020603050405020304" pitchFamily="18" charset="0"/>
                <a:ea typeface="Calibri" panose="020F0502020204030204" pitchFamily="34" charset="0"/>
              </a:rPr>
              <a:t>Đình</a:t>
            </a:r>
            <a:r>
              <a:rPr lang="en-US" sz="2400" b="1" kern="100" dirty="0">
                <a:solidFill>
                  <a:schemeClr val="bg1"/>
                </a:solidFill>
                <a:latin typeface="Times New Roman" panose="02020603050405020304" pitchFamily="18" charset="0"/>
                <a:ea typeface="Calibri" panose="020F0502020204030204" pitchFamily="34" charset="0"/>
              </a:rPr>
              <a:t> </a:t>
            </a:r>
            <a:r>
              <a:rPr lang="en-US" sz="2400" b="1" kern="100" dirty="0" err="1">
                <a:solidFill>
                  <a:schemeClr val="bg1"/>
                </a:solidFill>
                <a:latin typeface="Times New Roman" panose="02020603050405020304" pitchFamily="18" charset="0"/>
                <a:ea typeface="Calibri" panose="020F0502020204030204" pitchFamily="34" charset="0"/>
              </a:rPr>
              <a:t>Toàn</a:t>
            </a:r>
            <a:endParaRPr lang="en-US" sz="2400" dirty="0">
              <a:solidFill>
                <a:schemeClr val="bg1"/>
              </a:solidFill>
            </a:endParaRPr>
          </a:p>
        </p:txBody>
      </p:sp>
      <p:sp>
        <p:nvSpPr>
          <p:cNvPr id="2" name="Text Box 1"/>
          <p:cNvSpPr txBox="1"/>
          <p:nvPr/>
        </p:nvSpPr>
        <p:spPr>
          <a:xfrm>
            <a:off x="3056890" y="3536950"/>
            <a:ext cx="2488565" cy="368300"/>
          </a:xfrm>
          <a:prstGeom prst="rect">
            <a:avLst/>
          </a:prstGeom>
          <a:noFill/>
        </p:spPr>
        <p:txBody>
          <a:bodyPr wrap="square" rtlCol="0">
            <a:spAutoFit/>
          </a:bodyPr>
          <a:lstStyle/>
          <a:p>
            <a:pPr algn="ctr"/>
            <a:r>
              <a:rPr lang="en-US" sz="1800">
                <a:solidFill>
                  <a:schemeClr val="bg1"/>
                </a:solidFill>
                <a:latin typeface="Times New Roman" panose="02020603050405020304" pitchFamily="18" charset="0"/>
                <a:cs typeface="Times New Roman" panose="02020603050405020304" pitchFamily="18" charset="0"/>
              </a:rPr>
              <a:t>NHÓM 10</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7"/>
          <p:cNvSpPr txBox="1">
            <a:spLocks noGrp="1"/>
          </p:cNvSpPr>
          <p:nvPr>
            <p:ph type="ctr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solidFill>
                  <a:schemeClr val="accent1"/>
                </a:solidFill>
              </a:rPr>
              <a:t>2.</a:t>
            </a:r>
            <a:endParaRPr dirty="0">
              <a:solidFill>
                <a:schemeClr val="accent1"/>
              </a:solidFill>
            </a:endParaRPr>
          </a:p>
          <a:p>
            <a:pPr lvl="0"/>
            <a:r>
              <a:rPr lang="en-US" sz="3600" dirty="0"/>
              <a:t>SVM LÀM VIỆC NHƯ THẾ NÀO?</a:t>
            </a:r>
            <a:br>
              <a:rPr lang="en-US" sz="3600" dirty="0"/>
            </a:br>
            <a:r>
              <a:rPr lang="en-US" sz="3600" dirty="0"/>
              <a:t>“Làm thế nào để chia siêu phẳng tối ưu?”</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title"/>
          </p:nvPr>
        </p:nvSpPr>
        <p:spPr>
          <a:xfrm>
            <a:off x="487000" y="581365"/>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Cách chia hyper-plane tối ưu(Quy tắc 1)</a:t>
            </a:r>
          </a:p>
        </p:txBody>
      </p:sp>
      <p:sp>
        <p:nvSpPr>
          <p:cNvPr id="6" name="Text Placeholder 5"/>
          <p:cNvSpPr txBox="1">
            <a:spLocks noGrp="1"/>
          </p:cNvSpPr>
          <p:nvPr>
            <p:ph type="body" idx="1"/>
          </p:nvPr>
        </p:nvSpPr>
        <p:spPr>
          <a:xfrm>
            <a:off x="664210" y="1971675"/>
            <a:ext cx="4047490" cy="1649730"/>
          </a:xfrm>
          <a:prstGeom prst="rect">
            <a:avLst/>
          </a:prstGeom>
          <a:noFill/>
        </p:spPr>
        <p:txBody>
          <a:bodyPr wrap="square">
            <a:noAutofit/>
          </a:bodyPr>
          <a:lstStyle/>
          <a:p>
            <a:pPr marL="76200" indent="0" algn="just" eaLnBrk="1" hangingPunct="1">
              <a:spcBef>
                <a:spcPts val="200"/>
              </a:spcBef>
              <a:spcAft>
                <a:spcPts val="200"/>
              </a:spcAft>
              <a:buNone/>
              <a:defRPr/>
            </a:pPr>
            <a:r>
              <a:rPr lang="vi-VN" sz="2000" dirty="0">
                <a:latin typeface="Times New Roman" panose="02020603050405020304" pitchFamily="18" charset="0"/>
                <a:cs typeface="Times New Roman" panose="02020603050405020304" pitchFamily="18" charset="0"/>
              </a:rPr>
              <a:t>Quy tắc số một để chọn 1 hyper-</a:t>
            </a:r>
            <a:r>
              <a:rPr lang="en-US" altLang="vi-VN" sz="2000" dirty="0">
                <a:latin typeface="Times New Roman" panose="02020603050405020304" pitchFamily="18" charset="0"/>
                <a:cs typeface="Times New Roman" panose="02020603050405020304" pitchFamily="18" charset="0"/>
              </a:rPr>
              <a:t>p</a:t>
            </a:r>
            <a:r>
              <a:rPr lang="vi-VN" sz="2000" dirty="0">
                <a:latin typeface="Times New Roman" panose="02020603050405020304" pitchFamily="18" charset="0"/>
                <a:cs typeface="Times New Roman" panose="02020603050405020304" pitchFamily="18" charset="0"/>
              </a:rPr>
              <a:t>lane</a:t>
            </a:r>
            <a:r>
              <a:rPr lang="en-US" altLang="vi-VN" sz="2000" dirty="0">
                <a:latin typeface="Times New Roman" panose="02020603050405020304" pitchFamily="18" charset="0"/>
                <a:cs typeface="Times New Roman" panose="02020603050405020304" pitchFamily="18" charset="0"/>
              </a:rPr>
              <a:t> (siêu phẳng)</a:t>
            </a:r>
            <a:r>
              <a:rPr lang="vi-VN" sz="2000" dirty="0">
                <a:latin typeface="Times New Roman" panose="02020603050405020304" pitchFamily="18" charset="0"/>
                <a:cs typeface="Times New Roman" panose="02020603050405020304" pitchFamily="18" charset="0"/>
              </a:rPr>
              <a:t>, chọn một hyper-plane để phân chia hai lớp tốt nhất. Trong ví dụ này chính là đường B.</a:t>
            </a:r>
          </a:p>
        </p:txBody>
      </p:sp>
      <p:sp>
        <p:nvSpPr>
          <p:cNvPr id="337" name="Google Shape;337;p3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11</a:t>
            </a:fld>
            <a:endParaRPr lang="en-GB"/>
          </a:p>
        </p:txBody>
      </p:sp>
      <p:pic>
        <p:nvPicPr>
          <p:cNvPr id="100" name="Content Placeholder 99"/>
          <p:cNvPicPr>
            <a:picLocks noGrp="1" noChangeAspect="1"/>
          </p:cNvPicPr>
          <p:nvPr>
            <p:ph sz="half" idx="4294967295"/>
          </p:nvPr>
        </p:nvPicPr>
        <p:blipFill>
          <a:blip r:embed="rId3"/>
          <a:stretch>
            <a:fillRect/>
          </a:stretch>
        </p:blipFill>
        <p:spPr>
          <a:xfrm>
            <a:off x="4819650" y="1336675"/>
            <a:ext cx="4324350" cy="305435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title"/>
          </p:nvPr>
        </p:nvSpPr>
        <p:spPr>
          <a:xfrm>
            <a:off x="614000" y="5058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Cách chia hyper-plane tối ưu(Quy tắc 2)</a:t>
            </a:r>
          </a:p>
        </p:txBody>
      </p:sp>
      <p:sp>
        <p:nvSpPr>
          <p:cNvPr id="6" name="Text Placeholder 5"/>
          <p:cNvSpPr txBox="1">
            <a:spLocks noGrp="1"/>
          </p:cNvSpPr>
          <p:nvPr>
            <p:ph type="body" idx="1"/>
          </p:nvPr>
        </p:nvSpPr>
        <p:spPr>
          <a:xfrm>
            <a:off x="506095" y="1833245"/>
            <a:ext cx="4116705" cy="2030730"/>
          </a:xfrm>
          <a:prstGeom prst="rect">
            <a:avLst/>
          </a:prstGeom>
          <a:noFill/>
        </p:spPr>
        <p:txBody>
          <a:bodyPr wrap="square">
            <a:noAutofit/>
          </a:bodyPr>
          <a:lstStyle/>
          <a:p>
            <a:pPr algn="just" eaLnBrk="1" hangingPunct="1">
              <a:spcBef>
                <a:spcPts val="200"/>
              </a:spcBef>
              <a:spcAft>
                <a:spcPts val="200"/>
              </a:spcAft>
              <a:buFont typeface="Arial" panose="020B0604020202020204" pitchFamily="34" charset="0"/>
              <a:buChar char="•"/>
              <a:defRPr/>
            </a:pPr>
            <a:r>
              <a:rPr sz="2000" dirty="0">
                <a:latin typeface="Times New Roman" panose="02020603050405020304" pitchFamily="18" charset="0"/>
                <a:cs typeface="Times New Roman" panose="02020603050405020304" pitchFamily="18" charset="0"/>
              </a:rPr>
              <a:t>Quy tắc thứ hai chính là xác định khoảng cách lớn nhất từ điểu gần nhất của một lớp nào đó đến đường hyper-plane. </a:t>
            </a:r>
          </a:p>
          <a:p>
            <a:pPr algn="just" eaLnBrk="1" hangingPunct="1">
              <a:spcBef>
                <a:spcPts val="200"/>
              </a:spcBef>
              <a:spcAft>
                <a:spcPts val="200"/>
              </a:spcAft>
              <a:buFont typeface="Arial" panose="020B0604020202020204" pitchFamily="34" charset="0"/>
              <a:buChar char="•"/>
              <a:defRPr/>
            </a:pPr>
            <a:r>
              <a:rPr sz="2000" dirty="0">
                <a:latin typeface="Times New Roman" panose="02020603050405020304" pitchFamily="18" charset="0"/>
                <a:cs typeface="Times New Roman" panose="02020603050405020304" pitchFamily="18" charset="0"/>
              </a:rPr>
              <a:t>Khoảng cách này được gọi là "Margin"</a:t>
            </a:r>
          </a:p>
        </p:txBody>
      </p:sp>
      <p:sp>
        <p:nvSpPr>
          <p:cNvPr id="337" name="Google Shape;337;p3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12</a:t>
            </a:fld>
            <a:endParaRPr lang="en-GB"/>
          </a:p>
        </p:txBody>
      </p:sp>
      <p:pic>
        <p:nvPicPr>
          <p:cNvPr id="101" name="Content Placeholder 100"/>
          <p:cNvPicPr>
            <a:picLocks noGrp="1" noChangeAspect="1"/>
          </p:cNvPicPr>
          <p:nvPr>
            <p:ph sz="half" idx="4294967295"/>
          </p:nvPr>
        </p:nvPicPr>
        <p:blipFill>
          <a:blip r:embed="rId3"/>
          <a:stretch>
            <a:fillRect/>
          </a:stretch>
        </p:blipFill>
        <p:spPr>
          <a:xfrm>
            <a:off x="5187950" y="1381125"/>
            <a:ext cx="3956050" cy="27749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title"/>
          </p:nvPr>
        </p:nvSpPr>
        <p:spPr>
          <a:xfrm>
            <a:off x="656590" y="1325245"/>
            <a:ext cx="3299460" cy="175450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Cách chia hyper-plane tối ưu(Quy tắc 3)</a:t>
            </a:r>
          </a:p>
        </p:txBody>
      </p:sp>
      <p:sp>
        <p:nvSpPr>
          <p:cNvPr id="337" name="Google Shape;337;p3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13</a:t>
            </a:fld>
            <a:endParaRPr lang="en-GB"/>
          </a:p>
        </p:txBody>
      </p:sp>
      <p:pic>
        <p:nvPicPr>
          <p:cNvPr id="102" name="Content Placeholder 101"/>
          <p:cNvPicPr>
            <a:picLocks noGrp="1" noChangeAspect="1"/>
          </p:cNvPicPr>
          <p:nvPr>
            <p:ph sz="half" idx="4294967295"/>
          </p:nvPr>
        </p:nvPicPr>
        <p:blipFill>
          <a:blip r:embed="rId3"/>
          <a:stretch>
            <a:fillRect/>
          </a:stretch>
        </p:blipFill>
        <p:spPr>
          <a:xfrm>
            <a:off x="4178300" y="400050"/>
            <a:ext cx="4965700" cy="37719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14</a:t>
            </a:fld>
            <a:endParaRPr lang="en-GB"/>
          </a:p>
        </p:txBody>
      </p:sp>
      <p:sp>
        <p:nvSpPr>
          <p:cNvPr id="5" name="Title 4"/>
          <p:cNvSpPr>
            <a:spLocks noGrp="1"/>
          </p:cNvSpPr>
          <p:nvPr>
            <p:ph type="title" idx="4294967295"/>
          </p:nvPr>
        </p:nvSpPr>
        <p:spPr>
          <a:xfrm>
            <a:off x="0" y="620713"/>
            <a:ext cx="7432675" cy="395287"/>
          </a:xfrm>
        </p:spPr>
        <p:txBody>
          <a:bodyPr/>
          <a:lstStyle/>
          <a:p>
            <a:r>
              <a:rPr lang="en-US">
                <a:latin typeface="Times New Roman" panose="02020603050405020304" pitchFamily="18" charset="0"/>
                <a:cs typeface="Times New Roman" panose="02020603050405020304" pitchFamily="18" charset="0"/>
              </a:rPr>
              <a:t>Chia đều 2 lớp (Quy tắc 4)</a:t>
            </a:r>
          </a:p>
        </p:txBody>
      </p:sp>
      <p:pic>
        <p:nvPicPr>
          <p:cNvPr id="103" name="Content Placeholder 102"/>
          <p:cNvPicPr>
            <a:picLocks noGrp="1" noChangeAspect="1"/>
          </p:cNvPicPr>
          <p:nvPr>
            <p:ph sz="half" idx="4294967295"/>
          </p:nvPr>
        </p:nvPicPr>
        <p:blipFill>
          <a:blip r:embed="rId3"/>
          <a:stretch>
            <a:fillRect/>
          </a:stretch>
        </p:blipFill>
        <p:spPr>
          <a:xfrm>
            <a:off x="0" y="1539875"/>
            <a:ext cx="3886200" cy="2516188"/>
          </a:xfrm>
          <a:prstGeom prst="rect">
            <a:avLst/>
          </a:prstGeom>
          <a:noFill/>
          <a:ln w="9525">
            <a:noFill/>
          </a:ln>
        </p:spPr>
      </p:pic>
      <p:pic>
        <p:nvPicPr>
          <p:cNvPr id="104" name="Content Placeholder 103"/>
          <p:cNvPicPr>
            <a:picLocks noGrp="1" noChangeAspect="1"/>
          </p:cNvPicPr>
          <p:nvPr>
            <p:ph sz="half" idx="4294967295"/>
          </p:nvPr>
        </p:nvPicPr>
        <p:blipFill>
          <a:blip r:embed="rId4"/>
          <a:stretch>
            <a:fillRect/>
          </a:stretch>
        </p:blipFill>
        <p:spPr>
          <a:xfrm>
            <a:off x="5167313" y="1539875"/>
            <a:ext cx="3976687" cy="2509838"/>
          </a:xfrm>
          <a:prstGeom prst="rect">
            <a:avLst/>
          </a:prstGeom>
          <a:noFill/>
          <a:ln w="9525">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15</a:t>
            </a:fld>
            <a:endParaRPr lang="en-GB"/>
          </a:p>
        </p:txBody>
      </p:sp>
      <p:sp>
        <p:nvSpPr>
          <p:cNvPr id="5" name="Title 4"/>
          <p:cNvSpPr>
            <a:spLocks noGrp="1"/>
          </p:cNvSpPr>
          <p:nvPr>
            <p:ph type="title" idx="4294967295"/>
          </p:nvPr>
        </p:nvSpPr>
        <p:spPr>
          <a:xfrm>
            <a:off x="0" y="223838"/>
            <a:ext cx="7432675" cy="396875"/>
          </a:xfrm>
        </p:spPr>
        <p:txBody>
          <a:bodyPr/>
          <a:lstStyle/>
          <a:p>
            <a:r>
              <a:rPr lang="en-US">
                <a:sym typeface="+mn-ea"/>
              </a:rPr>
              <a:t> </a:t>
            </a:r>
            <a:r>
              <a:rPr lang="en-US">
                <a:latin typeface="Times New Roman" panose="02020603050405020304" pitchFamily="18" charset="0"/>
                <a:cs typeface="Times New Roman" panose="02020603050405020304" pitchFamily="18" charset="0"/>
                <a:sym typeface="+mn-ea"/>
              </a:rPr>
              <a:t>Nếu dữ liệu không thể phân chia tuyến tính?</a:t>
            </a:r>
          </a:p>
        </p:txBody>
      </p:sp>
      <p:sp>
        <p:nvSpPr>
          <p:cNvPr id="2" name="Text Box 1"/>
          <p:cNvSpPr txBox="1"/>
          <p:nvPr/>
        </p:nvSpPr>
        <p:spPr>
          <a:xfrm>
            <a:off x="925830" y="1761490"/>
            <a:ext cx="3435350" cy="1998345"/>
          </a:xfrm>
          <a:prstGeom prst="rect">
            <a:avLst/>
          </a:prstGeom>
          <a:noFill/>
        </p:spPr>
        <p:txBody>
          <a:bodyPr wrap="square" rtlCol="0">
            <a:noAutofit/>
          </a:bodyPr>
          <a:lstStyle/>
          <a:p>
            <a:r>
              <a:rPr lang="en-US" sz="2000">
                <a:latin typeface="Times New Roman" panose="02020603050405020304" pitchFamily="18" charset="0"/>
                <a:cs typeface="Times New Roman" panose="02020603050405020304" pitchFamily="18" charset="0"/>
              </a:rPr>
              <a:t>Có 2 giải pháp:</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Lề mềm (Soft Margin)</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Thủ thuật Kernel (Kernel tricks)</a:t>
            </a:r>
          </a:p>
          <a:p>
            <a:endParaRPr lang="en-US" sz="20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265930" y="887095"/>
            <a:ext cx="4629150" cy="355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16</a:t>
            </a:fld>
            <a:endParaRPr lang="en-GB"/>
          </a:p>
        </p:txBody>
      </p:sp>
      <p:sp>
        <p:nvSpPr>
          <p:cNvPr id="5" name="Title 4"/>
          <p:cNvSpPr>
            <a:spLocks noGrp="1"/>
          </p:cNvSpPr>
          <p:nvPr>
            <p:ph type="title" idx="4294967295"/>
          </p:nvPr>
        </p:nvSpPr>
        <p:spPr>
          <a:xfrm>
            <a:off x="0" y="109538"/>
            <a:ext cx="7432675" cy="396875"/>
          </a:xfrm>
        </p:spPr>
        <p:txBody>
          <a:bodyPr/>
          <a:lstStyle/>
          <a:p>
            <a:r>
              <a:rPr lang="en-US">
                <a:latin typeface="Times New Roman" panose="02020603050405020304" pitchFamily="18" charset="0"/>
                <a:cs typeface="Times New Roman" panose="02020603050405020304" pitchFamily="18" charset="0"/>
                <a:sym typeface="+mn-ea"/>
              </a:rPr>
              <a:t>Lề mềm</a:t>
            </a:r>
          </a:p>
        </p:txBody>
      </p:sp>
      <p:sp>
        <p:nvSpPr>
          <p:cNvPr id="2" name="Text Box 1"/>
          <p:cNvSpPr txBox="1"/>
          <p:nvPr/>
        </p:nvSpPr>
        <p:spPr>
          <a:xfrm>
            <a:off x="679450" y="1014095"/>
            <a:ext cx="8114665" cy="1915795"/>
          </a:xfrm>
          <a:prstGeom prst="rect">
            <a:avLst/>
          </a:prstGeom>
          <a:noFill/>
        </p:spPr>
        <p:txBody>
          <a:bodyPr wrap="square" rtlCol="0">
            <a:noAutofit/>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Cho phép SVM mắc phải một số lỗi nhất định để duy trì lề càng rộng càng tốt.Cân bằng giữa phân loại sai và tối đa hóa lề.</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Có hai kiểu phân loại sai có thể xảy ra:</a:t>
            </a:r>
          </a:p>
          <a:p>
            <a:pPr marL="457200" lvl="1" indent="0">
              <a:buNone/>
            </a:pPr>
            <a:r>
              <a:rPr lang="en-US" sz="1800">
                <a:latin typeface="Times New Roman" panose="02020603050405020304" pitchFamily="18" charset="0"/>
                <a:cs typeface="Times New Roman" panose="02020603050405020304" pitchFamily="18" charset="0"/>
              </a:rPr>
              <a:t>Dữ liệu nằm ở đúng bên nhưng phạm vào lề</a:t>
            </a:r>
          </a:p>
          <a:p>
            <a:pPr marL="457200" lvl="1" indent="0">
              <a:buNone/>
            </a:pPr>
            <a:r>
              <a:rPr lang="en-US" sz="1800">
                <a:latin typeface="Times New Roman" panose="02020603050405020304" pitchFamily="18" charset="0"/>
                <a:cs typeface="Times New Roman" panose="02020603050405020304" pitchFamily="18" charset="0"/>
              </a:rPr>
              <a:t>Dữ liệu nằm ở sai bên</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Mức Độ Chấp Nhận Lỗi:</a:t>
            </a:r>
          </a:p>
          <a:p>
            <a:pPr indent="457200"/>
            <a:r>
              <a:rPr lang="en-US" sz="1800">
                <a:latin typeface="Times New Roman" panose="02020603050405020304" pitchFamily="18" charset="0"/>
                <a:cs typeface="Times New Roman" panose="02020603050405020304" pitchFamily="18" charset="0"/>
              </a:rPr>
              <a:t>Siêu tham số quan trọng: Mức độ chấp nhận lỗi (C).</a:t>
            </a:r>
          </a:p>
          <a:p>
            <a:pPr indent="457200"/>
            <a:r>
              <a:rPr lang="en-US" sz="1800">
                <a:latin typeface="Times New Roman" panose="02020603050405020304" pitchFamily="18" charset="0"/>
                <a:cs typeface="Times New Roman" panose="02020603050405020304" pitchFamily="18" charset="0"/>
              </a:rPr>
              <a:t>Trọng số điều chỉnh mức độ phạt trong SVM.</a:t>
            </a:r>
          </a:p>
        </p:txBody>
      </p:sp>
      <p:pic>
        <p:nvPicPr>
          <p:cNvPr id="12" name="Picture 11" descr="Screenshot 2023-11-17 004059"/>
          <p:cNvPicPr>
            <a:picLocks noChangeAspect="1"/>
          </p:cNvPicPr>
          <p:nvPr/>
        </p:nvPicPr>
        <p:blipFill>
          <a:blip r:embed="rId3"/>
          <a:stretch>
            <a:fillRect/>
          </a:stretch>
        </p:blipFill>
        <p:spPr>
          <a:xfrm>
            <a:off x="716280" y="1000125"/>
            <a:ext cx="7893050" cy="2508250"/>
          </a:xfrm>
          <a:prstGeom prst="rect">
            <a:avLst/>
          </a:prstGeom>
        </p:spPr>
      </p:pic>
      <p:sp>
        <p:nvSpPr>
          <p:cNvPr id="13" name="Text Box 12"/>
          <p:cNvSpPr txBox="1"/>
          <p:nvPr/>
        </p:nvSpPr>
        <p:spPr>
          <a:xfrm>
            <a:off x="1443355" y="3748405"/>
            <a:ext cx="6438265" cy="934085"/>
          </a:xfrm>
          <a:prstGeom prst="rect">
            <a:avLst/>
          </a:prstGeom>
          <a:noFill/>
          <a:ln>
            <a:solidFill>
              <a:schemeClr val="accent6">
                <a:lumMod val="50000"/>
              </a:schemeClr>
            </a:solidFill>
          </a:ln>
        </p:spPr>
        <p:txBody>
          <a:bodyPr wrap="square" rtlCol="0" anchor="t">
            <a:noAutofit/>
          </a:bodyPr>
          <a:lstStyle/>
          <a:p>
            <a:r>
              <a:rPr lang="en-US" sz="1800" b="1">
                <a:latin typeface="Times New Roman" panose="02020603050405020304" pitchFamily="18" charset="0"/>
                <a:cs typeface="Times New Roman" panose="02020603050405020304" pitchFamily="18" charset="0"/>
              </a:rPr>
              <a:t>C càng lớn có nghĩa là SVM càng bị phạt nặng khi thực hiện phân loại sai. Do đó, lề càng hẹp và càng ít vectơ hỗ trợ được sử dụng.</a:t>
            </a:r>
          </a:p>
        </p:txBody>
      </p:sp>
      <p:sp>
        <p:nvSpPr>
          <p:cNvPr id="14" name="Text Box 13"/>
          <p:cNvSpPr txBox="1"/>
          <p:nvPr/>
        </p:nvSpPr>
        <p:spPr>
          <a:xfrm>
            <a:off x="2376805" y="453390"/>
            <a:ext cx="4572000" cy="306705"/>
          </a:xfrm>
          <a:prstGeom prst="rect">
            <a:avLst/>
          </a:prstGeom>
          <a:solidFill>
            <a:schemeClr val="bg1"/>
          </a:solidFill>
          <a:ln>
            <a:solidFill>
              <a:schemeClr val="accent2"/>
            </a:solidFill>
          </a:ln>
        </p:spPr>
        <p:txBody>
          <a:bodyPr wrap="square" rtlCol="0" anchor="t">
            <a:spAutoFit/>
          </a:bodyPr>
          <a:lstStyle/>
          <a:p>
            <a:r>
              <a:rPr lang="en-US">
                <a:sym typeface="+mn-ea"/>
              </a:rPr>
              <a:t>Hình dưới thể hiện SVM với các giá trị C khác nhau:</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2">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2">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2">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2">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2">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2">
                                            <p:txEl>
                                              <p:pRg st="2" end="2"/>
                                            </p:txEl>
                                          </p:spTgt>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9" dur="500"/>
                                        <p:tgtEl>
                                          <p:spTgt spid="2">
                                            <p:txEl>
                                              <p:pRg st="3" end="3"/>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2">
                                            <p:txEl>
                                              <p:pRg st="3" end="3"/>
                                            </p:txEl>
                                          </p:spTgt>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3" dur="500"/>
                                        <p:tgtEl>
                                          <p:spTgt spid="2">
                                            <p:txEl>
                                              <p:pRg st="4" end="4"/>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2">
                                            <p:txEl>
                                              <p:pRg st="4" end="4"/>
                                            </p:txEl>
                                          </p:spTgt>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7" dur="500"/>
                                        <p:tgtEl>
                                          <p:spTgt spid="2">
                                            <p:txEl>
                                              <p:pRg st="5" end="5"/>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2">
                                            <p:txEl>
                                              <p:pRg st="5" end="5"/>
                                            </p:txEl>
                                          </p:spTgt>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1" dur="500"/>
                                        <p:tgtEl>
                                          <p:spTgt spid="2">
                                            <p:txEl>
                                              <p:pRg st="6" end="6"/>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2">
                                            <p:txEl>
                                              <p:pRg st="6" end="6"/>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5300" y="131150"/>
            <a:ext cx="7433400" cy="396300"/>
          </a:xfrm>
        </p:spPr>
        <p:txBody>
          <a:bodyPr/>
          <a:lstStyle/>
          <a:p>
            <a:r>
              <a:rPr lang="en-US">
                <a:latin typeface="Times New Roman" panose="02020603050405020304" pitchFamily="18" charset="0"/>
                <a:cs typeface="Times New Roman" panose="02020603050405020304" pitchFamily="18" charset="0"/>
              </a:rPr>
              <a:t>Thủ thuật Kernel</a:t>
            </a:r>
          </a:p>
        </p:txBody>
      </p:sp>
      <p:sp>
        <p:nvSpPr>
          <p:cNvPr id="6" name="Text Placeholder 5"/>
          <p:cNvSpPr>
            <a:spLocks noGrp="1"/>
          </p:cNvSpPr>
          <p:nvPr>
            <p:ph type="body" idx="1"/>
          </p:nvPr>
        </p:nvSpPr>
        <p:spPr>
          <a:xfrm>
            <a:off x="798195" y="1534160"/>
            <a:ext cx="3716655" cy="2532380"/>
          </a:xfrm>
        </p:spPr>
        <p:txBody>
          <a:bodyPr/>
          <a:lstStyle/>
          <a:p>
            <a:pPr marL="76200" indent="0">
              <a:buNone/>
            </a:pPr>
            <a:r>
              <a:rPr lang="en-US" sz="1800">
                <a:latin typeface="Times New Roman" panose="02020603050405020304" pitchFamily="18" charset="0"/>
                <a:cs typeface="Times New Roman" panose="02020603050405020304" pitchFamily="18" charset="0"/>
              </a:rPr>
              <a:t>SVM có thể giải quyết vấn đề này, Khá đơn giản, nó sẽ được giải quyết bằng việc thêm một tính năng, Ở đây chúng ta sẽ thêm tính năng z = x^2+ y^2. Bây giờ dữ liệu sẽ được biến đổi theo trục x và z như sau</a:t>
            </a:r>
          </a:p>
          <a:p>
            <a:endParaRPr lang="en-US" sz="1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17</a:t>
            </a:fld>
            <a:endParaRPr lang="en-GB"/>
          </a:p>
        </p:txBody>
      </p:sp>
      <p:pic>
        <p:nvPicPr>
          <p:cNvPr id="105" name="Content Placeholder 104"/>
          <p:cNvPicPr>
            <a:picLocks noGrp="1" noChangeAspect="1"/>
          </p:cNvPicPr>
          <p:nvPr>
            <p:ph sz="half" idx="4294967295"/>
          </p:nvPr>
        </p:nvPicPr>
        <p:blipFill>
          <a:blip r:embed="rId3"/>
          <a:stretch>
            <a:fillRect/>
          </a:stretch>
        </p:blipFill>
        <p:spPr>
          <a:xfrm>
            <a:off x="5495925" y="1174750"/>
            <a:ext cx="3648075" cy="2430463"/>
          </a:xfrm>
          <a:prstGeom prst="rect">
            <a:avLst/>
          </a:prstGeom>
          <a:noFill/>
          <a:ln w="9525">
            <a:noFill/>
          </a:ln>
        </p:spPr>
      </p:pic>
      <p:pic>
        <p:nvPicPr>
          <p:cNvPr id="106" name="Content Placeholder 105"/>
          <p:cNvPicPr>
            <a:picLocks noChangeAspect="1"/>
          </p:cNvPicPr>
          <p:nvPr/>
        </p:nvPicPr>
        <p:blipFill>
          <a:blip r:embed="rId4"/>
          <a:stretch>
            <a:fillRect/>
          </a:stretch>
        </p:blipFill>
        <p:spPr>
          <a:xfrm>
            <a:off x="4954905" y="1175385"/>
            <a:ext cx="3687445" cy="2430145"/>
          </a:xfrm>
          <a:prstGeom prst="rect">
            <a:avLst/>
          </a:prstGeom>
          <a:noFill/>
          <a:ln w="9525">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105"/>
                                        </p:tgtEl>
                                        <p:attrNameLst>
                                          <p:attrName>ppt_x</p:attrName>
                                        </p:attrNameLst>
                                      </p:cBhvr>
                                      <p:tavLst>
                                        <p:tav tm="0">
                                          <p:val>
                                            <p:strVal val="ppt_x"/>
                                          </p:val>
                                        </p:tav>
                                        <p:tav tm="100000">
                                          <p:val>
                                            <p:strVal val="ppt_x"/>
                                          </p:val>
                                        </p:tav>
                                      </p:tavLst>
                                    </p:anim>
                                    <p:anim calcmode="lin" valueType="num">
                                      <p:cBhvr additive="base">
                                        <p:cTn id="12" dur="500"/>
                                        <p:tgtEl>
                                          <p:spTgt spid="105"/>
                                        </p:tgtEl>
                                        <p:attrNameLst>
                                          <p:attrName>ppt_y</p:attrName>
                                        </p:attrNameLst>
                                      </p:cBhvr>
                                      <p:tavLst>
                                        <p:tav tm="0">
                                          <p:val>
                                            <p:strVal val="ppt_y"/>
                                          </p:val>
                                        </p:tav>
                                        <p:tav tm="100000">
                                          <p:val>
                                            <p:strVal val="1+ppt_h/2"/>
                                          </p:val>
                                        </p:tav>
                                      </p:tavLst>
                                    </p:anim>
                                    <p:set>
                                      <p:cBhvr>
                                        <p:cTn id="13" dur="1" fill="hold">
                                          <p:stCondLst>
                                            <p:cond delay="499"/>
                                          </p:stCondLst>
                                        </p:cTn>
                                        <p:tgtEl>
                                          <p:spTgt spid="10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additive="base">
                                        <p:cTn id="18" dur="500" fill="hold"/>
                                        <p:tgtEl>
                                          <p:spTgt spid="106"/>
                                        </p:tgtEl>
                                        <p:attrNameLst>
                                          <p:attrName>ppt_x</p:attrName>
                                        </p:attrNameLst>
                                      </p:cBhvr>
                                      <p:tavLst>
                                        <p:tav tm="0">
                                          <p:val>
                                            <p:strVal val="#ppt_x"/>
                                          </p:val>
                                        </p:tav>
                                        <p:tav tm="100000">
                                          <p:val>
                                            <p:strVal val="#ppt_x"/>
                                          </p:val>
                                        </p:tav>
                                      </p:tavLst>
                                    </p:anim>
                                    <p:anim calcmode="lin" valueType="num">
                                      <p:cBhvr additive="base">
                                        <p:cTn id="19"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2890C1-BAF3-4350-4988-3318FC1ACB3C}"/>
              </a:ext>
            </a:extLst>
          </p:cNvPr>
          <p:cNvSpPr>
            <a:spLocks noGrp="1"/>
          </p:cNvSpPr>
          <p:nvPr>
            <p:ph type="ctrTitle"/>
          </p:nvPr>
        </p:nvSpPr>
        <p:spPr/>
        <p:txBody>
          <a:bodyPr/>
          <a:lstStyle/>
          <a:p>
            <a:r>
              <a:rPr lang="en-US"/>
              <a:t>3.Margin trong SVM</a:t>
            </a:r>
          </a:p>
        </p:txBody>
      </p:sp>
      <p:sp>
        <p:nvSpPr>
          <p:cNvPr id="3" name="Text Placeholder 2">
            <a:extLst>
              <a:ext uri="{FF2B5EF4-FFF2-40B4-BE49-F238E27FC236}">
                <a16:creationId xmlns:a16="http://schemas.microsoft.com/office/drawing/2014/main" id="{0E9030F1-FB69-470D-2EFB-4E7A607153DB}"/>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F44A9958-8D6B-07BF-31F3-7E764CEA059C}"/>
              </a:ext>
            </a:extLst>
          </p:cNvPr>
          <p:cNvSpPr>
            <a:spLocks noGrp="1"/>
          </p:cNvSpPr>
          <p:nvPr>
            <p:ph type="sldNum" idx="4294967295"/>
          </p:nvPr>
        </p:nvSpPr>
        <p:spPr>
          <a:xfrm>
            <a:off x="8594725" y="4749800"/>
            <a:ext cx="549275" cy="393700"/>
          </a:xfrm>
        </p:spPr>
        <p:txBody>
          <a:bodyPr/>
          <a:lstStyle/>
          <a:p>
            <a:pPr marL="0" lvl="0" indent="0" algn="r" rtl="0">
              <a:spcBef>
                <a:spcPts val="0"/>
              </a:spcBef>
              <a:spcAft>
                <a:spcPts val="0"/>
              </a:spcAft>
              <a:buNone/>
            </a:pPr>
            <a:fld id="{00000000-1234-1234-1234-123412341234}" type="slidenum">
              <a:rPr lang="en-GB" smtClean="0"/>
              <a:t>18</a:t>
            </a:fld>
            <a:endParaRPr lang="en-GB"/>
          </a:p>
        </p:txBody>
      </p:sp>
    </p:spTree>
    <p:extLst>
      <p:ext uri="{BB962C8B-B14F-4D97-AF65-F5344CB8AC3E}">
        <p14:creationId xmlns:p14="http://schemas.microsoft.com/office/powerpoint/2010/main" val="1226666996"/>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87AB-426B-E008-4CED-31860FAEBECC}"/>
              </a:ext>
            </a:extLst>
          </p:cNvPr>
          <p:cNvSpPr>
            <a:spLocks noGrp="1"/>
          </p:cNvSpPr>
          <p:nvPr>
            <p:ph type="title"/>
          </p:nvPr>
        </p:nvSpPr>
        <p:spPr/>
        <p:txBody>
          <a:bodyPr/>
          <a:lstStyle/>
          <a:p>
            <a:r>
              <a:rPr lang="en-US"/>
              <a:t>Tính margin như thế nào</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E62A5B0-0138-E5EC-8BDE-D6665C2F478B}"/>
                  </a:ext>
                </a:extLst>
              </p:cNvPr>
              <p:cNvSpPr>
                <a:spLocks noGrp="1"/>
              </p:cNvSpPr>
              <p:nvPr>
                <p:ph type="body" idx="1"/>
              </p:nvPr>
            </p:nvSpPr>
            <p:spPr/>
            <p:txBody>
              <a:bodyPr/>
              <a:lstStyle/>
              <a:p>
                <a:pPr>
                  <a:lnSpc>
                    <a:spcPct val="107000"/>
                  </a:lnSpc>
                  <a:spcAft>
                    <a:spcPts val="80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Khoảng cách  từ điểm X</a:t>
                </a:r>
                <a:r>
                  <a:rPr lang="en-US" sz="2000" kern="100" baseline="-25000">
                    <a:effectLst/>
                    <a:latin typeface="Times New Roman" panose="02020603050405020304" pitchFamily="18" charset="0"/>
                    <a:ea typeface="Calibri" panose="020F0502020204030204" pitchFamily="34" charset="0"/>
                    <a:cs typeface="Times New Roman" panose="02020603050405020304" pitchFamily="18" charset="0"/>
                  </a:rPr>
                  <a:t>k</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 đến siêu phẳng H</a:t>
                </a:r>
                <a:r>
                  <a:rPr lang="en-US" sz="2000" kern="100" baseline="-25000">
                    <a:effectLst/>
                    <a:latin typeface="Times New Roman" panose="02020603050405020304" pitchFamily="18" charset="0"/>
                    <a:ea typeface="Calibri" panose="020F0502020204030204" pitchFamily="34" charset="0"/>
                    <a:cs typeface="Times New Roman" panose="02020603050405020304" pitchFamily="18" charset="0"/>
                  </a:rPr>
                  <a:t>0</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 là</a:t>
                </a:r>
                <a:endParaRPr lang="en-US" sz="2000" kern="100">
                  <a:latin typeface="Times New Roman" panose="02020603050405020304" pitchFamily="18"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b="1" i="0" kern="100">
                            <a:effectLst/>
                            <a:latin typeface="Cambria Math" panose="02040503050406030204" pitchFamily="18" charset="0"/>
                            <a:ea typeface="Calibri" panose="020F0502020204030204" pitchFamily="34" charset="0"/>
                            <a:cs typeface="Times New Roman" panose="02020603050405020304" pitchFamily="18" charset="0"/>
                          </a:rPr>
                          <m:t>|&lt;</m:t>
                        </m:r>
                        <m:r>
                          <a:rPr lang="en-US" sz="2800" b="1" i="0" kern="100">
                            <a:effectLst/>
                            <a:latin typeface="Cambria Math" panose="02040503050406030204" pitchFamily="18" charset="0"/>
                            <a:ea typeface="Calibri" panose="020F0502020204030204" pitchFamily="34" charset="0"/>
                            <a:cs typeface="Times New Roman" panose="02020603050405020304" pitchFamily="18" charset="0"/>
                          </a:rPr>
                          <m:t>𝐖</m:t>
                        </m:r>
                        <m:r>
                          <a:rPr lang="en-US" sz="2800" b="1" i="0" kern="100">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US" sz="2800" b="1" i="0" kern="100" smtClean="0">
                            <a:latin typeface="Times New Roman" panose="02020603050405020304" pitchFamily="18" charset="0"/>
                            <a:ea typeface="Times New Roman" panose="02020603050405020304" pitchFamily="18" charset="0"/>
                            <a:cs typeface="Times New Roman" panose="02020603050405020304" pitchFamily="18" charset="0"/>
                          </a:rPr>
                          <m:t>X</m:t>
                        </m:r>
                        <m:r>
                          <m:rPr>
                            <m:nor/>
                          </m:rPr>
                          <a:rPr lang="en-US" sz="2800" b="1" kern="100" baseline="-25000" smtClean="0">
                            <a:latin typeface="Times New Roman" panose="02020603050405020304" pitchFamily="18" charset="0"/>
                            <a:ea typeface="Times New Roman" panose="02020603050405020304" pitchFamily="18" charset="0"/>
                            <a:cs typeface="Times New Roman" panose="02020603050405020304" pitchFamily="18" charset="0"/>
                          </a:rPr>
                          <m:t>k</m:t>
                        </m:r>
                        <m:r>
                          <a:rPr lang="en-US" sz="2800" b="1" i="0" kern="100">
                            <a:effectLst/>
                            <a:latin typeface="Cambria Math" panose="02040503050406030204" pitchFamily="18" charset="0"/>
                            <a:ea typeface="Calibri" panose="020F0502020204030204" pitchFamily="34" charset="0"/>
                            <a:cs typeface="Times New Roman" panose="02020603050405020304" pitchFamily="18" charset="0"/>
                          </a:rPr>
                          <m:t>&gt;|+</m:t>
                        </m:r>
                        <m:r>
                          <a:rPr lang="en-US" sz="2800" b="1" i="0" kern="100">
                            <a:effectLst/>
                            <a:latin typeface="Cambria Math" panose="02040503050406030204" pitchFamily="18" charset="0"/>
                            <a:ea typeface="Calibri" panose="020F0502020204030204" pitchFamily="34" charset="0"/>
                            <a:cs typeface="Times New Roman" panose="02020603050405020304" pitchFamily="18" charset="0"/>
                          </a:rPr>
                          <m:t>𝐛</m:t>
                        </m:r>
                      </m:num>
                      <m:den>
                        <m:r>
                          <a:rPr lang="en-US" sz="2800" b="1" i="0" kern="1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0" kern="100">
                                <a:effectLst/>
                                <a:latin typeface="Cambria Math" panose="02040503050406030204" pitchFamily="18" charset="0"/>
                                <a:ea typeface="Calibri" panose="020F0502020204030204" pitchFamily="34" charset="0"/>
                                <a:cs typeface="Times New Roman" panose="02020603050405020304" pitchFamily="18" charset="0"/>
                              </a:rPr>
                              <m:t>𝐖</m:t>
                            </m:r>
                          </m:e>
                        </m:d>
                        <m:r>
                          <a:rPr lang="en-US" sz="2800" b="1" i="0" kern="100">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p>
              <a:p>
                <a:pPr marL="76200" indent="0">
                  <a:lnSpc>
                    <a:spcPct val="107000"/>
                  </a:lnSpc>
                  <a:spcAft>
                    <a:spcPts val="800"/>
                  </a:spcAft>
                  <a:buNone/>
                </a:pP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Trong đó ||W|| là độ dài của vector W:</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a:effectLst/>
                    <a:latin typeface="Times New Roman" panose="02020603050405020304" pitchFamily="18" charset="0"/>
                    <a:ea typeface="Calibri" panose="020F0502020204030204" pitchFamily="34" charset="0"/>
                    <a:cs typeface="Times New Roman" panose="02020603050405020304" pitchFamily="18" charset="0"/>
                  </a:rPr>
                  <a:t>||W||=&lt;W.W&gt;= </a:t>
                </a:r>
                <a14:m>
                  <m:oMath xmlns:m="http://schemas.openxmlformats.org/officeDocument/2006/math">
                    <m:rad>
                      <m:radPr>
                        <m:degHide m:val="on"/>
                        <m:ctrlPr>
                          <a:rPr lang="en-US" b="1" i="1" kern="100">
                            <a:effectLst/>
                            <a:latin typeface="Cambria Math" panose="02040503050406030204" pitchFamily="18" charset="0"/>
                            <a:ea typeface="Calibri" panose="020F0502020204030204" pitchFamily="34" charset="0"/>
                            <a:cs typeface="Times New Roman" panose="02020603050405020304" pitchFamily="18" charset="0"/>
                          </a:rPr>
                        </m:ctrlPr>
                      </m:radPr>
                      <m:deg/>
                      <m:e>
                        <m:sSubSup>
                          <m:sSubSupPr>
                            <m:ctrlPr>
                              <a:rPr lang="en-US" b="1"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b="1" i="1" kern="100">
                                <a:effectLst/>
                                <a:latin typeface="Cambria Math" panose="02040503050406030204" pitchFamily="18" charset="0"/>
                                <a:ea typeface="Calibri" panose="020F0502020204030204" pitchFamily="34" charset="0"/>
                                <a:cs typeface="Times New Roman" panose="02020603050405020304" pitchFamily="18" charset="0"/>
                              </a:rPr>
                              <m:t>𝒘</m:t>
                            </m:r>
                          </m:e>
                          <m:sub>
                            <m:r>
                              <a:rPr lang="en-US" b="1" i="1" kern="100">
                                <a:effectLst/>
                                <a:latin typeface="Cambria Math" panose="02040503050406030204" pitchFamily="18" charset="0"/>
                                <a:ea typeface="Calibri" panose="020F0502020204030204" pitchFamily="34" charset="0"/>
                                <a:cs typeface="Times New Roman" panose="02020603050405020304" pitchFamily="18" charset="0"/>
                              </a:rPr>
                              <m:t>𝟏</m:t>
                            </m:r>
                          </m:sub>
                          <m:sup>
                            <m:r>
                              <a:rPr lang="en-US" b="1" i="1" kern="100">
                                <a:effectLst/>
                                <a:latin typeface="Cambria Math" panose="02040503050406030204" pitchFamily="18" charset="0"/>
                                <a:ea typeface="Calibri" panose="020F0502020204030204" pitchFamily="34" charset="0"/>
                                <a:cs typeface="Times New Roman" panose="02020603050405020304" pitchFamily="18" charset="0"/>
                              </a:rPr>
                              <m:t>𝟐</m:t>
                            </m:r>
                          </m:sup>
                        </m:sSubSup>
                        <m:r>
                          <a:rPr lang="en-US" b="1" i="1" kern="1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b="1"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b="1" i="1" kern="100">
                                <a:effectLst/>
                                <a:latin typeface="Cambria Math" panose="02040503050406030204" pitchFamily="18" charset="0"/>
                                <a:ea typeface="Calibri" panose="020F0502020204030204" pitchFamily="34" charset="0"/>
                                <a:cs typeface="Times New Roman" panose="02020603050405020304" pitchFamily="18" charset="0"/>
                              </a:rPr>
                              <m:t>𝒘</m:t>
                            </m:r>
                          </m:e>
                          <m:sub>
                            <m:r>
                              <a:rPr lang="en-US" b="1" i="1" kern="100">
                                <a:effectLst/>
                                <a:latin typeface="Cambria Math" panose="02040503050406030204" pitchFamily="18" charset="0"/>
                                <a:ea typeface="Calibri" panose="020F0502020204030204" pitchFamily="34" charset="0"/>
                                <a:cs typeface="Times New Roman" panose="02020603050405020304" pitchFamily="18" charset="0"/>
                              </a:rPr>
                              <m:t>𝟐</m:t>
                            </m:r>
                          </m:sub>
                          <m:sup>
                            <m:r>
                              <a:rPr lang="en-US" b="1" i="1" kern="100">
                                <a:effectLst/>
                                <a:latin typeface="Cambria Math" panose="02040503050406030204" pitchFamily="18" charset="0"/>
                                <a:ea typeface="Calibri" panose="020F0502020204030204" pitchFamily="34" charset="0"/>
                                <a:cs typeface="Times New Roman" panose="02020603050405020304" pitchFamily="18" charset="0"/>
                              </a:rPr>
                              <m:t>𝟐</m:t>
                            </m:r>
                          </m:sup>
                        </m:sSubSup>
                        <m:r>
                          <a:rPr lang="en-US" b="1" i="1" kern="1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b="1"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b="1" i="1" kern="100">
                                <a:effectLst/>
                                <a:latin typeface="Cambria Math" panose="02040503050406030204" pitchFamily="18" charset="0"/>
                                <a:ea typeface="Calibri" panose="020F0502020204030204" pitchFamily="34" charset="0"/>
                                <a:cs typeface="Times New Roman" panose="02020603050405020304" pitchFamily="18" charset="0"/>
                              </a:rPr>
                              <m:t>𝒘</m:t>
                            </m:r>
                          </m:e>
                          <m:sub>
                            <m:r>
                              <a:rPr lang="en-US" b="1" i="1" kern="100">
                                <a:effectLst/>
                                <a:latin typeface="Cambria Math" panose="02040503050406030204" pitchFamily="18" charset="0"/>
                                <a:ea typeface="Calibri" panose="020F0502020204030204" pitchFamily="34" charset="0"/>
                                <a:cs typeface="Times New Roman" panose="02020603050405020304" pitchFamily="18" charset="0"/>
                              </a:rPr>
                              <m:t>𝒏</m:t>
                            </m:r>
                          </m:sub>
                          <m:sup>
                            <m:r>
                              <a:rPr lang="en-US" b="1" i="1" kern="100">
                                <a:effectLst/>
                                <a:latin typeface="Cambria Math" panose="02040503050406030204" pitchFamily="18" charset="0"/>
                                <a:ea typeface="Calibri" panose="020F0502020204030204" pitchFamily="34" charset="0"/>
                                <a:cs typeface="Times New Roman" panose="02020603050405020304" pitchFamily="18" charset="0"/>
                              </a:rPr>
                              <m:t>𝟐</m:t>
                            </m:r>
                          </m:sup>
                        </m:sSubSup>
                      </m:e>
                    </m:rad>
                  </m:oMath>
                </a14:m>
                <a:endParaRPr lang="en-US" sz="1800" b="1" kern="1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E62A5B0-0138-E5EC-8BDE-D6665C2F478B}"/>
                  </a:ext>
                </a:extLst>
              </p:cNvPr>
              <p:cNvSpPr>
                <a:spLocks noGrp="1" noRot="1" noChangeAspect="1" noMove="1" noResize="1" noEditPoints="1" noAdjustHandles="1" noChangeArrowheads="1" noChangeShapeType="1" noTextEdit="1"/>
              </p:cNvSpPr>
              <p:nvPr>
                <p:ph type="body" idx="1"/>
              </p:nvPr>
            </p:nvSpPr>
            <p:spPr>
              <a:blipFill>
                <a:blip r:embed="rId2"/>
                <a:stretch>
                  <a:fillRect l="-1230" t="-40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974A4D-99C1-C30A-9C8E-9E48A870F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Tree>
    <p:extLst>
      <p:ext uri="{BB962C8B-B14F-4D97-AF65-F5344CB8AC3E}">
        <p14:creationId xmlns:p14="http://schemas.microsoft.com/office/powerpoint/2010/main" val="270362259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545420" y="240370"/>
            <a:ext cx="7433400" cy="396300"/>
          </a:xfrm>
          <a:prstGeom prst="rect">
            <a:avLst/>
          </a:prstGeom>
        </p:spPr>
        <p:txBody>
          <a:bodyPr spcFirstLastPara="1" wrap="square" lIns="0" tIns="0" rIns="0" bIns="0" anchor="b" anchorCtr="0">
            <a:noAutofit/>
          </a:bodyPr>
          <a:lstStyle/>
          <a:p>
            <a:pPr lvl="0"/>
            <a:r>
              <a:rPr lang="en-GB" dirty="0">
                <a:latin typeface="Times New Roman" panose="02020603050405020304" pitchFamily="18" charset="0"/>
                <a:cs typeface="Times New Roman" panose="02020603050405020304" pitchFamily="18" charset="0"/>
              </a:rPr>
              <a:t>THÀNH VIÊN NHÓM</a:t>
            </a:r>
          </a:p>
        </p:txBody>
      </p:sp>
      <p:graphicFrame>
        <p:nvGraphicFramePr>
          <p:cNvPr id="4" name="Content Placeholder 3"/>
          <p:cNvGraphicFramePr>
            <a:graphicFrameLocks noGrp="1"/>
          </p:cNvGraphicFramePr>
          <p:nvPr>
            <p:ph sz="half" idx="1"/>
          </p:nvPr>
        </p:nvGraphicFramePr>
        <p:xfrm>
          <a:off x="628650" y="636270"/>
          <a:ext cx="7774940" cy="4041140"/>
        </p:xfrm>
        <a:graphic>
          <a:graphicData uri="http://schemas.openxmlformats.org/drawingml/2006/table">
            <a:tbl>
              <a:tblPr firstRow="1" bandRow="1">
                <a:tableStyleId>{5C22544A-7EE6-4342-B048-85BDC9FD1C3A}</a:tableStyleId>
              </a:tblPr>
              <a:tblGrid>
                <a:gridCol w="1943735">
                  <a:extLst>
                    <a:ext uri="{9D8B030D-6E8A-4147-A177-3AD203B41FA5}">
                      <a16:colId xmlns:a16="http://schemas.microsoft.com/office/drawing/2014/main" val="20000"/>
                    </a:ext>
                  </a:extLst>
                </a:gridCol>
                <a:gridCol w="1943735">
                  <a:extLst>
                    <a:ext uri="{9D8B030D-6E8A-4147-A177-3AD203B41FA5}">
                      <a16:colId xmlns:a16="http://schemas.microsoft.com/office/drawing/2014/main" val="20001"/>
                    </a:ext>
                  </a:extLst>
                </a:gridCol>
                <a:gridCol w="1943735">
                  <a:extLst>
                    <a:ext uri="{9D8B030D-6E8A-4147-A177-3AD203B41FA5}">
                      <a16:colId xmlns:a16="http://schemas.microsoft.com/office/drawing/2014/main" val="20002"/>
                    </a:ext>
                  </a:extLst>
                </a:gridCol>
                <a:gridCol w="1943735">
                  <a:extLst>
                    <a:ext uri="{9D8B030D-6E8A-4147-A177-3AD203B41FA5}">
                      <a16:colId xmlns:a16="http://schemas.microsoft.com/office/drawing/2014/main" val="20003"/>
                    </a:ext>
                  </a:extLst>
                </a:gridCol>
              </a:tblGrid>
              <a:tr h="1010285">
                <a:tc>
                  <a:txBody>
                    <a:bodyPr/>
                    <a:lstStyle/>
                    <a:p>
                      <a:pPr>
                        <a:buNone/>
                      </a:pPr>
                      <a:r>
                        <a:rPr lang="en-US"/>
                        <a:t>MSSV</a:t>
                      </a:r>
                    </a:p>
                  </a:txBody>
                  <a:tcPr/>
                </a:tc>
                <a:tc>
                  <a:txBody>
                    <a:bodyPr/>
                    <a:lstStyle/>
                    <a:p>
                      <a:pPr>
                        <a:buNone/>
                      </a:pPr>
                      <a:r>
                        <a:rPr lang="en-US"/>
                        <a:t>Họ và Tên</a:t>
                      </a:r>
                    </a:p>
                  </a:txBody>
                  <a:tcPr/>
                </a:tc>
                <a:tc>
                  <a:txBody>
                    <a:bodyPr/>
                    <a:lstStyle/>
                    <a:p>
                      <a:pPr>
                        <a:buNone/>
                      </a:pPr>
                      <a:r>
                        <a:rPr lang="en-US"/>
                        <a:t>% Công việc</a:t>
                      </a:r>
                    </a:p>
                  </a:txBody>
                  <a:tcPr/>
                </a:tc>
                <a:tc>
                  <a:txBody>
                    <a:bodyPr/>
                    <a:lstStyle/>
                    <a:p>
                      <a:pPr>
                        <a:buNone/>
                      </a:pPr>
                      <a:r>
                        <a:rPr lang="en-US"/>
                        <a:t>Nội dung công việc</a:t>
                      </a:r>
                    </a:p>
                  </a:txBody>
                  <a:tcPr/>
                </a:tc>
                <a:extLst>
                  <a:ext uri="{0D108BD9-81ED-4DB2-BD59-A6C34878D82A}">
                    <a16:rowId xmlns:a16="http://schemas.microsoft.com/office/drawing/2014/main" val="10000"/>
                  </a:ext>
                </a:extLst>
              </a:tr>
              <a:tr h="1010285">
                <a:tc>
                  <a:txBody>
                    <a:bodyPr/>
                    <a:lstStyle/>
                    <a:p>
                      <a:pPr>
                        <a:buNone/>
                      </a:pPr>
                      <a:r>
                        <a:rPr lang="en-US"/>
                        <a:t>2001210779</a:t>
                      </a:r>
                    </a:p>
                  </a:txBody>
                  <a:tcPr/>
                </a:tc>
                <a:tc>
                  <a:txBody>
                    <a:bodyPr/>
                    <a:lstStyle/>
                    <a:p>
                      <a:pPr>
                        <a:buNone/>
                      </a:pPr>
                      <a:r>
                        <a:rPr lang="en-US"/>
                        <a:t>Nguyễn Ngọc Quân</a:t>
                      </a:r>
                    </a:p>
                  </a:txBody>
                  <a:tcPr/>
                </a:tc>
                <a:tc>
                  <a:txBody>
                    <a:bodyPr/>
                    <a:lstStyle/>
                    <a:p>
                      <a:pPr>
                        <a:buNone/>
                      </a:pPr>
                      <a:r>
                        <a:rPr lang="en-US"/>
                        <a:t>100%</a:t>
                      </a:r>
                    </a:p>
                  </a:txBody>
                  <a:tcPr/>
                </a:tc>
                <a:tc>
                  <a:txBody>
                    <a:bodyPr/>
                    <a:lstStyle/>
                    <a:p>
                      <a:pPr>
                        <a:buNone/>
                      </a:pPr>
                      <a:r>
                        <a:rPr lang="en-US"/>
                        <a:t>Báo cáo ,tìm hiểu, minh họa code</a:t>
                      </a:r>
                    </a:p>
                  </a:txBody>
                  <a:tcPr/>
                </a:tc>
                <a:extLst>
                  <a:ext uri="{0D108BD9-81ED-4DB2-BD59-A6C34878D82A}">
                    <a16:rowId xmlns:a16="http://schemas.microsoft.com/office/drawing/2014/main" val="10001"/>
                  </a:ext>
                </a:extLst>
              </a:tr>
              <a:tr h="1010285">
                <a:tc>
                  <a:txBody>
                    <a:bodyPr/>
                    <a:lstStyle/>
                    <a:p>
                      <a:pPr>
                        <a:buNone/>
                      </a:pPr>
                      <a:r>
                        <a:rPr lang="en-US"/>
                        <a:t>2001210412</a:t>
                      </a:r>
                    </a:p>
                  </a:txBody>
                  <a:tcPr/>
                </a:tc>
                <a:tc>
                  <a:txBody>
                    <a:bodyPr/>
                    <a:lstStyle/>
                    <a:p>
                      <a:pPr>
                        <a:buNone/>
                      </a:pPr>
                      <a:r>
                        <a:rPr lang="en-US"/>
                        <a:t>Trần Thị Ngọc Nhi</a:t>
                      </a:r>
                    </a:p>
                  </a:txBody>
                  <a:tcPr/>
                </a:tc>
                <a:tc>
                  <a:txBody>
                    <a:bodyPr/>
                    <a:lstStyle/>
                    <a:p>
                      <a:pPr>
                        <a:buNone/>
                      </a:pPr>
                      <a:r>
                        <a:rPr lang="en-US"/>
                        <a:t>100%</a:t>
                      </a:r>
                    </a:p>
                  </a:txBody>
                  <a:tcPr/>
                </a:tc>
                <a:tc>
                  <a:txBody>
                    <a:bodyPr/>
                    <a:lstStyle/>
                    <a:p>
                      <a:pPr>
                        <a:buNone/>
                      </a:pPr>
                      <a:r>
                        <a:rPr lang="en-US"/>
                        <a:t>Làm slide, tìm hiểu ,báo cáo mục 1-2</a:t>
                      </a:r>
                    </a:p>
                  </a:txBody>
                  <a:tcPr/>
                </a:tc>
                <a:extLst>
                  <a:ext uri="{0D108BD9-81ED-4DB2-BD59-A6C34878D82A}">
                    <a16:rowId xmlns:a16="http://schemas.microsoft.com/office/drawing/2014/main" val="10002"/>
                  </a:ext>
                </a:extLst>
              </a:tr>
              <a:tr h="1010285">
                <a:tc>
                  <a:txBody>
                    <a:bodyPr/>
                    <a:lstStyle/>
                    <a:p>
                      <a:pPr>
                        <a:buNone/>
                      </a:pPr>
                      <a:r>
                        <a:rPr lang="en-US"/>
                        <a:t>2001210100</a:t>
                      </a:r>
                    </a:p>
                  </a:txBody>
                  <a:tcPr/>
                </a:tc>
                <a:tc>
                  <a:txBody>
                    <a:bodyPr/>
                    <a:lstStyle/>
                    <a:p>
                      <a:pPr>
                        <a:buNone/>
                      </a:pPr>
                      <a:r>
                        <a:rPr lang="en-US"/>
                        <a:t>Lê Bá Duy</a:t>
                      </a:r>
                    </a:p>
                  </a:txBody>
                  <a:tcPr/>
                </a:tc>
                <a:tc>
                  <a:txBody>
                    <a:bodyPr/>
                    <a:lstStyle/>
                    <a:p>
                      <a:pPr>
                        <a:buNone/>
                      </a:pPr>
                      <a:r>
                        <a:rPr lang="en-US"/>
                        <a:t>100%</a:t>
                      </a:r>
                    </a:p>
                  </a:txBody>
                  <a:tcPr/>
                </a:tc>
                <a:tc>
                  <a:txBody>
                    <a:bodyPr/>
                    <a:lstStyle/>
                    <a:p>
                      <a:pPr>
                        <a:buNone/>
                      </a:pPr>
                      <a:r>
                        <a:rPr lang="en-US"/>
                        <a:t>Báo cáo, tìm hiểu mục 3-4</a:t>
                      </a:r>
                    </a:p>
                  </a:txBody>
                  <a:tcPr/>
                </a:tc>
                <a:extLst>
                  <a:ext uri="{0D108BD9-81ED-4DB2-BD59-A6C34878D82A}">
                    <a16:rowId xmlns:a16="http://schemas.microsoft.com/office/drawing/2014/main" val="10003"/>
                  </a:ext>
                </a:extLst>
              </a:tr>
            </a:tbl>
          </a:graphicData>
        </a:graphic>
      </p:graphicFrame>
      <p:sp>
        <p:nvSpPr>
          <p:cNvPr id="96" name="Google Shape;96;p1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DE40-45B8-4F2B-20A7-184A535FB23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9652BEB-C23A-7E2B-69EC-A786902ED24D}"/>
                  </a:ext>
                </a:extLst>
              </p:cNvPr>
              <p:cNvSpPr>
                <a:spLocks noGrp="1"/>
              </p:cNvSpPr>
              <p:nvPr>
                <p:ph type="body" idx="1"/>
              </p:nvPr>
            </p:nvSpPr>
            <p:spPr/>
            <p:txBody>
              <a:bodyPr/>
              <a:lstStyle/>
              <a:p>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Khoảng cách từ một điểm X</a:t>
                </a:r>
                <a:r>
                  <a:rPr lang="en-US" sz="2000" kern="100" baseline="-25000">
                    <a:effectLst/>
                    <a:latin typeface="Times New Roman" panose="02020603050405020304" pitchFamily="18" charset="0"/>
                    <a:ea typeface="Calibri" panose="020F0502020204030204" pitchFamily="34" charset="0"/>
                    <a:cs typeface="Times New Roman" panose="02020603050405020304" pitchFamily="18" charset="0"/>
                  </a:rPr>
                  <a:t>i </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nằm trên H</a:t>
                </a:r>
                <a:r>
                  <a:rPr lang="en-US" sz="2000" kern="100" baseline="-2500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 đến H</a:t>
                </a:r>
                <a:r>
                  <a:rPr lang="en-US" sz="2000" kern="100" baseline="-25000">
                    <a:effectLst/>
                    <a:latin typeface="Times New Roman" panose="02020603050405020304" pitchFamily="18" charset="0"/>
                    <a:ea typeface="Calibri" panose="020F0502020204030204" pitchFamily="34" charset="0"/>
                    <a:cs typeface="Times New Roman" panose="02020603050405020304" pitchFamily="18" charset="0"/>
                  </a:rPr>
                  <a:t>0</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000" kern="100">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r>
                  <a:rPr lang="en-US"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kern="100">
                    <a:effectLst/>
                    <a:latin typeface="Times New Roman" panose="02020603050405020304" pitchFamily="18" charset="0"/>
                    <a:ea typeface="Calibri" panose="020F0502020204030204" pitchFamily="34" charset="0"/>
                    <a:cs typeface="Times New Roman" panose="02020603050405020304" pitchFamily="18" charset="0"/>
                  </a:rPr>
                  <a:t>d_ = </a:t>
                </a:r>
                <a14:m>
                  <m:oMath xmlns:m="http://schemas.openxmlformats.org/officeDocument/2006/math">
                    <m:f>
                      <m:fPr>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|&lt;</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𝑾</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𝑿</m:t>
                            </m:r>
                          </m:e>
                          <m:sub>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&gt;|+</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𝒃</m:t>
                        </m:r>
                      </m:num>
                      <m:den>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𝑾</m:t>
                            </m:r>
                          </m:e>
                        </m:d>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den>
                    </m:f>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𝟏</m:t>
                        </m:r>
                      </m:num>
                      <m:den>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𝑾</m:t>
                            </m:r>
                          </m:e>
                        </m:d>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den>
                    </m:f>
                  </m:oMath>
                </a14:m>
                <a:endParaRPr lang="en-US" sz="2800" b="1" kern="100">
                  <a:effectLst/>
                  <a:latin typeface="Calibri" panose="020F0502020204030204" pitchFamily="34" charset="0"/>
                  <a:ea typeface="Calibri" panose="020F0502020204030204" pitchFamily="34" charset="0"/>
                  <a:cs typeface="Times New Roman" panose="02020603050405020304" pitchFamily="18" charset="0"/>
                </a:endParaRPr>
              </a:p>
              <a:p>
                <a:pPr marL="76200" indent="0">
                  <a:buNone/>
                </a:pP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Khoảng cách từ một điểm X</a:t>
                </a:r>
                <a:r>
                  <a:rPr lang="en-US" sz="2000" kern="100" baseline="-25000">
                    <a:effectLst/>
                    <a:latin typeface="Times New Roman" panose="02020603050405020304" pitchFamily="18" charset="0"/>
                    <a:ea typeface="Calibri" panose="020F0502020204030204" pitchFamily="34" charset="0"/>
                    <a:cs typeface="Times New Roman" panose="02020603050405020304" pitchFamily="18" charset="0"/>
                  </a:rPr>
                  <a:t>j</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 nằm trên H</a:t>
                </a:r>
                <a:r>
                  <a:rPr lang="en-US" sz="2000" kern="100" baseline="-2500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 đến H</a:t>
                </a:r>
                <a:r>
                  <a:rPr lang="en-US" sz="2000" kern="100" baseline="-25000">
                    <a:effectLst/>
                    <a:latin typeface="Times New Roman" panose="02020603050405020304" pitchFamily="18" charset="0"/>
                    <a:ea typeface="Calibri" panose="020F0502020204030204" pitchFamily="34" charset="0"/>
                    <a:cs typeface="Times New Roman" panose="02020603050405020304" pitchFamily="18" charset="0"/>
                  </a:rPr>
                  <a:t>0 </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000" kern="100">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r>
                  <a:rPr lang="en-US"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kern="100">
                    <a:effectLst/>
                    <a:latin typeface="Times New Roman" panose="02020603050405020304" pitchFamily="18" charset="0"/>
                    <a:ea typeface="Calibri" panose="020F0502020204030204" pitchFamily="34" charset="0"/>
                    <a:cs typeface="Times New Roman" panose="02020603050405020304" pitchFamily="18" charset="0"/>
                  </a:rPr>
                  <a:t>d</a:t>
                </a:r>
                <a:r>
                  <a:rPr lang="en-US" sz="2800" b="1" kern="100" baseline="-25000">
                    <a:effectLst/>
                    <a:latin typeface="Times New Roman" panose="02020603050405020304" pitchFamily="18" charset="0"/>
                    <a:ea typeface="Calibri" panose="020F0502020204030204" pitchFamily="34" charset="0"/>
                    <a:cs typeface="Times New Roman" panose="02020603050405020304" pitchFamily="18" charset="0"/>
                  </a:rPr>
                  <a:t>+</a:t>
                </a:r>
                <a:r>
                  <a:rPr lang="en-US" sz="2800" b="1"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|&lt;</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𝑾</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𝑿</m:t>
                            </m:r>
                          </m:e>
                          <m:sub>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&gt;|+</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𝒃</m:t>
                        </m:r>
                      </m:num>
                      <m:den>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𝑾</m:t>
                            </m:r>
                          </m:e>
                        </m:d>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den>
                    </m:f>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𝟏</m:t>
                        </m:r>
                      </m:num>
                      <m:den>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𝑾</m:t>
                            </m:r>
                          </m:e>
                        </m:d>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den>
                    </m:f>
                  </m:oMath>
                </a14:m>
                <a:endParaRPr lang="en-US" sz="2800" b="1"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mc:Choice>
        <mc:Fallback xmlns="">
          <p:sp>
            <p:nvSpPr>
              <p:cNvPr id="3" name="Text Placeholder 2">
                <a:extLst>
                  <a:ext uri="{FF2B5EF4-FFF2-40B4-BE49-F238E27FC236}">
                    <a16:creationId xmlns:a16="http://schemas.microsoft.com/office/drawing/2014/main" id="{79652BEB-C23A-7E2B-69EC-A786902ED24D}"/>
                  </a:ext>
                </a:extLst>
              </p:cNvPr>
              <p:cNvSpPr>
                <a:spLocks noGrp="1" noRot="1" noChangeAspect="1" noMove="1" noResize="1" noEditPoints="1" noAdjustHandles="1" noChangeArrowheads="1" noChangeShapeType="1" noTextEdit="1"/>
              </p:cNvSpPr>
              <p:nvPr>
                <p:ph type="body" idx="1"/>
              </p:nvPr>
            </p:nvSpPr>
            <p:spPr>
              <a:blipFill>
                <a:blip r:embed="rId2"/>
                <a:stretch>
                  <a:fillRect l="-1230" t="-40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1F4B04C-E359-D8EB-734A-84E062FDC6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Tree>
    <p:extLst>
      <p:ext uri="{BB962C8B-B14F-4D97-AF65-F5344CB8AC3E}">
        <p14:creationId xmlns:p14="http://schemas.microsoft.com/office/powerpoint/2010/main" val="2473262056"/>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6F9D-81FB-E351-D27A-77773112E70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07EDDF7-9690-425E-82C5-AEF0ACBBAD73}"/>
                  </a:ext>
                </a:extLst>
              </p:cNvPr>
              <p:cNvSpPr>
                <a:spLocks noGrp="1"/>
              </p:cNvSpPr>
              <p:nvPr>
                <p:ph type="body" idx="1"/>
              </p:nvPr>
            </p:nvSpPr>
            <p:spPr/>
            <p:txBody>
              <a:bodyPr/>
              <a:lstStyle/>
              <a:p>
                <a:pPr marL="76200" indent="0">
                  <a:lnSpc>
                    <a:spcPct val="107000"/>
                  </a:lnSpc>
                  <a:spcAft>
                    <a:spcPts val="800"/>
                  </a:spcAft>
                  <a:buNone/>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76200" indent="0">
                  <a:lnSpc>
                    <a:spcPct val="107000"/>
                  </a:lnSpc>
                  <a:spcAft>
                    <a:spcPts val="800"/>
                  </a:spcAft>
                  <a:buNone/>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800" kern="100">
                    <a:effectLst/>
                    <a:latin typeface="Times New Roman" panose="02020603050405020304" pitchFamily="18" charset="0"/>
                    <a:ea typeface="Times New Roman" panose="02020603050405020304" pitchFamily="18" charset="0"/>
                    <a:cs typeface="Times New Roman" panose="02020603050405020304" pitchFamily="18" charset="0"/>
                  </a:rPr>
                  <a:t>Từ đó ta có thể tính được mức lề </a:t>
                </a:r>
                <a:endParaRPr lang="en-US" sz="2800" kern="10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3200" kern="100">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lnSpc>
                    <a:spcPct val="107000"/>
                  </a:lnSpc>
                  <a:spcAft>
                    <a:spcPts val="800"/>
                  </a:spcAft>
                  <a:buNone/>
                </a:pPr>
                <a:r>
                  <a:rPr lang="en-US" sz="3200" b="1" kern="100">
                    <a:effectLst/>
                    <a:latin typeface="Times New Roman" panose="02020603050405020304" pitchFamily="18" charset="0"/>
                    <a:ea typeface="Times New Roman" panose="02020603050405020304" pitchFamily="18" charset="0"/>
                    <a:cs typeface="Times New Roman" panose="02020603050405020304" pitchFamily="18" charset="0"/>
                  </a:rPr>
                  <a:t>		m = d</a:t>
                </a:r>
                <a:r>
                  <a:rPr lang="en-US" sz="3200" b="1" kern="100" baseline="-2500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200" b="1" kern="100">
                    <a:effectLst/>
                    <a:latin typeface="Times New Roman" panose="02020603050405020304" pitchFamily="18" charset="0"/>
                    <a:ea typeface="Times New Roman" panose="02020603050405020304" pitchFamily="18" charset="0"/>
                    <a:cs typeface="Times New Roman" panose="02020603050405020304" pitchFamily="18" charset="0"/>
                  </a:rPr>
                  <a:t> + d</a:t>
                </a:r>
                <a:r>
                  <a:rPr lang="en-US" sz="3200" b="1" kern="100" baseline="-2500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200" b="1"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32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b="1" i="1" kern="100">
                            <a:effectLst/>
                            <a:latin typeface="Cambria Math" panose="02040503050406030204" pitchFamily="18" charset="0"/>
                            <a:ea typeface="Calibri" panose="020F0502020204030204" pitchFamily="34" charset="0"/>
                            <a:cs typeface="Times New Roman" panose="02020603050405020304" pitchFamily="18" charset="0"/>
                          </a:rPr>
                          <m:t>𝟐</m:t>
                        </m:r>
                      </m:num>
                      <m:den>
                        <m:r>
                          <a:rPr lang="en-US" sz="3200" b="1" i="1" kern="1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32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3200" b="1" i="1" kern="100">
                                <a:effectLst/>
                                <a:latin typeface="Cambria Math" panose="02040503050406030204" pitchFamily="18" charset="0"/>
                                <a:ea typeface="Calibri" panose="020F0502020204030204" pitchFamily="34" charset="0"/>
                                <a:cs typeface="Times New Roman" panose="02020603050405020304" pitchFamily="18" charset="0"/>
                              </a:rPr>
                              <m:t>𝑾</m:t>
                            </m:r>
                          </m:e>
                        </m:d>
                        <m:r>
                          <a:rPr lang="en-US" sz="3200" b="1" i="1" kern="100">
                            <a:effectLst/>
                            <a:latin typeface="Cambria Math" panose="02040503050406030204" pitchFamily="18" charset="0"/>
                            <a:ea typeface="Calibri" panose="020F0502020204030204" pitchFamily="34" charset="0"/>
                            <a:cs typeface="Times New Roman" panose="02020603050405020304" pitchFamily="18" charset="0"/>
                          </a:rPr>
                          <m:t>|</m:t>
                        </m:r>
                      </m:den>
                    </m:f>
                  </m:oMath>
                </a14:m>
                <a:endParaRPr lang="en-US" sz="3200" b="1"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mc:Choice>
        <mc:Fallback xmlns="">
          <p:sp>
            <p:nvSpPr>
              <p:cNvPr id="3" name="Text Placeholder 2">
                <a:extLst>
                  <a:ext uri="{FF2B5EF4-FFF2-40B4-BE49-F238E27FC236}">
                    <a16:creationId xmlns:a16="http://schemas.microsoft.com/office/drawing/2014/main" id="{507EDDF7-9690-425E-82C5-AEF0ACBBAD73}"/>
                  </a:ext>
                </a:extLst>
              </p:cNvPr>
              <p:cNvSpPr>
                <a:spLocks noGrp="1" noRot="1" noChangeAspect="1" noMove="1" noResize="1" noEditPoints="1" noAdjustHandles="1" noChangeArrowheads="1" noChangeShapeType="1" noTextEdit="1"/>
              </p:cNvSpPr>
              <p:nvPr>
                <p:ph type="body" idx="1"/>
              </p:nvPr>
            </p:nvSpPr>
            <p:spPr>
              <a:blipFill>
                <a:blip r:embed="rId2"/>
                <a:stretch>
                  <a:fillRect l="-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AC7120A-38E2-0AB8-648B-F1AE0BE21C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Tree>
    <p:extLst>
      <p:ext uri="{BB962C8B-B14F-4D97-AF65-F5344CB8AC3E}">
        <p14:creationId xmlns:p14="http://schemas.microsoft.com/office/powerpoint/2010/main" val="249067925"/>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AD6885-BA9F-AC7C-B9EF-05032E549EAE}"/>
              </a:ext>
            </a:extLst>
          </p:cNvPr>
          <p:cNvSpPr>
            <a:spLocks noGrp="1"/>
          </p:cNvSpPr>
          <p:nvPr>
            <p:ph type="ctrTitle"/>
          </p:nvPr>
        </p:nvSpPr>
        <p:spPr/>
        <p:txBody>
          <a:bodyPr/>
          <a:lstStyle/>
          <a:p>
            <a:r>
              <a:rPr lang="en-US"/>
              <a:t>4.Ứng dụng</a:t>
            </a:r>
          </a:p>
        </p:txBody>
      </p:sp>
      <p:sp>
        <p:nvSpPr>
          <p:cNvPr id="4" name="Slide Number Placeholder 3">
            <a:extLst>
              <a:ext uri="{FF2B5EF4-FFF2-40B4-BE49-F238E27FC236}">
                <a16:creationId xmlns:a16="http://schemas.microsoft.com/office/drawing/2014/main" id="{D14C18BA-7131-9DD8-2FDE-8E87718786D7}"/>
              </a:ext>
            </a:extLst>
          </p:cNvPr>
          <p:cNvSpPr>
            <a:spLocks noGrp="1"/>
          </p:cNvSpPr>
          <p:nvPr>
            <p:ph type="sldNum" idx="4294967295"/>
          </p:nvPr>
        </p:nvSpPr>
        <p:spPr>
          <a:xfrm>
            <a:off x="8594725" y="4749800"/>
            <a:ext cx="549275" cy="393700"/>
          </a:xfrm>
        </p:spPr>
        <p:txBody>
          <a:bodyPr/>
          <a:lstStyle/>
          <a:p>
            <a:pPr marL="0" lvl="0" indent="0" algn="r" rtl="0">
              <a:spcBef>
                <a:spcPts val="0"/>
              </a:spcBef>
              <a:spcAft>
                <a:spcPts val="0"/>
              </a:spcAft>
              <a:buNone/>
            </a:pPr>
            <a:fld id="{00000000-1234-1234-1234-123412341234}" type="slidenum">
              <a:rPr lang="en-GB" smtClean="0"/>
              <a:t>22</a:t>
            </a:fld>
            <a:endParaRPr lang="en-GB"/>
          </a:p>
        </p:txBody>
      </p:sp>
    </p:spTree>
    <p:extLst>
      <p:ext uri="{BB962C8B-B14F-4D97-AF65-F5344CB8AC3E}">
        <p14:creationId xmlns:p14="http://schemas.microsoft.com/office/powerpoint/2010/main" val="1885191450"/>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844D01-1F0A-1D41-C07F-F1ACD244E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4" name="TextBox 3">
            <a:extLst>
              <a:ext uri="{FF2B5EF4-FFF2-40B4-BE49-F238E27FC236}">
                <a16:creationId xmlns:a16="http://schemas.microsoft.com/office/drawing/2014/main" id="{E68DD8F3-B9DD-CA07-A584-5D617CA47757}"/>
              </a:ext>
            </a:extLst>
          </p:cNvPr>
          <p:cNvSpPr txBox="1"/>
          <p:nvPr/>
        </p:nvSpPr>
        <p:spPr>
          <a:xfrm>
            <a:off x="503853" y="717978"/>
            <a:ext cx="7875037" cy="3785652"/>
          </a:xfrm>
          <a:prstGeom prst="rect">
            <a:avLst/>
          </a:prstGeom>
          <a:noFill/>
        </p:spPr>
        <p:txBody>
          <a:bodyPr wrap="square">
            <a:spAutoFit/>
          </a:bodyPr>
          <a:lstStyle/>
          <a:p>
            <a:pPr marL="285750" indent="-285750" algn="l">
              <a:buClr>
                <a:schemeClr val="accent1"/>
              </a:buClr>
              <a:buSzPct val="180000"/>
              <a:buFont typeface="Arial" panose="020B0604020202020204" pitchFamily="34" charset="0"/>
              <a:buChar char="•"/>
            </a:pPr>
            <a:r>
              <a:rPr lang="vi-VN" sz="1600" b="1" i="0">
                <a:solidFill>
                  <a:srgbClr val="1F1F1F"/>
                </a:solidFill>
                <a:effectLst/>
                <a:latin typeface="Times New Roman" panose="02020603050405020304" pitchFamily="18" charset="0"/>
                <a:cs typeface="Times New Roman" panose="02020603050405020304" pitchFamily="18" charset="0"/>
              </a:rPr>
              <a:t>Phân loại văn bản</a:t>
            </a:r>
            <a:r>
              <a:rPr lang="en-US" sz="1600" b="0" i="0">
                <a:solidFill>
                  <a:srgbClr val="1F1F1F"/>
                </a:solidFill>
                <a:effectLst/>
                <a:latin typeface="Times New Roman" panose="02020603050405020304" pitchFamily="18" charset="0"/>
                <a:cs typeface="Times New Roman" panose="02020603050405020304" pitchFamily="18" charset="0"/>
              </a:rPr>
              <a:t>:</a:t>
            </a:r>
            <a:r>
              <a:rPr lang="vi-VN" sz="1600" b="0" i="0">
                <a:solidFill>
                  <a:srgbClr val="1F1F1F"/>
                </a:solidFill>
                <a:effectLst/>
                <a:latin typeface="Times New Roman" panose="02020603050405020304" pitchFamily="18" charset="0"/>
                <a:cs typeface="Times New Roman" panose="02020603050405020304" pitchFamily="18" charset="0"/>
              </a:rPr>
              <a:t>SVM là một trong những thuật toán phân loại văn bản hiệu quả nhất. Nó có thể được sử dụng để phân loại văn bản theo chủ đề, loại, tác giả, v.v. Ví dụ, SVM có thể được sử dụng để phân loại email theo thư rác hoặc không phải thư rác, phân loại bài báo theo chủ đề hoặc phân loại văn bản theo tác giả.</a:t>
            </a:r>
            <a:endParaRPr lang="en-US" sz="1600" b="0" i="0">
              <a:solidFill>
                <a:srgbClr val="1F1F1F"/>
              </a:solidFill>
              <a:effectLst/>
              <a:latin typeface="Times New Roman" panose="02020603050405020304" pitchFamily="18" charset="0"/>
              <a:cs typeface="Times New Roman" panose="02020603050405020304" pitchFamily="18" charset="0"/>
            </a:endParaRPr>
          </a:p>
          <a:p>
            <a:pPr marL="285750" indent="-285750" algn="l">
              <a:buClr>
                <a:schemeClr val="accent1"/>
              </a:buClr>
              <a:buSzPct val="180000"/>
              <a:buFont typeface="Arial" panose="020B0604020202020204" pitchFamily="34" charset="0"/>
              <a:buChar char="•"/>
            </a:pPr>
            <a:endParaRPr lang="en-US" sz="1600" b="0" i="0">
              <a:solidFill>
                <a:srgbClr val="1F1F1F"/>
              </a:solidFill>
              <a:effectLst/>
              <a:latin typeface="Times New Roman" panose="02020603050405020304" pitchFamily="18" charset="0"/>
              <a:cs typeface="Times New Roman" panose="02020603050405020304" pitchFamily="18" charset="0"/>
            </a:endParaRPr>
          </a:p>
          <a:p>
            <a:pPr marL="285750" indent="-285750" algn="l">
              <a:buClr>
                <a:schemeClr val="accent1"/>
              </a:buClr>
              <a:buSzPct val="180000"/>
              <a:buFont typeface="Arial" panose="020B0604020202020204" pitchFamily="34" charset="0"/>
              <a:buChar char="•"/>
            </a:pPr>
            <a:r>
              <a:rPr lang="vi-VN" sz="1600" b="1" i="0">
                <a:solidFill>
                  <a:srgbClr val="1F1F1F"/>
                </a:solidFill>
                <a:effectLst/>
                <a:latin typeface="Times New Roman" panose="02020603050405020304" pitchFamily="18" charset="0"/>
                <a:cs typeface="Times New Roman" panose="02020603050405020304" pitchFamily="18" charset="0"/>
              </a:rPr>
              <a:t>Phân loại hình ảnh</a:t>
            </a:r>
            <a:r>
              <a:rPr lang="en-US" sz="1600" b="0" i="0">
                <a:solidFill>
                  <a:srgbClr val="1F1F1F"/>
                </a:solidFill>
                <a:effectLst/>
                <a:latin typeface="Times New Roman" panose="02020603050405020304" pitchFamily="18" charset="0"/>
                <a:cs typeface="Times New Roman" panose="02020603050405020304" pitchFamily="18" charset="0"/>
              </a:rPr>
              <a:t>:</a:t>
            </a:r>
            <a:r>
              <a:rPr lang="vi-VN" sz="1600" b="0" i="0">
                <a:solidFill>
                  <a:srgbClr val="1F1F1F"/>
                </a:solidFill>
                <a:effectLst/>
                <a:latin typeface="Times New Roman" panose="02020603050405020304" pitchFamily="18" charset="0"/>
                <a:cs typeface="Times New Roman" panose="02020603050405020304" pitchFamily="18" charset="0"/>
              </a:rPr>
              <a:t>SVM cũng có thể được sử dụng để phân loại hình ảnh. Nó có thể được sử dụng để phân loại hình ảnh theo đối tượng, hoạt động hoặc cảnh. Ví dụ, SVM có thể được sử dụng để phân loại hình ảnh khuôn mặt theo giới tính, phân loại hình ảnh xe cộ theo loại hoặc phân loại hình ảnh cảnh theo thời gian trong ngày.</a:t>
            </a:r>
            <a:endParaRPr lang="en-US" sz="1600" b="0" i="0">
              <a:solidFill>
                <a:srgbClr val="1F1F1F"/>
              </a:solidFill>
              <a:effectLst/>
              <a:latin typeface="Times New Roman" panose="02020603050405020304" pitchFamily="18" charset="0"/>
              <a:cs typeface="Times New Roman" panose="02020603050405020304" pitchFamily="18" charset="0"/>
            </a:endParaRPr>
          </a:p>
          <a:p>
            <a:pPr marL="285750" indent="-285750" algn="l">
              <a:buClr>
                <a:schemeClr val="accent1"/>
              </a:buClr>
              <a:buSzPct val="180000"/>
              <a:buFont typeface="Arial" panose="020B0604020202020204" pitchFamily="34" charset="0"/>
              <a:buChar char="•"/>
            </a:pPr>
            <a:endParaRPr lang="vi-VN" sz="1600" b="0" i="0">
              <a:solidFill>
                <a:srgbClr val="1F1F1F"/>
              </a:solidFill>
              <a:effectLst/>
              <a:latin typeface="Times New Roman" panose="02020603050405020304" pitchFamily="18" charset="0"/>
              <a:cs typeface="Times New Roman" panose="02020603050405020304" pitchFamily="18" charset="0"/>
            </a:endParaRPr>
          </a:p>
          <a:p>
            <a:pPr marL="285750" lvl="1" indent="-285750">
              <a:buClr>
                <a:schemeClr val="accent1"/>
              </a:buClr>
              <a:buSzPct val="180000"/>
              <a:buFont typeface="Arial" panose="020B0604020202020204" pitchFamily="34" charset="0"/>
              <a:buChar char="•"/>
            </a:pPr>
            <a:r>
              <a:rPr lang="vi-VN" sz="1600" b="1" i="0">
                <a:solidFill>
                  <a:srgbClr val="1F1F1F"/>
                </a:solidFill>
                <a:effectLst/>
                <a:latin typeface="Times New Roman" panose="02020603050405020304" pitchFamily="18" charset="0"/>
                <a:cs typeface="Times New Roman" panose="02020603050405020304" pitchFamily="18" charset="0"/>
              </a:rPr>
              <a:t>Phân loại âm thanh</a:t>
            </a:r>
            <a:r>
              <a:rPr lang="en-US" sz="1600" b="0" i="0">
                <a:solidFill>
                  <a:srgbClr val="1F1F1F"/>
                </a:solidFill>
                <a:effectLst/>
                <a:latin typeface="Times New Roman" panose="02020603050405020304" pitchFamily="18" charset="0"/>
                <a:cs typeface="Times New Roman" panose="02020603050405020304" pitchFamily="18" charset="0"/>
              </a:rPr>
              <a:t>:</a:t>
            </a:r>
            <a:r>
              <a:rPr lang="vi-VN" sz="1600" b="0" i="0">
                <a:solidFill>
                  <a:srgbClr val="1F1F1F"/>
                </a:solidFill>
                <a:effectLst/>
                <a:latin typeface="Times New Roman" panose="02020603050405020304" pitchFamily="18" charset="0"/>
                <a:cs typeface="Times New Roman" panose="02020603050405020304" pitchFamily="18" charset="0"/>
              </a:rPr>
              <a:t>SVM cũng có thể được sử dụng để phân loại âm thanh. Nó có thể được sử dụng để phân loại âm thanh theo nguồn, loại hoặc hoạt động. Ví dụ, SVM có thể được sử dụng để phân loại tiếng nói của con người theo giới tính, phân loại âm nhạc theo thể loại hoặc phân loại tiếng động của động vật theo loại.</a:t>
            </a:r>
            <a:endParaRPr lang="vi-VN" sz="1600" b="0" i="0">
              <a:solidFill>
                <a:srgbClr val="1F1F1F"/>
              </a:solidFill>
              <a:effectLst/>
              <a:latin typeface="Google Sans"/>
            </a:endParaRPr>
          </a:p>
          <a:p>
            <a:pPr algn="l">
              <a:buFont typeface="Arial" panose="020B0604020202020204" pitchFamily="34" charset="0"/>
              <a:buChar char="•"/>
            </a:pPr>
            <a:endParaRPr lang="vi-VN" sz="1600" b="0" i="0">
              <a:solidFill>
                <a:srgbClr val="1F1F1F"/>
              </a:solidFill>
              <a:effectLst/>
              <a:latin typeface="Google Sans"/>
            </a:endParaRPr>
          </a:p>
        </p:txBody>
      </p:sp>
    </p:spTree>
    <p:extLst>
      <p:ext uri="{BB962C8B-B14F-4D97-AF65-F5344CB8AC3E}">
        <p14:creationId xmlns:p14="http://schemas.microsoft.com/office/powerpoint/2010/main" val="571972624"/>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1A0F6-7B27-02EC-074C-A335F60683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
        <p:nvSpPr>
          <p:cNvPr id="4" name="TextBox 3">
            <a:extLst>
              <a:ext uri="{FF2B5EF4-FFF2-40B4-BE49-F238E27FC236}">
                <a16:creationId xmlns:a16="http://schemas.microsoft.com/office/drawing/2014/main" id="{BF9CC7FD-2DDC-15B8-AA95-D631B064A243}"/>
              </a:ext>
            </a:extLst>
          </p:cNvPr>
          <p:cNvSpPr txBox="1"/>
          <p:nvPr/>
        </p:nvSpPr>
        <p:spPr>
          <a:xfrm>
            <a:off x="519694" y="755868"/>
            <a:ext cx="8104611" cy="4031873"/>
          </a:xfrm>
          <a:prstGeom prst="rect">
            <a:avLst/>
          </a:prstGeom>
          <a:noFill/>
        </p:spPr>
        <p:txBody>
          <a:bodyPr wrap="square">
            <a:spAutoFit/>
          </a:bodyPr>
          <a:lstStyle/>
          <a:p>
            <a:pPr marL="285750" indent="-285750" algn="l">
              <a:buClr>
                <a:schemeClr val="accent1"/>
              </a:buClr>
              <a:buSzPct val="200000"/>
              <a:buFont typeface="Arial" panose="020B0604020202020204" pitchFamily="34" charset="0"/>
              <a:buChar char="•"/>
            </a:pPr>
            <a:r>
              <a:rPr lang="vi-VN" sz="1600" b="1" i="0">
                <a:solidFill>
                  <a:srgbClr val="1F1F1F"/>
                </a:solidFill>
                <a:effectLst/>
                <a:latin typeface="+mj-lt"/>
              </a:rPr>
              <a:t>Phân loại khách hang</a:t>
            </a:r>
            <a:r>
              <a:rPr lang="en-US" sz="1600" i="0">
                <a:solidFill>
                  <a:srgbClr val="1F1F1F"/>
                </a:solidFill>
                <a:effectLst/>
                <a:latin typeface="+mj-lt"/>
              </a:rPr>
              <a:t>:</a:t>
            </a:r>
            <a:r>
              <a:rPr lang="vi-VN" sz="1600" i="0">
                <a:solidFill>
                  <a:srgbClr val="1F1F1F"/>
                </a:solidFill>
                <a:effectLst/>
                <a:latin typeface="+mj-lt"/>
              </a:rPr>
              <a:t>SVM cũng có thể được sử dụng để phân loại khách hàng. Nó có thể được sử dụng để phân loại khách hàng theo nhóm, hành vi hoặc sở thích. Ví dụ, SVM có thể được sử dụng để phân loại khách hàng theo độ tuổi, phân loại khách hàng theo mức chi tiêu hoặc phân loại khách hàng theo sở thích sản phẩm</a:t>
            </a:r>
            <a:endParaRPr lang="en-US" sz="1600" i="0">
              <a:solidFill>
                <a:srgbClr val="1F1F1F"/>
              </a:solidFill>
              <a:effectLst/>
              <a:latin typeface="+mj-lt"/>
            </a:endParaRPr>
          </a:p>
          <a:p>
            <a:pPr algn="l">
              <a:buClr>
                <a:schemeClr val="accent1"/>
              </a:buClr>
              <a:buSzPct val="200000"/>
            </a:pPr>
            <a:endParaRPr lang="vi-VN" sz="1600" i="0">
              <a:solidFill>
                <a:srgbClr val="1F1F1F"/>
              </a:solidFill>
              <a:effectLst/>
              <a:latin typeface="+mj-lt"/>
            </a:endParaRPr>
          </a:p>
          <a:p>
            <a:pPr marL="285750" indent="-285750" algn="l">
              <a:buClr>
                <a:schemeClr val="accent1"/>
              </a:buClr>
              <a:buSzPct val="200000"/>
              <a:buFont typeface="Arial" panose="020B0604020202020204" pitchFamily="34" charset="0"/>
              <a:buChar char="•"/>
            </a:pPr>
            <a:r>
              <a:rPr lang="vi-VN" sz="1600" b="1" i="0">
                <a:solidFill>
                  <a:srgbClr val="1F1F1F"/>
                </a:solidFill>
                <a:effectLst/>
                <a:latin typeface="+mj-lt"/>
              </a:rPr>
              <a:t>Phân loại bảo mật</a:t>
            </a:r>
            <a:r>
              <a:rPr lang="en-US" sz="1600" i="0">
                <a:solidFill>
                  <a:srgbClr val="1F1F1F"/>
                </a:solidFill>
                <a:effectLst/>
                <a:latin typeface="+mj-lt"/>
              </a:rPr>
              <a:t>:</a:t>
            </a:r>
            <a:r>
              <a:rPr lang="vi-VN" sz="1600" i="0">
                <a:solidFill>
                  <a:srgbClr val="1F1F1F"/>
                </a:solidFill>
                <a:effectLst/>
                <a:latin typeface="+mj-lt"/>
              </a:rPr>
              <a:t>SVM cũng có thể được sử dụng để phân loại bảo mật. Nó có thể được sử dụng để phân loại các mối đe dọa bảo mật theo loại, mức độ nghiêm trọng hoặc nguồn gốc. Ví dụ, SVM có thể được sử dụng để phân loại các cuộc tấn công mạng theo loại, phân loại các lỗ hổng bảo mật theo mức độ nghiêm trọng hoặc phân loại các mối đe dọa vật lý theo nguồn gốc.</a:t>
            </a:r>
            <a:endParaRPr lang="en-US" sz="1600">
              <a:solidFill>
                <a:srgbClr val="1F1F1F"/>
              </a:solidFill>
              <a:latin typeface="+mj-lt"/>
            </a:endParaRPr>
          </a:p>
          <a:p>
            <a:pPr marL="285750" indent="-285750" algn="l">
              <a:buClr>
                <a:schemeClr val="accent1"/>
              </a:buClr>
              <a:buSzPct val="200000"/>
              <a:buFont typeface="Arial" panose="020B0604020202020204" pitchFamily="34" charset="0"/>
              <a:buChar char="•"/>
            </a:pPr>
            <a:endParaRPr lang="en-US" sz="1600">
              <a:solidFill>
                <a:srgbClr val="1F1F1F"/>
              </a:solidFill>
              <a:latin typeface="+mj-lt"/>
              <a:cs typeface="Times New Roman" panose="02020603050405020304" pitchFamily="18" charset="0"/>
            </a:endParaRPr>
          </a:p>
          <a:p>
            <a:pPr marL="285750" indent="-285750" algn="l">
              <a:buClr>
                <a:schemeClr val="accent1"/>
              </a:buClr>
              <a:buSzPct val="200000"/>
              <a:buFont typeface="Arial" panose="020B0604020202020204" pitchFamily="34" charset="0"/>
              <a:buChar char="•"/>
            </a:pPr>
            <a:r>
              <a:rPr lang="en-US" sz="1600" i="0">
                <a:solidFill>
                  <a:srgbClr val="1F1F1F"/>
                </a:solidFill>
                <a:effectLst/>
                <a:latin typeface="Times New Roman" panose="02020603050405020304" pitchFamily="18" charset="0"/>
                <a:cs typeface="Times New Roman" panose="02020603050405020304" pitchFamily="18" charset="0"/>
              </a:rPr>
              <a:t>Ngoài ra SVM còn có thể được ứng dụng trong các lĩnh vực như:</a:t>
            </a:r>
            <a:r>
              <a:rPr lang="en-US" sz="1600" b="1" i="0">
                <a:solidFill>
                  <a:srgbClr val="1F1F1F"/>
                </a:solidFill>
                <a:effectLst/>
                <a:latin typeface="Times New Roman" panose="02020603050405020304" pitchFamily="18" charset="0"/>
                <a:cs typeface="Times New Roman" panose="02020603050405020304" pitchFamily="18" charset="0"/>
              </a:rPr>
              <a:t>dự đoán,nhận dạng,tìm kiếm,xử lý ngôn ngữ tự nhiên</a:t>
            </a:r>
          </a:p>
          <a:p>
            <a:pPr marL="285750" indent="-285750" algn="l">
              <a:buClr>
                <a:schemeClr val="accent1"/>
              </a:buClr>
              <a:buSzPct val="200000"/>
              <a:buFont typeface="Arial" panose="020B0604020202020204" pitchFamily="34" charset="0"/>
              <a:buChar char="•"/>
            </a:pPr>
            <a:endParaRPr lang="en-US" sz="1600">
              <a:solidFill>
                <a:srgbClr val="1F1F1F"/>
              </a:solidFill>
              <a:latin typeface="Times New Roman" panose="02020603050405020304" pitchFamily="18" charset="0"/>
              <a:cs typeface="Times New Roman" panose="02020603050405020304" pitchFamily="18" charset="0"/>
            </a:endParaRPr>
          </a:p>
          <a:p>
            <a:pPr algn="l">
              <a:buClr>
                <a:schemeClr val="accent1"/>
              </a:buClr>
              <a:buSzPct val="200000"/>
            </a:pPr>
            <a:r>
              <a:rPr lang="en-US" sz="1600" i="0">
                <a:solidFill>
                  <a:srgbClr val="1F1F1F"/>
                </a:solidFill>
                <a:effectLst/>
                <a:latin typeface="Times New Roman" panose="02020603050405020304" pitchFamily="18" charset="0"/>
                <a:cs typeface="Times New Roman" panose="02020603050405020304" pitchFamily="18" charset="0"/>
              </a:rPr>
              <a:t>==&gt;Nhìn chung thuật toán SVM là công cụ máy móc mạnh mẽ  có thể ứng dụng cho nhiều bài toán thực tế khác nhau</a:t>
            </a:r>
            <a:endParaRPr lang="vi-VN" sz="1600" i="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532386"/>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7DCEE1-36DD-CB3B-C753-34BE7B0642A3}"/>
              </a:ext>
            </a:extLst>
          </p:cNvPr>
          <p:cNvSpPr>
            <a:spLocks noGrp="1"/>
          </p:cNvSpPr>
          <p:nvPr>
            <p:ph type="ctrTitle"/>
          </p:nvPr>
        </p:nvSpPr>
        <p:spPr/>
        <p:txBody>
          <a:bodyPr/>
          <a:lstStyle/>
          <a:p>
            <a:r>
              <a:rPr lang="en-US"/>
              <a:t>5.Kết luận</a:t>
            </a:r>
          </a:p>
        </p:txBody>
      </p:sp>
      <p:sp>
        <p:nvSpPr>
          <p:cNvPr id="6" name="Subtitle 5">
            <a:extLst>
              <a:ext uri="{FF2B5EF4-FFF2-40B4-BE49-F238E27FC236}">
                <a16:creationId xmlns:a16="http://schemas.microsoft.com/office/drawing/2014/main" id="{C7C45882-7C06-B008-9BED-C9E9A120C11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1FB6988-E377-E8FD-6711-C6C228B6FF53}"/>
              </a:ext>
            </a:extLst>
          </p:cNvPr>
          <p:cNvSpPr>
            <a:spLocks noGrp="1"/>
          </p:cNvSpPr>
          <p:nvPr>
            <p:ph type="sldNum" idx="4294967295"/>
          </p:nvPr>
        </p:nvSpPr>
        <p:spPr>
          <a:xfrm>
            <a:off x="8594725" y="4749800"/>
            <a:ext cx="549275" cy="393700"/>
          </a:xfrm>
        </p:spPr>
        <p:txBody>
          <a:bodyPr/>
          <a:lstStyle/>
          <a:p>
            <a:pPr marL="0" lvl="0" indent="0" algn="r" rtl="0">
              <a:spcBef>
                <a:spcPts val="0"/>
              </a:spcBef>
              <a:spcAft>
                <a:spcPts val="0"/>
              </a:spcAft>
              <a:buNone/>
            </a:pPr>
            <a:fld id="{00000000-1234-1234-1234-123412341234}" type="slidenum">
              <a:rPr lang="en-GB" smtClean="0"/>
              <a:t>25</a:t>
            </a:fld>
            <a:endParaRPr lang="en-GB"/>
          </a:p>
        </p:txBody>
      </p:sp>
    </p:spTree>
    <p:extLst>
      <p:ext uri="{BB962C8B-B14F-4D97-AF65-F5344CB8AC3E}">
        <p14:creationId xmlns:p14="http://schemas.microsoft.com/office/powerpoint/2010/main" val="1943055027"/>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72558-660D-0F83-A5CB-8F22C28B7DD7}"/>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DF79E92E-871C-C198-1F41-41B08F52F75C}"/>
              </a:ext>
            </a:extLst>
          </p:cNvPr>
          <p:cNvSpPr>
            <a:spLocks noGrp="1"/>
          </p:cNvSpPr>
          <p:nvPr>
            <p:ph type="body" idx="1"/>
          </p:nvPr>
        </p:nvSpPr>
        <p:spPr/>
        <p:txBody>
          <a:bodyPr/>
          <a:lstStyle/>
          <a:p>
            <a:r>
              <a:rPr lang="en-US"/>
              <a:t>Là một kĩ thuật phân lớp khá phổ biến.</a:t>
            </a:r>
          </a:p>
          <a:p>
            <a:r>
              <a:rPr lang="en-US"/>
              <a:t>Có nhiều ưu điểm và nhược điểm</a:t>
            </a:r>
          </a:p>
          <a:p>
            <a:pPr marL="76200" indent="0">
              <a:buNone/>
            </a:pPr>
            <a:endParaRPr lang="en-US"/>
          </a:p>
          <a:p>
            <a:endParaRPr lang="en-US"/>
          </a:p>
        </p:txBody>
      </p:sp>
      <p:graphicFrame>
        <p:nvGraphicFramePr>
          <p:cNvPr id="6" name="Table 5">
            <a:extLst>
              <a:ext uri="{FF2B5EF4-FFF2-40B4-BE49-F238E27FC236}">
                <a16:creationId xmlns:a16="http://schemas.microsoft.com/office/drawing/2014/main" id="{C070D09B-5274-B736-9369-4FF39DBFFB01}"/>
              </a:ext>
            </a:extLst>
          </p:cNvPr>
          <p:cNvGraphicFramePr>
            <a:graphicFrameLocks noGrp="1"/>
          </p:cNvGraphicFramePr>
          <p:nvPr/>
        </p:nvGraphicFramePr>
        <p:xfrm>
          <a:off x="1603375" y="2398966"/>
          <a:ext cx="5937250" cy="1095439"/>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4197783823"/>
                    </a:ext>
                  </a:extLst>
                </a:gridCol>
                <a:gridCol w="2968625">
                  <a:extLst>
                    <a:ext uri="{9D8B030D-6E8A-4147-A177-3AD203B41FA5}">
                      <a16:colId xmlns:a16="http://schemas.microsoft.com/office/drawing/2014/main" val="4055879619"/>
                    </a:ext>
                  </a:extLst>
                </a:gridCol>
              </a:tblGrid>
              <a:tr h="0">
                <a:tc>
                  <a:txBody>
                    <a:bodyPr/>
                    <a:lstStyle/>
                    <a:p>
                      <a:pPr algn="ctr">
                        <a:lnSpc>
                          <a:spcPct val="107000"/>
                        </a:lnSpc>
                        <a:spcAft>
                          <a:spcPts val="800"/>
                        </a:spcAft>
                      </a:pPr>
                      <a:r>
                        <a:rPr lang="en-US" sz="1400" kern="100">
                          <a:effectLst/>
                        </a:rPr>
                        <a:t>Ưu điểm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kern="100">
                          <a:effectLst/>
                        </a:rPr>
                        <a:t>Nhược điểm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4085495"/>
                  </a:ext>
                </a:extLst>
              </a:tr>
              <a:tr h="0">
                <a:tc>
                  <a:txBody>
                    <a:bodyPr/>
                    <a:lstStyle/>
                    <a:p>
                      <a:pPr>
                        <a:lnSpc>
                          <a:spcPct val="107000"/>
                        </a:lnSpc>
                        <a:spcAft>
                          <a:spcPts val="800"/>
                        </a:spcAft>
                      </a:pPr>
                      <a:r>
                        <a:rPr lang="en-US" sz="1400" kern="100">
                          <a:effectLst/>
                        </a:rPr>
                        <a:t>Xử lý không gian số chiều cao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kern="100">
                          <a:effectLst/>
                        </a:rPr>
                        <a:t>Bài toán số chiều cao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8768720"/>
                  </a:ext>
                </a:extLst>
              </a:tr>
              <a:tr h="0">
                <a:tc>
                  <a:txBody>
                    <a:bodyPr/>
                    <a:lstStyle/>
                    <a:p>
                      <a:pPr>
                        <a:lnSpc>
                          <a:spcPct val="107000"/>
                        </a:lnSpc>
                        <a:spcAft>
                          <a:spcPts val="800"/>
                        </a:spcAft>
                      </a:pPr>
                      <a:r>
                        <a:rPr lang="en-US" sz="1400" kern="100">
                          <a:effectLst/>
                        </a:rPr>
                        <a:t>Tiết kiệm bộ nhớ</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kern="100">
                          <a:effectLst/>
                        </a:rPr>
                        <a:t>Chưa thể hiện rõ tính xác suất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9597573"/>
                  </a:ext>
                </a:extLst>
              </a:tr>
              <a:tr h="0">
                <a:tc>
                  <a:txBody>
                    <a:bodyPr/>
                    <a:lstStyle/>
                    <a:p>
                      <a:pPr>
                        <a:lnSpc>
                          <a:spcPct val="107000"/>
                        </a:lnSpc>
                        <a:spcAft>
                          <a:spcPts val="800"/>
                        </a:spcAft>
                      </a:pPr>
                      <a:r>
                        <a:rPr lang="en-US" sz="1400" kern="100">
                          <a:effectLst/>
                        </a:rPr>
                        <a:t>Tính linh hoạt – phân lớp thường là phi tuyến tính</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5324968"/>
                  </a:ext>
                </a:extLst>
              </a:tr>
            </a:tbl>
          </a:graphicData>
        </a:graphic>
      </p:graphicFrame>
    </p:spTree>
    <p:extLst>
      <p:ext uri="{BB962C8B-B14F-4D97-AF65-F5344CB8AC3E}">
        <p14:creationId xmlns:p14="http://schemas.microsoft.com/office/powerpoint/2010/main" val="1853274091"/>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E2E993-187C-B5AC-C7FD-A791071F7AEE}"/>
              </a:ext>
            </a:extLst>
          </p:cNvPr>
          <p:cNvSpPr>
            <a:spLocks noGrp="1"/>
          </p:cNvSpPr>
          <p:nvPr>
            <p:ph type="body" idx="1"/>
          </p:nvPr>
        </p:nvSpPr>
        <p:spPr/>
        <p:txBody>
          <a:bodyPr/>
          <a:lstStyle/>
          <a:p>
            <a:pPr>
              <a:lnSpc>
                <a:spcPct val="107000"/>
              </a:lnSpc>
              <a:spcAft>
                <a:spcPts val="80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Kết luận:SVM là một phương pháp hiệu quả cho bài toán phân tích lớp dữ liệu,áp dụng nhiều cho các bài toán xử lý ảnh ,phân loại văn bản,phân tích quan điểm.</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Một yếu tố làm nên hiệu quả của SVM đó là việc sử dụng Kernel fuction khiến cho các phương pháp chuyển không gian trở nên linh hoạt hơn.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a:extLst>
              <a:ext uri="{FF2B5EF4-FFF2-40B4-BE49-F238E27FC236}">
                <a16:creationId xmlns:a16="http://schemas.microsoft.com/office/drawing/2014/main" id="{24FDBAF1-804A-83BB-28D4-2BC98E726B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spTree>
    <p:extLst>
      <p:ext uri="{BB962C8B-B14F-4D97-AF65-F5344CB8AC3E}">
        <p14:creationId xmlns:p14="http://schemas.microsoft.com/office/powerpoint/2010/main" val="3878029086"/>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30" name="Google Shape;330;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lt1"/>
                </a:solidFill>
              </a:rPr>
              <a:t>28</a:t>
            </a:fld>
            <a:endParaRPr>
              <a:solidFill>
                <a:schemeClr val="lt1"/>
              </a:solidFill>
            </a:endParaRPr>
          </a:p>
        </p:txBody>
      </p:sp>
      <p:sp>
        <p:nvSpPr>
          <p:cNvPr id="328" name="Google Shape;328;p34"/>
          <p:cNvSpPr txBox="1">
            <a:spLocks noGrp="1"/>
          </p:cNvSpPr>
          <p:nvPr>
            <p:ph type="ctrTitle" idx="4294967295"/>
          </p:nvPr>
        </p:nvSpPr>
        <p:spPr>
          <a:xfrm>
            <a:off x="0" y="673100"/>
            <a:ext cx="4467225" cy="2425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9600">
                <a:latin typeface="Times New Roman" panose="02020603050405020304" pitchFamily="18" charset="0"/>
                <a:cs typeface="Times New Roman" panose="02020603050405020304" pitchFamily="18" charset="0"/>
              </a:rPr>
              <a:t>Thanks!</a:t>
            </a:r>
            <a:endParaRPr sz="9600">
              <a:latin typeface="Times New Roman" panose="02020603050405020304" pitchFamily="18" charset="0"/>
              <a:cs typeface="Times New Roman" panose="02020603050405020304" pitchFamily="18" charset="0"/>
            </a:endParaRPr>
          </a:p>
        </p:txBody>
      </p:sp>
      <p:pic>
        <p:nvPicPr>
          <p:cNvPr id="363" name="Google Shape;363;p36"/>
          <p:cNvPicPr preferRelativeResize="0"/>
          <p:nvPr/>
        </p:nvPicPr>
        <p:blipFill>
          <a:blip r:embed="rId3"/>
          <a:stretch>
            <a:fillRect/>
          </a:stretch>
        </p:blipFill>
        <p:spPr>
          <a:xfrm>
            <a:off x="10343947" y="1111276"/>
            <a:ext cx="7639250" cy="7350107"/>
          </a:xfrm>
          <a:prstGeom prst="rect">
            <a:avLst/>
          </a:prstGeom>
          <a:noFill/>
          <a:ln>
            <a:noFill/>
          </a:ln>
        </p:spPr>
      </p:pic>
      <p:pic>
        <p:nvPicPr>
          <p:cNvPr id="2" name="Google Shape;363;p36"/>
          <p:cNvPicPr preferRelativeResize="0"/>
          <p:nvPr/>
        </p:nvPicPr>
        <p:blipFill>
          <a:blip r:embed="rId3"/>
          <a:stretch>
            <a:fillRect/>
          </a:stretch>
        </p:blipFill>
        <p:spPr>
          <a:xfrm>
            <a:off x="10470947" y="1238276"/>
            <a:ext cx="7639250" cy="7350107"/>
          </a:xfrm>
          <a:prstGeom prst="rect">
            <a:avLst/>
          </a:prstGeom>
          <a:noFill/>
          <a:ln>
            <a:noFill/>
          </a:ln>
        </p:spPr>
      </p:pic>
      <p:pic>
        <p:nvPicPr>
          <p:cNvPr id="3" name="Google Shape;363;p36"/>
          <p:cNvPicPr preferRelativeResize="0"/>
          <p:nvPr/>
        </p:nvPicPr>
        <p:blipFill>
          <a:blip r:embed="rId3"/>
          <a:stretch>
            <a:fillRect/>
          </a:stretch>
        </p:blipFill>
        <p:spPr>
          <a:xfrm>
            <a:off x="10597947" y="1365276"/>
            <a:ext cx="7639250" cy="7350107"/>
          </a:xfrm>
          <a:prstGeom prst="rect">
            <a:avLst/>
          </a:prstGeom>
          <a:noFill/>
          <a:ln>
            <a:noFill/>
          </a:ln>
        </p:spPr>
      </p:pic>
      <p:pic>
        <p:nvPicPr>
          <p:cNvPr id="4" name="Picture 3"/>
          <p:cNvPicPr>
            <a:picLocks noChangeAspect="1"/>
          </p:cNvPicPr>
          <p:nvPr/>
        </p:nvPicPr>
        <p:blipFill>
          <a:blip r:embed="rId4"/>
          <a:stretch>
            <a:fillRect/>
          </a:stretch>
        </p:blipFill>
        <p:spPr>
          <a:xfrm>
            <a:off x="4958080" y="-111125"/>
            <a:ext cx="4630420" cy="4511675"/>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4" name="Google Shape;104;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lt1"/>
                </a:solidFill>
              </a:rPr>
              <a:t>3</a:t>
            </a:fld>
            <a:endParaRPr>
              <a:solidFill>
                <a:schemeClr val="lt1"/>
              </a:solidFill>
            </a:endParaRPr>
          </a:p>
        </p:txBody>
      </p:sp>
      <p:sp>
        <p:nvSpPr>
          <p:cNvPr id="102" name="Google Shape;102;p14"/>
          <p:cNvSpPr txBox="1">
            <a:spLocks noGrp="1"/>
          </p:cNvSpPr>
          <p:nvPr>
            <p:ph type="ctrTitle" idx="4294967295"/>
          </p:nvPr>
        </p:nvSpPr>
        <p:spPr>
          <a:xfrm>
            <a:off x="0" y="228600"/>
            <a:ext cx="6592888" cy="44767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err="1">
                <a:latin typeface="Calibri" panose="020F0502020204030204" pitchFamily="34" charset="0"/>
                <a:cs typeface="Calibri" panose="020F0502020204030204" pitchFamily="34" charset="0"/>
              </a:rPr>
              <a:t>Nội</a:t>
            </a:r>
            <a:r>
              <a:rPr lang="en-US" sz="4000" dirty="0">
                <a:latin typeface="Calibri" panose="020F0502020204030204" pitchFamily="34" charset="0"/>
                <a:cs typeface="Calibri" panose="020F0502020204030204" pitchFamily="34" charset="0"/>
              </a:rPr>
              <a:t> dung:</a:t>
            </a:r>
            <a:endParaRPr sz="4000" dirty="0">
              <a:latin typeface="Calibri" panose="020F0502020204030204" pitchFamily="34" charset="0"/>
              <a:cs typeface="Calibri" panose="020F0502020204030204" pitchFamily="34" charset="0"/>
            </a:endParaRPr>
          </a:p>
        </p:txBody>
      </p:sp>
      <p:sp>
        <p:nvSpPr>
          <p:cNvPr id="103" name="Google Shape;103;p14"/>
          <p:cNvSpPr txBox="1">
            <a:spLocks noGrp="1"/>
          </p:cNvSpPr>
          <p:nvPr>
            <p:ph type="subTitle" idx="4294967295"/>
          </p:nvPr>
        </p:nvSpPr>
        <p:spPr>
          <a:xfrm>
            <a:off x="0" y="1139825"/>
            <a:ext cx="6961188" cy="2752725"/>
          </a:xfrm>
          <a:prstGeom prst="rect">
            <a:avLst/>
          </a:prstGeom>
        </p:spPr>
        <p:txBody>
          <a:bodyPr spcFirstLastPara="1" wrap="square" lIns="0" tIns="0" rIns="0" bIns="0" anchor="t" anchorCtr="0">
            <a:noAutofit/>
          </a:bodyPr>
          <a:lstStyle/>
          <a:p>
            <a:pPr marL="342900" lvl="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Khái niệm</a:t>
            </a:r>
          </a:p>
          <a:p>
            <a:pPr marL="342900" lvl="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SVM làm việc như thế nào</a:t>
            </a:r>
          </a:p>
          <a:p>
            <a:pPr marL="342900" lvl="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Margin trong SVM</a:t>
            </a:r>
          </a:p>
          <a:p>
            <a:pPr marL="342900" lvl="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Kết luận</a:t>
            </a:r>
          </a:p>
          <a:p>
            <a:pPr marL="342900" lvl="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Code minh họa</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685800" y="1668151"/>
            <a:ext cx="8804564"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solidFill>
                  <a:schemeClr val="accent1"/>
                </a:solidFill>
              </a:rPr>
              <a:t>1.</a:t>
            </a:r>
            <a:endParaRPr dirty="0">
              <a:solidFill>
                <a:schemeClr val="accent1"/>
              </a:solidFill>
            </a:endParaRPr>
          </a:p>
          <a:p>
            <a:pPr marL="342900" lvl="0" indent="-342900">
              <a:lnSpc>
                <a:spcPct val="150000"/>
              </a:lnSpc>
              <a:buFont typeface="Arial" panose="020B0604020202020204" pitchFamily="34" charset="0"/>
              <a:buChar char="•"/>
            </a:pPr>
            <a:r>
              <a:rPr lang="en-US" sz="3600" dirty="0"/>
              <a:t>KHÁI NIỆM SVM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body" idx="1"/>
          </p:nvPr>
        </p:nvSpPr>
        <p:spPr>
          <a:xfrm>
            <a:off x="352425" y="302895"/>
            <a:ext cx="8581390" cy="453771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US" dirty="0">
                <a:latin typeface="Times New Roman" panose="02020603050405020304" pitchFamily="18" charset="0"/>
                <a:cs typeface="Times New Roman" panose="02020603050405020304" pitchFamily="18" charset="0"/>
              </a:rPr>
              <a:t>Support Vector Machine (SVM) là gì?</a:t>
            </a:r>
          </a:p>
          <a:p>
            <a:pPr marL="0" indent="0" algn="just">
              <a:lnSpc>
                <a:spcPct val="150000"/>
              </a:lnSpc>
              <a:buNone/>
            </a:pPr>
            <a:r>
              <a:rPr lang="en-US" sz="1800" dirty="0">
                <a:solidFill>
                  <a:schemeClr val="bg1"/>
                </a:solidFill>
                <a:latin typeface="Calibri" panose="020F0502020204030204" pitchFamily="34" charset="0"/>
                <a:cs typeface="Calibri" panose="020F0502020204030204" pitchFamily="34" charset="0"/>
              </a:rPr>
              <a:t>	</a:t>
            </a:r>
          </a:p>
          <a:p>
            <a:pPr marL="0" indent="457200" algn="just">
              <a:lnSpc>
                <a:spcPct val="150000"/>
              </a:lnSpc>
              <a:buNone/>
            </a:pPr>
            <a:r>
              <a:rPr lang="en-US" sz="1800" dirty="0">
                <a:solidFill>
                  <a:schemeClr val="bg1"/>
                </a:solidFill>
                <a:latin typeface="Times New Roman" panose="02020603050405020304" pitchFamily="18" charset="0"/>
                <a:cs typeface="Times New Roman" panose="02020603050405020304" pitchFamily="18" charset="0"/>
              </a:rPr>
              <a:t>       Support Vector Machine là một thuật toán học máy có giám sát được sử dụng rất phổ biến ngày nay trong các bài toán phân lớp (classification) hay hồi qui (Regression).</a:t>
            </a:r>
          </a:p>
          <a:p>
            <a:pPr marL="0" indent="457200" algn="just">
              <a:lnSpc>
                <a:spcPct val="150000"/>
              </a:lnSpc>
              <a:buNone/>
            </a:pPr>
            <a:r>
              <a:rPr lang="en-US" sz="1800" dirty="0">
                <a:solidFill>
                  <a:schemeClr val="bg1"/>
                </a:solidFill>
                <a:latin typeface="Times New Roman" panose="02020603050405020304" pitchFamily="18" charset="0"/>
                <a:cs typeface="Times New Roman" panose="02020603050405020304" pitchFamily="18" charset="0"/>
              </a:rPr>
              <a:t>        SVM được hiểu một cách đơn giản là các đối tượng trên đồ thị tọa độ quan sát, Support Vector Machine là một biên giới để chia hai lớp tốt nhất.	</a:t>
            </a:r>
          </a:p>
          <a:p>
            <a:pPr marL="0" indent="457200" algn="just">
              <a:lnSpc>
                <a:spcPct val="150000"/>
              </a:lnSpc>
              <a:buNone/>
            </a:pPr>
            <a:r>
              <a:rPr lang="en-US" sz="1800" dirty="0">
                <a:solidFill>
                  <a:schemeClr val="bg1"/>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Thuật toán SVM</a:t>
            </a:r>
            <a:r>
              <a:rPr sz="1800" dirty="0">
                <a:latin typeface="Times New Roman" panose="02020603050405020304" pitchFamily="18" charset="0"/>
                <a:cs typeface="Times New Roman" panose="02020603050405020304" pitchFamily="18" charset="0"/>
              </a:rPr>
              <a:t> được đề xuất bởi Vladimir N. Vapnik và các đồng nhiệp của ông vào năm 1963 tại Nga và sau đó trở nên phổ biến trong những năm 90 nhờ ứng dụng giải quyết các bài toán phi tuyến tính (nonlinear) bằng phương pháp Kernel Trick.</a:t>
            </a:r>
          </a:p>
        </p:txBody>
      </p:sp>
      <p:sp>
        <p:nvSpPr>
          <p:cNvPr id="116" name="Google Shape;116;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body" idx="1"/>
          </p:nvPr>
        </p:nvSpPr>
        <p:spPr>
          <a:xfrm>
            <a:off x="352425" y="302895"/>
            <a:ext cx="8581390" cy="453771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US" dirty="0">
                <a:latin typeface="Times New Roman" panose="02020603050405020304" pitchFamily="18" charset="0"/>
                <a:cs typeface="Times New Roman" panose="02020603050405020304" pitchFamily="18" charset="0"/>
              </a:rPr>
              <a:t>Support Vector Machine (SVM) là gì?</a:t>
            </a:r>
          </a:p>
          <a:p>
            <a:pPr marL="0" lvl="0" indent="0" algn="l" rtl="0">
              <a:spcBef>
                <a:spcPts val="0"/>
              </a:spcBef>
              <a:spcAft>
                <a:spcPts val="600"/>
              </a:spcAft>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600"/>
              </a:spcAft>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solidFill>
                  <a:schemeClr val="bg1"/>
                </a:solidFill>
                <a:latin typeface="Calibri" panose="020F0502020204030204" pitchFamily="34" charset="0"/>
                <a:cs typeface="Calibri" panose="020F0502020204030204" pitchFamily="34" charset="0"/>
              </a:rPr>
              <a:t>	</a:t>
            </a:r>
            <a:r>
              <a:rPr lang="en-US" sz="1800" dirty="0">
                <a:solidFill>
                  <a:schemeClr val="bg1"/>
                </a:solidFill>
                <a:latin typeface="Times New Roman" panose="02020603050405020304" pitchFamily="18" charset="0"/>
                <a:cs typeface="Times New Roman" panose="02020603050405020304" pitchFamily="18" charset="0"/>
              </a:rPr>
              <a:t>SVM là một thuật toán học có giám sát để sắp xếp dữ liệu thành hai loại. Nó được đào tạo với một loạt dữ liệu đã được phân loại thành hai loại, xây dựng mô hình như nó được đào tạo ban đầu. Nhiệm vụ của thuật toán là xác định loại điểm dữ liệu mới thuộc về loại nào. Điều này làm cho SVM trở thành một loại bộ phân loại tuyến tính không nhị phân.</a:t>
            </a:r>
          </a:p>
          <a:p>
            <a:pPr marL="0" indent="457200" algn="just">
              <a:lnSpc>
                <a:spcPct val="150000"/>
              </a:lnSpc>
              <a:buNone/>
            </a:pPr>
            <a:r>
              <a:rPr lang="en-US" sz="1800" dirty="0">
                <a:solidFill>
                  <a:schemeClr val="bg1"/>
                </a:solidFill>
                <a:latin typeface="Times New Roman" panose="02020603050405020304" pitchFamily="18" charset="0"/>
                <a:cs typeface="Times New Roman" panose="02020603050405020304" pitchFamily="18" charset="0"/>
              </a:rPr>
              <a:t>Một thuật toán SVM không chỉ nên đặt các đối tượng vào các danh mục mà còn phải đặt lề giữa chúng trên một biểu đồ càng rộng càng tốt.</a:t>
            </a:r>
          </a:p>
        </p:txBody>
      </p:sp>
      <p:sp>
        <p:nvSpPr>
          <p:cNvPr id="116" name="Google Shape;116;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3"/>
          <a:stretch>
            <a:fillRect/>
          </a:stretch>
        </p:blipFill>
        <p:spPr>
          <a:xfrm>
            <a:off x="297180" y="1307465"/>
            <a:ext cx="4377690" cy="2662555"/>
          </a:xfrm>
          <a:prstGeom prst="rect">
            <a:avLst/>
          </a:prstGeom>
        </p:spPr>
      </p:pic>
      <p:pic>
        <p:nvPicPr>
          <p:cNvPr id="9" name="Content Placeholder 8"/>
          <p:cNvPicPr>
            <a:picLocks noGrp="1" noChangeAspect="1"/>
          </p:cNvPicPr>
          <p:nvPr>
            <p:ph sz="half" idx="2"/>
          </p:nvPr>
        </p:nvPicPr>
        <p:blipFill>
          <a:blip r:embed="rId4"/>
          <a:stretch>
            <a:fillRect/>
          </a:stretch>
        </p:blipFill>
        <p:spPr>
          <a:xfrm>
            <a:off x="4501515" y="1307465"/>
            <a:ext cx="4432300" cy="2948305"/>
          </a:xfrm>
          <a:prstGeom prst="rect">
            <a:avLst/>
          </a:prstGeom>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latin typeface="Times New Roman" panose="02020603050405020304" pitchFamily="18" charset="0"/>
                <a:cs typeface="Times New Roman" panose="02020603050405020304" pitchFamily="18" charset="0"/>
              </a:rPr>
              <a:t>7</a:t>
            </a:fld>
            <a:endParaRPr lang="en-GB">
              <a:latin typeface="Times New Roman" panose="02020603050405020304" pitchFamily="18" charset="0"/>
              <a:cs typeface="Times New Roman" panose="02020603050405020304" pitchFamily="18" charset="0"/>
            </a:endParaRPr>
          </a:p>
        </p:txBody>
      </p:sp>
      <p:sp>
        <p:nvSpPr>
          <p:cNvPr id="11" name="Rounded Rectangle 10"/>
          <p:cNvSpPr/>
          <p:nvPr/>
        </p:nvSpPr>
        <p:spPr>
          <a:xfrm>
            <a:off x="297180" y="610870"/>
            <a:ext cx="1590675" cy="429260"/>
          </a:xfrm>
          <a:prstGeom prst="roundRect">
            <a:avLst/>
          </a:prstGeom>
          <a:effectLst>
            <a:softEdge rad="50800"/>
          </a:effectLst>
        </p:spPr>
        <p:style>
          <a:lnRef idx="0">
            <a:srgbClr val="FFFFFF"/>
          </a:lnRef>
          <a:fillRef idx="1">
            <a:schemeClr val="accent3"/>
          </a:fillRef>
          <a:effectRef idx="0">
            <a:srgbClr val="FFFFFF"/>
          </a:effectRef>
          <a:fontRef idx="minor">
            <a:schemeClr val="dk1"/>
          </a:fontRef>
        </p:style>
        <p:txBody>
          <a:bodyPr rtlCol="0" anchor="ctr"/>
          <a:lstStyle/>
          <a:p>
            <a:pPr algn="ctr"/>
            <a:r>
              <a:rPr lang="en-US" sz="2000" b="1">
                <a:latin typeface="Times New Roman" panose="02020603050405020304" pitchFamily="18" charset="0"/>
                <a:cs typeface="Times New Roman" panose="02020603050405020304" pitchFamily="18" charset="0"/>
              </a:rPr>
              <a:t>Siêu phẳng</a:t>
            </a:r>
          </a:p>
        </p:txBody>
      </p:sp>
      <p:sp>
        <p:nvSpPr>
          <p:cNvPr id="16" name="Right Arrow 15"/>
          <p:cNvSpPr/>
          <p:nvPr/>
        </p:nvSpPr>
        <p:spPr>
          <a:xfrm>
            <a:off x="671830" y="2511425"/>
            <a:ext cx="365760" cy="270510"/>
          </a:xfrm>
          <a:prstGeom prst="rightArrow">
            <a:avLst/>
          </a:prstGeom>
        </p:spPr>
        <p:style>
          <a:lnRef idx="0">
            <a:srgbClr val="FFFFFF"/>
          </a:lnRef>
          <a:fillRef idx="3">
            <a:schemeClr val="accent2"/>
          </a:fillRef>
          <a:effectRef idx="0">
            <a:srgbClr val="FFFFFF"/>
          </a:effectRef>
          <a:fontRef idx="minor">
            <a:schemeClr val="lt1"/>
          </a:fontRef>
        </p:style>
        <p:txBody>
          <a:bodyPr rtlCol="0" anchor="ctr"/>
          <a:lstStyle/>
          <a:p>
            <a:pPr algn="ctr"/>
            <a:endParaRPr lang="en-US"/>
          </a:p>
        </p:txBody>
      </p:sp>
      <p:sp>
        <p:nvSpPr>
          <p:cNvPr id="17" name="Right Arrow 16"/>
          <p:cNvSpPr/>
          <p:nvPr/>
        </p:nvSpPr>
        <p:spPr>
          <a:xfrm>
            <a:off x="2643505" y="2813685"/>
            <a:ext cx="318135" cy="285750"/>
          </a:xfrm>
          <a:prstGeom prst="rightArrow">
            <a:avLst/>
          </a:prstGeom>
        </p:spPr>
        <p:style>
          <a:lnRef idx="0">
            <a:srgbClr val="FFFFFF"/>
          </a:lnRef>
          <a:fillRef idx="3">
            <a:schemeClr val="accent2"/>
          </a:fillRef>
          <a:effectRef idx="0">
            <a:srgbClr val="FFFFFF"/>
          </a:effectRef>
          <a:fontRef idx="minor">
            <a:schemeClr val="lt1"/>
          </a:fontRef>
        </p:style>
        <p:txBody>
          <a:bodyPr rtlCol="0" anchor="ctr"/>
          <a:lstStyle/>
          <a:p>
            <a:pPr algn="ctr"/>
            <a:endParaRPr lang="en-US"/>
          </a:p>
        </p:txBody>
      </p:sp>
      <p:sp>
        <p:nvSpPr>
          <p:cNvPr id="18" name="Rounded Rectangle 17"/>
          <p:cNvSpPr/>
          <p:nvPr/>
        </p:nvSpPr>
        <p:spPr>
          <a:xfrm>
            <a:off x="5019040" y="610870"/>
            <a:ext cx="1932305" cy="429260"/>
          </a:xfrm>
          <a:prstGeom prst="roundRect">
            <a:avLst/>
          </a:prstGeom>
          <a:effectLst>
            <a:softEdge rad="50800"/>
          </a:effectLst>
        </p:spPr>
        <p:style>
          <a:lnRef idx="0">
            <a:srgbClr val="FFFFFF"/>
          </a:lnRef>
          <a:fillRef idx="1">
            <a:schemeClr val="accent3"/>
          </a:fillRef>
          <a:effectRef idx="0">
            <a:srgbClr val="FFFFFF"/>
          </a:effectRef>
          <a:fontRef idx="minor">
            <a:schemeClr val="dk1"/>
          </a:fontRef>
        </p:style>
        <p:txBody>
          <a:bodyPr rtlCol="0" anchor="ctr"/>
          <a:lstStyle/>
          <a:p>
            <a:pPr algn="ctr"/>
            <a:r>
              <a:rPr lang="en-US" sz="2000" b="1">
                <a:latin typeface="Times New Roman" panose="02020603050405020304" pitchFamily="18" charset="0"/>
                <a:cs typeface="Times New Roman" panose="02020603050405020304" pitchFamily="18" charset="0"/>
              </a:rPr>
              <a:t>Vector hỗ trợ</a:t>
            </a:r>
          </a:p>
        </p:txBody>
      </p:sp>
      <p:sp>
        <p:nvSpPr>
          <p:cNvPr id="20" name="Rounded Rectangle 19"/>
          <p:cNvSpPr/>
          <p:nvPr/>
        </p:nvSpPr>
        <p:spPr>
          <a:xfrm>
            <a:off x="5322570" y="4173220"/>
            <a:ext cx="2933065" cy="795020"/>
          </a:xfrm>
          <a:prstGeom prst="roundRect">
            <a:avLst/>
          </a:prstGeom>
        </p:spPr>
        <p:style>
          <a:lnRef idx="3">
            <a:schemeClr val="accent6"/>
          </a:lnRef>
          <a:fillRef idx="0">
            <a:srgbClr val="FFFFFF"/>
          </a:fillRef>
          <a:effectRef idx="0">
            <a:srgbClr val="FFFFFF"/>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Các điểm dữ liệu hoặc vectơ gần nhất với siêu phẳng và ảnh hưởng đến vị trí của siêu phẳng</a:t>
            </a:r>
          </a:p>
        </p:txBody>
      </p:sp>
      <p:cxnSp>
        <p:nvCxnSpPr>
          <p:cNvPr id="21" name="Straight Arrow Connector 20"/>
          <p:cNvCxnSpPr/>
          <p:nvPr/>
        </p:nvCxnSpPr>
        <p:spPr>
          <a:xfrm>
            <a:off x="6642100" y="3254375"/>
            <a:ext cx="24130" cy="847090"/>
          </a:xfrm>
          <a:prstGeom prst="straightConnector1">
            <a:avLst/>
          </a:prstGeom>
          <a:ln>
            <a:tailEnd type="arrow" w="med" len="med"/>
          </a:ln>
        </p:spPr>
        <p:style>
          <a:lnRef idx="3">
            <a:schemeClr val="accent6"/>
          </a:lnRef>
          <a:fillRef idx="0">
            <a:srgbClr val="FFFFFF"/>
          </a:fillRef>
          <a:effectRef idx="0">
            <a:srgbClr val="FFFFFF"/>
          </a:effectRef>
          <a:fontRef idx="minor">
            <a:schemeClr val="tx1"/>
          </a:fontRef>
        </p:style>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edg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heckerboard(across)">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across)">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heel(1)">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p:tgtEl>
                                          <p:spTgt spid="21"/>
                                        </p:tgtEl>
                                        <p:attrNameLst>
                                          <p:attrName>ppt_y</p:attrName>
                                        </p:attrNameLst>
                                      </p:cBhvr>
                                      <p:tavLst>
                                        <p:tav tm="0">
                                          <p:val>
                                            <p:strVal val="#ppt_y+#ppt_h*1.125000"/>
                                          </p:val>
                                        </p:tav>
                                        <p:tav tm="100000">
                                          <p:val>
                                            <p:strVal val="#ppt_y"/>
                                          </p:val>
                                        </p:tav>
                                      </p:tavLst>
                                    </p:anim>
                                    <p:animEffect transition="in" filter="wipe(up)">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6" grpId="0" animBg="1"/>
      <p:bldP spid="16" grpId="1" animBg="1"/>
      <p:bldP spid="17" grpId="0" animBg="1"/>
      <p:bldP spid="17" grpId="1" animBg="1"/>
      <p:bldP spid="18" grpId="0" animBg="1"/>
      <p:bldP spid="18" grpId="1" animBg="1"/>
      <p:bldP spid="20" grpId="0" animBg="1"/>
      <p:bldP spid="2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43" name="Google Shape;143;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lt1"/>
                </a:solidFill>
              </a:rPr>
              <a:t>8</a:t>
            </a:fld>
            <a:endParaRPr>
              <a:solidFill>
                <a:schemeClr val="lt1"/>
              </a:solidFill>
            </a:endParaRPr>
          </a:p>
        </p:txBody>
      </p:sp>
      <p:sp>
        <p:nvSpPr>
          <p:cNvPr id="128" name="Google Shape;128;p18"/>
          <p:cNvSpPr txBox="1">
            <a:spLocks noGrp="1"/>
          </p:cNvSpPr>
          <p:nvPr>
            <p:ph type="ctrTitle" idx="4294967295"/>
          </p:nvPr>
        </p:nvSpPr>
        <p:spPr>
          <a:xfrm>
            <a:off x="0" y="179388"/>
            <a:ext cx="6942138" cy="63023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solidFill>
                  <a:schemeClr val="lt1"/>
                </a:solidFill>
                <a:latin typeface="Times New Roman" panose="02020603050405020304" pitchFamily="18" charset="0"/>
                <a:cs typeface="Times New Roman" panose="02020603050405020304" pitchFamily="18" charset="0"/>
              </a:rPr>
              <a:t>Ý TƯỞNG THUẬT TOÁN SVM</a:t>
            </a:r>
            <a:endParaRPr sz="3600" dirty="0">
              <a:solidFill>
                <a:schemeClr val="lt1"/>
              </a:solidFill>
            </a:endParaRPr>
          </a:p>
        </p:txBody>
      </p:sp>
      <p:sp>
        <p:nvSpPr>
          <p:cNvPr id="129" name="Google Shape;129;p18"/>
          <p:cNvSpPr txBox="1">
            <a:spLocks noGrp="1"/>
          </p:cNvSpPr>
          <p:nvPr>
            <p:ph type="subTitle" idx="4294967295"/>
          </p:nvPr>
        </p:nvSpPr>
        <p:spPr>
          <a:xfrm>
            <a:off x="0" y="1182688"/>
            <a:ext cx="4530725" cy="3319462"/>
          </a:xfrm>
          <a:prstGeom prst="rect">
            <a:avLst/>
          </a:prstGeom>
        </p:spPr>
        <p:txBody>
          <a:bodyPr spcFirstLastPara="1" wrap="square" lIns="0" tIns="0" rIns="0" bIns="0" anchor="t" anchorCtr="0">
            <a:noAutofit/>
          </a:bodyPr>
          <a:lstStyle/>
          <a:p>
            <a:pPr marL="0" lvl="0" indent="0" algn="just">
              <a:lnSpc>
                <a:spcPct val="150000"/>
              </a:lnSpc>
              <a:spcAft>
                <a:spcPts val="600"/>
              </a:spcAft>
              <a:buNone/>
            </a:pPr>
            <a:r>
              <a:rPr lang="en-US" altLang="vi-VN" sz="2000" dirty="0">
                <a:solidFill>
                  <a:schemeClr val="bg1"/>
                </a:solidFill>
                <a:latin typeface="Times New Roman" panose="02020603050405020304" pitchFamily="18" charset="0"/>
                <a:cs typeface="Times New Roman" panose="02020603050405020304" pitchFamily="18" charset="0"/>
              </a:rPr>
              <a:t>Ý tưởng cơ bản của thuật toán Support Vector Machine (SVM) liên quan đến việc tìm một siêu phẳng (hyperplane) phân chia các điểm dữ liệu của hai lớp sao cho tìm ra siêu phẳng có lề rộng nhất tức là có khoảng cách tới các điểm của hai lớp là lớn nhất. </a:t>
            </a:r>
          </a:p>
        </p:txBody>
      </p:sp>
      <p:grpSp>
        <p:nvGrpSpPr>
          <p:cNvPr id="131" name="Google Shape;131;p18"/>
          <p:cNvGrpSpPr/>
          <p:nvPr/>
        </p:nvGrpSpPr>
        <p:grpSpPr>
          <a:xfrm>
            <a:off x="7894844" y="-286097"/>
            <a:ext cx="1468628" cy="1468963"/>
            <a:chOff x="6609367" y="3546428"/>
            <a:chExt cx="409100" cy="409125"/>
          </a:xfrm>
        </p:grpSpPr>
        <p:sp>
          <p:nvSpPr>
            <p:cNvPr id="132" name="Google Shape;132;p18"/>
            <p:cNvSpPr/>
            <p:nvPr/>
          </p:nvSpPr>
          <p:spPr>
            <a:xfrm>
              <a:off x="6745376" y="3699772"/>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3" name="Google Shape;133;p18"/>
            <p:cNvSpPr/>
            <p:nvPr/>
          </p:nvSpPr>
          <p:spPr>
            <a:xfrm>
              <a:off x="6609367" y="3546428"/>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41" name="Google Shape;141;p18"/>
          <p:cNvSpPr/>
          <p:nvPr/>
        </p:nvSpPr>
        <p:spPr>
          <a:xfrm rot="2926412">
            <a:off x="8858555" y="510135"/>
            <a:ext cx="256675" cy="24508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2" name="Google Shape;142;p18"/>
          <p:cNvSpPr/>
          <p:nvPr/>
        </p:nvSpPr>
        <p:spPr>
          <a:xfrm rot="-1609257">
            <a:off x="7732184" y="24949"/>
            <a:ext cx="231253" cy="2208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pic>
        <p:nvPicPr>
          <p:cNvPr id="2" name="Picture 1"/>
          <p:cNvPicPr>
            <a:picLocks noChangeAspect="1"/>
          </p:cNvPicPr>
          <p:nvPr/>
        </p:nvPicPr>
        <p:blipFill>
          <a:blip r:embed="rId3"/>
          <a:stretch>
            <a:fillRect/>
          </a:stretch>
        </p:blipFill>
        <p:spPr>
          <a:xfrm>
            <a:off x="5006340" y="1337945"/>
            <a:ext cx="4137660" cy="2787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75925" y="172425"/>
            <a:ext cx="7433400" cy="396300"/>
          </a:xfrm>
        </p:spPr>
        <p:txBody>
          <a:bodyPr/>
          <a:lstStyle/>
          <a:p>
            <a:r>
              <a:rPr lang="en-US">
                <a:latin typeface="Times New Roman" panose="02020603050405020304" pitchFamily="18" charset="0"/>
                <a:cs typeface="Times New Roman" panose="02020603050405020304" pitchFamily="18" charset="0"/>
              </a:rPr>
              <a:t>Phân loại</a:t>
            </a:r>
          </a:p>
        </p:txBody>
      </p:sp>
      <p:sp>
        <p:nvSpPr>
          <p:cNvPr id="6" name="Text Placeholder 5"/>
          <p:cNvSpPr>
            <a:spLocks noGrp="1"/>
          </p:cNvSpPr>
          <p:nvPr>
            <p:ph type="body" idx="1"/>
          </p:nvPr>
        </p:nvSpPr>
        <p:spPr>
          <a:xfrm>
            <a:off x="775970" y="998855"/>
            <a:ext cx="7929245" cy="1327150"/>
          </a:xfrm>
        </p:spPr>
        <p:txBody>
          <a:bodyPr/>
          <a:lstStyle/>
          <a:p>
            <a:pPr>
              <a:buFont typeface="Wingdings" panose="05000000000000000000" charset="0"/>
              <a:buChar char="Ø"/>
            </a:pPr>
            <a:r>
              <a:rPr lang="en-US" b="1">
                <a:latin typeface="Times New Roman" panose="02020603050405020304" pitchFamily="18" charset="0"/>
                <a:cs typeface="Times New Roman" panose="02020603050405020304" pitchFamily="18" charset="0"/>
              </a:rPr>
              <a:t>SVM tuyến tính: </a:t>
            </a:r>
            <a:r>
              <a:rPr lang="en-US">
                <a:latin typeface="Times New Roman" panose="02020603050405020304" pitchFamily="18" charset="0"/>
                <a:cs typeface="Times New Roman" panose="02020603050405020304" pitchFamily="18" charset="0"/>
              </a:rPr>
              <a:t>Dữ liệu </a:t>
            </a:r>
            <a:r>
              <a:rPr lang="en-US" b="1">
                <a:solidFill>
                  <a:srgbClr val="C00000"/>
                </a:solidFill>
                <a:latin typeface="Times New Roman" panose="02020603050405020304" pitchFamily="18" charset="0"/>
                <a:cs typeface="Times New Roman" panose="02020603050405020304" pitchFamily="18" charset="0"/>
              </a:rPr>
              <a:t>phân tách</a:t>
            </a:r>
            <a:r>
              <a:rPr lang="en-US">
                <a:latin typeface="Times New Roman" panose="02020603050405020304" pitchFamily="18" charset="0"/>
                <a:cs typeface="Times New Roman" panose="02020603050405020304" pitchFamily="18" charset="0"/>
              </a:rPr>
              <a:t> tuyến tính</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Dùng cho dữ liệu </a:t>
            </a:r>
            <a:r>
              <a:rPr lang="en-US" b="1">
                <a:solidFill>
                  <a:srgbClr val="C00000"/>
                </a:solidFill>
                <a:latin typeface="Times New Roman" panose="02020603050405020304" pitchFamily="18" charset="0"/>
                <a:cs typeface="Times New Roman" panose="02020603050405020304" pitchFamily="18" charset="0"/>
              </a:rPr>
              <a:t>phân loại</a:t>
            </a:r>
            <a:r>
              <a:rPr lang="en-US">
                <a:latin typeface="Times New Roman" panose="02020603050405020304" pitchFamily="18" charset="0"/>
                <a:cs typeface="Times New Roman" panose="02020603050405020304" pitchFamily="18" charset="0"/>
              </a:rPr>
              <a:t> bằng một đường thẳng.</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Tập dữ liệu </a:t>
            </a:r>
            <a:r>
              <a:rPr lang="en-US" b="1">
                <a:solidFill>
                  <a:srgbClr val="C00000"/>
                </a:solidFill>
                <a:latin typeface="Times New Roman" panose="02020603050405020304" pitchFamily="18" charset="0"/>
                <a:cs typeface="Times New Roman" panose="02020603050405020304" pitchFamily="18" charset="0"/>
              </a:rPr>
              <a:t>có thể</a:t>
            </a:r>
            <a:r>
              <a:rPr lang="en-US" b="1">
                <a:solidFill>
                  <a:schemeClr val="tx1"/>
                </a:solidFill>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chia thành hai lớp bằng đường thẳng duy nhất.</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Bộ phân loại được sử dụng gọi là SVM tuyến tính.</a:t>
            </a:r>
          </a:p>
        </p:txBody>
      </p:sp>
      <p:sp>
        <p:nvSpPr>
          <p:cNvPr id="7" name="Text Placeholder 6"/>
          <p:cNvSpPr>
            <a:spLocks noGrp="1"/>
          </p:cNvSpPr>
          <p:nvPr>
            <p:ph type="body" idx="2"/>
          </p:nvPr>
        </p:nvSpPr>
        <p:spPr>
          <a:xfrm>
            <a:off x="833120" y="2755900"/>
            <a:ext cx="7136765" cy="1390650"/>
          </a:xfrm>
        </p:spPr>
        <p:txBody>
          <a:bodyPr/>
          <a:lstStyle/>
          <a:p>
            <a:pPr>
              <a:buFont typeface="Wingdings" panose="05000000000000000000" charset="0"/>
              <a:buChar char="Ø"/>
            </a:pPr>
            <a:r>
              <a:rPr lang="en-US" b="1">
                <a:latin typeface="Times New Roman" panose="02020603050405020304" pitchFamily="18" charset="0"/>
                <a:cs typeface="Times New Roman" panose="02020603050405020304" pitchFamily="18" charset="0"/>
              </a:rPr>
              <a:t>SVM Phi Tuyến Tính: </a:t>
            </a:r>
            <a:r>
              <a:rPr lang="en-US">
                <a:latin typeface="Times New Roman" panose="02020603050405020304" pitchFamily="18" charset="0"/>
                <a:cs typeface="Times New Roman" panose="02020603050405020304" pitchFamily="18" charset="0"/>
                <a:sym typeface="+mn-ea"/>
              </a:rPr>
              <a:t>Dữ liệu </a:t>
            </a:r>
            <a:r>
              <a:rPr lang="en-US" b="1">
                <a:solidFill>
                  <a:srgbClr val="C00000"/>
                </a:solidFill>
                <a:latin typeface="Times New Roman" panose="02020603050405020304" pitchFamily="18" charset="0"/>
                <a:cs typeface="Times New Roman" panose="02020603050405020304" pitchFamily="18" charset="0"/>
                <a:sym typeface="+mn-ea"/>
              </a:rPr>
              <a:t>không</a:t>
            </a:r>
            <a:r>
              <a:rPr lang="en-US">
                <a:solidFill>
                  <a:srgbClr val="FF0000"/>
                </a:solidFill>
                <a:latin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cs typeface="Times New Roman" panose="02020603050405020304" pitchFamily="18" charset="0"/>
                <a:sym typeface="+mn-ea"/>
              </a:rPr>
              <a:t>phân tách tuyến tính</a:t>
            </a:r>
            <a:endParaRPr 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Sử dụng khi </a:t>
            </a:r>
            <a:r>
              <a:rPr lang="en-US" b="1">
                <a:solidFill>
                  <a:srgbClr val="C00000"/>
                </a:solidFill>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thể phân loại bằng đường thẳng.</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Dữ liệu </a:t>
            </a:r>
            <a:r>
              <a:rPr lang="en-US" b="1">
                <a:solidFill>
                  <a:srgbClr val="C00000"/>
                </a:solidFill>
                <a:latin typeface="Times New Roman" panose="02020603050405020304" pitchFamily="18" charset="0"/>
                <a:cs typeface="Times New Roman" panose="02020603050405020304" pitchFamily="18" charset="0"/>
              </a:rPr>
              <a:t>không thể</a:t>
            </a:r>
            <a:r>
              <a:rPr lang="en-US">
                <a:latin typeface="Times New Roman" panose="02020603050405020304" pitchFamily="18" charset="0"/>
                <a:cs typeface="Times New Roman" panose="02020603050405020304" pitchFamily="18" charset="0"/>
              </a:rPr>
              <a:t> chia thành hai lớp bằng đường thẳng.</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Bộ phân loại gọi là Không Bộ Phân Loại SVM Tuyến Tính.</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9</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0" dur="500"/>
                                        <p:tgtEl>
                                          <p:spTgt spid="6">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3" dur="500"/>
                                        <p:tgtEl>
                                          <p:spTgt spid="6">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1" dur="500"/>
                                        <p:tgtEl>
                                          <p:spTgt spid="7">
                                            <p:txEl>
                                              <p:pRg st="0" end="0"/>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4" dur="500"/>
                                        <p:tgtEl>
                                          <p:spTgt spid="7">
                                            <p:txEl>
                                              <p:pRg st="1" end="1"/>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7" dur="500"/>
                                        <p:tgtEl>
                                          <p:spTgt spid="7">
                                            <p:txEl>
                                              <p:pRg st="2" end="2"/>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7" grpId="0" build="p"/>
      <p:bldP spid="7" grpId="1" build="p"/>
    </p:bldLst>
  </p:timing>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96</TotalTime>
  <Words>2242</Words>
  <Application>Microsoft Office PowerPoint</Application>
  <PresentationFormat>On-screen Show (16:9)</PresentationFormat>
  <Paragraphs>162</Paragraphs>
  <Slides>28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Wingdings</vt:lpstr>
      <vt:lpstr>Google Sans</vt:lpstr>
      <vt:lpstr>Montserrat</vt:lpstr>
      <vt:lpstr>Cambria Math</vt:lpstr>
      <vt:lpstr>Montserrat Light</vt:lpstr>
      <vt:lpstr>Times New Roman</vt:lpstr>
      <vt:lpstr>Nicholas template</vt:lpstr>
      <vt:lpstr>TÌM HIỂU THUẬT TOÁN SUPPORT VECTOR MACHINE (SVM)  </vt:lpstr>
      <vt:lpstr>THÀNH VIÊN NHÓM</vt:lpstr>
      <vt:lpstr>Nội dung:</vt:lpstr>
      <vt:lpstr>1. KHÁI NIỆM SVM </vt:lpstr>
      <vt:lpstr>PowerPoint Presentation</vt:lpstr>
      <vt:lpstr>PowerPoint Presentation</vt:lpstr>
      <vt:lpstr>PowerPoint Presentation</vt:lpstr>
      <vt:lpstr>Ý TƯỞNG THUẬT TOÁN SVM</vt:lpstr>
      <vt:lpstr>Phân loại</vt:lpstr>
      <vt:lpstr>2. SVM LÀM VIỆC NHƯ THẾ NÀO? “Làm thế nào để chia siêu phẳng tối ưu?”</vt:lpstr>
      <vt:lpstr>Cách chia hyper-plane tối ưu(Quy tắc 1)</vt:lpstr>
      <vt:lpstr>Cách chia hyper-plane tối ưu(Quy tắc 2)</vt:lpstr>
      <vt:lpstr>Cách chia hyper-plane tối ưu(Quy tắc 3)</vt:lpstr>
      <vt:lpstr>Chia đều 2 lớp (Quy tắc 4)</vt:lpstr>
      <vt:lpstr> Nếu dữ liệu không thể phân chia tuyến tính?</vt:lpstr>
      <vt:lpstr>Lề mềm</vt:lpstr>
      <vt:lpstr>Thủ thuật Kernel</vt:lpstr>
      <vt:lpstr>3.Margin trong SVM</vt:lpstr>
      <vt:lpstr>Tính margin như thế nào</vt:lpstr>
      <vt:lpstr>PowerPoint Presentation</vt:lpstr>
      <vt:lpstr>PowerPoint Presentation</vt:lpstr>
      <vt:lpstr>4.Ứng dụng</vt:lpstr>
      <vt:lpstr>PowerPoint Presentation</vt:lpstr>
      <vt:lpstr>PowerPoint Presentation</vt:lpstr>
      <vt:lpstr>5.Kết luận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THUẬT TOÁN A*  NHÓM 6</dc:title>
  <dc:creator>pc</dc:creator>
  <cp:lastModifiedBy>admin</cp:lastModifiedBy>
  <cp:revision>151</cp:revision>
  <dcterms:created xsi:type="dcterms:W3CDTF">2023-08-26T03:56:00Z</dcterms:created>
  <dcterms:modified xsi:type="dcterms:W3CDTF">2023-11-23T02:39:36Z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4432444B7AE44AC38956EFEADB6E7E57_13</vt:lpwstr>
  </property>
  <property fmtid="{D5CDD505-2E9C-101B-9397-08002B2CF9AE}" pid="3" name="KSOProductBuildVer">
    <vt:lpwstr>1033-12.2.0.13306</vt:lpwstr>
  </property>
</Properties>
</file>