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308" r:id="rId7"/>
    <p:sldId id="259" r:id="rId8"/>
    <p:sldId id="287" r:id="rId9"/>
    <p:sldId id="305" r:id="rId10"/>
    <p:sldId id="283" r:id="rId11"/>
    <p:sldId id="297" r:id="rId12"/>
    <p:sldId id="323" r:id="rId13"/>
    <p:sldId id="285" r:id="rId14"/>
    <p:sldId id="288" r:id="rId15"/>
    <p:sldId id="307" r:id="rId16"/>
    <p:sldId id="298" r:id="rId17"/>
    <p:sldId id="299" r:id="rId18"/>
    <p:sldId id="304" r:id="rId19"/>
    <p:sldId id="284" r:id="rId20"/>
    <p:sldId id="301" r:id="rId21"/>
  </p:sldIdLst>
  <p:sldSz cx="9144000" cy="5143500" type="screen16x9"/>
  <p:notesSz cx="6858000" cy="9144000"/>
  <p:embeddedFontLst>
    <p:embeddedFont>
      <p:font typeface="SimSun" panose="02010600030101010101" pitchFamily="2" charset="-122"/>
      <p:regular r:id="rId25"/>
    </p:embeddedFont>
    <p:embeddedFont>
      <p:font typeface="Syne"/>
      <p:regular r:id="rId26"/>
    </p:embeddedFont>
    <p:embeddedFont>
      <p:font typeface="Asap"/>
      <p:regular r:id="rId27"/>
    </p:embeddedFont>
    <p:embeddedFont>
      <p:font typeface="Raleway"/>
      <p:regular r:id="rId28"/>
    </p:embeddedFont>
    <p:embeddedFont>
      <p:font typeface="Nunito Light"/>
      <p:regular r:id="rId29"/>
    </p:embeddedFont>
    <p:embeddedFont>
      <p:font typeface="Asap" charset="0"/>
      <p:regular r:id="rId30"/>
    </p:embeddedFont>
    <p:embeddedFont>
      <p:font typeface="Wingdings 3" panose="05040102010807070707"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5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g25b5267103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b526710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1eb1ed2cb7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b1ed2cb7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8" name="Google Shape;35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554132" y="-2901533"/>
            <a:ext cx="10145400" cy="8045133"/>
            <a:chOff x="-554132" y="-2901533"/>
            <a:chExt cx="10145400" cy="8045133"/>
          </a:xfrm>
        </p:grpSpPr>
        <p:grpSp>
          <p:nvGrpSpPr>
            <p:cNvPr id="10" name="Google Shape;10;p2"/>
            <p:cNvGrpSpPr/>
            <p:nvPr/>
          </p:nvGrpSpPr>
          <p:grpSpPr>
            <a:xfrm rot="10800000" flipH="1">
              <a:off x="4031249" y="-2901533"/>
              <a:ext cx="5560019" cy="6703144"/>
              <a:chOff x="4513316" y="1230139"/>
              <a:chExt cx="5560019" cy="6703144"/>
            </a:xfrm>
          </p:grpSpPr>
          <p:sp>
            <p:nvSpPr>
              <p:cNvPr id="11" name="Google Shape;11;p2"/>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2700000">
                <a:off x="8909630" y="1164775"/>
                <a:ext cx="589243" cy="1868896"/>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p:nvPr/>
          </p:nvSpPr>
          <p:spPr>
            <a:xfrm flipH="1">
              <a:off x="-286063" y="4476100"/>
              <a:ext cx="9144000" cy="6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 name="Google Shape;15;p2"/>
            <p:cNvGrpSpPr/>
            <p:nvPr/>
          </p:nvGrpSpPr>
          <p:grpSpPr>
            <a:xfrm flipH="1">
              <a:off x="-554132" y="207350"/>
              <a:ext cx="1269225" cy="740575"/>
              <a:chOff x="4805650" y="2718925"/>
              <a:chExt cx="1269225" cy="740575"/>
            </a:xfrm>
          </p:grpSpPr>
          <p:sp>
            <p:nvSpPr>
              <p:cNvPr id="16" name="Google Shape;16;p2"/>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9" name="Google Shape;19;p2"/>
          <p:cNvSpPr txBox="1">
            <a:spLocks noGrp="1"/>
          </p:cNvSpPr>
          <p:nvPr>
            <p:ph type="ctrTitle"/>
          </p:nvPr>
        </p:nvSpPr>
        <p:spPr>
          <a:xfrm>
            <a:off x="715100" y="954963"/>
            <a:ext cx="6653400" cy="236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0" name="Google Shape;20;p2"/>
          <p:cNvSpPr txBox="1">
            <a:spLocks noGrp="1"/>
          </p:cNvSpPr>
          <p:nvPr>
            <p:ph type="subTitle" idx="1"/>
          </p:nvPr>
        </p:nvSpPr>
        <p:spPr>
          <a:xfrm>
            <a:off x="715100" y="3428644"/>
            <a:ext cx="2549700" cy="75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2"/>
        <p:cNvGrpSpPr/>
        <p:nvPr/>
      </p:nvGrpSpPr>
      <p:grpSpPr>
        <a:xfrm>
          <a:off x="0" y="0"/>
          <a:ext cx="0" cy="0"/>
          <a:chOff x="0" y="0"/>
          <a:chExt cx="0" cy="0"/>
        </a:xfrm>
      </p:grpSpPr>
      <p:grpSp>
        <p:nvGrpSpPr>
          <p:cNvPr id="123" name="Google Shape;123;p11"/>
          <p:cNvGrpSpPr/>
          <p:nvPr/>
        </p:nvGrpSpPr>
        <p:grpSpPr>
          <a:xfrm>
            <a:off x="-733382" y="-2901533"/>
            <a:ext cx="10324650" cy="8045133"/>
            <a:chOff x="-733382" y="-2901533"/>
            <a:chExt cx="10324650" cy="8045133"/>
          </a:xfrm>
        </p:grpSpPr>
        <p:grpSp>
          <p:nvGrpSpPr>
            <p:cNvPr id="124" name="Google Shape;124;p11"/>
            <p:cNvGrpSpPr/>
            <p:nvPr/>
          </p:nvGrpSpPr>
          <p:grpSpPr>
            <a:xfrm rot="10800000">
              <a:off x="-733382" y="-2901533"/>
              <a:ext cx="5560019" cy="5936569"/>
              <a:chOff x="4513316" y="1996714"/>
              <a:chExt cx="5560019" cy="5936569"/>
            </a:xfrm>
          </p:grpSpPr>
          <p:sp>
            <p:nvSpPr>
              <p:cNvPr id="125" name="Google Shape;125;p11"/>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1"/>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1"/>
              <p:cNvSpPr/>
              <p:nvPr/>
            </p:nvSpPr>
            <p:spPr>
              <a:xfrm rot="2700000">
                <a:off x="8909630" y="1931350"/>
                <a:ext cx="589243" cy="1868896"/>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 name="Google Shape;128;p11"/>
            <p:cNvSpPr/>
            <p:nvPr/>
          </p:nvSpPr>
          <p:spPr>
            <a:xfrm>
              <a:off x="-50" y="4476100"/>
              <a:ext cx="9144000" cy="6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 name="Google Shape;129;p11"/>
            <p:cNvGrpSpPr/>
            <p:nvPr/>
          </p:nvGrpSpPr>
          <p:grpSpPr>
            <a:xfrm>
              <a:off x="8322044" y="207350"/>
              <a:ext cx="1269225" cy="740575"/>
              <a:chOff x="4805650" y="2718925"/>
              <a:chExt cx="1269225" cy="740575"/>
            </a:xfrm>
          </p:grpSpPr>
          <p:sp>
            <p:nvSpPr>
              <p:cNvPr id="130" name="Google Shape;130;p11"/>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1"/>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1"/>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3" name="Google Shape;133;p11"/>
          <p:cNvSpPr txBox="1">
            <a:spLocks noGrp="1"/>
          </p:cNvSpPr>
          <p:nvPr>
            <p:ph type="title" hasCustomPrompt="1"/>
          </p:nvPr>
        </p:nvSpPr>
        <p:spPr>
          <a:xfrm>
            <a:off x="2154450" y="1222250"/>
            <a:ext cx="4835100" cy="1257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4" name="Google Shape;134;p11"/>
          <p:cNvSpPr txBox="1">
            <a:spLocks noGrp="1"/>
          </p:cNvSpPr>
          <p:nvPr>
            <p:ph type="subTitle" idx="1"/>
          </p:nvPr>
        </p:nvSpPr>
        <p:spPr>
          <a:xfrm>
            <a:off x="2154450" y="2437874"/>
            <a:ext cx="4835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47"/>
        <p:cNvGrpSpPr/>
        <p:nvPr/>
      </p:nvGrpSpPr>
      <p:grpSpPr>
        <a:xfrm>
          <a:off x="0" y="0"/>
          <a:ext cx="0" cy="0"/>
          <a:chOff x="0" y="0"/>
          <a:chExt cx="0" cy="0"/>
        </a:xfrm>
      </p:grpSpPr>
      <p:grpSp>
        <p:nvGrpSpPr>
          <p:cNvPr id="148" name="Google Shape;148;p14"/>
          <p:cNvGrpSpPr/>
          <p:nvPr/>
        </p:nvGrpSpPr>
        <p:grpSpPr>
          <a:xfrm>
            <a:off x="-837987" y="-239425"/>
            <a:ext cx="11240943" cy="6089874"/>
            <a:chOff x="-837987" y="-239425"/>
            <a:chExt cx="11240943" cy="6089874"/>
          </a:xfrm>
        </p:grpSpPr>
        <p:grpSp>
          <p:nvGrpSpPr>
            <p:cNvPr id="149" name="Google Shape;149;p14"/>
            <p:cNvGrpSpPr/>
            <p:nvPr/>
          </p:nvGrpSpPr>
          <p:grpSpPr>
            <a:xfrm>
              <a:off x="6861786" y="4593467"/>
              <a:ext cx="2421237" cy="706360"/>
              <a:chOff x="-76439" y="4569403"/>
              <a:chExt cx="2421237" cy="706360"/>
            </a:xfrm>
          </p:grpSpPr>
          <p:grpSp>
            <p:nvGrpSpPr>
              <p:cNvPr id="150" name="Google Shape;150;p14"/>
              <p:cNvGrpSpPr/>
              <p:nvPr/>
            </p:nvGrpSpPr>
            <p:grpSpPr>
              <a:xfrm>
                <a:off x="-76439" y="4569403"/>
                <a:ext cx="1210587" cy="706360"/>
                <a:chOff x="4805650" y="2718925"/>
                <a:chExt cx="1269225" cy="740575"/>
              </a:xfrm>
            </p:grpSpPr>
            <p:sp>
              <p:nvSpPr>
                <p:cNvPr id="151" name="Google Shape;151;p1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4"/>
              <p:cNvGrpSpPr/>
              <p:nvPr/>
            </p:nvGrpSpPr>
            <p:grpSpPr>
              <a:xfrm>
                <a:off x="1134211" y="4569403"/>
                <a:ext cx="1210587" cy="706360"/>
                <a:chOff x="4805650" y="2718925"/>
                <a:chExt cx="1269225" cy="740575"/>
              </a:xfrm>
            </p:grpSpPr>
            <p:sp>
              <p:nvSpPr>
                <p:cNvPr id="155" name="Google Shape;155;p1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58" name="Google Shape;158;p14"/>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 name="Google Shape;159;p14"/>
            <p:cNvGrpSpPr/>
            <p:nvPr/>
          </p:nvGrpSpPr>
          <p:grpSpPr>
            <a:xfrm flipH="1">
              <a:off x="-837987" y="3491150"/>
              <a:ext cx="3304431" cy="2359299"/>
              <a:chOff x="6398434" y="3874100"/>
              <a:chExt cx="2343070" cy="1672905"/>
            </a:xfrm>
          </p:grpSpPr>
          <p:sp>
            <p:nvSpPr>
              <p:cNvPr id="160" name="Google Shape;160;p14"/>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4"/>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2" name="Google Shape;162;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0" y="-286676"/>
            <a:ext cx="9144000" cy="6184926"/>
            <a:chOff x="0" y="-286676"/>
            <a:chExt cx="9144000" cy="6184926"/>
          </a:xfrm>
        </p:grpSpPr>
        <p:sp>
          <p:nvSpPr>
            <p:cNvPr id="23" name="Google Shape;23;p3"/>
            <p:cNvSpPr/>
            <p:nvPr/>
          </p:nvSpPr>
          <p:spPr>
            <a:xfrm>
              <a:off x="0" y="4541375"/>
              <a:ext cx="9144000" cy="60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 name="Google Shape;24;p3"/>
            <p:cNvGrpSpPr/>
            <p:nvPr/>
          </p:nvGrpSpPr>
          <p:grpSpPr>
            <a:xfrm flipH="1">
              <a:off x="578418" y="-286676"/>
              <a:ext cx="1269225" cy="740575"/>
              <a:chOff x="4805650" y="2718925"/>
              <a:chExt cx="1269225" cy="740575"/>
            </a:xfrm>
          </p:grpSpPr>
          <p:sp>
            <p:nvSpPr>
              <p:cNvPr id="25" name="Google Shape;25;p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3"/>
            <p:cNvSpPr/>
            <p:nvPr/>
          </p:nvSpPr>
          <p:spPr>
            <a:xfrm rot="8100000" flipH="1">
              <a:off x="4141323" y="3975470"/>
              <a:ext cx="628203" cy="1992465"/>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 name="Google Shape;29;p3"/>
          <p:cNvSpPr txBox="1">
            <a:spLocks noGrp="1"/>
          </p:cNvSpPr>
          <p:nvPr>
            <p:ph type="title"/>
          </p:nvPr>
        </p:nvSpPr>
        <p:spPr>
          <a:xfrm>
            <a:off x="2391900" y="2141197"/>
            <a:ext cx="4360200" cy="9783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30" name="Google Shape;30;p3"/>
          <p:cNvSpPr txBox="1">
            <a:spLocks noGrp="1"/>
          </p:cNvSpPr>
          <p:nvPr>
            <p:ph type="title" idx="2" hasCustomPrompt="1"/>
          </p:nvPr>
        </p:nvSpPr>
        <p:spPr>
          <a:xfrm>
            <a:off x="3933450" y="1482841"/>
            <a:ext cx="1277100" cy="76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765775" y="-1733573"/>
            <a:ext cx="11760679" cy="8694272"/>
            <a:chOff x="-765775" y="-1733573"/>
            <a:chExt cx="11760679" cy="8694272"/>
          </a:xfrm>
        </p:grpSpPr>
        <p:grpSp>
          <p:nvGrpSpPr>
            <p:cNvPr id="33" name="Google Shape;33;p4"/>
            <p:cNvGrpSpPr/>
            <p:nvPr/>
          </p:nvGrpSpPr>
          <p:grpSpPr>
            <a:xfrm>
              <a:off x="6744106" y="2623328"/>
              <a:ext cx="2848550" cy="4337371"/>
              <a:chOff x="6744106" y="2623328"/>
              <a:chExt cx="2848550" cy="4337371"/>
            </a:xfrm>
          </p:grpSpPr>
          <p:sp>
            <p:nvSpPr>
              <p:cNvPr id="34" name="Google Shape;34;p4"/>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rot="2700000">
                <a:off x="8700805" y="25732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4"/>
            <p:cNvSpPr/>
            <p:nvPr/>
          </p:nvSpPr>
          <p:spPr>
            <a:xfrm rot="10800000">
              <a:off x="8260556" y="-1733573"/>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4"/>
            <p:cNvGrpSpPr/>
            <p:nvPr/>
          </p:nvGrpSpPr>
          <p:grpSpPr>
            <a:xfrm>
              <a:off x="-765775" y="319175"/>
              <a:ext cx="1269225" cy="1977499"/>
              <a:chOff x="-765775" y="319175"/>
              <a:chExt cx="1269225" cy="1977499"/>
            </a:xfrm>
          </p:grpSpPr>
          <p:grpSp>
            <p:nvGrpSpPr>
              <p:cNvPr id="38" name="Google Shape;38;p4"/>
              <p:cNvGrpSpPr/>
              <p:nvPr/>
            </p:nvGrpSpPr>
            <p:grpSpPr>
              <a:xfrm>
                <a:off x="-765775" y="319175"/>
                <a:ext cx="1269225" cy="740575"/>
                <a:chOff x="4805650" y="2718925"/>
                <a:chExt cx="1269225" cy="740575"/>
              </a:xfrm>
            </p:grpSpPr>
            <p:sp>
              <p:nvSpPr>
                <p:cNvPr id="39" name="Google Shape;39;p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 name="Google Shape;42;p4"/>
              <p:cNvGrpSpPr/>
              <p:nvPr/>
            </p:nvGrpSpPr>
            <p:grpSpPr>
              <a:xfrm rot="5400000">
                <a:off x="54776" y="1881412"/>
                <a:ext cx="629225" cy="201300"/>
                <a:chOff x="2678325" y="4703600"/>
                <a:chExt cx="629225" cy="201300"/>
              </a:xfrm>
            </p:grpSpPr>
            <p:sp>
              <p:nvSpPr>
                <p:cNvPr id="43" name="Google Shape;43;p4"/>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a:off x="3106250" y="4703600"/>
                  <a:ext cx="201300" cy="2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45" name="Google Shape;45;p4"/>
          <p:cNvSpPr txBox="1">
            <a:spLocks noGrp="1"/>
          </p:cNvSpPr>
          <p:nvPr>
            <p:ph type="title"/>
          </p:nvPr>
        </p:nvSpPr>
        <p:spPr>
          <a:xfrm>
            <a:off x="720000" y="445025"/>
            <a:ext cx="7704000" cy="103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6" name="Google Shape;46;p4"/>
          <p:cNvSpPr txBox="1">
            <a:spLocks noGrp="1"/>
          </p:cNvSpPr>
          <p:nvPr>
            <p:ph type="body" idx="1"/>
          </p:nvPr>
        </p:nvSpPr>
        <p:spPr>
          <a:xfrm>
            <a:off x="720000" y="1619250"/>
            <a:ext cx="7704000" cy="294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191919"/>
              </a:buClr>
              <a:buSzPts val="1400"/>
              <a:buFont typeface="Anaheim"/>
              <a:buChar char="●"/>
              <a:defRPr/>
            </a:lvl1pPr>
            <a:lvl2pPr marL="914400" lvl="1" indent="-317500" rtl="0">
              <a:lnSpc>
                <a:spcPct val="100000"/>
              </a:lnSpc>
              <a:spcBef>
                <a:spcPts val="0"/>
              </a:spcBef>
              <a:spcAft>
                <a:spcPts val="0"/>
              </a:spcAft>
              <a:buClr>
                <a:srgbClr val="191919"/>
              </a:buClr>
              <a:buSzPts val="1400"/>
              <a:buFont typeface="Roboto Condensed Light" panose="02000000000000000000"/>
              <a:buChar char="○"/>
              <a:defRPr/>
            </a:lvl2pPr>
            <a:lvl3pPr marL="1371600" lvl="2" indent="-317500" rtl="0">
              <a:lnSpc>
                <a:spcPct val="100000"/>
              </a:lnSpc>
              <a:spcBef>
                <a:spcPts val="0"/>
              </a:spcBef>
              <a:spcAft>
                <a:spcPts val="0"/>
              </a:spcAft>
              <a:buClr>
                <a:srgbClr val="191919"/>
              </a:buClr>
              <a:buSzPts val="1400"/>
              <a:buFont typeface="Roboto Condensed Light" panose="02000000000000000000"/>
              <a:buChar char="■"/>
              <a:defRPr/>
            </a:lvl3pPr>
            <a:lvl4pPr marL="1828800" lvl="3" indent="-317500" rtl="0">
              <a:lnSpc>
                <a:spcPct val="100000"/>
              </a:lnSpc>
              <a:spcBef>
                <a:spcPts val="0"/>
              </a:spcBef>
              <a:spcAft>
                <a:spcPts val="0"/>
              </a:spcAft>
              <a:buClr>
                <a:srgbClr val="191919"/>
              </a:buClr>
              <a:buSzPts val="1400"/>
              <a:buFont typeface="Roboto Condensed Light" panose="02000000000000000000"/>
              <a:buChar char="●"/>
              <a:defRPr/>
            </a:lvl4pPr>
            <a:lvl5pPr marL="2286000" lvl="4" indent="-317500" rtl="0">
              <a:lnSpc>
                <a:spcPct val="100000"/>
              </a:lnSpc>
              <a:spcBef>
                <a:spcPts val="0"/>
              </a:spcBef>
              <a:spcAft>
                <a:spcPts val="0"/>
              </a:spcAft>
              <a:buClr>
                <a:srgbClr val="191919"/>
              </a:buClr>
              <a:buSzPts val="1400"/>
              <a:buFont typeface="Roboto Condensed Light" panose="02000000000000000000"/>
              <a:buChar char="○"/>
              <a:defRPr/>
            </a:lvl5pPr>
            <a:lvl6pPr marL="2743200" lvl="5" indent="-317500" rtl="0">
              <a:lnSpc>
                <a:spcPct val="100000"/>
              </a:lnSpc>
              <a:spcBef>
                <a:spcPts val="0"/>
              </a:spcBef>
              <a:spcAft>
                <a:spcPts val="0"/>
              </a:spcAft>
              <a:buClr>
                <a:srgbClr val="191919"/>
              </a:buClr>
              <a:buSzPts val="1400"/>
              <a:buFont typeface="Roboto Condensed Light" panose="02000000000000000000"/>
              <a:buChar char="■"/>
              <a:defRPr/>
            </a:lvl6pPr>
            <a:lvl7pPr marL="3200400" lvl="6" indent="-317500" rtl="0">
              <a:lnSpc>
                <a:spcPct val="100000"/>
              </a:lnSpc>
              <a:spcBef>
                <a:spcPts val="0"/>
              </a:spcBef>
              <a:spcAft>
                <a:spcPts val="0"/>
              </a:spcAft>
              <a:buClr>
                <a:srgbClr val="191919"/>
              </a:buClr>
              <a:buSzPts val="1400"/>
              <a:buFont typeface="Roboto Condensed Light" panose="02000000000000000000"/>
              <a:buChar char="●"/>
              <a:defRPr/>
            </a:lvl7pPr>
            <a:lvl8pPr marL="3657600" lvl="7" indent="-317500" rtl="0">
              <a:lnSpc>
                <a:spcPct val="100000"/>
              </a:lnSpc>
              <a:spcBef>
                <a:spcPts val="0"/>
              </a:spcBef>
              <a:spcAft>
                <a:spcPts val="0"/>
              </a:spcAft>
              <a:buClr>
                <a:srgbClr val="191919"/>
              </a:buClr>
              <a:buSzPts val="1400"/>
              <a:buFont typeface="Roboto Condensed Light" panose="02000000000000000000"/>
              <a:buChar char="○"/>
              <a:defRPr/>
            </a:lvl8pPr>
            <a:lvl9pPr marL="4114800" lvl="8" indent="-317500" rtl="0">
              <a:lnSpc>
                <a:spcPct val="100000"/>
              </a:lnSpc>
              <a:spcBef>
                <a:spcPts val="0"/>
              </a:spcBef>
              <a:spcAft>
                <a:spcPts val="0"/>
              </a:spcAft>
              <a:buClr>
                <a:srgbClr val="191919"/>
              </a:buClr>
              <a:buSzPts val="1400"/>
              <a:buFont typeface="Roboto Condensed Light" panose="02000000000000000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7"/>
        <p:cNvGrpSpPr/>
        <p:nvPr/>
      </p:nvGrpSpPr>
      <p:grpSpPr>
        <a:xfrm>
          <a:off x="0" y="0"/>
          <a:ext cx="0" cy="0"/>
          <a:chOff x="0" y="0"/>
          <a:chExt cx="0" cy="0"/>
        </a:xfrm>
      </p:grpSpPr>
      <p:grpSp>
        <p:nvGrpSpPr>
          <p:cNvPr id="48" name="Google Shape;48;p5"/>
          <p:cNvGrpSpPr/>
          <p:nvPr/>
        </p:nvGrpSpPr>
        <p:grpSpPr>
          <a:xfrm>
            <a:off x="-990387" y="-239425"/>
            <a:ext cx="12536087" cy="7456824"/>
            <a:chOff x="-990387" y="-239425"/>
            <a:chExt cx="12536087" cy="7456824"/>
          </a:xfrm>
        </p:grpSpPr>
        <p:grpSp>
          <p:nvGrpSpPr>
            <p:cNvPr id="49" name="Google Shape;49;p5"/>
            <p:cNvGrpSpPr/>
            <p:nvPr/>
          </p:nvGrpSpPr>
          <p:grpSpPr>
            <a:xfrm rot="5400000">
              <a:off x="4285643" y="124788"/>
              <a:ext cx="572695" cy="9412228"/>
              <a:chOff x="6539500" y="1042525"/>
              <a:chExt cx="346500" cy="3551650"/>
            </a:xfrm>
          </p:grpSpPr>
          <p:sp>
            <p:nvSpPr>
              <p:cNvPr id="50" name="Google Shape;50;p5"/>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5"/>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5"/>
            <p:cNvGrpSpPr/>
            <p:nvPr/>
          </p:nvGrpSpPr>
          <p:grpSpPr>
            <a:xfrm rot="5400000" flipH="1">
              <a:off x="-248139" y="226900"/>
              <a:ext cx="1269225" cy="740575"/>
              <a:chOff x="4805650" y="2718925"/>
              <a:chExt cx="1269225" cy="740575"/>
            </a:xfrm>
          </p:grpSpPr>
          <p:sp>
            <p:nvSpPr>
              <p:cNvPr id="54" name="Google Shape;54;p5"/>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5"/>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5"/>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5"/>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rot="10800000" flipH="1">
              <a:off x="8167801" y="3552837"/>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5"/>
            <p:cNvGrpSpPr/>
            <p:nvPr/>
          </p:nvGrpSpPr>
          <p:grpSpPr>
            <a:xfrm flipH="1">
              <a:off x="-990387" y="3278592"/>
              <a:ext cx="3304431" cy="2359299"/>
              <a:chOff x="6398434" y="3874100"/>
              <a:chExt cx="2343070" cy="1672905"/>
            </a:xfrm>
          </p:grpSpPr>
          <p:sp>
            <p:nvSpPr>
              <p:cNvPr id="60" name="Google Shape;60;p5"/>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5"/>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2" name="Google Shape;62;p5"/>
          <p:cNvSpPr txBox="1">
            <a:spLocks noGrp="1"/>
          </p:cNvSpPr>
          <p:nvPr>
            <p:ph type="subTitle" idx="1"/>
          </p:nvPr>
        </p:nvSpPr>
        <p:spPr>
          <a:xfrm>
            <a:off x="1481263" y="2146203"/>
            <a:ext cx="2907600" cy="477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63" name="Google Shape;63;p5"/>
          <p:cNvSpPr txBox="1">
            <a:spLocks noGrp="1"/>
          </p:cNvSpPr>
          <p:nvPr>
            <p:ph type="subTitle" idx="2"/>
          </p:nvPr>
        </p:nvSpPr>
        <p:spPr>
          <a:xfrm>
            <a:off x="4755138" y="2146203"/>
            <a:ext cx="2907600" cy="47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64" name="Google Shape;64;p5"/>
          <p:cNvSpPr txBox="1">
            <a:spLocks noGrp="1"/>
          </p:cNvSpPr>
          <p:nvPr>
            <p:ph type="subTitle" idx="3"/>
          </p:nvPr>
        </p:nvSpPr>
        <p:spPr>
          <a:xfrm>
            <a:off x="1481263"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5" name="Google Shape;65;p5"/>
          <p:cNvSpPr txBox="1">
            <a:spLocks noGrp="1"/>
          </p:cNvSpPr>
          <p:nvPr>
            <p:ph type="subTitle" idx="4"/>
          </p:nvPr>
        </p:nvSpPr>
        <p:spPr>
          <a:xfrm>
            <a:off x="4755138"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6" name="Google Shape;6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7"/>
        <p:cNvGrpSpPr/>
        <p:nvPr/>
      </p:nvGrpSpPr>
      <p:grpSpPr>
        <a:xfrm>
          <a:off x="0" y="0"/>
          <a:ext cx="0" cy="0"/>
          <a:chOff x="0" y="0"/>
          <a:chExt cx="0" cy="0"/>
        </a:xfrm>
      </p:grpSpPr>
      <p:grpSp>
        <p:nvGrpSpPr>
          <p:cNvPr id="68" name="Google Shape;68;p6"/>
          <p:cNvGrpSpPr/>
          <p:nvPr/>
        </p:nvGrpSpPr>
        <p:grpSpPr>
          <a:xfrm>
            <a:off x="-849921" y="-37425"/>
            <a:ext cx="10068907" cy="6998124"/>
            <a:chOff x="-849921" y="-37425"/>
            <a:chExt cx="10068907" cy="6998124"/>
          </a:xfrm>
        </p:grpSpPr>
        <p:grpSp>
          <p:nvGrpSpPr>
            <p:cNvPr id="69" name="Google Shape;69;p6"/>
            <p:cNvGrpSpPr/>
            <p:nvPr/>
          </p:nvGrpSpPr>
          <p:grpSpPr>
            <a:xfrm rot="5400000" flipH="1">
              <a:off x="8214086" y="226900"/>
              <a:ext cx="1269225" cy="740575"/>
              <a:chOff x="4805650" y="2718925"/>
              <a:chExt cx="1269225" cy="740575"/>
            </a:xfrm>
          </p:grpSpPr>
          <p:sp>
            <p:nvSpPr>
              <p:cNvPr id="70" name="Google Shape;70;p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6"/>
            <p:cNvGrpSpPr/>
            <p:nvPr/>
          </p:nvGrpSpPr>
          <p:grpSpPr>
            <a:xfrm flipH="1">
              <a:off x="-849921" y="2547128"/>
              <a:ext cx="3077150" cy="4413571"/>
              <a:chOff x="6744106" y="2547128"/>
              <a:chExt cx="3077150" cy="4413571"/>
            </a:xfrm>
          </p:grpSpPr>
          <p:sp>
            <p:nvSpPr>
              <p:cNvPr id="74" name="Google Shape;74;p6"/>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6"/>
              <p:cNvSpPr/>
              <p:nvPr/>
            </p:nvSpPr>
            <p:spPr>
              <a:xfrm rot="2700000">
                <a:off x="8929405" y="24970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6"/>
            <p:cNvGrpSpPr/>
            <p:nvPr/>
          </p:nvGrpSpPr>
          <p:grpSpPr>
            <a:xfrm>
              <a:off x="8130325" y="4773849"/>
              <a:ext cx="1088650" cy="201300"/>
              <a:chOff x="2678325" y="4703600"/>
              <a:chExt cx="1088650" cy="201300"/>
            </a:xfrm>
          </p:grpSpPr>
          <p:sp>
            <p:nvSpPr>
              <p:cNvPr id="77" name="Google Shape;77;p6"/>
              <p:cNvSpPr/>
              <p:nvPr/>
            </p:nvSpPr>
            <p:spPr>
              <a:xfrm>
                <a:off x="2678325" y="4703600"/>
                <a:ext cx="201300" cy="2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6"/>
              <p:cNvSpPr/>
              <p:nvPr/>
            </p:nvSpPr>
            <p:spPr>
              <a:xfrm>
                <a:off x="3106250" y="4703600"/>
                <a:ext cx="201300" cy="2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6"/>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0" name="Google Shape;8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grpSp>
        <p:nvGrpSpPr>
          <p:cNvPr id="82" name="Google Shape;82;p7"/>
          <p:cNvGrpSpPr/>
          <p:nvPr/>
        </p:nvGrpSpPr>
        <p:grpSpPr>
          <a:xfrm>
            <a:off x="-448634" y="3426416"/>
            <a:ext cx="5830566" cy="1794091"/>
            <a:chOff x="-448634" y="3426416"/>
            <a:chExt cx="5830566" cy="1794091"/>
          </a:xfrm>
        </p:grpSpPr>
        <p:sp>
          <p:nvSpPr>
            <p:cNvPr id="83" name="Google Shape;83;p7"/>
            <p:cNvSpPr/>
            <p:nvPr/>
          </p:nvSpPr>
          <p:spPr>
            <a:xfrm rot="-8100000">
              <a:off x="16636" y="3373476"/>
              <a:ext cx="477242" cy="1513664"/>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 name="Google Shape;84;p7"/>
            <p:cNvGrpSpPr/>
            <p:nvPr/>
          </p:nvGrpSpPr>
          <p:grpSpPr>
            <a:xfrm>
              <a:off x="4279356" y="4577170"/>
              <a:ext cx="1102576" cy="643338"/>
              <a:chOff x="4805650" y="2718925"/>
              <a:chExt cx="1269225" cy="740575"/>
            </a:xfrm>
          </p:grpSpPr>
          <p:sp>
            <p:nvSpPr>
              <p:cNvPr id="85" name="Google Shape;85;p7"/>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7"/>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7"/>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8" name="Google Shape;88;p7"/>
          <p:cNvSpPr txBox="1">
            <a:spLocks noGrp="1"/>
          </p:cNvSpPr>
          <p:nvPr>
            <p:ph type="title"/>
          </p:nvPr>
        </p:nvSpPr>
        <p:spPr>
          <a:xfrm>
            <a:off x="720000" y="445025"/>
            <a:ext cx="4229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9" name="Google Shape;89;p7"/>
          <p:cNvSpPr txBox="1">
            <a:spLocks noGrp="1"/>
          </p:cNvSpPr>
          <p:nvPr>
            <p:ph type="body" idx="1"/>
          </p:nvPr>
        </p:nvSpPr>
        <p:spPr>
          <a:xfrm>
            <a:off x="720000" y="1395175"/>
            <a:ext cx="4229700" cy="1365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p:txBody>
      </p:sp>
      <p:sp>
        <p:nvSpPr>
          <p:cNvPr id="90" name="Google Shape;90;p7"/>
          <p:cNvSpPr>
            <a:spLocks noGrp="1"/>
          </p:cNvSpPr>
          <p:nvPr>
            <p:ph type="pic" idx="2"/>
          </p:nvPr>
        </p:nvSpPr>
        <p:spPr>
          <a:xfrm>
            <a:off x="5435301" y="535000"/>
            <a:ext cx="2993700" cy="40734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
        <p:cNvGrpSpPr/>
        <p:nvPr/>
      </p:nvGrpSpPr>
      <p:grpSpPr>
        <a:xfrm>
          <a:off x="0" y="0"/>
          <a:ext cx="0" cy="0"/>
          <a:chOff x="0" y="0"/>
          <a:chExt cx="0" cy="0"/>
        </a:xfrm>
      </p:grpSpPr>
      <p:grpSp>
        <p:nvGrpSpPr>
          <p:cNvPr id="92" name="Google Shape;92;p8"/>
          <p:cNvGrpSpPr/>
          <p:nvPr/>
        </p:nvGrpSpPr>
        <p:grpSpPr>
          <a:xfrm>
            <a:off x="-2377380" y="-2122904"/>
            <a:ext cx="12536087" cy="7312081"/>
            <a:chOff x="-2377380" y="-2122904"/>
            <a:chExt cx="12536087" cy="7312081"/>
          </a:xfrm>
        </p:grpSpPr>
        <p:grpSp>
          <p:nvGrpSpPr>
            <p:cNvPr id="93" name="Google Shape;93;p8"/>
            <p:cNvGrpSpPr/>
            <p:nvPr/>
          </p:nvGrpSpPr>
          <p:grpSpPr>
            <a:xfrm rot="-5400000">
              <a:off x="4309982" y="-4442520"/>
              <a:ext cx="572695" cy="9412228"/>
              <a:chOff x="6539500" y="1042525"/>
              <a:chExt cx="346500" cy="3551650"/>
            </a:xfrm>
          </p:grpSpPr>
          <p:sp>
            <p:nvSpPr>
              <p:cNvPr id="94" name="Google Shape;94;p8"/>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8"/>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8"/>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 name="Google Shape;97;p8"/>
            <p:cNvSpPr/>
            <p:nvPr/>
          </p:nvSpPr>
          <p:spPr>
            <a:xfrm flipH="1">
              <a:off x="-2377380" y="-2122904"/>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 name="Google Shape;98;p8"/>
            <p:cNvGrpSpPr/>
            <p:nvPr/>
          </p:nvGrpSpPr>
          <p:grpSpPr>
            <a:xfrm rot="10800000" flipH="1">
              <a:off x="6854276" y="-543396"/>
              <a:ext cx="3304431" cy="2359299"/>
              <a:chOff x="6398434" y="3874100"/>
              <a:chExt cx="2343070" cy="1672905"/>
            </a:xfrm>
          </p:grpSpPr>
          <p:sp>
            <p:nvSpPr>
              <p:cNvPr id="99" name="Google Shape;99;p8"/>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8"/>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 name="Google Shape;101;p8"/>
            <p:cNvGrpSpPr/>
            <p:nvPr/>
          </p:nvGrpSpPr>
          <p:grpSpPr>
            <a:xfrm rot="5400000" flipH="1">
              <a:off x="8214086" y="4184278"/>
              <a:ext cx="1269225" cy="740575"/>
              <a:chOff x="4805650" y="2718925"/>
              <a:chExt cx="1269225" cy="740575"/>
            </a:xfrm>
          </p:grpSpPr>
          <p:sp>
            <p:nvSpPr>
              <p:cNvPr id="102" name="Google Shape;102;p8"/>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8"/>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8"/>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5" name="Google Shape;10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grpSp>
        <p:nvGrpSpPr>
          <p:cNvPr id="107" name="Google Shape;107;p9"/>
          <p:cNvGrpSpPr/>
          <p:nvPr/>
        </p:nvGrpSpPr>
        <p:grpSpPr>
          <a:xfrm>
            <a:off x="-983064" y="-1775075"/>
            <a:ext cx="9555964" cy="7870173"/>
            <a:chOff x="-983064" y="-1775075"/>
            <a:chExt cx="9555964" cy="7870173"/>
          </a:xfrm>
        </p:grpSpPr>
        <p:sp>
          <p:nvSpPr>
            <p:cNvPr id="108" name="Google Shape;108;p9"/>
            <p:cNvSpPr/>
            <p:nvPr/>
          </p:nvSpPr>
          <p:spPr>
            <a:xfrm rot="-2700075" flipH="1">
              <a:off x="-157868" y="3504270"/>
              <a:ext cx="846457" cy="268469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9"/>
            <p:cNvGrpSpPr/>
            <p:nvPr/>
          </p:nvGrpSpPr>
          <p:grpSpPr>
            <a:xfrm flipH="1">
              <a:off x="105210" y="-377847"/>
              <a:ext cx="613790" cy="6291393"/>
              <a:chOff x="6539500" y="1042525"/>
              <a:chExt cx="346500" cy="3551650"/>
            </a:xfrm>
          </p:grpSpPr>
          <p:sp>
            <p:nvSpPr>
              <p:cNvPr id="110" name="Google Shape;110;p9"/>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9"/>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9"/>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 name="Google Shape;113;p9"/>
            <p:cNvSpPr/>
            <p:nvPr/>
          </p:nvSpPr>
          <p:spPr>
            <a:xfrm flipH="1">
              <a:off x="-553245" y="-17750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 name="Google Shape;114;p9"/>
            <p:cNvGrpSpPr/>
            <p:nvPr/>
          </p:nvGrpSpPr>
          <p:grpSpPr>
            <a:xfrm>
              <a:off x="7484250" y="4608499"/>
              <a:ext cx="1088650" cy="201300"/>
              <a:chOff x="2678325" y="4703600"/>
              <a:chExt cx="1088650" cy="201300"/>
            </a:xfrm>
          </p:grpSpPr>
          <p:sp>
            <p:nvSpPr>
              <p:cNvPr id="115" name="Google Shape;115;p9"/>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9"/>
              <p:cNvSpPr/>
              <p:nvPr/>
            </p:nvSpPr>
            <p:spPr>
              <a:xfrm>
                <a:off x="3106250" y="4703600"/>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9"/>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8" name="Google Shape;118;p9"/>
          <p:cNvSpPr txBox="1">
            <a:spLocks noGrp="1"/>
          </p:cNvSpPr>
          <p:nvPr>
            <p:ph type="title"/>
          </p:nvPr>
        </p:nvSpPr>
        <p:spPr>
          <a:xfrm>
            <a:off x="2976700" y="1293100"/>
            <a:ext cx="46611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9" name="Google Shape;119;p9"/>
          <p:cNvSpPr txBox="1">
            <a:spLocks noGrp="1"/>
          </p:cNvSpPr>
          <p:nvPr>
            <p:ph type="subTitle" idx="1"/>
          </p:nvPr>
        </p:nvSpPr>
        <p:spPr>
          <a:xfrm>
            <a:off x="2976750" y="2168600"/>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720000" y="3984750"/>
            <a:ext cx="7704000" cy="623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1pPr>
            <a:lvl2pPr lvl="1"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2pPr>
            <a:lvl3pPr lvl="2"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3pPr>
            <a:lvl4pPr lvl="3"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4pPr>
            <a:lvl5pPr lvl="4"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5pPr>
            <a:lvl6pPr lvl="5"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6pPr>
            <a:lvl7pPr lvl="6"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7pPr>
            <a:lvl8pPr lvl="7"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8pPr>
            <a:lvl9pPr lvl="8"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9pPr>
          </a:lstStyle>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ctrTitle"/>
          </p:nvPr>
        </p:nvSpPr>
        <p:spPr>
          <a:xfrm>
            <a:off x="1134110" y="1339850"/>
            <a:ext cx="6391910" cy="21189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latin typeface="Asap" charset="0"/>
              </a:rPr>
              <a:t>Xây dựng dự đoán sống sót  bằng thuật toán Adaboost</a:t>
            </a:r>
            <a:endParaRPr lang="en-US" sz="5400">
              <a:latin typeface="Asap" charset="0"/>
            </a:endParaRPr>
          </a:p>
        </p:txBody>
      </p:sp>
      <p:sp>
        <p:nvSpPr>
          <p:cNvPr id="172" name="Google Shape;172;p17"/>
          <p:cNvSpPr txBox="1">
            <a:spLocks noGrp="1"/>
          </p:cNvSpPr>
          <p:nvPr>
            <p:ph type="subTitle" idx="1"/>
          </p:nvPr>
        </p:nvSpPr>
        <p:spPr>
          <a:xfrm>
            <a:off x="2793365" y="3651250"/>
            <a:ext cx="2994025" cy="7600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t>GVHD:</a:t>
            </a:r>
            <a:r>
              <a:rPr lang="en-US" altLang="en-GB" sz="1800"/>
              <a:t> </a:t>
            </a:r>
            <a:r>
              <a:rPr lang="en-GB" sz="1800"/>
              <a:t>Trần Đình Toàn</a:t>
            </a:r>
            <a:endParaRPr lang="en-GB" sz="1800"/>
          </a:p>
          <a:p>
            <a:pPr marL="0" lvl="0" indent="0" algn="ctr" rtl="0">
              <a:spcBef>
                <a:spcPts val="0"/>
              </a:spcBef>
              <a:spcAft>
                <a:spcPts val="0"/>
              </a:spcAft>
              <a:buNone/>
            </a:pPr>
            <a:r>
              <a:rPr lang="en-GB" sz="1800"/>
              <a:t>Nhóm 10</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accent2"/>
                </a:solidFill>
                <a:latin typeface="Asap" charset="0"/>
                <a:sym typeface="+mn-ea"/>
              </a:rPr>
              <a:t>3.Thư viện giao diện Tkinter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585" y="71120"/>
            <a:ext cx="6915150" cy="572770"/>
          </a:xfrm>
        </p:spPr>
        <p:txBody>
          <a:bodyPr/>
          <a:lstStyle/>
          <a:p>
            <a:r>
              <a:rPr lang="en-US" sz="4000">
                <a:solidFill>
                  <a:schemeClr val="accent2"/>
                </a:solidFill>
                <a:latin typeface="Asap" charset="0"/>
              </a:rPr>
              <a:t>3.Thư viện giao diện Tkinter</a:t>
            </a:r>
            <a:endParaRPr lang="en-US" sz="4000">
              <a:solidFill>
                <a:schemeClr val="accent2"/>
              </a:solidFill>
              <a:latin typeface="Asap" charset="0"/>
            </a:endParaRPr>
          </a:p>
        </p:txBody>
      </p:sp>
      <p:sp>
        <p:nvSpPr>
          <p:cNvPr id="100" name="Text Box 99"/>
          <p:cNvSpPr txBox="1"/>
          <p:nvPr/>
        </p:nvSpPr>
        <p:spPr>
          <a:xfrm>
            <a:off x="433070" y="997585"/>
            <a:ext cx="5080000" cy="1791970"/>
          </a:xfrm>
          <a:prstGeom prst="rect">
            <a:avLst/>
          </a:prstGeom>
          <a:noFill/>
          <a:ln w="9525">
            <a:noFill/>
          </a:ln>
        </p:spPr>
        <p:txBody>
          <a:bodyPr>
            <a:noAutofit/>
          </a:bodyPr>
          <a:p>
            <a:pPr marL="0" indent="0">
              <a:lnSpc>
                <a:spcPct val="150000"/>
              </a:lnSpc>
            </a:pPr>
            <a:r>
              <a:rPr lang="en-US" sz="1800" b="1">
                <a:solidFill>
                  <a:schemeClr val="tx1"/>
                </a:solidFill>
                <a:latin typeface="Times New Roman" panose="02020603050405020304" charset="0"/>
                <a:ea typeface="SimSun" panose="02010600030101010101" pitchFamily="2" charset="-122"/>
              </a:rPr>
              <a:t>Thư viện Thinker là một thư viện Python cho phép tạo các ứng dụng GUI (Graphical User Interface) một cách nhanh chóng và dễ dàng.  </a:t>
            </a:r>
            <a:endParaRPr lang="en-US" sz="1800" b="1">
              <a:solidFill>
                <a:schemeClr val="tx1"/>
              </a:solidFill>
              <a:latin typeface="Times New Roman" panose="02020603050405020304" charset="0"/>
              <a:ea typeface="SimSun" panose="02010600030101010101" pitchFamily="2" charset="-122"/>
            </a:endParaRPr>
          </a:p>
          <a:p>
            <a:pPr marL="0" indent="0">
              <a:lnSpc>
                <a:spcPct val="150000"/>
              </a:lnSpc>
            </a:pPr>
            <a:r>
              <a:rPr lang="en-US" sz="1800" b="1">
                <a:solidFill>
                  <a:schemeClr val="tx1"/>
                </a:solidFill>
                <a:latin typeface="Times New Roman" panose="02020603050405020304" charset="0"/>
                <a:ea typeface="SimSun" panose="02010600030101010101" pitchFamily="2" charset="-122"/>
              </a:rPr>
              <a:t>Thư viện Thinker cung cấp các widget đồ họa như nút bấm, hộp văn bản, thanh trượt, và nhiều hơn nữa để giúp bạn tạo các ứng dụng GUI đẹp và chuyên nghiệp.</a:t>
            </a:r>
            <a:endParaRPr lang="en-US" sz="1800" b="1">
              <a:solidFill>
                <a:schemeClr val="tx1"/>
              </a:solidFill>
              <a:latin typeface="Times New Roman" panose="02020603050405020304" charset="0"/>
              <a:ea typeface="SimSun" panose="02010600030101010101" pitchFamily="2" charset="-122"/>
            </a:endParaRPr>
          </a:p>
        </p:txBody>
      </p:sp>
      <p:pic>
        <p:nvPicPr>
          <p:cNvPr id="3" name="Picture Placeholder 2"/>
          <p:cNvPicPr>
            <a:picLocks noChangeAspect="1"/>
          </p:cNvPicPr>
          <p:nvPr>
            <p:ph type="pic" idx="2"/>
          </p:nvPr>
        </p:nvPicPr>
        <p:blipFill>
          <a:blip r:embed="rId1"/>
          <a:stretch>
            <a:fillRect/>
          </a:stretch>
        </p:blipFill>
        <p:spPr>
          <a:xfrm>
            <a:off x="5370195" y="997585"/>
            <a:ext cx="3592195" cy="28416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5" y="102870"/>
            <a:ext cx="6581140" cy="572770"/>
          </a:xfrm>
        </p:spPr>
        <p:txBody>
          <a:bodyPr/>
          <a:p>
            <a:r>
              <a:rPr lang="en-US" sz="4000">
                <a:solidFill>
                  <a:schemeClr val="accent2"/>
                </a:solidFill>
                <a:latin typeface="Asap" charset="0"/>
              </a:rPr>
              <a:t>3.Thư viện giao diện Tkinter</a:t>
            </a:r>
            <a:endParaRPr lang="en-US" sz="4000">
              <a:solidFill>
                <a:schemeClr val="accent2"/>
              </a:solidFill>
              <a:latin typeface="Asap" charset="0"/>
            </a:endParaRPr>
          </a:p>
        </p:txBody>
      </p:sp>
      <p:sp>
        <p:nvSpPr>
          <p:cNvPr id="3" name="Text Box 2"/>
          <p:cNvSpPr txBox="1"/>
          <p:nvPr/>
        </p:nvSpPr>
        <p:spPr>
          <a:xfrm>
            <a:off x="195580" y="861695"/>
            <a:ext cx="5335905" cy="3745865"/>
          </a:xfrm>
          <a:prstGeom prst="rect">
            <a:avLst/>
          </a:prstGeom>
          <a:noFill/>
        </p:spPr>
        <p:txBody>
          <a:bodyPr wrap="square" rtlCol="0" anchor="t">
            <a:noAutofit/>
          </a:bodyPr>
          <a:p>
            <a:r>
              <a:rPr lang="en-US" sz="1800" b="1">
                <a:solidFill>
                  <a:schemeClr val="tx1"/>
                </a:solidFill>
                <a:latin typeface="Asap" charset="0"/>
                <a:cs typeface="Asap" charset="0"/>
              </a:rPr>
              <a:t>Thư viện `tkinter` trong bài dự đoán được sử dụng để tạo giao diện người dùng đồ họa (GUI) cho ứng dụng dự đoán sống sót trên tàu Titanic. </a:t>
            </a:r>
            <a:endParaRPr lang="en-US" sz="1800" b="1">
              <a:solidFill>
                <a:schemeClr val="tx1"/>
              </a:solidFill>
              <a:latin typeface="Asap" charset="0"/>
              <a:cs typeface="Asap" charset="0"/>
            </a:endParaRPr>
          </a:p>
          <a:p>
            <a:r>
              <a:rPr lang="en-US" sz="1800" b="1">
                <a:solidFill>
                  <a:schemeClr val="tx1"/>
                </a:solidFill>
                <a:latin typeface="Asap" charset="0"/>
                <a:cs typeface="Asap" charset="0"/>
              </a:rPr>
              <a:t>Sử dụng các widget như `Label`, `Entry`, `Combobox`, `Scrollbar`, `Button`,... để tạo các thành phần giao diện như nhãn, ô nhập liệu, hộp chọn, thanh cuộn, nút,... </a:t>
            </a:r>
            <a:endParaRPr lang="en-US" sz="1800" b="1">
              <a:solidFill>
                <a:schemeClr val="tx1"/>
              </a:solidFill>
              <a:latin typeface="Asap" charset="0"/>
              <a:cs typeface="Asap" charset="0"/>
            </a:endParaRPr>
          </a:p>
          <a:p>
            <a:pPr indent="457200"/>
            <a:endParaRPr lang="en-US" sz="1800" b="1">
              <a:solidFill>
                <a:schemeClr val="tx1"/>
              </a:solidFill>
              <a:latin typeface="Asap" charset="0"/>
              <a:cs typeface="Asap" charset="0"/>
            </a:endParaRPr>
          </a:p>
          <a:p>
            <a:pPr indent="457200"/>
            <a:r>
              <a:rPr lang="en-US" sz="1800" b="1">
                <a:solidFill>
                  <a:schemeClr val="tx1"/>
                </a:solidFill>
                <a:latin typeface="Asap" charset="0"/>
                <a:cs typeface="Asap" charset="0"/>
              </a:rPr>
              <a:t>Ngoài ra, thư viện `tkinter` còn cung cấp các     phương thức để quản lý bố cục và hiển thị các widget trên giao diện một cách hợp lý.</a:t>
            </a:r>
            <a:endParaRPr lang="en-US" sz="1800" b="1">
              <a:solidFill>
                <a:schemeClr val="tx1"/>
              </a:solidFill>
              <a:latin typeface="Asap" charset="0"/>
              <a:cs typeface="Asap" charset="0"/>
            </a:endParaRPr>
          </a:p>
          <a:p>
            <a:endParaRPr lang="en-US" sz="1800" b="1">
              <a:solidFill>
                <a:schemeClr val="tx1"/>
              </a:solidFill>
              <a:latin typeface="Asap" charset="0"/>
              <a:cs typeface="Asap" charset="0"/>
            </a:endParaRPr>
          </a:p>
        </p:txBody>
      </p:sp>
      <p:pic>
        <p:nvPicPr>
          <p:cNvPr id="5" name="Picture Placeholder 4"/>
          <p:cNvPicPr>
            <a:picLocks noChangeAspect="1"/>
          </p:cNvPicPr>
          <p:nvPr>
            <p:ph type="pic" idx="2"/>
          </p:nvPr>
        </p:nvPicPr>
        <p:blipFill>
          <a:blip r:embed="rId1"/>
          <a:stretch>
            <a:fillRect/>
          </a:stretch>
        </p:blipFill>
        <p:spPr>
          <a:xfrm>
            <a:off x="5531485" y="980440"/>
            <a:ext cx="3525520" cy="29197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accent2"/>
                </a:solidFill>
                <a:latin typeface="Asap" charset="0"/>
                <a:sym typeface="+mn-ea"/>
              </a:rPr>
              <a:t>4. Kết Luận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767" y="255199"/>
            <a:ext cx="7704000" cy="572700"/>
          </a:xfrm>
        </p:spPr>
        <p:txBody>
          <a:bodyPr/>
          <a:lstStyle/>
          <a:p>
            <a:r>
              <a:rPr lang="en-US" sz="3200" i="0">
                <a:solidFill>
                  <a:schemeClr val="accent2"/>
                </a:solidFill>
                <a:effectLst/>
                <a:latin typeface="Asap" charset="0"/>
              </a:rPr>
              <a:t>4. Ưu điểm </a:t>
            </a:r>
            <a:endParaRPr lang="en-US">
              <a:solidFill>
                <a:schemeClr val="accent2"/>
              </a:solidFill>
            </a:endParaRPr>
          </a:p>
        </p:txBody>
      </p:sp>
      <p:sp>
        <p:nvSpPr>
          <p:cNvPr id="4" name="TextBox 3"/>
          <p:cNvSpPr txBox="1"/>
          <p:nvPr/>
        </p:nvSpPr>
        <p:spPr>
          <a:xfrm>
            <a:off x="1081848" y="1448980"/>
            <a:ext cx="7123814" cy="2245360"/>
          </a:xfrm>
          <a:prstGeom prst="rect">
            <a:avLst/>
          </a:prstGeom>
          <a:noFill/>
        </p:spPr>
        <p:txBody>
          <a:bodyPr wrap="square">
            <a:spAutoFit/>
          </a:bodyPr>
          <a:lstStyle/>
          <a:p>
            <a:pPr marL="342900" indent="-342900" algn="just">
              <a:buClr>
                <a:srgbClr val="FFFED2"/>
              </a:buClr>
              <a:buFont typeface="Arial" panose="020B0604020202020204" pitchFamily="34" charset="0"/>
              <a:buChar char="•"/>
            </a:pPr>
            <a:r>
              <a:rPr sz="2000" b="1">
                <a:solidFill>
                  <a:schemeClr val="tx1">
                    <a:lumMod val="75000"/>
                  </a:schemeClr>
                </a:solidFill>
                <a:effectLst/>
                <a:latin typeface="Asap" charset="0"/>
                <a:sym typeface="+mn-ea"/>
              </a:rPr>
              <a:t>Tính linh hoạt:</a:t>
            </a:r>
            <a:r>
              <a:rPr sz="2000">
                <a:solidFill>
                  <a:schemeClr val="tx1"/>
                </a:solidFill>
                <a:effectLst/>
                <a:latin typeface="Asap" charset="0"/>
                <a:sym typeface="+mn-ea"/>
              </a:rPr>
              <a:t> AdaBoost có khả năng làm việc tốt với nhiều loại mô hình yếu khác nhau, giúp tận dụng điểm mạnh từ nhiều mô hình để cải thiện khả năng dự đoán.</a:t>
            </a:r>
            <a:endParaRPr sz="2000">
              <a:solidFill>
                <a:schemeClr val="tx1"/>
              </a:solidFill>
              <a:effectLst/>
              <a:latin typeface="Asap" charset="0"/>
              <a:sym typeface="+mn-ea"/>
            </a:endParaRPr>
          </a:p>
          <a:p>
            <a:pPr algn="just"/>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r>
              <a:rPr sz="2000" b="1">
                <a:solidFill>
                  <a:schemeClr val="tx1">
                    <a:lumMod val="75000"/>
                  </a:schemeClr>
                </a:solidFill>
                <a:effectLst/>
                <a:latin typeface="Asap" charset="0"/>
                <a:sym typeface="+mn-ea"/>
              </a:rPr>
              <a:t>Hiệu suất dự đoán cao:</a:t>
            </a:r>
            <a:r>
              <a:rPr sz="2000">
                <a:solidFill>
                  <a:schemeClr val="tx1">
                    <a:lumMod val="75000"/>
                  </a:schemeClr>
                </a:solidFill>
                <a:effectLst/>
                <a:latin typeface="Asap" charset="0"/>
                <a:sym typeface="+mn-ea"/>
              </a:rPr>
              <a:t> </a:t>
            </a:r>
            <a:r>
              <a:rPr sz="2000">
                <a:solidFill>
                  <a:schemeClr val="tx1"/>
                </a:solidFill>
                <a:effectLst/>
                <a:latin typeface="Asap" charset="0"/>
                <a:sym typeface="+mn-ea"/>
              </a:rPr>
              <a:t>Thường có khả năng dự đoán tốt và độ chính xác cao với dữ liệu có cấu trúc và không quá phức tạp như dataset Titanic.</a:t>
            </a:r>
            <a:endParaRPr sz="2000">
              <a:solidFill>
                <a:schemeClr val="tx1"/>
              </a:solidFill>
              <a:effectLst/>
              <a:latin typeface="Asap"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97" y="-101671"/>
            <a:ext cx="7704000" cy="572700"/>
          </a:xfrm>
        </p:spPr>
        <p:txBody>
          <a:bodyPr/>
          <a:lstStyle/>
          <a:p>
            <a:r>
              <a:rPr lang="en-US" sz="3200" i="0">
                <a:solidFill>
                  <a:schemeClr val="accent2"/>
                </a:solidFill>
                <a:effectLst/>
                <a:latin typeface="Asap" charset="0"/>
              </a:rPr>
              <a:t>4. Nhược điểm</a:t>
            </a:r>
            <a:endParaRPr lang="en-US">
              <a:solidFill>
                <a:schemeClr val="accent2"/>
              </a:solidFill>
            </a:endParaRPr>
          </a:p>
        </p:txBody>
      </p:sp>
      <p:sp>
        <p:nvSpPr>
          <p:cNvPr id="4" name="TextBox 3"/>
          <p:cNvSpPr txBox="1"/>
          <p:nvPr/>
        </p:nvSpPr>
        <p:spPr>
          <a:xfrm>
            <a:off x="114300" y="-52070"/>
            <a:ext cx="8411845" cy="5740400"/>
          </a:xfrm>
          <a:prstGeom prst="rect">
            <a:avLst/>
          </a:prstGeom>
          <a:noFill/>
        </p:spPr>
        <p:txBody>
          <a:bodyPr wrap="square">
            <a:noAutofit/>
          </a:bodyPr>
          <a:lstStyle/>
          <a:p>
            <a:pPr marL="0" indent="0" algn="just">
              <a:buClr>
                <a:srgbClr val="FFFED2"/>
              </a:buClr>
              <a:buFont typeface="Arial" panose="020B0604020202020204" pitchFamily="34" charset="0"/>
              <a:buNone/>
            </a:pPr>
            <a:endParaRPr sz="2000">
              <a:solidFill>
                <a:schemeClr val="tx1"/>
              </a:solidFill>
              <a:effectLst/>
              <a:latin typeface="Asap" charset="0"/>
              <a:sym typeface="+mn-ea"/>
            </a:endParaRPr>
          </a:p>
          <a:p>
            <a:pPr marL="0" indent="0" algn="just">
              <a:buClr>
                <a:srgbClr val="FFFED2"/>
              </a:buClr>
              <a:buFont typeface="Arial" panose="020B0604020202020204" pitchFamily="34" charset="0"/>
              <a:buNone/>
            </a:pPr>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r>
              <a:rPr sz="2000" b="1">
                <a:solidFill>
                  <a:schemeClr val="tx1">
                    <a:lumMod val="75000"/>
                  </a:schemeClr>
                </a:solidFill>
                <a:effectLst/>
                <a:latin typeface="Asap" charset="0"/>
                <a:sym typeface="+mn-ea"/>
              </a:rPr>
              <a:t>1. Nhạy cảm với nhiễu và outliers:</a:t>
            </a:r>
            <a:r>
              <a:rPr sz="2000" b="1">
                <a:solidFill>
                  <a:schemeClr val="tx1"/>
                </a:solidFill>
                <a:effectLst/>
                <a:latin typeface="Asap" charset="0"/>
                <a:sym typeface="+mn-ea"/>
              </a:rPr>
              <a:t> </a:t>
            </a:r>
            <a:r>
              <a:rPr sz="2000">
                <a:solidFill>
                  <a:schemeClr val="tx1"/>
                </a:solidFill>
                <a:effectLst/>
                <a:latin typeface="Asap" charset="0"/>
                <a:sym typeface="+mn-ea"/>
              </a:rPr>
              <a:t>Dữ liệu nhiễu có thể ảnh hưởng đến AdaBoost, và dataset Titanic có thể chứa thông tin nhiễu hoặc dữ liệu không bình thường.</a:t>
            </a:r>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r>
              <a:rPr sz="2000" b="1">
                <a:solidFill>
                  <a:schemeClr val="tx1">
                    <a:lumMod val="75000"/>
                  </a:schemeClr>
                </a:solidFill>
                <a:effectLst/>
                <a:latin typeface="Asap" charset="0"/>
                <a:sym typeface="+mn-ea"/>
              </a:rPr>
              <a:t>2. Yêu cầu đặc điểm của weak learners:</a:t>
            </a:r>
            <a:r>
              <a:rPr sz="2000" b="1">
                <a:solidFill>
                  <a:schemeClr val="tx1"/>
                </a:solidFill>
                <a:effectLst/>
                <a:latin typeface="Asap" charset="0"/>
                <a:sym typeface="+mn-ea"/>
              </a:rPr>
              <a:t> </a:t>
            </a:r>
            <a:r>
              <a:rPr sz="2000">
                <a:solidFill>
                  <a:schemeClr val="tx1"/>
                </a:solidFill>
                <a:effectLst/>
                <a:latin typeface="Asap" charset="0"/>
                <a:sym typeface="+mn-ea"/>
              </a:rPr>
              <a:t>Chọn weak learners phù hợp là thách thức, đặc biệt khi áp dụng chúng cho dữ liệu Titanic và lựa chọn mô hình phù hợp.</a:t>
            </a:r>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r>
              <a:rPr sz="2000" b="1">
                <a:solidFill>
                  <a:schemeClr val="tx1">
                    <a:lumMod val="75000"/>
                  </a:schemeClr>
                </a:solidFill>
                <a:effectLst/>
                <a:latin typeface="Asap" charset="0"/>
                <a:sym typeface="+mn-ea"/>
              </a:rPr>
              <a:t>3. Khả năng overfitting:</a:t>
            </a:r>
            <a:r>
              <a:rPr sz="2000" b="1">
                <a:solidFill>
                  <a:schemeClr val="accent2"/>
                </a:solidFill>
                <a:effectLst/>
                <a:latin typeface="Asap" charset="0"/>
                <a:sym typeface="+mn-ea"/>
              </a:rPr>
              <a:t> </a:t>
            </a:r>
            <a:r>
              <a:rPr sz="2000">
                <a:solidFill>
                  <a:schemeClr val="tx1"/>
                </a:solidFill>
                <a:effectLst/>
                <a:latin typeface="Asap" charset="0"/>
                <a:sym typeface="+mn-ea"/>
              </a:rPr>
              <a:t>Nếu không kiểm soát được việc sử dụng weak learners quá phức tạp, AdaBoost có thể gây overfitting với dataset Titanic.</a:t>
            </a:r>
            <a:endParaRPr sz="2000">
              <a:solidFill>
                <a:schemeClr val="tx1"/>
              </a:solidFill>
              <a:effectLst/>
              <a:latin typeface="Asap" charset="0"/>
              <a:sym typeface="+mn-ea"/>
            </a:endParaRPr>
          </a:p>
          <a:p>
            <a:pPr marL="0" indent="457200" algn="just">
              <a:buClr>
                <a:srgbClr val="FFFED2"/>
              </a:buClr>
              <a:buNone/>
            </a:pPr>
            <a:r>
              <a:rPr sz="2000" b="1">
                <a:solidFill>
                  <a:schemeClr val="tx1">
                    <a:lumMod val="75000"/>
                  </a:schemeClr>
                </a:solidFill>
                <a:effectLst/>
                <a:latin typeface="Asap" charset="0"/>
                <a:sym typeface="Wingdings 3" panose="05040102010807070707" charset="0"/>
              </a:rPr>
              <a:t></a:t>
            </a:r>
            <a:r>
              <a:rPr sz="2000" b="1">
                <a:solidFill>
                  <a:schemeClr val="tx1">
                    <a:lumMod val="75000"/>
                  </a:schemeClr>
                </a:solidFill>
                <a:effectLst/>
                <a:latin typeface="Asap" charset="0"/>
                <a:sym typeface="+mn-ea"/>
              </a:rPr>
              <a:t>AdaBoost</a:t>
            </a:r>
            <a:r>
              <a:rPr sz="2000">
                <a:solidFill>
                  <a:schemeClr val="tx1">
                    <a:lumMod val="75000"/>
                  </a:schemeClr>
                </a:solidFill>
                <a:effectLst/>
                <a:latin typeface="Asap" charset="0"/>
                <a:sym typeface="+mn-ea"/>
              </a:rPr>
              <a:t> </a:t>
            </a:r>
            <a:r>
              <a:rPr sz="2000">
                <a:solidFill>
                  <a:schemeClr val="tx1"/>
                </a:solidFill>
                <a:effectLst/>
                <a:latin typeface="Asap" charset="0"/>
                <a:sym typeface="+mn-ea"/>
              </a:rPr>
              <a:t>có thể đem lại kết quả tốt khi được sử dụng đúng cách và điều chỉnh các tham số, đặc biệt trong bài toán phân loại như dự đoán sống sót trên tàu Titanic. Tuy nhiên, việc kiểm soát nhiễu </a:t>
            </a:r>
            <a:r>
              <a:rPr sz="2000" b="1">
                <a:solidFill>
                  <a:schemeClr val="tx1">
                    <a:lumMod val="75000"/>
                  </a:schemeClr>
                </a:solidFill>
                <a:effectLst/>
                <a:latin typeface="Asap" charset="0"/>
                <a:sym typeface="+mn-ea"/>
              </a:rPr>
              <a:t>và chọn weak learners</a:t>
            </a:r>
            <a:r>
              <a:rPr sz="2000" b="1">
                <a:solidFill>
                  <a:schemeClr val="accent2"/>
                </a:solidFill>
                <a:effectLst/>
                <a:latin typeface="Asap" charset="0"/>
                <a:sym typeface="+mn-ea"/>
              </a:rPr>
              <a:t> </a:t>
            </a:r>
            <a:r>
              <a:rPr sz="2000">
                <a:solidFill>
                  <a:schemeClr val="tx1"/>
                </a:solidFill>
                <a:effectLst/>
                <a:latin typeface="Asap" charset="0"/>
                <a:sym typeface="+mn-ea"/>
              </a:rPr>
              <a:t>phù hợp là quan trọng để đảm bảo tính chính xá</a:t>
            </a:r>
            <a:r>
              <a:rPr lang="en-US" sz="2000">
                <a:solidFill>
                  <a:schemeClr val="tx1"/>
                </a:solidFill>
                <a:effectLst/>
                <a:latin typeface="Asap" charset="0"/>
                <a:sym typeface="+mn-ea"/>
              </a:rPr>
              <a:t>c</a:t>
            </a:r>
            <a:endParaRPr lang="en-US" sz="2000">
              <a:solidFill>
                <a:schemeClr val="tx1"/>
              </a:solidFill>
              <a:effectLst/>
              <a:latin typeface="Asap"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97" y="-101671"/>
            <a:ext cx="7704000" cy="572700"/>
          </a:xfrm>
        </p:spPr>
        <p:txBody>
          <a:bodyPr/>
          <a:lstStyle/>
          <a:p>
            <a:r>
              <a:rPr lang="en-US" sz="3200" i="0">
                <a:solidFill>
                  <a:schemeClr val="accent2"/>
                </a:solidFill>
                <a:effectLst/>
                <a:latin typeface="Asap" charset="0"/>
              </a:rPr>
              <a:t>4. Điểm mạnh, Điểm yếu</a:t>
            </a:r>
            <a:endParaRPr lang="en-US">
              <a:solidFill>
                <a:schemeClr val="accent2"/>
              </a:solidFill>
            </a:endParaRPr>
          </a:p>
        </p:txBody>
      </p:sp>
      <p:sp>
        <p:nvSpPr>
          <p:cNvPr id="4" name="TextBox 3"/>
          <p:cNvSpPr txBox="1"/>
          <p:nvPr/>
        </p:nvSpPr>
        <p:spPr>
          <a:xfrm>
            <a:off x="822325" y="791210"/>
            <a:ext cx="7895590" cy="4269740"/>
          </a:xfrm>
          <a:prstGeom prst="rect">
            <a:avLst/>
          </a:prstGeom>
          <a:noFill/>
        </p:spPr>
        <p:txBody>
          <a:bodyPr wrap="square">
            <a:noAutofit/>
          </a:bodyPr>
          <a:lstStyle/>
          <a:p>
            <a:pPr marL="0" indent="0" algn="just">
              <a:buClr>
                <a:srgbClr val="FFFED2"/>
              </a:buClr>
              <a:buFont typeface="Arial" panose="020B0604020202020204" pitchFamily="34" charset="0"/>
              <a:buNone/>
            </a:pPr>
            <a:r>
              <a:rPr sz="2000" b="1">
                <a:solidFill>
                  <a:schemeClr val="tx1"/>
                </a:solidFill>
                <a:effectLst/>
                <a:latin typeface="Asap" charset="0"/>
                <a:sym typeface="+mn-ea"/>
              </a:rPr>
              <a:t>Một điểm mạnh của việc sử dụng AdaBoost trên bộ dữ liệu Titanic</a:t>
            </a:r>
            <a:r>
              <a:rPr lang="en-US" sz="2000" b="1">
                <a:solidFill>
                  <a:schemeClr val="tx1"/>
                </a:solidFill>
                <a:effectLst/>
                <a:latin typeface="Asap" charset="0"/>
                <a:sym typeface="+mn-ea"/>
              </a:rPr>
              <a:t>:</a:t>
            </a:r>
            <a:endParaRPr lang="en-US" sz="2000" b="1">
              <a:solidFill>
                <a:schemeClr val="tx1"/>
              </a:solidFill>
              <a:effectLst/>
              <a:latin typeface="Asap" charset="0"/>
              <a:sym typeface="+mn-ea"/>
            </a:endParaRPr>
          </a:p>
          <a:p>
            <a:pPr marL="342900" indent="-342900" algn="just">
              <a:buClr>
                <a:srgbClr val="FFFED2"/>
              </a:buClr>
              <a:buFont typeface="Arial" panose="020B0604020202020204" pitchFamily="34" charset="0"/>
              <a:buChar char="•"/>
            </a:pPr>
            <a:r>
              <a:rPr sz="2000">
                <a:solidFill>
                  <a:schemeClr val="tx1"/>
                </a:solidFill>
                <a:effectLst/>
                <a:latin typeface="Asap" charset="0"/>
                <a:sym typeface="+mn-ea"/>
              </a:rPr>
              <a:t> </a:t>
            </a:r>
            <a:r>
              <a:rPr lang="en-US" sz="2000">
                <a:solidFill>
                  <a:schemeClr val="tx1"/>
                </a:solidFill>
                <a:effectLst/>
                <a:latin typeface="Asap" charset="0"/>
                <a:sym typeface="+mn-ea"/>
              </a:rPr>
              <a:t>K</a:t>
            </a:r>
            <a:r>
              <a:rPr sz="2000">
                <a:solidFill>
                  <a:schemeClr val="tx1"/>
                </a:solidFill>
                <a:effectLst/>
                <a:latin typeface="Asap" charset="0"/>
                <a:sym typeface="+mn-ea"/>
              </a:rPr>
              <a:t>hả năng kết hợp các weak learners để tạo thành một mô hình mạnh hơn. AdaBoost có thể tạo ra một mô hình dự đoán có độ chính xác tốt khi được huấn luyện với các mẫu từ các đặc trưng như class, giới tính, tuổi, số lượng anh chị em, và giá vé. </a:t>
            </a:r>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endParaRPr sz="2000">
              <a:solidFill>
                <a:schemeClr val="tx1"/>
              </a:solidFill>
              <a:effectLst/>
              <a:latin typeface="Asap" charset="0"/>
              <a:sym typeface="+mn-ea"/>
            </a:endParaRPr>
          </a:p>
          <a:p>
            <a:pPr marL="0" indent="0" algn="just">
              <a:buClr>
                <a:srgbClr val="FFFED2"/>
              </a:buClr>
              <a:buNone/>
            </a:pPr>
            <a:r>
              <a:rPr sz="2000" b="1">
                <a:solidFill>
                  <a:schemeClr val="tx1"/>
                </a:solidFill>
                <a:effectLst/>
                <a:latin typeface="Asap" charset="0"/>
                <a:sym typeface="Wingdings 3" panose="05040102010807070707" charset="0"/>
              </a:rPr>
              <a:t></a:t>
            </a:r>
            <a:r>
              <a:rPr lang="en-US" sz="2000" b="1">
                <a:solidFill>
                  <a:schemeClr val="tx1"/>
                </a:solidFill>
                <a:effectLst/>
                <a:latin typeface="Asap" charset="0"/>
                <a:sym typeface="Wingdings 3" panose="05040102010807070707" charset="0"/>
              </a:rPr>
              <a:t> </a:t>
            </a:r>
            <a:r>
              <a:rPr sz="2000" b="1">
                <a:solidFill>
                  <a:schemeClr val="tx1"/>
                </a:solidFill>
                <a:effectLst/>
                <a:latin typeface="Asap" charset="0"/>
                <a:sym typeface="+mn-ea"/>
              </a:rPr>
              <a:t>Điều này có thể giúp dự đoán khả năng sống sót của hành khách trên tàu Titanic với mức độ chính xác tương đối cao. </a:t>
            </a:r>
            <a:endParaRPr sz="2000" b="1">
              <a:solidFill>
                <a:schemeClr val="tx1"/>
              </a:solidFill>
              <a:effectLst/>
              <a:latin typeface="Asap" charset="0"/>
              <a:sym typeface="+mn-ea"/>
            </a:endParaRPr>
          </a:p>
          <a:p>
            <a:pPr marL="342900" indent="-342900" algn="just">
              <a:buClr>
                <a:srgbClr val="FFFED2"/>
              </a:buClr>
              <a:buFont typeface="Arial" panose="020B0604020202020204" pitchFamily="34" charset="0"/>
              <a:buChar char="•"/>
            </a:pPr>
            <a:endParaRPr sz="2000">
              <a:solidFill>
                <a:schemeClr val="tx1"/>
              </a:solidFill>
              <a:effectLst/>
              <a:latin typeface="Asap" charset="0"/>
              <a:sym typeface="+mn-ea"/>
            </a:endParaRPr>
          </a:p>
          <a:p>
            <a:pPr marL="0" indent="0" algn="just">
              <a:buClr>
                <a:srgbClr val="FFFED2"/>
              </a:buClr>
              <a:buNone/>
            </a:pPr>
            <a:endParaRPr sz="2000">
              <a:solidFill>
                <a:schemeClr val="tx1"/>
              </a:solidFill>
              <a:effectLst/>
              <a:latin typeface="Asap" charset="0"/>
              <a:sym typeface="+mn-ea"/>
            </a:endParaRPr>
          </a:p>
          <a:p>
            <a:pPr marL="342900" indent="-342900" algn="just">
              <a:buClr>
                <a:srgbClr val="FFFED2"/>
              </a:buClr>
              <a:buFont typeface="Arial" panose="020B0604020202020204" pitchFamily="34" charset="0"/>
              <a:buChar char="•"/>
            </a:pPr>
            <a:r>
              <a:rPr sz="2000" b="1">
                <a:solidFill>
                  <a:schemeClr val="accent2"/>
                </a:solidFill>
                <a:effectLst/>
                <a:latin typeface="Asap" charset="0"/>
                <a:sym typeface="+mn-ea"/>
              </a:rPr>
              <a:t>Tuy nhiên,</a:t>
            </a:r>
            <a:r>
              <a:rPr sz="2000" b="1">
                <a:solidFill>
                  <a:schemeClr val="tx1"/>
                </a:solidFill>
                <a:effectLst/>
                <a:latin typeface="Asap" charset="0"/>
                <a:sym typeface="+mn-ea"/>
              </a:rPr>
              <a:t> </a:t>
            </a:r>
            <a:r>
              <a:rPr sz="2000">
                <a:solidFill>
                  <a:schemeClr val="tx1"/>
                </a:solidFill>
                <a:effectLst/>
                <a:latin typeface="Asap" charset="0"/>
                <a:sym typeface="+mn-ea"/>
              </a:rPr>
              <a:t>việc điều chỉnh tham số và kiểm soát nhiễu trong dữ liệu là rất quan trọng để đảm bảo tính chính xác của mô hình.</a:t>
            </a:r>
            <a:endParaRPr sz="2000">
              <a:solidFill>
                <a:schemeClr val="tx1"/>
              </a:solidFill>
              <a:effectLst/>
              <a:latin typeface="Asap"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chemeClr val="accent2"/>
                </a:solidFill>
                <a:latin typeface="Asap" charset="0"/>
              </a:rPr>
              <a:t>4.Kết luận</a:t>
            </a:r>
            <a:endParaRPr lang="en-US" sz="4000">
              <a:solidFill>
                <a:schemeClr val="accent2"/>
              </a:solidFill>
              <a:latin typeface="Asap" charset="0"/>
            </a:endParaRPr>
          </a:p>
        </p:txBody>
      </p:sp>
      <p:sp>
        <p:nvSpPr>
          <p:cNvPr id="4" name="TextBox 3"/>
          <p:cNvSpPr txBox="1"/>
          <p:nvPr/>
        </p:nvSpPr>
        <p:spPr>
          <a:xfrm>
            <a:off x="822251" y="1443896"/>
            <a:ext cx="7322288" cy="1938992"/>
          </a:xfrm>
          <a:prstGeom prst="rect">
            <a:avLst/>
          </a:prstGeom>
          <a:noFill/>
        </p:spPr>
        <p:txBody>
          <a:bodyPr wrap="square">
            <a:spAutoFit/>
          </a:bodyPr>
          <a:lstStyle/>
          <a:p>
            <a:pPr algn="just"/>
            <a:r>
              <a:rPr lang="en-US" sz="2400" b="0" i="0">
                <a:solidFill>
                  <a:schemeClr val="tx1"/>
                </a:solidFill>
                <a:effectLst/>
                <a:latin typeface="Asap" charset="0"/>
              </a:rPr>
              <a:t>	</a:t>
            </a:r>
            <a:r>
              <a:rPr lang="en-US" sz="2400" b="0" i="0">
                <a:solidFill>
                  <a:schemeClr val="tx1"/>
                </a:solidFill>
                <a:effectLst/>
                <a:latin typeface="Asap" charset="0"/>
                <a:sym typeface="Wingdings" panose="05000000000000000000" pitchFamily="2" charset="2"/>
              </a:rPr>
              <a:t></a:t>
            </a:r>
            <a:r>
              <a:rPr lang="vi-VN" sz="2400" b="0" i="0">
                <a:solidFill>
                  <a:schemeClr val="tx1"/>
                </a:solidFill>
                <a:effectLst/>
                <a:latin typeface="Asap" charset="0"/>
              </a:rPr>
              <a:t>Tóm lại, thuật toán Adaboost là một thuật toán học máy mạnh mẽ có thể được sử dụng để dự đoán sống sót. Thuật toán này đã được chứng minh là hiệu quả trong việc dự đoán kết quả sống sót của bệnh nhân ung thư, bệnh tim và các bệnh khác.</a:t>
            </a:r>
            <a:endParaRPr lang="en-US" sz="2400">
              <a:solidFill>
                <a:schemeClr val="tx1"/>
              </a:solidFill>
              <a:latin typeface="Asap"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p:nvPr/>
        </p:nvSpPr>
        <p:spPr>
          <a:xfrm>
            <a:off x="450215" y="2017713"/>
            <a:ext cx="3440250" cy="110744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000" b="1" i="0" u="none" strike="noStrike" cap="none">
                <a:solidFill>
                  <a:schemeClr val="bg1"/>
                </a:solidFill>
                <a:latin typeface="Arial" panose="020B0604020202020204" pitchFamily="34" charset="0"/>
                <a:ea typeface="Josefin Sans"/>
                <a:cs typeface="Arial" panose="020B0604020202020204" pitchFamily="34" charset="0"/>
                <a:sym typeface="Josefin Sans"/>
              </a:rPr>
              <a:t>THANKS</a:t>
            </a:r>
            <a:endParaRPr lang="en-US" sz="6000" b="1" i="0" u="none" strike="noStrike" cap="none">
              <a:solidFill>
                <a:schemeClr val="bg1"/>
              </a:solidFill>
              <a:latin typeface="Arial" panose="020B0604020202020204" pitchFamily="34" charset="0"/>
              <a:ea typeface="Josefin Sans"/>
              <a:cs typeface="Arial" panose="020B0604020202020204" pitchFamily="34" charset="0"/>
              <a:sym typeface="Josefin Sans"/>
            </a:endParaRPr>
          </a:p>
        </p:txBody>
      </p:sp>
      <p:pic>
        <p:nvPicPr>
          <p:cNvPr id="362" name="Google Shape;362;p36"/>
          <p:cNvPicPr preferRelativeResize="0"/>
          <p:nvPr/>
        </p:nvPicPr>
        <p:blipFill>
          <a:blip r:embed="rId1"/>
          <a:stretch>
            <a:fillRect/>
          </a:stretch>
        </p:blipFill>
        <p:spPr>
          <a:xfrm>
            <a:off x="3721667" y="-110490"/>
            <a:ext cx="6260534" cy="5143500"/>
          </a:xfrm>
          <a:prstGeom prst="rect">
            <a:avLst/>
          </a:prstGeom>
          <a:noFill/>
          <a:ln>
            <a:noFill/>
          </a:ln>
        </p:spPr>
      </p:pic>
      <p:pic>
        <p:nvPicPr>
          <p:cNvPr id="363" name="Google Shape;363;p36"/>
          <p:cNvPicPr preferRelativeResize="0"/>
          <p:nvPr/>
        </p:nvPicPr>
        <p:blipFill>
          <a:blip r:embed="rId2"/>
          <a:stretch>
            <a:fillRect/>
          </a:stretch>
        </p:blipFill>
        <p:spPr>
          <a:xfrm>
            <a:off x="4456329" y="789953"/>
            <a:ext cx="3819625" cy="367505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3" name="Title 2"/>
          <p:cNvSpPr>
            <a:spLocks noGrp="1"/>
          </p:cNvSpPr>
          <p:nvPr>
            <p:ph type="title"/>
          </p:nvPr>
        </p:nvSpPr>
        <p:spPr/>
        <p:txBody>
          <a:bodyPr/>
          <a:lstStyle/>
          <a:p>
            <a:r>
              <a:rPr lang="en-US" sz="5400">
                <a:solidFill>
                  <a:schemeClr val="accent2"/>
                </a:solidFill>
                <a:latin typeface="Asap" charset="0"/>
              </a:rPr>
              <a:t>Bảng phân công</a:t>
            </a:r>
            <a:endParaRPr lang="en-US" sz="5400">
              <a:solidFill>
                <a:schemeClr val="accent2"/>
              </a:solidFill>
              <a:latin typeface="Asap" charset="0"/>
            </a:endParaRPr>
          </a:p>
        </p:txBody>
      </p:sp>
      <p:graphicFrame>
        <p:nvGraphicFramePr>
          <p:cNvPr id="6" name="Content Placeholder 3"/>
          <p:cNvGraphicFramePr/>
          <p:nvPr/>
        </p:nvGraphicFramePr>
        <p:xfrm>
          <a:off x="1168490" y="1574800"/>
          <a:ext cx="6807020" cy="2797812"/>
        </p:xfrm>
        <a:graphic>
          <a:graphicData uri="http://schemas.openxmlformats.org/drawingml/2006/table">
            <a:tbl>
              <a:tblPr firstRow="1" bandRow="1">
                <a:tableStyleId>{073A0DAA-6AF3-43AB-8588-CEC1D06C72B9}</a:tableStyleId>
              </a:tblPr>
              <a:tblGrid>
                <a:gridCol w="1701755"/>
                <a:gridCol w="1701755"/>
                <a:gridCol w="1701800"/>
                <a:gridCol w="1701710"/>
              </a:tblGrid>
              <a:tr h="699453">
                <a:tc>
                  <a:txBody>
                    <a:bodyPr/>
                    <a:lstStyle/>
                    <a:p>
                      <a:pPr>
                        <a:buNone/>
                      </a:pPr>
                      <a:r>
                        <a:rPr lang="en-US" sz="1300">
                          <a:solidFill>
                            <a:schemeClr val="bg1"/>
                          </a:solidFill>
                          <a:latin typeface="Asap" charset="0"/>
                          <a:cs typeface="Asap" charset="0"/>
                        </a:rPr>
                        <a:t>MSSV</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Họ và Tên</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 Công việc</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Nội dung công việc</a:t>
                      </a:r>
                      <a:endParaRPr lang="en-US" sz="1300">
                        <a:solidFill>
                          <a:schemeClr val="bg1"/>
                        </a:solidFill>
                        <a:latin typeface="Asap" charset="0"/>
                        <a:cs typeface="Asap" charset="0"/>
                      </a:endParaRPr>
                    </a:p>
                  </a:txBody>
                  <a:tcPr/>
                </a:tc>
              </a:tr>
              <a:tr h="699453">
                <a:tc>
                  <a:txBody>
                    <a:bodyPr/>
                    <a:lstStyle/>
                    <a:p>
                      <a:pPr>
                        <a:buNone/>
                      </a:pPr>
                      <a:r>
                        <a:rPr lang="en-US" sz="1300">
                          <a:solidFill>
                            <a:schemeClr val="bg1"/>
                          </a:solidFill>
                          <a:latin typeface="Asap" charset="0"/>
                          <a:cs typeface="Asap" charset="0"/>
                        </a:rPr>
                        <a:t>2001210779</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Nguyễn Ngọc Quân</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100%</a:t>
                      </a:r>
                      <a:endParaRPr lang="en-US" sz="1300">
                        <a:solidFill>
                          <a:schemeClr val="bg1"/>
                        </a:solidFill>
                        <a:latin typeface="Asap" charset="0"/>
                        <a:cs typeface="Asap"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300" b="0">
                          <a:solidFill>
                            <a:schemeClr val="bg1"/>
                          </a:solidFill>
                          <a:latin typeface="Asap" charset="0"/>
                          <a:cs typeface="Asap" charset="0"/>
                        </a:rPr>
                        <a:t>Báo cáo ,tìm hiểu, minh họa code</a:t>
                      </a:r>
                      <a:endParaRPr lang="en-US" sz="1300" b="0">
                        <a:solidFill>
                          <a:schemeClr val="bg1"/>
                        </a:solidFill>
                        <a:latin typeface="Asap" charset="0"/>
                        <a:cs typeface="Asap" charset="0"/>
                      </a:endParaRPr>
                    </a:p>
                  </a:txBody>
                  <a:tcPr/>
                </a:tc>
              </a:tr>
              <a:tr h="699453">
                <a:tc>
                  <a:txBody>
                    <a:bodyPr/>
                    <a:lstStyle/>
                    <a:p>
                      <a:pPr>
                        <a:buNone/>
                      </a:pPr>
                      <a:r>
                        <a:rPr lang="en-US" sz="1300">
                          <a:solidFill>
                            <a:schemeClr val="bg1"/>
                          </a:solidFill>
                          <a:latin typeface="Asap" charset="0"/>
                          <a:cs typeface="Asap" charset="0"/>
                          <a:sym typeface="+mn-ea"/>
                        </a:rPr>
                        <a:t>2001210100</a:t>
                      </a:r>
                      <a:endParaRPr lang="en-US" sz="1300">
                        <a:solidFill>
                          <a:schemeClr val="bg1"/>
                        </a:solidFill>
                        <a:latin typeface="Asap" charset="0"/>
                        <a:cs typeface="Asap" charset="0"/>
                      </a:endParaRPr>
                    </a:p>
                    <a:p>
                      <a:pPr>
                        <a:buNone/>
                      </a:pP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sym typeface="+mn-ea"/>
                        </a:rPr>
                        <a:t>Lê Bá Duy</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100%</a:t>
                      </a:r>
                      <a:endParaRPr lang="en-US" sz="1300">
                        <a:solidFill>
                          <a:schemeClr val="bg1"/>
                        </a:solidFill>
                        <a:latin typeface="Asap" charset="0"/>
                        <a:cs typeface="Asap" charset="0"/>
                      </a:endParaRPr>
                    </a:p>
                  </a:txBody>
                  <a:tcPr/>
                </a:tc>
                <a:tc>
                  <a:txBody>
                    <a:bodyPr/>
                    <a:lstStyle/>
                    <a:p>
                      <a:r>
                        <a:rPr lang="en-US" sz="1300" b="0">
                          <a:solidFill>
                            <a:schemeClr val="bg1"/>
                          </a:solidFill>
                          <a:latin typeface="Asap" charset="0"/>
                          <a:cs typeface="Asap" charset="0"/>
                        </a:rPr>
                        <a:t>Làm slide,tìm hiểu</a:t>
                      </a:r>
                      <a:endParaRPr lang="en-US" sz="1300" b="0">
                        <a:solidFill>
                          <a:schemeClr val="bg1"/>
                        </a:solidFill>
                        <a:latin typeface="Asap" charset="0"/>
                        <a:cs typeface="Asap" charset="0"/>
                      </a:endParaRPr>
                    </a:p>
                  </a:txBody>
                  <a:tcPr/>
                </a:tc>
              </a:tr>
              <a:tr h="699453">
                <a:tc>
                  <a:txBody>
                    <a:bodyPr/>
                    <a:lstStyle/>
                    <a:p>
                      <a:pPr>
                        <a:buNone/>
                      </a:pPr>
                      <a:r>
                        <a:rPr lang="en-US" sz="1300">
                          <a:solidFill>
                            <a:schemeClr val="bg1"/>
                          </a:solidFill>
                          <a:latin typeface="Asap" charset="0"/>
                          <a:cs typeface="Asap" charset="0"/>
                        </a:rPr>
                        <a:t>2001210412</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Trần Thị Ngọc Nhi</a:t>
                      </a:r>
                      <a:endParaRPr lang="en-US" sz="1300">
                        <a:solidFill>
                          <a:schemeClr val="bg1"/>
                        </a:solidFill>
                        <a:latin typeface="Asap" charset="0"/>
                        <a:cs typeface="Asap" charset="0"/>
                      </a:endParaRPr>
                    </a:p>
                  </a:txBody>
                  <a:tcPr/>
                </a:tc>
                <a:tc>
                  <a:txBody>
                    <a:bodyPr/>
                    <a:lstStyle/>
                    <a:p>
                      <a:pPr>
                        <a:buNone/>
                      </a:pPr>
                      <a:r>
                        <a:rPr lang="en-US" sz="1300">
                          <a:solidFill>
                            <a:schemeClr val="bg1"/>
                          </a:solidFill>
                          <a:latin typeface="Asap" charset="0"/>
                          <a:cs typeface="Asap" charset="0"/>
                        </a:rPr>
                        <a:t>100%</a:t>
                      </a:r>
                      <a:endParaRPr lang="en-US" sz="1300">
                        <a:solidFill>
                          <a:schemeClr val="bg1"/>
                        </a:solidFill>
                        <a:latin typeface="Asap" charset="0"/>
                        <a:cs typeface="Asap"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300" b="0">
                          <a:solidFill>
                            <a:schemeClr val="bg1"/>
                          </a:solidFill>
                          <a:latin typeface="Asap" charset="0"/>
                          <a:cs typeface="Asap" charset="0"/>
                        </a:rPr>
                        <a:t>Báo cáo ,tìm hiểu, minh họa code</a:t>
                      </a:r>
                      <a:endParaRPr lang="en-US" sz="1300" b="0">
                        <a:solidFill>
                          <a:schemeClr val="bg1"/>
                        </a:solidFill>
                        <a:latin typeface="Asap" charset="0"/>
                        <a:cs typeface="Asap" charset="0"/>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2109800" y="406500"/>
            <a:ext cx="2355874" cy="872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a:solidFill>
                  <a:schemeClr val="accent2"/>
                </a:solidFill>
                <a:latin typeface="Asap" charset="0"/>
              </a:rPr>
              <a:t>N</a:t>
            </a:r>
            <a:r>
              <a:rPr lang="en-GB" sz="4000">
                <a:solidFill>
                  <a:schemeClr val="accent2"/>
                </a:solidFill>
                <a:latin typeface="Asap" charset="0"/>
              </a:rPr>
              <a:t>ội dung</a:t>
            </a:r>
            <a:endParaRPr sz="4000">
              <a:solidFill>
                <a:schemeClr val="accent2"/>
              </a:solidFill>
              <a:latin typeface="Asap" charset="0"/>
            </a:endParaRPr>
          </a:p>
        </p:txBody>
      </p:sp>
      <p:cxnSp>
        <p:nvCxnSpPr>
          <p:cNvPr id="184" name="Google Shape;184;p19"/>
          <p:cNvCxnSpPr>
            <a:stCxn id="185" idx="1"/>
            <a:endCxn id="186" idx="0"/>
          </p:cNvCxnSpPr>
          <p:nvPr/>
        </p:nvCxnSpPr>
        <p:spPr>
          <a:xfrm>
            <a:off x="5346525" y="1815975"/>
            <a:ext cx="1910100" cy="1035300"/>
          </a:xfrm>
          <a:prstGeom prst="bentConnector2">
            <a:avLst/>
          </a:prstGeom>
          <a:noFill/>
          <a:ln w="19050" cap="flat" cmpd="sng">
            <a:solidFill>
              <a:schemeClr val="accent2"/>
            </a:solidFill>
            <a:prstDash val="solid"/>
            <a:round/>
            <a:headEnd type="none" w="med" len="med"/>
            <a:tailEnd type="none" w="med" len="med"/>
          </a:ln>
        </p:spPr>
      </p:cxnSp>
      <p:sp>
        <p:nvSpPr>
          <p:cNvPr id="185" name="Google Shape;185;p19"/>
          <p:cNvSpPr txBox="1"/>
          <p:nvPr/>
        </p:nvSpPr>
        <p:spPr>
          <a:xfrm flipH="1">
            <a:off x="3796425" y="1592025"/>
            <a:ext cx="1550100" cy="447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800" b="1">
                <a:solidFill>
                  <a:schemeClr val="dk1"/>
                </a:solidFill>
                <a:latin typeface="Syne"/>
                <a:ea typeface="Syne"/>
                <a:cs typeface="Syne"/>
                <a:sym typeface="Syne"/>
              </a:rPr>
              <a:t>Our goals</a:t>
            </a:r>
            <a:endParaRPr sz="1800" b="1">
              <a:solidFill>
                <a:schemeClr val="dk1"/>
              </a:solidFill>
              <a:latin typeface="Syne"/>
              <a:ea typeface="Syne"/>
              <a:cs typeface="Syne"/>
              <a:sym typeface="Syne"/>
            </a:endParaRPr>
          </a:p>
        </p:txBody>
      </p:sp>
      <p:cxnSp>
        <p:nvCxnSpPr>
          <p:cNvPr id="187" name="Google Shape;187;p19"/>
          <p:cNvCxnSpPr>
            <a:stCxn id="188" idx="0"/>
            <a:endCxn id="185" idx="3"/>
          </p:cNvCxnSpPr>
          <p:nvPr/>
        </p:nvCxnSpPr>
        <p:spPr>
          <a:xfrm rot="-5400000">
            <a:off x="2323700" y="1378450"/>
            <a:ext cx="1035300" cy="1910400"/>
          </a:xfrm>
          <a:prstGeom prst="bentConnector2">
            <a:avLst/>
          </a:prstGeom>
          <a:noFill/>
          <a:ln w="19050" cap="flat" cmpd="sng">
            <a:solidFill>
              <a:schemeClr val="accent2"/>
            </a:solidFill>
            <a:prstDash val="solid"/>
            <a:round/>
            <a:headEnd type="none" w="med" len="med"/>
            <a:tailEnd type="none" w="med" len="med"/>
          </a:ln>
        </p:spPr>
      </p:cxnSp>
      <p:cxnSp>
        <p:nvCxnSpPr>
          <p:cNvPr id="189" name="Google Shape;189;p19"/>
          <p:cNvCxnSpPr/>
          <p:nvPr/>
        </p:nvCxnSpPr>
        <p:spPr>
          <a:xfrm rot="5400000">
            <a:off x="2918076" y="2330713"/>
            <a:ext cx="1035747" cy="5402"/>
          </a:xfrm>
          <a:prstGeom prst="bentConnector3">
            <a:avLst>
              <a:gd name="adj1" fmla="val 50000"/>
            </a:avLst>
          </a:prstGeom>
          <a:noFill/>
          <a:ln w="19050" cap="flat" cmpd="sng">
            <a:solidFill>
              <a:schemeClr val="accent2"/>
            </a:solidFill>
            <a:prstDash val="solid"/>
            <a:round/>
            <a:headEnd type="none" w="med" len="med"/>
            <a:tailEnd type="none" w="med" len="med"/>
          </a:ln>
        </p:spPr>
      </p:cxnSp>
      <p:grpSp>
        <p:nvGrpSpPr>
          <p:cNvPr id="191" name="Google Shape;191;p19"/>
          <p:cNvGrpSpPr/>
          <p:nvPr/>
        </p:nvGrpSpPr>
        <p:grpSpPr>
          <a:xfrm>
            <a:off x="676187" y="2851300"/>
            <a:ext cx="2333400" cy="1304992"/>
            <a:chOff x="676187" y="2851300"/>
            <a:chExt cx="2333400" cy="1304992"/>
          </a:xfrm>
        </p:grpSpPr>
        <p:sp>
          <p:nvSpPr>
            <p:cNvPr id="192" name="Google Shape;192;p19"/>
            <p:cNvSpPr txBox="1"/>
            <p:nvPr/>
          </p:nvSpPr>
          <p:spPr>
            <a:xfrm flipH="1">
              <a:off x="676187" y="3578492"/>
              <a:ext cx="2333400"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b="1">
                  <a:solidFill>
                    <a:schemeClr val="dk1"/>
                  </a:solidFill>
                  <a:latin typeface="Asap" charset="0"/>
                  <a:ea typeface="Syne"/>
                  <a:cs typeface="Syne"/>
                  <a:sym typeface="Syne"/>
                </a:rPr>
                <a:t>Khái niệm </a:t>
              </a:r>
              <a:endParaRPr lang="en-US" sz="1800" b="1">
                <a:solidFill>
                  <a:schemeClr val="dk1"/>
                </a:solidFill>
                <a:latin typeface="Asap" charset="0"/>
                <a:ea typeface="Syne"/>
                <a:cs typeface="Syne"/>
                <a:sym typeface="Syne"/>
              </a:endParaRPr>
            </a:p>
            <a:p>
              <a:pPr marL="0" lvl="0" indent="0" algn="ctr" rtl="0">
                <a:spcBef>
                  <a:spcPts val="0"/>
                </a:spcBef>
                <a:spcAft>
                  <a:spcPts val="0"/>
                </a:spcAft>
                <a:buNone/>
              </a:pPr>
              <a:r>
                <a:rPr lang="en-US" sz="1800" b="1">
                  <a:solidFill>
                    <a:schemeClr val="dk1"/>
                  </a:solidFill>
                  <a:latin typeface="Asap" charset="0"/>
                  <a:ea typeface="Syne"/>
                  <a:cs typeface="Syne"/>
                  <a:sym typeface="Syne"/>
                </a:rPr>
                <a:t>Dự án sống sót</a:t>
              </a:r>
              <a:endParaRPr lang="en-US" sz="1800" b="1">
                <a:solidFill>
                  <a:schemeClr val="dk1"/>
                </a:solidFill>
                <a:latin typeface="Asap" charset="0"/>
                <a:ea typeface="Syne"/>
                <a:cs typeface="Syne"/>
                <a:sym typeface="Syne"/>
              </a:endParaRPr>
            </a:p>
          </p:txBody>
        </p:sp>
        <p:sp>
          <p:nvSpPr>
            <p:cNvPr id="188" name="Google Shape;188;p19"/>
            <p:cNvSpPr/>
            <p:nvPr/>
          </p:nvSpPr>
          <p:spPr>
            <a:xfrm>
              <a:off x="1662500" y="2851300"/>
              <a:ext cx="447300" cy="522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Asap" charset="0"/>
                  <a:ea typeface="Syne"/>
                  <a:cs typeface="Syne"/>
                  <a:sym typeface="Syne"/>
                </a:rPr>
                <a:t>1</a:t>
              </a:r>
              <a:endParaRPr sz="1800" b="1">
                <a:solidFill>
                  <a:schemeClr val="lt1"/>
                </a:solidFill>
                <a:latin typeface="Asap" charset="0"/>
                <a:ea typeface="Syne"/>
                <a:cs typeface="Syne"/>
                <a:sym typeface="Syne"/>
              </a:endParaRPr>
            </a:p>
          </p:txBody>
        </p:sp>
      </p:grpSp>
      <p:grpSp>
        <p:nvGrpSpPr>
          <p:cNvPr id="194" name="Google Shape;194;p19"/>
          <p:cNvGrpSpPr/>
          <p:nvPr/>
        </p:nvGrpSpPr>
        <p:grpSpPr>
          <a:xfrm>
            <a:off x="2271950" y="2851300"/>
            <a:ext cx="2333400" cy="1304992"/>
            <a:chOff x="3402159" y="2851300"/>
            <a:chExt cx="2333400" cy="1304992"/>
          </a:xfrm>
        </p:grpSpPr>
        <p:sp>
          <p:nvSpPr>
            <p:cNvPr id="195" name="Google Shape;195;p19"/>
            <p:cNvSpPr txBox="1"/>
            <p:nvPr/>
          </p:nvSpPr>
          <p:spPr>
            <a:xfrm flipH="1">
              <a:off x="3402159" y="3578492"/>
              <a:ext cx="2333400"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1800" b="1">
                  <a:solidFill>
                    <a:schemeClr val="dk1"/>
                  </a:solidFill>
                  <a:latin typeface="Asap" charset="0"/>
                  <a:ea typeface="Syne"/>
                  <a:cs typeface="Syne"/>
                  <a:sym typeface="Syne"/>
                </a:rPr>
                <a:t>Thuật toán </a:t>
              </a:r>
              <a:endParaRPr lang="en-GB" sz="1800" b="1">
                <a:solidFill>
                  <a:schemeClr val="dk1"/>
                </a:solidFill>
                <a:latin typeface="Asap" charset="0"/>
                <a:ea typeface="Syne"/>
                <a:cs typeface="Syne"/>
                <a:sym typeface="Syne"/>
              </a:endParaRPr>
            </a:p>
            <a:p>
              <a:pPr marL="0" lvl="0" indent="0" algn="ctr" rtl="0">
                <a:spcBef>
                  <a:spcPts val="0"/>
                </a:spcBef>
                <a:spcAft>
                  <a:spcPts val="0"/>
                </a:spcAft>
                <a:buNone/>
              </a:pPr>
              <a:r>
                <a:rPr lang="en-GB" sz="1800" b="1">
                  <a:solidFill>
                    <a:schemeClr val="dk1"/>
                  </a:solidFill>
                  <a:latin typeface="Asap" charset="0"/>
                  <a:ea typeface="Syne"/>
                  <a:cs typeface="Syne"/>
                  <a:sym typeface="Syne"/>
                </a:rPr>
                <a:t>Adaboost</a:t>
              </a:r>
              <a:endParaRPr sz="1800" b="1">
                <a:solidFill>
                  <a:schemeClr val="dk1"/>
                </a:solidFill>
                <a:latin typeface="Asap" charset="0"/>
                <a:ea typeface="Syne"/>
                <a:cs typeface="Syne"/>
                <a:sym typeface="Syne"/>
              </a:endParaRPr>
            </a:p>
          </p:txBody>
        </p:sp>
        <p:sp>
          <p:nvSpPr>
            <p:cNvPr id="190" name="Google Shape;190;p19"/>
            <p:cNvSpPr/>
            <p:nvPr/>
          </p:nvSpPr>
          <p:spPr>
            <a:xfrm>
              <a:off x="4347800" y="2851300"/>
              <a:ext cx="447300" cy="522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Asap" charset="0"/>
                  <a:ea typeface="Syne"/>
                  <a:cs typeface="Syne"/>
                  <a:sym typeface="Syne"/>
                </a:rPr>
                <a:t>2</a:t>
              </a:r>
              <a:endParaRPr sz="1800" b="1">
                <a:solidFill>
                  <a:schemeClr val="lt1"/>
                </a:solidFill>
                <a:latin typeface="Asap" charset="0"/>
                <a:ea typeface="Syne"/>
                <a:cs typeface="Syne"/>
                <a:sym typeface="Syne"/>
              </a:endParaRPr>
            </a:p>
          </p:txBody>
        </p:sp>
      </p:grpSp>
      <p:grpSp>
        <p:nvGrpSpPr>
          <p:cNvPr id="197" name="Google Shape;197;p19"/>
          <p:cNvGrpSpPr/>
          <p:nvPr/>
        </p:nvGrpSpPr>
        <p:grpSpPr>
          <a:xfrm>
            <a:off x="6090062" y="2851300"/>
            <a:ext cx="2333400" cy="1100700"/>
            <a:chOff x="6090062" y="2851300"/>
            <a:chExt cx="2333400" cy="1100700"/>
          </a:xfrm>
        </p:grpSpPr>
        <p:sp>
          <p:nvSpPr>
            <p:cNvPr id="198" name="Google Shape;198;p19"/>
            <p:cNvSpPr txBox="1"/>
            <p:nvPr/>
          </p:nvSpPr>
          <p:spPr>
            <a:xfrm flipH="1">
              <a:off x="6090062" y="3374200"/>
              <a:ext cx="2333400"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b="1">
                  <a:solidFill>
                    <a:schemeClr val="dk1"/>
                  </a:solidFill>
                  <a:latin typeface="Asap" charset="0"/>
                  <a:ea typeface="Syne"/>
                  <a:cs typeface="Syne"/>
                  <a:sym typeface="Syne"/>
                </a:rPr>
                <a:t>Kết luận</a:t>
              </a:r>
              <a:endParaRPr sz="1800" b="1">
                <a:solidFill>
                  <a:schemeClr val="dk1"/>
                </a:solidFill>
                <a:latin typeface="Asap" charset="0"/>
                <a:ea typeface="Syne"/>
                <a:cs typeface="Syne"/>
                <a:sym typeface="Syne"/>
              </a:endParaRPr>
            </a:p>
          </p:txBody>
        </p:sp>
        <p:sp>
          <p:nvSpPr>
            <p:cNvPr id="186" name="Google Shape;186;p19"/>
            <p:cNvSpPr/>
            <p:nvPr/>
          </p:nvSpPr>
          <p:spPr>
            <a:xfrm>
              <a:off x="7033100" y="2851300"/>
              <a:ext cx="447300" cy="522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Asap" charset="0"/>
                  <a:ea typeface="Syne"/>
                  <a:cs typeface="Syne"/>
                  <a:sym typeface="Syne"/>
                </a:rPr>
                <a:t>4</a:t>
              </a:r>
              <a:endParaRPr sz="1800" b="1">
                <a:solidFill>
                  <a:schemeClr val="lt1"/>
                </a:solidFill>
                <a:latin typeface="Asap" charset="0"/>
                <a:ea typeface="Syne"/>
                <a:cs typeface="Syne"/>
                <a:sym typeface="Syne"/>
              </a:endParaRPr>
            </a:p>
          </p:txBody>
        </p:sp>
      </p:grpSp>
      <p:sp>
        <p:nvSpPr>
          <p:cNvPr id="200" name="Google Shape;200;p19"/>
          <p:cNvSpPr/>
          <p:nvPr/>
        </p:nvSpPr>
        <p:spPr>
          <a:xfrm>
            <a:off x="1500350" y="1430213"/>
            <a:ext cx="771600" cy="7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9"/>
          <p:cNvSpPr/>
          <p:nvPr/>
        </p:nvSpPr>
        <p:spPr>
          <a:xfrm>
            <a:off x="6871000" y="1430213"/>
            <a:ext cx="771600" cy="77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2" name="Google Shape;202;p19"/>
          <p:cNvGrpSpPr/>
          <p:nvPr/>
        </p:nvGrpSpPr>
        <p:grpSpPr>
          <a:xfrm>
            <a:off x="7053861" y="1642701"/>
            <a:ext cx="405776" cy="346545"/>
            <a:chOff x="4789135" y="4212566"/>
            <a:chExt cx="429120" cy="366481"/>
          </a:xfrm>
        </p:grpSpPr>
        <p:sp>
          <p:nvSpPr>
            <p:cNvPr id="203" name="Google Shape;203;p19"/>
            <p:cNvSpPr/>
            <p:nvPr/>
          </p:nvSpPr>
          <p:spPr>
            <a:xfrm>
              <a:off x="4843741" y="4288155"/>
              <a:ext cx="251229" cy="214563"/>
            </a:xfrm>
            <a:custGeom>
              <a:avLst/>
              <a:gdLst/>
              <a:ahLst/>
              <a:cxnLst/>
              <a:rect l="l" t="t" r="r" b="b"/>
              <a:pathLst>
                <a:path w="7122" h="6083" extrusionOk="0">
                  <a:moveTo>
                    <a:pt x="4073" y="1"/>
                  </a:moveTo>
                  <a:cubicBezTo>
                    <a:pt x="1358" y="1"/>
                    <a:pt x="1" y="3263"/>
                    <a:pt x="1930" y="5192"/>
                  </a:cubicBezTo>
                  <a:cubicBezTo>
                    <a:pt x="2545" y="5807"/>
                    <a:pt x="3301" y="6082"/>
                    <a:pt x="4044" y="6082"/>
                  </a:cubicBezTo>
                  <a:cubicBezTo>
                    <a:pt x="5604" y="6082"/>
                    <a:pt x="7105" y="4871"/>
                    <a:pt x="7121" y="3049"/>
                  </a:cubicBezTo>
                  <a:cubicBezTo>
                    <a:pt x="7121" y="2597"/>
                    <a:pt x="7026" y="2144"/>
                    <a:pt x="6835" y="1763"/>
                  </a:cubicBezTo>
                  <a:lnTo>
                    <a:pt x="6026" y="1549"/>
                  </a:lnTo>
                  <a:lnTo>
                    <a:pt x="5621" y="1954"/>
                  </a:lnTo>
                  <a:cubicBezTo>
                    <a:pt x="5859" y="2263"/>
                    <a:pt x="5978" y="2644"/>
                    <a:pt x="5978" y="3049"/>
                  </a:cubicBezTo>
                  <a:cubicBezTo>
                    <a:pt x="5978" y="4232"/>
                    <a:pt x="5015" y="4945"/>
                    <a:pt x="4047" y="4945"/>
                  </a:cubicBezTo>
                  <a:cubicBezTo>
                    <a:pt x="3397" y="4945"/>
                    <a:pt x="2746" y="4624"/>
                    <a:pt x="2382" y="3906"/>
                  </a:cubicBezTo>
                  <a:cubicBezTo>
                    <a:pt x="1656" y="2528"/>
                    <a:pt x="2780" y="1120"/>
                    <a:pt x="4080" y="1120"/>
                  </a:cubicBezTo>
                  <a:cubicBezTo>
                    <a:pt x="4441" y="1120"/>
                    <a:pt x="4816" y="1228"/>
                    <a:pt x="5168" y="1477"/>
                  </a:cubicBezTo>
                  <a:lnTo>
                    <a:pt x="5597" y="1072"/>
                  </a:lnTo>
                  <a:lnTo>
                    <a:pt x="5430" y="310"/>
                  </a:lnTo>
                  <a:cubicBezTo>
                    <a:pt x="5002" y="96"/>
                    <a:pt x="4549" y="1"/>
                    <a:pt x="4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9"/>
            <p:cNvSpPr/>
            <p:nvPr/>
          </p:nvSpPr>
          <p:spPr>
            <a:xfrm>
              <a:off x="4924979" y="4350305"/>
              <a:ext cx="120429" cy="90086"/>
            </a:xfrm>
            <a:custGeom>
              <a:avLst/>
              <a:gdLst/>
              <a:ahLst/>
              <a:cxnLst/>
              <a:rect l="l" t="t" r="r" b="b"/>
              <a:pathLst>
                <a:path w="3414" h="2554" extrusionOk="0">
                  <a:moveTo>
                    <a:pt x="1750" y="0"/>
                  </a:moveTo>
                  <a:cubicBezTo>
                    <a:pt x="742" y="0"/>
                    <a:pt x="0" y="1303"/>
                    <a:pt x="865" y="2168"/>
                  </a:cubicBezTo>
                  <a:cubicBezTo>
                    <a:pt x="1135" y="2438"/>
                    <a:pt x="1448" y="2553"/>
                    <a:pt x="1751" y="2553"/>
                  </a:cubicBezTo>
                  <a:cubicBezTo>
                    <a:pt x="2623" y="2553"/>
                    <a:pt x="3413" y="1599"/>
                    <a:pt x="2865" y="644"/>
                  </a:cubicBezTo>
                  <a:lnTo>
                    <a:pt x="2865" y="644"/>
                  </a:lnTo>
                  <a:lnTo>
                    <a:pt x="1984" y="1525"/>
                  </a:lnTo>
                  <a:cubicBezTo>
                    <a:pt x="1937" y="1573"/>
                    <a:pt x="1841" y="1597"/>
                    <a:pt x="1770" y="1597"/>
                  </a:cubicBezTo>
                  <a:cubicBezTo>
                    <a:pt x="1675" y="1597"/>
                    <a:pt x="1579" y="1573"/>
                    <a:pt x="1532" y="1501"/>
                  </a:cubicBezTo>
                  <a:cubicBezTo>
                    <a:pt x="1413" y="1382"/>
                    <a:pt x="1413" y="1192"/>
                    <a:pt x="1532" y="1049"/>
                  </a:cubicBezTo>
                  <a:lnTo>
                    <a:pt x="2413" y="192"/>
                  </a:lnTo>
                  <a:cubicBezTo>
                    <a:pt x="2189" y="58"/>
                    <a:pt x="196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5076450" y="4269672"/>
              <a:ext cx="73972" cy="60528"/>
            </a:xfrm>
            <a:custGeom>
              <a:avLst/>
              <a:gdLst/>
              <a:ahLst/>
              <a:cxnLst/>
              <a:rect l="l" t="t" r="r" b="b"/>
              <a:pathLst>
                <a:path w="2097" h="1716" extrusionOk="0">
                  <a:moveTo>
                    <a:pt x="1524" y="1"/>
                  </a:moveTo>
                  <a:lnTo>
                    <a:pt x="24" y="1454"/>
                  </a:lnTo>
                  <a:cubicBezTo>
                    <a:pt x="0" y="1501"/>
                    <a:pt x="24" y="1549"/>
                    <a:pt x="72" y="1573"/>
                  </a:cubicBezTo>
                  <a:lnTo>
                    <a:pt x="596" y="1715"/>
                  </a:lnTo>
                  <a:lnTo>
                    <a:pt x="643" y="1715"/>
                  </a:lnTo>
                  <a:lnTo>
                    <a:pt x="2025" y="334"/>
                  </a:lnTo>
                  <a:cubicBezTo>
                    <a:pt x="2096" y="310"/>
                    <a:pt x="2072" y="215"/>
                    <a:pt x="2025" y="215"/>
                  </a:cubicBezTo>
                  <a:lnTo>
                    <a:pt x="1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9"/>
            <p:cNvSpPr/>
            <p:nvPr/>
          </p:nvSpPr>
          <p:spPr>
            <a:xfrm>
              <a:off x="4789135" y="4212566"/>
              <a:ext cx="429120" cy="366481"/>
            </a:xfrm>
            <a:custGeom>
              <a:avLst/>
              <a:gdLst/>
              <a:ahLst/>
              <a:cxnLst/>
              <a:rect l="l" t="t" r="r" b="b"/>
              <a:pathLst>
                <a:path w="12165" h="10390" extrusionOk="0">
                  <a:moveTo>
                    <a:pt x="5621" y="0"/>
                  </a:moveTo>
                  <a:cubicBezTo>
                    <a:pt x="3311" y="0"/>
                    <a:pt x="1263" y="1525"/>
                    <a:pt x="644" y="3763"/>
                  </a:cubicBezTo>
                  <a:cubicBezTo>
                    <a:pt x="1" y="6002"/>
                    <a:pt x="953" y="8383"/>
                    <a:pt x="2930" y="9598"/>
                  </a:cubicBezTo>
                  <a:cubicBezTo>
                    <a:pt x="3827" y="10146"/>
                    <a:pt x="4754" y="10389"/>
                    <a:pt x="5645" y="10389"/>
                  </a:cubicBezTo>
                  <a:cubicBezTo>
                    <a:pt x="9199" y="10389"/>
                    <a:pt x="12164" y="6519"/>
                    <a:pt x="10241" y="2787"/>
                  </a:cubicBezTo>
                  <a:lnTo>
                    <a:pt x="10241" y="2787"/>
                  </a:lnTo>
                  <a:lnTo>
                    <a:pt x="9098" y="3930"/>
                  </a:lnTo>
                  <a:cubicBezTo>
                    <a:pt x="9241" y="4335"/>
                    <a:pt x="9312" y="4740"/>
                    <a:pt x="9312" y="5168"/>
                  </a:cubicBezTo>
                  <a:cubicBezTo>
                    <a:pt x="9312" y="7389"/>
                    <a:pt x="7496" y="8859"/>
                    <a:pt x="5606" y="8859"/>
                  </a:cubicBezTo>
                  <a:cubicBezTo>
                    <a:pt x="4699" y="8859"/>
                    <a:pt x="3774" y="8521"/>
                    <a:pt x="3025" y="7764"/>
                  </a:cubicBezTo>
                  <a:cubicBezTo>
                    <a:pt x="715" y="5454"/>
                    <a:pt x="2358" y="1477"/>
                    <a:pt x="5621" y="1477"/>
                  </a:cubicBezTo>
                  <a:cubicBezTo>
                    <a:pt x="6097" y="1477"/>
                    <a:pt x="6550" y="1572"/>
                    <a:pt x="6978" y="1739"/>
                  </a:cubicBezTo>
                  <a:lnTo>
                    <a:pt x="8098" y="620"/>
                  </a:lnTo>
                  <a:cubicBezTo>
                    <a:pt x="7336" y="215"/>
                    <a:pt x="6478" y="0"/>
                    <a:pt x="5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9"/>
            <p:cNvSpPr/>
            <p:nvPr/>
          </p:nvSpPr>
          <p:spPr>
            <a:xfrm>
              <a:off x="5055426" y="4235105"/>
              <a:ext cx="58839" cy="69981"/>
            </a:xfrm>
            <a:custGeom>
              <a:avLst/>
              <a:gdLst/>
              <a:ahLst/>
              <a:cxnLst/>
              <a:rect l="l" t="t" r="r" b="b"/>
              <a:pathLst>
                <a:path w="1668" h="1984" extrusionOk="0">
                  <a:moveTo>
                    <a:pt x="1465" y="1"/>
                  </a:moveTo>
                  <a:cubicBezTo>
                    <a:pt x="1446" y="1"/>
                    <a:pt x="1426" y="8"/>
                    <a:pt x="1406" y="28"/>
                  </a:cubicBezTo>
                  <a:lnTo>
                    <a:pt x="25" y="1409"/>
                  </a:lnTo>
                  <a:cubicBezTo>
                    <a:pt x="1" y="1433"/>
                    <a:pt x="1" y="1457"/>
                    <a:pt x="25" y="1457"/>
                  </a:cubicBezTo>
                  <a:lnTo>
                    <a:pt x="120" y="1933"/>
                  </a:lnTo>
                  <a:cubicBezTo>
                    <a:pt x="120" y="1963"/>
                    <a:pt x="147" y="1983"/>
                    <a:pt x="174" y="1983"/>
                  </a:cubicBezTo>
                  <a:cubicBezTo>
                    <a:pt x="190" y="1983"/>
                    <a:pt x="206" y="1975"/>
                    <a:pt x="215" y="1957"/>
                  </a:cubicBezTo>
                  <a:lnTo>
                    <a:pt x="1668" y="505"/>
                  </a:lnTo>
                  <a:lnTo>
                    <a:pt x="1525" y="28"/>
                  </a:lnTo>
                  <a:cubicBezTo>
                    <a:pt x="1511" y="15"/>
                    <a:pt x="1490"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9"/>
          <p:cNvGrpSpPr/>
          <p:nvPr/>
        </p:nvGrpSpPr>
        <p:grpSpPr>
          <a:xfrm>
            <a:off x="1714165" y="1643208"/>
            <a:ext cx="343967" cy="345544"/>
            <a:chOff x="724961" y="2186374"/>
            <a:chExt cx="363756" cy="365423"/>
          </a:xfrm>
        </p:grpSpPr>
        <p:sp>
          <p:nvSpPr>
            <p:cNvPr id="209" name="Google Shape;209;p19"/>
            <p:cNvSpPr/>
            <p:nvPr/>
          </p:nvSpPr>
          <p:spPr>
            <a:xfrm>
              <a:off x="887932" y="2525731"/>
              <a:ext cx="199974" cy="26066"/>
            </a:xfrm>
            <a:custGeom>
              <a:avLst/>
              <a:gdLst/>
              <a:ahLst/>
              <a:cxnLst/>
              <a:rect l="l" t="t" r="r" b="b"/>
              <a:pathLst>
                <a:path w="5669" h="739" extrusionOk="0">
                  <a:moveTo>
                    <a:pt x="0" y="1"/>
                  </a:moveTo>
                  <a:lnTo>
                    <a:pt x="0" y="596"/>
                  </a:lnTo>
                  <a:cubicBezTo>
                    <a:pt x="0" y="668"/>
                    <a:pt x="72" y="739"/>
                    <a:pt x="167" y="739"/>
                  </a:cubicBezTo>
                  <a:lnTo>
                    <a:pt x="5525" y="739"/>
                  </a:lnTo>
                  <a:cubicBezTo>
                    <a:pt x="5597" y="739"/>
                    <a:pt x="5668" y="668"/>
                    <a:pt x="5668" y="596"/>
                  </a:cubicBezTo>
                  <a:lnTo>
                    <a:pt x="5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9"/>
            <p:cNvSpPr/>
            <p:nvPr/>
          </p:nvSpPr>
          <p:spPr>
            <a:xfrm>
              <a:off x="887932" y="2424922"/>
              <a:ext cx="200785" cy="78164"/>
            </a:xfrm>
            <a:custGeom>
              <a:avLst/>
              <a:gdLst/>
              <a:ahLst/>
              <a:cxnLst/>
              <a:rect l="l" t="t" r="r" b="b"/>
              <a:pathLst>
                <a:path w="5692" h="2216" extrusionOk="0">
                  <a:moveTo>
                    <a:pt x="2354" y="808"/>
                  </a:moveTo>
                  <a:cubicBezTo>
                    <a:pt x="2772" y="808"/>
                    <a:pt x="2772" y="1456"/>
                    <a:pt x="2354" y="1456"/>
                  </a:cubicBezTo>
                  <a:cubicBezTo>
                    <a:pt x="2340" y="1456"/>
                    <a:pt x="2325" y="1455"/>
                    <a:pt x="2310" y="1454"/>
                  </a:cubicBezTo>
                  <a:lnTo>
                    <a:pt x="1001" y="1454"/>
                  </a:lnTo>
                  <a:cubicBezTo>
                    <a:pt x="985" y="1455"/>
                    <a:pt x="970" y="1456"/>
                    <a:pt x="955" y="1456"/>
                  </a:cubicBezTo>
                  <a:cubicBezTo>
                    <a:pt x="516" y="1456"/>
                    <a:pt x="516" y="808"/>
                    <a:pt x="955" y="808"/>
                  </a:cubicBezTo>
                  <a:cubicBezTo>
                    <a:pt x="970" y="808"/>
                    <a:pt x="985" y="809"/>
                    <a:pt x="1001" y="811"/>
                  </a:cubicBezTo>
                  <a:lnTo>
                    <a:pt x="2310" y="811"/>
                  </a:lnTo>
                  <a:cubicBezTo>
                    <a:pt x="2325" y="809"/>
                    <a:pt x="2340" y="808"/>
                    <a:pt x="2354" y="808"/>
                  </a:cubicBezTo>
                  <a:close/>
                  <a:moveTo>
                    <a:pt x="4597" y="763"/>
                  </a:moveTo>
                  <a:cubicBezTo>
                    <a:pt x="4906" y="763"/>
                    <a:pt x="5073" y="1168"/>
                    <a:pt x="4835" y="1382"/>
                  </a:cubicBezTo>
                  <a:cubicBezTo>
                    <a:pt x="4757" y="1460"/>
                    <a:pt x="4665" y="1494"/>
                    <a:pt x="4575" y="1494"/>
                  </a:cubicBezTo>
                  <a:cubicBezTo>
                    <a:pt x="4389" y="1494"/>
                    <a:pt x="4215" y="1345"/>
                    <a:pt x="4215" y="1120"/>
                  </a:cubicBezTo>
                  <a:cubicBezTo>
                    <a:pt x="4215" y="930"/>
                    <a:pt x="4382" y="763"/>
                    <a:pt x="4597" y="763"/>
                  </a:cubicBezTo>
                  <a:close/>
                  <a:moveTo>
                    <a:pt x="167" y="1"/>
                  </a:moveTo>
                  <a:cubicBezTo>
                    <a:pt x="72" y="1"/>
                    <a:pt x="0" y="72"/>
                    <a:pt x="0" y="168"/>
                  </a:cubicBezTo>
                  <a:lnTo>
                    <a:pt x="0" y="2216"/>
                  </a:lnTo>
                  <a:lnTo>
                    <a:pt x="5692" y="2216"/>
                  </a:lnTo>
                  <a:lnTo>
                    <a:pt x="5692" y="168"/>
                  </a:lnTo>
                  <a:cubicBezTo>
                    <a:pt x="5692" y="72"/>
                    <a:pt x="5621" y="1"/>
                    <a:pt x="5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9"/>
            <p:cNvSpPr/>
            <p:nvPr/>
          </p:nvSpPr>
          <p:spPr>
            <a:xfrm>
              <a:off x="837524" y="2199813"/>
              <a:ext cx="88223" cy="128568"/>
            </a:xfrm>
            <a:custGeom>
              <a:avLst/>
              <a:gdLst/>
              <a:ahLst/>
              <a:cxnLst/>
              <a:rect l="l" t="t" r="r" b="b"/>
              <a:pathLst>
                <a:path w="2501" h="3645" extrusionOk="0">
                  <a:moveTo>
                    <a:pt x="1239" y="1"/>
                  </a:moveTo>
                  <a:cubicBezTo>
                    <a:pt x="429" y="977"/>
                    <a:pt x="96" y="1954"/>
                    <a:pt x="0" y="3644"/>
                  </a:cubicBezTo>
                  <a:lnTo>
                    <a:pt x="2501" y="3644"/>
                  </a:lnTo>
                  <a:cubicBezTo>
                    <a:pt x="2501" y="2620"/>
                    <a:pt x="2239" y="1596"/>
                    <a:pt x="1763" y="691"/>
                  </a:cubicBezTo>
                  <a:cubicBezTo>
                    <a:pt x="1620" y="453"/>
                    <a:pt x="1453" y="215"/>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901372" y="2186374"/>
              <a:ext cx="136126" cy="142007"/>
            </a:xfrm>
            <a:custGeom>
              <a:avLst/>
              <a:gdLst/>
              <a:ahLst/>
              <a:cxnLst/>
              <a:rect l="l" t="t" r="r" b="b"/>
              <a:pathLst>
                <a:path w="3859" h="4026" extrusionOk="0">
                  <a:moveTo>
                    <a:pt x="0" y="1"/>
                  </a:moveTo>
                  <a:lnTo>
                    <a:pt x="0" y="1"/>
                  </a:lnTo>
                  <a:cubicBezTo>
                    <a:pt x="500" y="525"/>
                    <a:pt x="1310" y="1763"/>
                    <a:pt x="1382" y="4025"/>
                  </a:cubicBezTo>
                  <a:lnTo>
                    <a:pt x="3858" y="4025"/>
                  </a:lnTo>
                  <a:cubicBezTo>
                    <a:pt x="3668" y="1953"/>
                    <a:pt x="2072" y="26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9"/>
            <p:cNvSpPr/>
            <p:nvPr/>
          </p:nvSpPr>
          <p:spPr>
            <a:xfrm>
              <a:off x="725808" y="2186374"/>
              <a:ext cx="135280" cy="142007"/>
            </a:xfrm>
            <a:custGeom>
              <a:avLst/>
              <a:gdLst/>
              <a:ahLst/>
              <a:cxnLst/>
              <a:rect l="l" t="t" r="r" b="b"/>
              <a:pathLst>
                <a:path w="3835" h="4026" extrusionOk="0">
                  <a:moveTo>
                    <a:pt x="3834" y="1"/>
                  </a:moveTo>
                  <a:cubicBezTo>
                    <a:pt x="1762" y="263"/>
                    <a:pt x="167" y="1953"/>
                    <a:pt x="0" y="4025"/>
                  </a:cubicBezTo>
                  <a:lnTo>
                    <a:pt x="2477" y="4025"/>
                  </a:lnTo>
                  <a:cubicBezTo>
                    <a:pt x="2548" y="1763"/>
                    <a:pt x="3358" y="525"/>
                    <a:pt x="3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9"/>
            <p:cNvSpPr/>
            <p:nvPr/>
          </p:nvSpPr>
          <p:spPr>
            <a:xfrm>
              <a:off x="724961" y="2352684"/>
              <a:ext cx="137784" cy="144547"/>
            </a:xfrm>
            <a:custGeom>
              <a:avLst/>
              <a:gdLst/>
              <a:ahLst/>
              <a:cxnLst/>
              <a:rect l="l" t="t" r="r" b="b"/>
              <a:pathLst>
                <a:path w="3906" h="4098" extrusionOk="0">
                  <a:moveTo>
                    <a:pt x="0" y="1"/>
                  </a:moveTo>
                  <a:cubicBezTo>
                    <a:pt x="167" y="2120"/>
                    <a:pt x="1786" y="3835"/>
                    <a:pt x="3906" y="4097"/>
                  </a:cubicBezTo>
                  <a:cubicBezTo>
                    <a:pt x="3430" y="3573"/>
                    <a:pt x="2572" y="2335"/>
                    <a:pt x="2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9"/>
            <p:cNvSpPr/>
            <p:nvPr/>
          </p:nvSpPr>
          <p:spPr>
            <a:xfrm>
              <a:off x="837524" y="2353530"/>
              <a:ext cx="88223" cy="108392"/>
            </a:xfrm>
            <a:custGeom>
              <a:avLst/>
              <a:gdLst/>
              <a:ahLst/>
              <a:cxnLst/>
              <a:rect l="l" t="t" r="r" b="b"/>
              <a:pathLst>
                <a:path w="2501" h="3073" extrusionOk="0">
                  <a:moveTo>
                    <a:pt x="0" y="1"/>
                  </a:moveTo>
                  <a:cubicBezTo>
                    <a:pt x="72" y="1477"/>
                    <a:pt x="405" y="2430"/>
                    <a:pt x="810" y="3073"/>
                  </a:cubicBezTo>
                  <a:lnTo>
                    <a:pt x="810" y="2192"/>
                  </a:lnTo>
                  <a:cubicBezTo>
                    <a:pt x="810" y="1763"/>
                    <a:pt x="1167" y="1430"/>
                    <a:pt x="1596" y="1430"/>
                  </a:cubicBezTo>
                  <a:lnTo>
                    <a:pt x="2310" y="1430"/>
                  </a:lnTo>
                  <a:cubicBezTo>
                    <a:pt x="2406" y="953"/>
                    <a:pt x="2477" y="477"/>
                    <a:pt x="2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944196" y="2352684"/>
              <a:ext cx="93302" cy="50440"/>
            </a:xfrm>
            <a:custGeom>
              <a:avLst/>
              <a:gdLst/>
              <a:ahLst/>
              <a:cxnLst/>
              <a:rect l="l" t="t" r="r" b="b"/>
              <a:pathLst>
                <a:path w="2645" h="1430" extrusionOk="0">
                  <a:moveTo>
                    <a:pt x="168" y="1"/>
                  </a:moveTo>
                  <a:cubicBezTo>
                    <a:pt x="144" y="501"/>
                    <a:pt x="96" y="977"/>
                    <a:pt x="1" y="1430"/>
                  </a:cubicBezTo>
                  <a:lnTo>
                    <a:pt x="2287" y="1430"/>
                  </a:lnTo>
                  <a:cubicBezTo>
                    <a:pt x="2478" y="977"/>
                    <a:pt x="2597" y="501"/>
                    <a:pt x="2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 name="Google Shape;194;p19"/>
          <p:cNvGrpSpPr/>
          <p:nvPr/>
        </p:nvGrpSpPr>
        <p:grpSpPr>
          <a:xfrm>
            <a:off x="4421488" y="2894303"/>
            <a:ext cx="2333400" cy="1304992"/>
            <a:chOff x="3402159" y="2851300"/>
            <a:chExt cx="2333400" cy="1304992"/>
          </a:xfrm>
        </p:grpSpPr>
        <p:sp>
          <p:nvSpPr>
            <p:cNvPr id="4" name="Google Shape;195;p19"/>
            <p:cNvSpPr txBox="1"/>
            <p:nvPr/>
          </p:nvSpPr>
          <p:spPr>
            <a:xfrm flipH="1">
              <a:off x="3402159" y="3578492"/>
              <a:ext cx="2333400"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1800" b="1">
                  <a:solidFill>
                    <a:schemeClr val="dk1"/>
                  </a:solidFill>
                  <a:latin typeface="Asap" charset="0"/>
                  <a:ea typeface="Syne"/>
                  <a:cs typeface="Syne"/>
                  <a:sym typeface="Syne"/>
                </a:rPr>
                <a:t>Thư viện giao diện Tkinter</a:t>
              </a:r>
              <a:endParaRPr lang="en-US" altLang="en-GB" sz="1800" b="1">
                <a:solidFill>
                  <a:schemeClr val="dk1"/>
                </a:solidFill>
                <a:latin typeface="Asap" charset="0"/>
                <a:ea typeface="Syne"/>
                <a:cs typeface="Syne"/>
                <a:sym typeface="Syne"/>
              </a:endParaRPr>
            </a:p>
          </p:txBody>
        </p:sp>
        <p:sp>
          <p:nvSpPr>
            <p:cNvPr id="5" name="Google Shape;190;p19"/>
            <p:cNvSpPr/>
            <p:nvPr/>
          </p:nvSpPr>
          <p:spPr>
            <a:xfrm>
              <a:off x="4347800" y="2851300"/>
              <a:ext cx="447300" cy="522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Asap" charset="0"/>
                  <a:ea typeface="Syne"/>
                  <a:cs typeface="Syne"/>
                  <a:sym typeface="Syne"/>
                </a:rPr>
                <a:t>3</a:t>
              </a:r>
              <a:endParaRPr sz="1800" b="1">
                <a:solidFill>
                  <a:schemeClr val="lt1"/>
                </a:solidFill>
                <a:latin typeface="Asap" charset="0"/>
                <a:ea typeface="Syne"/>
                <a:cs typeface="Syne"/>
                <a:sym typeface="Syne"/>
              </a:endParaRPr>
            </a:p>
          </p:txBody>
        </p:sp>
      </p:grpSp>
      <p:cxnSp>
        <p:nvCxnSpPr>
          <p:cNvPr id="7" name="Google Shape;189;p19"/>
          <p:cNvCxnSpPr/>
          <p:nvPr/>
        </p:nvCxnSpPr>
        <p:spPr>
          <a:xfrm rot="5400000">
            <a:off x="5042389" y="2346270"/>
            <a:ext cx="1091599" cy="12700"/>
          </a:xfrm>
          <a:prstGeom prst="bentConnector3">
            <a:avLst>
              <a:gd name="adj1" fmla="val 50000"/>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accent2"/>
                </a:solidFill>
                <a:latin typeface="Asap" charset="0"/>
                <a:sym typeface="+mn-ea"/>
              </a:rPr>
              <a:t>1. </a:t>
            </a:r>
            <a:r>
              <a:rPr lang="en-US">
                <a:solidFill>
                  <a:schemeClr val="accent2"/>
                </a:solidFill>
                <a:latin typeface="Asap" charset="0"/>
                <a:sym typeface="Syne"/>
              </a:rPr>
              <a:t>Khái niệm </a:t>
            </a:r>
            <a:r>
              <a:rPr lang="en-US">
                <a:solidFill>
                  <a:schemeClr val="accent2"/>
                </a:solidFill>
                <a:latin typeface="Asap" charset="0"/>
                <a:sym typeface="+mn-ea"/>
              </a:rPr>
              <a:t> </a:t>
            </a:r>
            <a:endParaRPr lang="en-US">
              <a:solidFill>
                <a:schemeClr val="accent2"/>
              </a:solidFill>
              <a:latin typeface="Asap"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9" name="Google Shape;229;p20"/>
          <p:cNvSpPr txBox="1">
            <a:spLocks noGrp="1"/>
          </p:cNvSpPr>
          <p:nvPr>
            <p:ph type="title"/>
          </p:nvPr>
        </p:nvSpPr>
        <p:spPr>
          <a:xfrm>
            <a:off x="1440000" y="3621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3200">
                <a:solidFill>
                  <a:schemeClr val="accent2"/>
                </a:solidFill>
              </a:rPr>
              <a:t>1.</a:t>
            </a:r>
            <a:r>
              <a:rPr lang="en-US" sz="3200" b="1">
                <a:solidFill>
                  <a:schemeClr val="accent2"/>
                </a:solidFill>
                <a:latin typeface="Asap" charset="0"/>
                <a:ea typeface="Syne"/>
                <a:cs typeface="Syne"/>
                <a:sym typeface="Syne"/>
              </a:rPr>
              <a:t> Dự đoán sống sót</a:t>
            </a:r>
            <a:br>
              <a:rPr lang="en-US" sz="3200" b="1">
                <a:solidFill>
                  <a:schemeClr val="accent2"/>
                </a:solidFill>
                <a:latin typeface="Asap" charset="0"/>
                <a:ea typeface="Syne"/>
                <a:cs typeface="Syne"/>
                <a:sym typeface="Syne"/>
              </a:rPr>
            </a:br>
            <a:br>
              <a:rPr lang="en-US" sz="3600" b="1">
                <a:solidFill>
                  <a:schemeClr val="accent2"/>
                </a:solidFill>
                <a:latin typeface="Asap" charset="0"/>
                <a:ea typeface="Syne"/>
                <a:cs typeface="Syne"/>
                <a:sym typeface="Syne"/>
              </a:rPr>
            </a:br>
            <a:endParaRPr sz="3200">
              <a:solidFill>
                <a:schemeClr val="accent2"/>
              </a:solidFill>
            </a:endParaRPr>
          </a:p>
        </p:txBody>
      </p:sp>
      <p:sp>
        <p:nvSpPr>
          <p:cNvPr id="3" name="TextBox 2"/>
          <p:cNvSpPr txBox="1"/>
          <p:nvPr/>
        </p:nvSpPr>
        <p:spPr>
          <a:xfrm>
            <a:off x="1020725" y="1232921"/>
            <a:ext cx="7067108" cy="2677656"/>
          </a:xfrm>
          <a:prstGeom prst="rect">
            <a:avLst/>
          </a:prstGeom>
          <a:noFill/>
        </p:spPr>
        <p:txBody>
          <a:bodyPr wrap="square">
            <a:spAutoFit/>
          </a:bodyPr>
          <a:lstStyle/>
          <a:p>
            <a:pPr algn="just"/>
            <a:r>
              <a:rPr lang="en-US" sz="1400" b="0" i="0">
                <a:solidFill>
                  <a:schemeClr val="tx1"/>
                </a:solidFill>
                <a:effectLst/>
                <a:latin typeface="Asap" charset="0"/>
                <a:cs typeface="Manjari" panose="020B0604020202020204" charset="0"/>
              </a:rPr>
              <a:t>	</a:t>
            </a:r>
            <a:r>
              <a:rPr lang="vi-VN" sz="2800" b="0" i="0">
                <a:solidFill>
                  <a:schemeClr val="tx1"/>
                </a:solidFill>
                <a:effectLst/>
                <a:latin typeface="Asap" charset="0"/>
              </a:rPr>
              <a:t>Khái niệm dự án sống sót là một phương pháp học máy được sử dụng để dự đoán thời gian sống sót của một cá nhân. Phương pháp này sử dụng một tập dữ liệu lịch sử gồm các mẫu dữ liệu có thông tin về thời gian sống sót của cá nhân</a:t>
            </a:r>
            <a:endParaRPr lang="en-US">
              <a:solidFill>
                <a:schemeClr val="tx1"/>
              </a:solidFill>
              <a:latin typeface="Asap"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6624" y="878688"/>
            <a:ext cx="7870751" cy="2800767"/>
          </a:xfrm>
          <a:prstGeom prst="rect">
            <a:avLst/>
          </a:prstGeom>
          <a:noFill/>
        </p:spPr>
        <p:txBody>
          <a:bodyPr wrap="square">
            <a:spAutoFit/>
          </a:bodyPr>
          <a:lstStyle/>
          <a:p>
            <a:pPr algn="just"/>
            <a:r>
              <a:rPr lang="vi-VN" sz="2800" b="1" i="0">
                <a:solidFill>
                  <a:schemeClr val="tx1"/>
                </a:solidFill>
                <a:effectLst/>
                <a:latin typeface="Asap" charset="0"/>
              </a:rPr>
              <a:t>Có nhiều loại mô hình dự án sống sót khác nhau, chẳng hạn như:</a:t>
            </a:r>
            <a:endParaRPr lang="vi-VN" sz="2800" b="1" i="0">
              <a:solidFill>
                <a:schemeClr val="tx1"/>
              </a:solidFill>
              <a:effectLst/>
              <a:latin typeface="Asap" charset="0"/>
            </a:endParaRPr>
          </a:p>
          <a:p>
            <a:pPr marL="285750" indent="-285750" algn="just">
              <a:buClr>
                <a:schemeClr val="tx1"/>
              </a:buClr>
              <a:buSzPct val="120000"/>
              <a:buFont typeface="Arial" panose="020B0604020202020204" pitchFamily="34" charset="0"/>
              <a:buChar char="•"/>
            </a:pPr>
            <a:r>
              <a:rPr lang="vi-VN" sz="2000" b="0" i="0">
                <a:solidFill>
                  <a:schemeClr val="tx1"/>
                </a:solidFill>
                <a:effectLst/>
                <a:latin typeface="Asap" charset="0"/>
              </a:rPr>
              <a:t>Mô hình hồi quy dự đoán thời gian sống sót dưới dạng một số thực.</a:t>
            </a:r>
            <a:endParaRPr lang="vi-VN" sz="2000" b="0" i="0">
              <a:solidFill>
                <a:schemeClr val="tx1"/>
              </a:solidFill>
              <a:effectLst/>
              <a:latin typeface="Asap" charset="0"/>
            </a:endParaRPr>
          </a:p>
          <a:p>
            <a:pPr marL="285750" indent="-285750" algn="just">
              <a:buClr>
                <a:schemeClr val="tx1"/>
              </a:buClr>
              <a:buSzPct val="120000"/>
              <a:buFont typeface="Arial" panose="020B0604020202020204" pitchFamily="34" charset="0"/>
              <a:buChar char="•"/>
            </a:pPr>
            <a:r>
              <a:rPr lang="vi-VN" sz="2000" b="0" i="0">
                <a:solidFill>
                  <a:schemeClr val="tx1"/>
                </a:solidFill>
                <a:effectLst/>
                <a:latin typeface="Asap" charset="0"/>
              </a:rPr>
              <a:t>Mô hình phân loại dự đoán thời gian sống sót dưới dạng một danh mục, chẳng hạn như "sống sót" hoặc "chết".</a:t>
            </a:r>
            <a:endParaRPr lang="vi-VN" sz="2000" b="0" i="0">
              <a:solidFill>
                <a:schemeClr val="tx1"/>
              </a:solidFill>
              <a:effectLst/>
              <a:latin typeface="Asap" charset="0"/>
            </a:endParaRPr>
          </a:p>
          <a:p>
            <a:pPr algn="just"/>
            <a:r>
              <a:rPr lang="en-US" sz="2000">
                <a:solidFill>
                  <a:schemeClr val="tx1"/>
                </a:solidFill>
                <a:latin typeface="Asap" charset="0"/>
              </a:rPr>
              <a:t>      </a:t>
            </a:r>
            <a:r>
              <a:rPr lang="vi-VN" sz="2000" b="0" i="0">
                <a:solidFill>
                  <a:schemeClr val="tx1"/>
                </a:solidFill>
                <a:effectLst/>
                <a:latin typeface="Asap" charset="0"/>
              </a:rPr>
              <a:t>Mô hình hồi quy thường được sử dụng khi thời gian sống sót được dự đoán là một giá trị liên tục. Mô hình phân loại thường được sử dụng khi thời gian sống sót được dự đoán là một giá trị rời rạc.</a:t>
            </a:r>
            <a:endParaRPr lang="vi-VN" sz="2000" b="0" i="0">
              <a:solidFill>
                <a:schemeClr val="tx1"/>
              </a:solidFill>
              <a:effectLst/>
              <a:latin typeface="Asap"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accent2"/>
                </a:solidFill>
                <a:latin typeface="Asap" charset="0"/>
                <a:sym typeface="+mn-ea"/>
              </a:rPr>
              <a:t>2.Thuật toán AdaBoost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767" y="255199"/>
            <a:ext cx="7704000" cy="572700"/>
          </a:xfrm>
        </p:spPr>
        <p:txBody>
          <a:bodyPr/>
          <a:lstStyle/>
          <a:p>
            <a:r>
              <a:rPr lang="en-US" sz="3200" i="0">
                <a:solidFill>
                  <a:schemeClr val="accent2"/>
                </a:solidFill>
                <a:effectLst/>
                <a:latin typeface="Asap" charset="0"/>
              </a:rPr>
              <a:t>2.Dự </a:t>
            </a:r>
            <a:r>
              <a:rPr lang="vi-VN" sz="3200" i="0">
                <a:solidFill>
                  <a:schemeClr val="accent2"/>
                </a:solidFill>
                <a:effectLst/>
                <a:latin typeface="Asap" charset="0"/>
              </a:rPr>
              <a:t>án sống sót bao gồm các bước sau:</a:t>
            </a:r>
            <a:br>
              <a:rPr lang="vi-VN" sz="3200" i="0">
                <a:solidFill>
                  <a:schemeClr val="accent2"/>
                </a:solidFill>
                <a:effectLst/>
                <a:latin typeface="Asap" charset="0"/>
              </a:rPr>
            </a:br>
            <a:endParaRPr lang="en-US">
              <a:solidFill>
                <a:schemeClr val="accent2"/>
              </a:solidFill>
            </a:endParaRPr>
          </a:p>
        </p:txBody>
      </p:sp>
      <p:sp>
        <p:nvSpPr>
          <p:cNvPr id="4" name="TextBox 3"/>
          <p:cNvSpPr txBox="1"/>
          <p:nvPr/>
        </p:nvSpPr>
        <p:spPr>
          <a:xfrm>
            <a:off x="1010093" y="1463585"/>
            <a:ext cx="7123814" cy="2553335"/>
          </a:xfrm>
          <a:prstGeom prst="rect">
            <a:avLst/>
          </a:prstGeom>
          <a:noFill/>
        </p:spPr>
        <p:txBody>
          <a:bodyPr wrap="square">
            <a:spAutoFit/>
          </a:bodyPr>
          <a:lstStyle/>
          <a:p>
            <a:pPr algn="just"/>
            <a:r>
              <a:rPr lang="en-US" sz="2000">
                <a:solidFill>
                  <a:schemeClr val="tx1"/>
                </a:solidFill>
                <a:latin typeface="Asap" charset="0"/>
              </a:rPr>
              <a:t>             </a:t>
            </a:r>
            <a:r>
              <a:rPr lang="en-US" sz="2000" b="0" i="0">
                <a:solidFill>
                  <a:schemeClr val="tx1"/>
                </a:solidFill>
                <a:effectLst/>
                <a:latin typeface="Asap" charset="0"/>
              </a:rPr>
              <a:t>1.</a:t>
            </a:r>
            <a:r>
              <a:rPr lang="vi-VN" sz="2000" b="0" i="0">
                <a:solidFill>
                  <a:schemeClr val="tx1"/>
                </a:solidFill>
                <a:effectLst/>
                <a:latin typeface="Asap" charset="0"/>
              </a:rPr>
              <a:t>Tạo tập dữ liệu huấn luyện. Tập dữ liệu huấn luyện bao gồm các mẫu dữ liệu có thông tin về thời gian sống sót của cá nhân. Thông tin này có thể bao gồm các yếu tố như tuổi tác, giới tính, tình trạng sức khỏe hiện tại và lịch sử bệnh tật của cá nhân.</a:t>
            </a:r>
            <a:r>
              <a:rPr lang="en-US" altLang="vi-VN" sz="2000" b="0" i="0">
                <a:solidFill>
                  <a:schemeClr val="tx1"/>
                </a:solidFill>
                <a:effectLst/>
                <a:latin typeface="Asap" charset="0"/>
              </a:rPr>
              <a:t> </a:t>
            </a:r>
            <a:r>
              <a:rPr lang="en-US" altLang="vi-VN" sz="2000" b="1" i="0">
                <a:solidFill>
                  <a:schemeClr val="tx1"/>
                </a:solidFill>
                <a:effectLst/>
                <a:latin typeface="Asap" charset="0"/>
              </a:rPr>
              <a:t>A</a:t>
            </a:r>
            <a:r>
              <a:rPr lang="vi-VN" sz="2000" b="1" i="0">
                <a:solidFill>
                  <a:schemeClr val="tx1"/>
                </a:solidFill>
                <a:effectLst/>
                <a:latin typeface="Asap" charset="0"/>
              </a:rPr>
              <a:t>daBoost</a:t>
            </a:r>
            <a:r>
              <a:rPr lang="vi-VN" sz="2000" b="0" i="0">
                <a:solidFill>
                  <a:schemeClr val="tx1"/>
                </a:solidFill>
                <a:effectLst/>
                <a:latin typeface="Asap" charset="0"/>
              </a:rPr>
              <a:t> sẽ gán trọng số khác nhau cho từng mẫu dữ liệu và tập trung vào việc cải thiện dự đoán trên các mẫu bị phân loại sai.</a:t>
            </a:r>
            <a:endParaRPr lang="vi-VN" sz="2000" b="0" i="0">
              <a:solidFill>
                <a:schemeClr val="tx1"/>
              </a:solidFill>
              <a:effectLst/>
              <a:latin typeface="Asap" charset="0"/>
            </a:endParaRPr>
          </a:p>
          <a:p>
            <a:pPr algn="just"/>
            <a:r>
              <a:rPr lang="en-US" sz="2000" b="0" i="0">
                <a:solidFill>
                  <a:schemeClr val="tx1"/>
                </a:solidFill>
                <a:effectLst/>
                <a:latin typeface="Asap" charset="0"/>
              </a:rPr>
              <a:t>           </a:t>
            </a:r>
            <a:endParaRPr lang="vi-VN" sz="2000" b="0" i="0">
              <a:solidFill>
                <a:schemeClr val="tx1"/>
              </a:solidFill>
              <a:effectLst/>
              <a:latin typeface="Asap"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767" y="255199"/>
            <a:ext cx="7704000" cy="572700"/>
          </a:xfrm>
        </p:spPr>
        <p:txBody>
          <a:bodyPr/>
          <a:lstStyle/>
          <a:p>
            <a:r>
              <a:rPr lang="en-US" sz="3200" i="0">
                <a:solidFill>
                  <a:schemeClr val="accent2"/>
                </a:solidFill>
                <a:effectLst/>
                <a:latin typeface="Asap" charset="0"/>
              </a:rPr>
              <a:t>2.Dự </a:t>
            </a:r>
            <a:r>
              <a:rPr lang="vi-VN" sz="3200" i="0">
                <a:solidFill>
                  <a:schemeClr val="accent2"/>
                </a:solidFill>
                <a:effectLst/>
                <a:latin typeface="Asap" charset="0"/>
              </a:rPr>
              <a:t>án sống sót bao gồm các bước sau:</a:t>
            </a:r>
            <a:br>
              <a:rPr lang="vi-VN" sz="3200" i="0">
                <a:solidFill>
                  <a:schemeClr val="accent2"/>
                </a:solidFill>
                <a:effectLst/>
                <a:latin typeface="Asap" charset="0"/>
              </a:rPr>
            </a:br>
            <a:endParaRPr lang="en-US">
              <a:solidFill>
                <a:schemeClr val="accent2"/>
              </a:solidFill>
            </a:endParaRPr>
          </a:p>
        </p:txBody>
      </p:sp>
      <p:sp>
        <p:nvSpPr>
          <p:cNvPr id="4" name="TextBox 3"/>
          <p:cNvSpPr txBox="1"/>
          <p:nvPr/>
        </p:nvSpPr>
        <p:spPr>
          <a:xfrm>
            <a:off x="1081848" y="1448980"/>
            <a:ext cx="7123814" cy="2245360"/>
          </a:xfrm>
          <a:prstGeom prst="rect">
            <a:avLst/>
          </a:prstGeom>
          <a:noFill/>
        </p:spPr>
        <p:txBody>
          <a:bodyPr wrap="square">
            <a:spAutoFit/>
          </a:bodyPr>
          <a:lstStyle/>
          <a:p>
            <a:pPr algn="just"/>
            <a:r>
              <a:rPr lang="en-US" sz="2000">
                <a:solidFill>
                  <a:schemeClr val="tx1"/>
                </a:solidFill>
                <a:effectLst/>
                <a:latin typeface="Asap" charset="0"/>
                <a:sym typeface="+mn-ea"/>
              </a:rPr>
              <a:t> 	2.</a:t>
            </a:r>
            <a:r>
              <a:rPr lang="vi-VN" sz="2000">
                <a:solidFill>
                  <a:schemeClr val="tx1"/>
                </a:solidFill>
                <a:effectLst/>
                <a:latin typeface="Asap" charset="0"/>
                <a:sym typeface="+mn-ea"/>
              </a:rPr>
              <a:t>Huấn luyện mô hình. mô hình AdaBoost sẽ huấn luyện bằng cách kết hợp các mô hình yếu thành một mô hình mạnh hơn, có khả năng dự đoán khả năng sống sót</a:t>
            </a:r>
            <a:r>
              <a:rPr lang="en-US" sz="2000">
                <a:solidFill>
                  <a:schemeClr val="tx1"/>
                </a:solidFill>
                <a:effectLst/>
                <a:latin typeface="Asap" charset="0"/>
                <a:sym typeface="+mn-ea"/>
              </a:rPr>
              <a:t> </a:t>
            </a:r>
            <a:endParaRPr lang="en-US" sz="2000">
              <a:solidFill>
                <a:schemeClr val="tx1"/>
              </a:solidFill>
              <a:effectLst/>
              <a:latin typeface="Asap" charset="0"/>
              <a:sym typeface="+mn-ea"/>
            </a:endParaRPr>
          </a:p>
          <a:p>
            <a:pPr algn="just"/>
            <a:r>
              <a:rPr lang="en-US" sz="2000">
                <a:solidFill>
                  <a:schemeClr val="tx1"/>
                </a:solidFill>
                <a:effectLst/>
                <a:latin typeface="Asap" charset="0"/>
                <a:sym typeface="+mn-ea"/>
              </a:rPr>
              <a:t>            </a:t>
            </a:r>
            <a:endParaRPr lang="en-US" sz="2000">
              <a:solidFill>
                <a:schemeClr val="tx1"/>
              </a:solidFill>
              <a:effectLst/>
              <a:latin typeface="Asap" charset="0"/>
              <a:sym typeface="+mn-ea"/>
            </a:endParaRPr>
          </a:p>
          <a:p>
            <a:pPr indent="457200" algn="just"/>
            <a:r>
              <a:rPr lang="en-US" sz="2000">
                <a:solidFill>
                  <a:schemeClr val="tx1"/>
                </a:solidFill>
                <a:effectLst/>
                <a:latin typeface="Asap" charset="0"/>
                <a:sym typeface="+mn-ea"/>
              </a:rPr>
              <a:t>3.</a:t>
            </a:r>
            <a:r>
              <a:rPr lang="vi-VN" sz="2000">
                <a:solidFill>
                  <a:schemeClr val="tx1"/>
                </a:solidFill>
                <a:effectLst/>
                <a:latin typeface="Asap" charset="0"/>
                <a:sym typeface="+mn-ea"/>
              </a:rPr>
              <a:t>Dự đoán thời gian sống sót. Mô hình dự án sống sót được sử dụng để dự đoán thời gian sống sót của các cá nhân mới.</a:t>
            </a:r>
            <a:endParaRPr lang="vi-VN" sz="2000" b="0" i="0">
              <a:solidFill>
                <a:schemeClr val="tx1"/>
              </a:solidFill>
              <a:effectLst/>
              <a:latin typeface="Asap" charset="0"/>
            </a:endParaRPr>
          </a:p>
        </p:txBody>
      </p:sp>
    </p:spTree>
  </p:cSld>
  <p:clrMapOvr>
    <a:masterClrMapping/>
  </p:clrMapOvr>
</p:sld>
</file>

<file path=ppt/theme/theme1.xml><?xml version="1.0" encoding="utf-8"?>
<a:theme xmlns:a="http://schemas.openxmlformats.org/drawingml/2006/main" name="Marketing Mix MK Plan Infographics by Slidesgo">
  <a:themeElements>
    <a:clrScheme name="Simple Light">
      <a:dk1>
        <a:srgbClr val="FFFED2"/>
      </a:dk1>
      <a:lt1>
        <a:srgbClr val="303030"/>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4563</Words>
  <Application>WPS Presentation</Application>
  <PresentationFormat>On-screen Show (16:9)</PresentationFormat>
  <Paragraphs>135</Paragraphs>
  <Slides>18</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SimSun</vt:lpstr>
      <vt:lpstr>Wingdings</vt:lpstr>
      <vt:lpstr>Arial</vt:lpstr>
      <vt:lpstr>Syne</vt:lpstr>
      <vt:lpstr>Asap</vt:lpstr>
      <vt:lpstr>Anaheim</vt:lpstr>
      <vt:lpstr>Segoe Print</vt:lpstr>
      <vt:lpstr>Roboto Condensed Light</vt:lpstr>
      <vt:lpstr>Wide Latin</vt:lpstr>
      <vt:lpstr>Raleway</vt:lpstr>
      <vt:lpstr>Nunito Light</vt:lpstr>
      <vt:lpstr>Asap</vt:lpstr>
      <vt:lpstr>Manjari</vt:lpstr>
      <vt:lpstr>Times New Roman</vt:lpstr>
      <vt:lpstr>Wingdings 3</vt:lpstr>
      <vt:lpstr>Josefin Sans</vt:lpstr>
      <vt:lpstr>Microsoft YaHei</vt:lpstr>
      <vt:lpstr>Arial Unicode MS</vt:lpstr>
      <vt:lpstr>Marketing Mix MK Plan Infographics by Slidesgo</vt:lpstr>
      <vt:lpstr>Xây dựng dự đoán sống sót  bằng thuật toán Adaboost</vt:lpstr>
      <vt:lpstr>Bảng phân công</vt:lpstr>
      <vt:lpstr>Nội dung</vt:lpstr>
      <vt:lpstr>1. Khái niệm  </vt:lpstr>
      <vt:lpstr>1. Dự đoán sống sót  </vt:lpstr>
      <vt:lpstr>PowerPoint 演示文稿</vt:lpstr>
      <vt:lpstr>2.Thuật toán AdaBoost</vt:lpstr>
      <vt:lpstr>2.Dự án sống sót bao gồm các bước sau: </vt:lpstr>
      <vt:lpstr>2.Dự án sống sót bao gồm các bước sau: </vt:lpstr>
      <vt:lpstr>3.Thư viện giao diện Tkinter</vt:lpstr>
      <vt:lpstr>3.Thư viện giao diện Tkinter</vt:lpstr>
      <vt:lpstr>3.Thư viện giao diện Tkinter</vt:lpstr>
      <vt:lpstr>4. Kết Luận</vt:lpstr>
      <vt:lpstr>4. Ưu điểm </vt:lpstr>
      <vt:lpstr>4. Nhược điểm</vt:lpstr>
      <vt:lpstr>4. Điểm mạnh, Điểm yếu</vt:lpstr>
      <vt:lpstr>4.Kết luận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MIX MK PLAN INFOGRAPHICS</dc:title>
  <dc:creator>DELL</dc:creator>
  <cp:lastModifiedBy>Nhi Tran</cp:lastModifiedBy>
  <cp:revision>32</cp:revision>
  <dcterms:created xsi:type="dcterms:W3CDTF">2023-12-14T05:08:00Z</dcterms:created>
  <dcterms:modified xsi:type="dcterms:W3CDTF">2023-12-14T09:21:23Z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4EBA1EEE382845BF913AA3966C524A47_12</vt:lpwstr>
  </property>
  <property fmtid="{D5CDD505-2E9C-101B-9397-08002B2CF9AE}" pid="3" name="KSOProductBuildVer">
    <vt:lpwstr>1033-12.2.0.13359</vt:lpwstr>
  </property>
</Properties>
</file>