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7" r:id="rId1"/>
  </p:sldMasterIdLst>
  <p:notesMasterIdLst>
    <p:notesMasterId r:id="rId20"/>
  </p:notesMasterIdLst>
  <p:sldIdLst>
    <p:sldId id="256" r:id="rId2"/>
    <p:sldId id="257" r:id="rId3"/>
    <p:sldId id="258" r:id="rId4"/>
    <p:sldId id="391" r:id="rId5"/>
    <p:sldId id="267" r:id="rId6"/>
    <p:sldId id="389" r:id="rId7"/>
    <p:sldId id="272" r:id="rId8"/>
    <p:sldId id="270" r:id="rId9"/>
    <p:sldId id="390" r:id="rId10"/>
    <p:sldId id="392" r:id="rId11"/>
    <p:sldId id="393" r:id="rId12"/>
    <p:sldId id="394" r:id="rId13"/>
    <p:sldId id="387" r:id="rId14"/>
    <p:sldId id="388" r:id="rId15"/>
    <p:sldId id="395" r:id="rId16"/>
    <p:sldId id="385" r:id="rId17"/>
    <p:sldId id="271" r:id="rId18"/>
    <p:sldId id="396"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Cambria Math" panose="02040503050406030204" pitchFamily="18" charset="0"/>
      <p:regular r:id="rId27"/>
    </p:embeddedFont>
    <p:embeddedFont>
      <p:font typeface="Hammersmith One" panose="02010703030501060504" pitchFamily="2" charset="0"/>
      <p:regular r:id="rId28"/>
    </p:embeddedFont>
    <p:embeddedFont>
      <p:font typeface="Manjari" panose="020B0604020202020204" charset="0"/>
      <p:regular r:id="rId29"/>
      <p:bold r:id="rId30"/>
    </p:embeddedFont>
    <p:embeddedFont>
      <p:font typeface="Open Sans" panose="020B0606030504020204" pitchFamily="34" charset="0"/>
      <p:regular r:id="rId31"/>
      <p:bold r:id="rId32"/>
      <p:italic r:id="rId33"/>
      <p:boldItalic r:id="rId34"/>
    </p:embeddedFont>
    <p:embeddedFont>
      <p:font typeface="Roboto Condensed Light" panose="02000000000000000000" pitchFamily="2" charset="0"/>
      <p:regular r:id="rId35"/>
      <p: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1D7EF0-51D2-4E9F-A05F-5DEF38DAC9D8}">
  <a:tblStyle styleId="{A81D7EF0-51D2-4E9F-A05F-5DEF38DAC9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FBD23D-5E78-4BEF-A540-4BE33B7A33C3}"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3D366FF2-60F3-4851-8F5F-FAA8A182CF6E}"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EC6F4A11-E5FE-4D49-9EC9-3AFABB6C4820}"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4D34F654-D06B-44DA-8E50-4D99F223B2A0}"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43A03A12-9368-4605-94C4-D2650CE301C5}"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7915" autoAdjust="0"/>
  </p:normalViewPr>
  <p:slideViewPr>
    <p:cSldViewPr snapToGrid="0">
      <p:cViewPr varScale="1">
        <p:scale>
          <a:sx n="63" d="100"/>
          <a:sy n="63" d="100"/>
        </p:scale>
        <p:origin x="77" y="293"/>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5" name="Google Shape;2015;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0"/>
        <p:cNvGrpSpPr/>
        <p:nvPr/>
      </p:nvGrpSpPr>
      <p:grpSpPr>
        <a:xfrm>
          <a:off x="0" y="0"/>
          <a:ext cx="0" cy="0"/>
          <a:chOff x="0" y="0"/>
          <a:chExt cx="0" cy="0"/>
        </a:xfrm>
      </p:grpSpPr>
      <p:sp>
        <p:nvSpPr>
          <p:cNvPr id="2101" name="Google Shape;2101;gc72ba98ae8_1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2" name="Google Shape;2102;gc72ba98ae8_1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2"/>
        <p:cNvGrpSpPr/>
        <p:nvPr/>
      </p:nvGrpSpPr>
      <p:grpSpPr>
        <a:xfrm>
          <a:off x="0" y="0"/>
          <a:ext cx="0" cy="0"/>
          <a:chOff x="0" y="0"/>
          <a:chExt cx="0" cy="0"/>
        </a:xfrm>
      </p:grpSpPr>
      <p:sp>
        <p:nvSpPr>
          <p:cNvPr id="2113" name="Google Shape;2113;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4" name="Google Shape;2114;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200" b="0" i="0">
                <a:solidFill>
                  <a:srgbClr val="1B1B1B"/>
                </a:solidFill>
                <a:effectLst/>
                <a:latin typeface="Times New Roman" panose="02020603050405020304" pitchFamily="18" charset="0"/>
                <a:cs typeface="Times New Roman" panose="02020603050405020304" pitchFamily="18" charset="0"/>
              </a:rPr>
              <a:t>Giá trị của đặc trưng Haar-like được xã định bởi độ chếnh lệch giữa tổng các giá trị pixel mức xám nằm trong vùng đen so với vùng trắng.</a:t>
            </a:r>
            <a:endParaRPr lang="en-US" sz="1200" b="0" i="0">
              <a:solidFill>
                <a:srgbClr val="1B1B1B"/>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sz="1200" b="0" i="0">
                <a:solidFill>
                  <a:srgbClr val="1B1B1B"/>
                </a:solidFill>
                <a:effectLst/>
                <a:latin typeface="Times New Roman" panose="02020603050405020304" pitchFamily="18" charset="0"/>
                <a:cs typeface="Times New Roman" panose="02020603050405020304" pitchFamily="18" charset="0"/>
              </a:rPr>
              <a:t>Sử dụng giá trị này, so sánh với các giá trị của các giá trị pixel thô, các đặc trưng Haar-like có thể tăng/giảm sự thay đổi in-class /out-of-class(bên trong hay bên ngoài lớp biển số xe), do đó sẽ làm cho bộ phân loại dễ hơn.</a:t>
            </a:r>
            <a:endParaRPr lang="en-US" sz="1200" b="0" i="0">
              <a:solidFill>
                <a:srgbClr val="1B1B1B"/>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sz="1200" b="0" i="0">
                <a:solidFill>
                  <a:srgbClr val="1B1B1B"/>
                </a:solidFill>
                <a:effectLst/>
                <a:latin typeface="Times New Roman" panose="02020603050405020304" pitchFamily="18" charset="0"/>
                <a:cs typeface="Times New Roman" panose="02020603050405020304" pitchFamily="18" charset="0"/>
              </a:rPr>
              <a:t>Cách dùng “ảnh chia nhỏ” (integral image) giúp tính toán nhanh chóng các đặc trưng Haar-like.</a:t>
            </a:r>
          </a:p>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6"/>
        <p:cNvGrpSpPr/>
        <p:nvPr/>
      </p:nvGrpSpPr>
      <p:grpSpPr>
        <a:xfrm>
          <a:off x="0" y="0"/>
          <a:ext cx="0" cy="0"/>
          <a:chOff x="0" y="0"/>
          <a:chExt cx="0" cy="0"/>
        </a:xfrm>
      </p:grpSpPr>
      <p:sp>
        <p:nvSpPr>
          <p:cNvPr id="2117" name="Google Shape;2117;gfbfe6ab361_1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8" name="Google Shape;2118;gfbfe6ab361_1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9276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049300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620534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589"/>
        <p:cNvGrpSpPr/>
        <p:nvPr/>
      </p:nvGrpSpPr>
      <p:grpSpPr>
        <a:xfrm>
          <a:off x="0" y="0"/>
          <a:ext cx="0" cy="0"/>
          <a:chOff x="0" y="0"/>
          <a:chExt cx="0" cy="0"/>
        </a:xfrm>
      </p:grpSpPr>
    </p:spTree>
    <p:extLst>
      <p:ext uri="{BB962C8B-B14F-4D97-AF65-F5344CB8AC3E}">
        <p14:creationId xmlns:p14="http://schemas.microsoft.com/office/powerpoint/2010/main" val="265759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1"/>
        <p:cNvGrpSpPr/>
        <p:nvPr/>
      </p:nvGrpSpPr>
      <p:grpSpPr>
        <a:xfrm>
          <a:off x="0" y="0"/>
          <a:ext cx="0" cy="0"/>
          <a:chOff x="0" y="0"/>
          <a:chExt cx="0" cy="0"/>
        </a:xfrm>
      </p:grpSpPr>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47861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1"/>
        <p:cNvGrpSpPr/>
        <p:nvPr/>
      </p:nvGrpSpPr>
      <p:grpSpPr>
        <a:xfrm>
          <a:off x="0" y="0"/>
          <a:ext cx="0" cy="0"/>
          <a:chOff x="0" y="0"/>
          <a:chExt cx="0" cy="0"/>
        </a:xfrm>
      </p:grpSpPr>
      <p:sp>
        <p:nvSpPr>
          <p:cNvPr id="214" name="Google Shape;214;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7" name="Google Shape;217;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0" name="Google Shape;220;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1" name="Google Shape;221;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6" name="Google Shape;226;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7" name="Google Shape;227;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9" name="Google Shape;229;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30" name="Google Shape;230;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2" name="Google Shape;232;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extLst>
      <p:ext uri="{BB962C8B-B14F-4D97-AF65-F5344CB8AC3E}">
        <p14:creationId xmlns:p14="http://schemas.microsoft.com/office/powerpoint/2010/main" val="2370652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276"/>
        <p:cNvGrpSpPr/>
        <p:nvPr/>
      </p:nvGrpSpPr>
      <p:grpSpPr>
        <a:xfrm>
          <a:off x="0" y="0"/>
          <a:ext cx="0" cy="0"/>
          <a:chOff x="0" y="0"/>
          <a:chExt cx="0" cy="0"/>
        </a:xfrm>
      </p:grpSpPr>
      <p:sp>
        <p:nvSpPr>
          <p:cNvPr id="1316" name="Google Shape;1316;p5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7" name="Google Shape;1317;p5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472763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666"/>
        <p:cNvGrpSpPr/>
        <p:nvPr/>
      </p:nvGrpSpPr>
      <p:grpSpPr>
        <a:xfrm>
          <a:off x="0" y="0"/>
          <a:ext cx="0" cy="0"/>
          <a:chOff x="0" y="0"/>
          <a:chExt cx="0" cy="0"/>
        </a:xfrm>
      </p:grpSpPr>
    </p:spTree>
    <p:extLst>
      <p:ext uri="{BB962C8B-B14F-4D97-AF65-F5344CB8AC3E}">
        <p14:creationId xmlns:p14="http://schemas.microsoft.com/office/powerpoint/2010/main" val="949723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5 ">
  <p:cSld name="Background 5 ">
    <p:spTree>
      <p:nvGrpSpPr>
        <p:cNvPr id="1" name="Shape 1715"/>
        <p:cNvGrpSpPr/>
        <p:nvPr/>
      </p:nvGrpSpPr>
      <p:grpSpPr>
        <a:xfrm>
          <a:off x="0" y="0"/>
          <a:ext cx="0" cy="0"/>
          <a:chOff x="0" y="0"/>
          <a:chExt cx="0" cy="0"/>
        </a:xfrm>
      </p:grpSpPr>
    </p:spTree>
    <p:extLst>
      <p:ext uri="{BB962C8B-B14F-4D97-AF65-F5344CB8AC3E}">
        <p14:creationId xmlns:p14="http://schemas.microsoft.com/office/powerpoint/2010/main" val="119746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6381939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8387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272399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095579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064217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3798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12/5/2023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32230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200534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12/5/2023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04359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3" r:id="rId15"/>
    <p:sldLayoutId id="2147483744" r:id="rId16"/>
    <p:sldLayoutId id="2147483745" r:id="rId17"/>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2005" name="Google Shape;2005;p8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b="1">
                <a:solidFill>
                  <a:schemeClr val="accent2"/>
                </a:solidFill>
                <a:latin typeface="Times New Roman" panose="02020603050405020304" pitchFamily="18" charset="0"/>
                <a:cs typeface="Times New Roman" panose="02020603050405020304" pitchFamily="18" charset="0"/>
              </a:rPr>
              <a:t>Tìm hiểu thuật toán Ada Boost v</a:t>
            </a:r>
            <a:r>
              <a:rPr lang="en" sz="4400" b="1">
                <a:solidFill>
                  <a:schemeClr val="accent2"/>
                </a:solidFill>
                <a:latin typeface="Times New Roman" panose="02020603050405020304" pitchFamily="18" charset="0"/>
                <a:cs typeface="Times New Roman" panose="02020603050405020304" pitchFamily="18" charset="0"/>
              </a:rPr>
              <a:t>à ứng dụng</a:t>
            </a:r>
            <a:endParaRPr sz="4400" b="1">
              <a:solidFill>
                <a:schemeClr val="accent2"/>
              </a:solidFill>
              <a:latin typeface="Times New Roman" panose="02020603050405020304" pitchFamily="18" charset="0"/>
              <a:cs typeface="Times New Roman" panose="02020603050405020304" pitchFamily="18" charset="0"/>
            </a:endParaRPr>
          </a:p>
        </p:txBody>
      </p:sp>
      <p:sp>
        <p:nvSpPr>
          <p:cNvPr id="2006" name="Google Shape;2006;p8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a:latin typeface="Times New Roman" panose="02020603050405020304" pitchFamily="18" charset="0"/>
                <a:cs typeface="Times New Roman" panose="02020603050405020304" pitchFamily="18" charset="0"/>
              </a:rPr>
              <a:t>GVHD:Trần Đình Toàn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57BDE-AB1D-D52E-E268-A91C24C17334}"/>
              </a:ext>
            </a:extLst>
          </p:cNvPr>
          <p:cNvSpPr txBox="1"/>
          <p:nvPr/>
        </p:nvSpPr>
        <p:spPr>
          <a:xfrm>
            <a:off x="883920" y="1573900"/>
            <a:ext cx="4383024" cy="1200329"/>
          </a:xfrm>
          <a:prstGeom prst="rect">
            <a:avLst/>
          </a:prstGeom>
          <a:noFill/>
        </p:spPr>
        <p:txBody>
          <a:bodyPr wrap="square">
            <a:spAutoFit/>
          </a:bodyPr>
          <a:lstStyle/>
          <a:p>
            <a:r>
              <a:rPr lang="pt-BR" sz="2400" b="0" i="0">
                <a:solidFill>
                  <a:srgbClr val="1B1B1B"/>
                </a:solidFill>
                <a:effectLst/>
                <a:latin typeface="Times New Roman" panose="02020603050405020304" pitchFamily="18" charset="0"/>
                <a:cs typeface="Times New Roman" panose="02020603050405020304" pitchFamily="18" charset="0"/>
              </a:rPr>
              <a:t>P1 = A1; P2 = A2; P3 = A1 + A3;</a:t>
            </a:r>
          </a:p>
          <a:p>
            <a:r>
              <a:rPr lang="pt-BR" sz="2400" b="0" i="0">
                <a:solidFill>
                  <a:srgbClr val="1B1B1B"/>
                </a:solidFill>
                <a:effectLst/>
                <a:latin typeface="Times New Roman" panose="02020603050405020304" pitchFamily="18" charset="0"/>
                <a:cs typeface="Times New Roman" panose="02020603050405020304" pitchFamily="18" charset="0"/>
              </a:rPr>
              <a:t>P = A + A1 + A2 + A3;</a:t>
            </a:r>
          </a:p>
          <a:p>
            <a:r>
              <a:rPr lang="pt-BR" sz="2400" b="0" i="0">
                <a:solidFill>
                  <a:srgbClr val="1B1B1B"/>
                </a:solidFill>
                <a:effectLst/>
                <a:latin typeface="Times New Roman" panose="02020603050405020304" pitchFamily="18" charset="0"/>
                <a:cs typeface="Times New Roman" panose="02020603050405020304" pitchFamily="18" charset="0"/>
              </a:rPr>
              <a:t>A = P + P1 - P2 - P3;</a:t>
            </a:r>
          </a:p>
        </p:txBody>
      </p:sp>
      <p:sp>
        <p:nvSpPr>
          <p:cNvPr id="5" name="TextBox 4">
            <a:extLst>
              <a:ext uri="{FF2B5EF4-FFF2-40B4-BE49-F238E27FC236}">
                <a16:creationId xmlns:a16="http://schemas.microsoft.com/office/drawing/2014/main" id="{EC6A4AAF-9BF2-EDFD-3211-E2409E016464}"/>
              </a:ext>
            </a:extLst>
          </p:cNvPr>
          <p:cNvSpPr txBox="1"/>
          <p:nvPr/>
        </p:nvSpPr>
        <p:spPr>
          <a:xfrm>
            <a:off x="627888" y="827270"/>
            <a:ext cx="4895088" cy="461665"/>
          </a:xfrm>
          <a:prstGeom prst="rect">
            <a:avLst/>
          </a:prstGeom>
          <a:noFill/>
        </p:spPr>
        <p:txBody>
          <a:bodyPr wrap="square">
            <a:spAutoFit/>
          </a:bodyPr>
          <a:lstStyle/>
          <a:p>
            <a:r>
              <a:rPr lang="en-US" sz="2400" b="0" i="0">
                <a:solidFill>
                  <a:srgbClr val="1B1B1B"/>
                </a:solidFill>
                <a:effectLst/>
                <a:latin typeface="Times New Roman" panose="02020603050405020304" pitchFamily="18" charset="0"/>
                <a:cs typeface="Times New Roman" panose="02020603050405020304" pitchFamily="18" charset="0"/>
              </a:rPr>
              <a:t>Tổng các giá trị pixel trong vùng “A”</a:t>
            </a:r>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6DCE78F-8CA9-E7AE-8004-21AA1A3C5514}"/>
              </a:ext>
            </a:extLst>
          </p:cNvPr>
          <p:cNvPicPr>
            <a:picLocks noChangeAspect="1"/>
          </p:cNvPicPr>
          <p:nvPr/>
        </p:nvPicPr>
        <p:blipFill>
          <a:blip r:embed="rId2"/>
          <a:stretch>
            <a:fillRect/>
          </a:stretch>
        </p:blipFill>
        <p:spPr>
          <a:xfrm>
            <a:off x="5641848" y="1573900"/>
            <a:ext cx="2987811" cy="2256282"/>
          </a:xfrm>
          <a:prstGeom prst="rect">
            <a:avLst/>
          </a:prstGeom>
        </p:spPr>
      </p:pic>
    </p:spTree>
    <p:extLst>
      <p:ext uri="{BB962C8B-B14F-4D97-AF65-F5344CB8AC3E}">
        <p14:creationId xmlns:p14="http://schemas.microsoft.com/office/powerpoint/2010/main" val="766000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FC7AAB-9B43-3555-C30B-800BF773D96B}"/>
              </a:ext>
            </a:extLst>
          </p:cNvPr>
          <p:cNvSpPr txBox="1"/>
          <p:nvPr/>
        </p:nvSpPr>
        <p:spPr>
          <a:xfrm>
            <a:off x="524256" y="845326"/>
            <a:ext cx="8461248" cy="3170099"/>
          </a:xfrm>
          <a:prstGeom prst="rect">
            <a:avLst/>
          </a:prstGeom>
          <a:noFill/>
        </p:spPr>
        <p:txBody>
          <a:bodyPr wrap="square">
            <a:spAutoFit/>
          </a:bodyPr>
          <a:lstStyle/>
          <a:p>
            <a:pPr algn="l"/>
            <a:r>
              <a:rPr lang="vi-VN" sz="3200" b="1" i="0">
                <a:solidFill>
                  <a:srgbClr val="1B1B1B"/>
                </a:solidFill>
                <a:effectLst/>
                <a:latin typeface="+mj-lt"/>
              </a:rPr>
              <a:t>2.2 Thuật toán tăng tốc AdaBoost</a:t>
            </a:r>
          </a:p>
          <a:p>
            <a:pPr algn="l"/>
            <a:r>
              <a:rPr lang="en-US" sz="2800" b="0" i="0">
                <a:solidFill>
                  <a:srgbClr val="1B1B1B"/>
                </a:solidFill>
                <a:effectLst/>
                <a:latin typeface="+mj-lt"/>
              </a:rPr>
              <a:t>	</a:t>
            </a:r>
            <a:r>
              <a:rPr lang="vi-VN" sz="2800" b="0" i="0">
                <a:solidFill>
                  <a:srgbClr val="1B1B1B"/>
                </a:solidFill>
                <a:effectLst/>
                <a:latin typeface="+mj-lt"/>
              </a:rPr>
              <a:t>Kỹ thuật Boosting: Boosting là thuật toán học quần thể bằng cách xây dựng nhiều thuật toán học cùng lúc (ví dụ như cây quyết định) và kết hợp chúng lại. Mục đích là có thể có một cụm hoặc một nhóm các weak learner sau đó kết hợp chúng lại để tạo ra một strong learner duy nhất.</a:t>
            </a:r>
          </a:p>
        </p:txBody>
      </p:sp>
    </p:spTree>
    <p:extLst>
      <p:ext uri="{BB962C8B-B14F-4D97-AF65-F5344CB8AC3E}">
        <p14:creationId xmlns:p14="http://schemas.microsoft.com/office/powerpoint/2010/main" val="57569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C8598E-64AF-DA6B-12FD-4ADA26AE8ED2}"/>
              </a:ext>
            </a:extLst>
          </p:cNvPr>
          <p:cNvPicPr>
            <a:picLocks noChangeAspect="1"/>
          </p:cNvPicPr>
          <p:nvPr/>
        </p:nvPicPr>
        <p:blipFill>
          <a:blip r:embed="rId2"/>
          <a:stretch>
            <a:fillRect/>
          </a:stretch>
        </p:blipFill>
        <p:spPr>
          <a:xfrm>
            <a:off x="1585531" y="423100"/>
            <a:ext cx="6143625" cy="3419475"/>
          </a:xfrm>
          <a:prstGeom prst="rect">
            <a:avLst/>
          </a:prstGeom>
        </p:spPr>
      </p:pic>
      <p:sp>
        <p:nvSpPr>
          <p:cNvPr id="6" name="TextBox 5">
            <a:extLst>
              <a:ext uri="{FF2B5EF4-FFF2-40B4-BE49-F238E27FC236}">
                <a16:creationId xmlns:a16="http://schemas.microsoft.com/office/drawing/2014/main" id="{D069FD05-8B07-D3CD-4E8A-A44D59A9F191}"/>
              </a:ext>
            </a:extLst>
          </p:cNvPr>
          <p:cNvSpPr txBox="1"/>
          <p:nvPr/>
        </p:nvSpPr>
        <p:spPr>
          <a:xfrm>
            <a:off x="1981200" y="3738479"/>
            <a:ext cx="5992368" cy="1200329"/>
          </a:xfrm>
          <a:prstGeom prst="rect">
            <a:avLst/>
          </a:prstGeom>
          <a:noFill/>
        </p:spPr>
        <p:txBody>
          <a:bodyPr wrap="square">
            <a:spAutoFit/>
          </a:bodyPr>
          <a:lstStyle/>
          <a:p>
            <a:pPr algn="l"/>
            <a:r>
              <a:rPr lang="vi-VN" sz="3600" b="0" i="0">
                <a:solidFill>
                  <a:srgbClr val="1B1B1B"/>
                </a:solidFill>
                <a:effectLst/>
                <a:latin typeface="+mj-lt"/>
              </a:rPr>
              <a:t>Sơ đồ cơ bản về Adaboost:</a:t>
            </a:r>
          </a:p>
          <a:p>
            <a:br>
              <a:rPr lang="vi-VN"/>
            </a:br>
            <a:endParaRPr lang="en-US"/>
          </a:p>
        </p:txBody>
      </p:sp>
    </p:spTree>
    <p:extLst>
      <p:ext uri="{BB962C8B-B14F-4D97-AF65-F5344CB8AC3E}">
        <p14:creationId xmlns:p14="http://schemas.microsoft.com/office/powerpoint/2010/main" val="15061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7FC0-D6A0-5F67-C1A3-446B2C402E55}"/>
              </a:ext>
            </a:extLst>
          </p:cNvPr>
          <p:cNvSpPr>
            <a:spLocks noGrp="1"/>
          </p:cNvSpPr>
          <p:nvPr>
            <p:ph type="title"/>
          </p:nvPr>
        </p:nvSpPr>
        <p:spPr/>
        <p:txBody>
          <a:bodyPr/>
          <a:lstStyle/>
          <a:p>
            <a:r>
              <a:rPr lang="en-US"/>
              <a:t>Ứng dụng</a:t>
            </a:r>
          </a:p>
        </p:txBody>
      </p:sp>
      <p:sp>
        <p:nvSpPr>
          <p:cNvPr id="3" name="Title 2">
            <a:extLst>
              <a:ext uri="{FF2B5EF4-FFF2-40B4-BE49-F238E27FC236}">
                <a16:creationId xmlns:a16="http://schemas.microsoft.com/office/drawing/2014/main" id="{F11F34FF-F14E-E2A0-F2C5-935D3EA11275}"/>
              </a:ext>
            </a:extLst>
          </p:cNvPr>
          <p:cNvSpPr>
            <a:spLocks noGrp="1"/>
          </p:cNvSpPr>
          <p:nvPr>
            <p:ph type="title" idx="2"/>
          </p:nvPr>
        </p:nvSpPr>
        <p:spPr>
          <a:xfrm>
            <a:off x="2019300" y="1170432"/>
            <a:ext cx="5105400" cy="1213800"/>
          </a:xfrm>
        </p:spPr>
        <p:txBody>
          <a:bodyPr/>
          <a:lstStyle/>
          <a:p>
            <a:r>
              <a:rPr lang="en-US" sz="8000" b="1"/>
              <a:t>03</a:t>
            </a:r>
            <a:endParaRPr lang="en-US" b="1"/>
          </a:p>
        </p:txBody>
      </p:sp>
    </p:spTree>
    <p:extLst>
      <p:ext uri="{BB962C8B-B14F-4D97-AF65-F5344CB8AC3E}">
        <p14:creationId xmlns:p14="http://schemas.microsoft.com/office/powerpoint/2010/main" val="226460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273FB-3F51-CE16-898A-893527852945}"/>
              </a:ext>
            </a:extLst>
          </p:cNvPr>
          <p:cNvSpPr txBox="1"/>
          <p:nvPr/>
        </p:nvSpPr>
        <p:spPr>
          <a:xfrm>
            <a:off x="865632" y="850684"/>
            <a:ext cx="7412736" cy="1200329"/>
          </a:xfrm>
          <a:prstGeom prst="rect">
            <a:avLst/>
          </a:prstGeom>
          <a:noFill/>
        </p:spPr>
        <p:txBody>
          <a:bodyPr wrap="square">
            <a:spAutoFit/>
          </a:bodyPr>
          <a:lstStyle/>
          <a:p>
            <a:r>
              <a:rPr lang="en-US" sz="2400" b="0" i="0">
                <a:solidFill>
                  <a:srgbClr val="1F1F1F"/>
                </a:solidFill>
                <a:effectLst/>
                <a:latin typeface="Times New Roman" panose="02020603050405020304" pitchFamily="18" charset="0"/>
                <a:cs typeface="Times New Roman" panose="02020603050405020304" pitchFamily="18" charset="0"/>
              </a:rPr>
              <a:t>	</a:t>
            </a:r>
            <a:r>
              <a:rPr lang="vi-VN" sz="2400" b="0" i="0">
                <a:solidFill>
                  <a:srgbClr val="1F1F1F"/>
                </a:solidFill>
                <a:effectLst/>
                <a:latin typeface="Times New Roman" panose="02020603050405020304" pitchFamily="18" charset="0"/>
                <a:cs typeface="Times New Roman" panose="02020603050405020304" pitchFamily="18" charset="0"/>
              </a:rPr>
              <a:t>AdaBoost là một thuật toán học máy mạnh mẽ có thể được áp dụng cho nhiều loại vấn đề khác nhau. Dưới đây là một số ứng dụng phổ biến của AdaBoost:</a:t>
            </a:r>
            <a:endParaRPr lang="en-US" sz="2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19CB40-CCCB-B33A-E221-68DE184A78E4}"/>
              </a:ext>
            </a:extLst>
          </p:cNvPr>
          <p:cNvSpPr txBox="1"/>
          <p:nvPr/>
        </p:nvSpPr>
        <p:spPr>
          <a:xfrm>
            <a:off x="1164336" y="2315462"/>
            <a:ext cx="4572000" cy="1200329"/>
          </a:xfrm>
          <a:prstGeom prst="rect">
            <a:avLst/>
          </a:prstGeom>
          <a:noFill/>
        </p:spPr>
        <p:txBody>
          <a:bodyPr wrap="square">
            <a:spAutoFit/>
          </a:bodyPr>
          <a:lstStyle/>
          <a:p>
            <a:pPr marL="285750" indent="-285750">
              <a:buFont typeface="Arial" panose="020B0604020202020204" pitchFamily="34" charset="0"/>
              <a:buChar char="•"/>
            </a:pPr>
            <a:r>
              <a:rPr lang="en-US" sz="2400" b="0" i="0">
                <a:solidFill>
                  <a:srgbClr val="1F1F1F"/>
                </a:solidFill>
                <a:effectLst/>
                <a:latin typeface="Times New Roman" panose="02020603050405020304" pitchFamily="18" charset="0"/>
                <a:cs typeface="Times New Roman" panose="02020603050405020304" pitchFamily="18" charset="0"/>
              </a:rPr>
              <a:t>Phân loại</a:t>
            </a:r>
          </a:p>
          <a:p>
            <a:pPr marL="285750" indent="-285750">
              <a:buFont typeface="Arial" panose="020B0604020202020204" pitchFamily="34" charset="0"/>
              <a:buChar char="•"/>
            </a:pPr>
            <a:r>
              <a:rPr lang="en-US" sz="2400" b="0" i="0">
                <a:solidFill>
                  <a:srgbClr val="1F1F1F"/>
                </a:solidFill>
                <a:effectLst/>
                <a:latin typeface="Times New Roman" panose="02020603050405020304" pitchFamily="18" charset="0"/>
                <a:cs typeface="Times New Roman" panose="02020603050405020304" pitchFamily="18" charset="0"/>
              </a:rPr>
              <a:t>Dự đoán</a:t>
            </a:r>
            <a:endParaRPr lang="en-US" sz="2400">
              <a:solidFill>
                <a:srgbClr val="1F1F1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a:solidFill>
                  <a:srgbClr val="1F1F1F"/>
                </a:solidFill>
                <a:effectLst/>
                <a:latin typeface="Times New Roman" panose="02020603050405020304" pitchFamily="18" charset="0"/>
                <a:cs typeface="Times New Roman" panose="02020603050405020304" pitchFamily="18" charset="0"/>
              </a:rPr>
              <a:t>Nhận dạng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994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E125D3-CD3E-0B3E-2C31-BD5AB36D02F0}"/>
              </a:ext>
            </a:extLst>
          </p:cNvPr>
          <p:cNvSpPr txBox="1"/>
          <p:nvPr/>
        </p:nvSpPr>
        <p:spPr>
          <a:xfrm>
            <a:off x="505968" y="674638"/>
            <a:ext cx="8132064" cy="2369880"/>
          </a:xfrm>
          <a:prstGeom prst="rect">
            <a:avLst/>
          </a:prstGeom>
          <a:noFill/>
        </p:spPr>
        <p:txBody>
          <a:bodyPr wrap="square">
            <a:spAutoFit/>
          </a:bodyPr>
          <a:lstStyle/>
          <a:p>
            <a:pPr algn="l"/>
            <a:r>
              <a:rPr lang="vi-VN" sz="2400" b="0" i="0">
                <a:solidFill>
                  <a:srgbClr val="1F1F1F"/>
                </a:solidFill>
                <a:effectLst/>
                <a:latin typeface="+mj-lt"/>
              </a:rPr>
              <a:t>Ngoài ra, AdaBoost cũng có thể được sử dụng cho các ứng dụng khác, chẳng hạn như</a:t>
            </a:r>
            <a:r>
              <a:rPr lang="en-US" sz="2400" b="0" i="0">
                <a:solidFill>
                  <a:srgbClr val="1F1F1F"/>
                </a:solidFill>
                <a:effectLst/>
                <a:latin typeface="+mj-lt"/>
              </a:rPr>
              <a:t>:</a:t>
            </a:r>
            <a:endParaRPr lang="vi-VN" sz="2400" b="0" i="0">
              <a:solidFill>
                <a:srgbClr val="1F1F1F"/>
              </a:solidFill>
              <a:effectLst/>
              <a:latin typeface="+mj-lt"/>
            </a:endParaRPr>
          </a:p>
          <a:p>
            <a:pPr algn="l">
              <a:buFont typeface="Arial" panose="020B0604020202020204" pitchFamily="34" charset="0"/>
              <a:buChar char="•"/>
            </a:pPr>
            <a:r>
              <a:rPr lang="vi-VN" sz="2400" b="0" i="0">
                <a:solidFill>
                  <a:srgbClr val="1F1F1F"/>
                </a:solidFill>
                <a:effectLst/>
                <a:latin typeface="+mj-lt"/>
              </a:rPr>
              <a:t>Lọc spam</a:t>
            </a:r>
            <a:endParaRPr lang="en-US" sz="2400" b="0" i="0">
              <a:solidFill>
                <a:srgbClr val="1F1F1F"/>
              </a:solidFill>
              <a:effectLst/>
              <a:latin typeface="+mj-lt"/>
            </a:endParaRPr>
          </a:p>
          <a:p>
            <a:pPr algn="l">
              <a:buFont typeface="Arial" panose="020B0604020202020204" pitchFamily="34" charset="0"/>
              <a:buChar char="•"/>
            </a:pPr>
            <a:r>
              <a:rPr lang="vi-VN" sz="2400" b="0" i="0">
                <a:solidFill>
                  <a:srgbClr val="1F1F1F"/>
                </a:solidFill>
                <a:effectLst/>
                <a:latin typeface="+mj-lt"/>
              </a:rPr>
              <a:t>Chẩn đoán y tế</a:t>
            </a:r>
          </a:p>
          <a:p>
            <a:pPr algn="l">
              <a:buFont typeface="Arial" panose="020B0604020202020204" pitchFamily="34" charset="0"/>
              <a:buChar char="•"/>
            </a:pPr>
            <a:r>
              <a:rPr lang="vi-VN" sz="2400" b="0" i="0">
                <a:solidFill>
                  <a:srgbClr val="1F1F1F"/>
                </a:solidFill>
                <a:effectLst/>
                <a:latin typeface="+mj-lt"/>
              </a:rPr>
              <a:t>Phân tích tín dụng</a:t>
            </a:r>
            <a:endParaRPr lang="en-US" sz="2400" b="0" i="0">
              <a:solidFill>
                <a:srgbClr val="1F1F1F"/>
              </a:solidFill>
              <a:effectLst/>
              <a:latin typeface="+mj-lt"/>
            </a:endParaRPr>
          </a:p>
          <a:p>
            <a:pPr algn="l">
              <a:buFont typeface="Arial" panose="020B0604020202020204" pitchFamily="34" charset="0"/>
              <a:buChar char="•"/>
            </a:pPr>
            <a:endParaRPr lang="vi-VN" sz="2800" b="0" i="0">
              <a:solidFill>
                <a:srgbClr val="1F1F1F"/>
              </a:solidFill>
              <a:effectLst/>
              <a:latin typeface="+mj-lt"/>
            </a:endParaRPr>
          </a:p>
        </p:txBody>
      </p:sp>
    </p:spTree>
    <p:extLst>
      <p:ext uri="{BB962C8B-B14F-4D97-AF65-F5344CB8AC3E}">
        <p14:creationId xmlns:p14="http://schemas.microsoft.com/office/powerpoint/2010/main" val="327647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9BA1-3BF3-7CEF-B6E4-5A675F45CD97}"/>
              </a:ext>
            </a:extLst>
          </p:cNvPr>
          <p:cNvSpPr>
            <a:spLocks noGrp="1"/>
          </p:cNvSpPr>
          <p:nvPr>
            <p:ph type="title"/>
          </p:nvPr>
        </p:nvSpPr>
        <p:spPr>
          <a:xfrm>
            <a:off x="2019300" y="2262312"/>
            <a:ext cx="5105400" cy="1213800"/>
          </a:xfrm>
        </p:spPr>
        <p:txBody>
          <a:bodyPr/>
          <a:lstStyle/>
          <a:p>
            <a:r>
              <a:rPr lang="en-US"/>
              <a:t>Kết luận</a:t>
            </a:r>
          </a:p>
        </p:txBody>
      </p:sp>
      <p:sp>
        <p:nvSpPr>
          <p:cNvPr id="3" name="Title 2">
            <a:extLst>
              <a:ext uri="{FF2B5EF4-FFF2-40B4-BE49-F238E27FC236}">
                <a16:creationId xmlns:a16="http://schemas.microsoft.com/office/drawing/2014/main" id="{FC99C322-CA56-7F8E-4CB7-2A4FDEFB5D3D}"/>
              </a:ext>
            </a:extLst>
          </p:cNvPr>
          <p:cNvSpPr>
            <a:spLocks noGrp="1"/>
          </p:cNvSpPr>
          <p:nvPr>
            <p:ph type="title" idx="2"/>
          </p:nvPr>
        </p:nvSpPr>
        <p:spPr>
          <a:xfrm>
            <a:off x="2019300" y="1219200"/>
            <a:ext cx="5105400" cy="1213800"/>
          </a:xfrm>
        </p:spPr>
        <p:txBody>
          <a:bodyPr/>
          <a:lstStyle/>
          <a:p>
            <a:r>
              <a:rPr lang="en-US" sz="8800" b="1"/>
              <a:t>04</a:t>
            </a:r>
            <a:r>
              <a:rPr lang="en-US"/>
              <a:t>	</a:t>
            </a:r>
          </a:p>
        </p:txBody>
      </p:sp>
    </p:spTree>
    <p:extLst>
      <p:ext uri="{BB962C8B-B14F-4D97-AF65-F5344CB8AC3E}">
        <p14:creationId xmlns:p14="http://schemas.microsoft.com/office/powerpoint/2010/main" val="1539719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9"/>
        <p:cNvGrpSpPr/>
        <p:nvPr/>
      </p:nvGrpSpPr>
      <p:grpSpPr>
        <a:xfrm>
          <a:off x="0" y="0"/>
          <a:ext cx="0" cy="0"/>
          <a:chOff x="0" y="0"/>
          <a:chExt cx="0" cy="0"/>
        </a:xfrm>
      </p:grpSpPr>
      <p:sp>
        <p:nvSpPr>
          <p:cNvPr id="3" name="TextBox 2">
            <a:extLst>
              <a:ext uri="{FF2B5EF4-FFF2-40B4-BE49-F238E27FC236}">
                <a16:creationId xmlns:a16="http://schemas.microsoft.com/office/drawing/2014/main" id="{9CC99B82-BEFB-D2AA-A401-6DEECC05A094}"/>
              </a:ext>
            </a:extLst>
          </p:cNvPr>
          <p:cNvSpPr txBox="1"/>
          <p:nvPr/>
        </p:nvSpPr>
        <p:spPr>
          <a:xfrm>
            <a:off x="1641423" y="1093326"/>
            <a:ext cx="5900503" cy="307777"/>
          </a:xfrm>
          <a:prstGeom prst="rect">
            <a:avLst/>
          </a:prstGeom>
          <a:noFill/>
        </p:spPr>
        <p:txBody>
          <a:bodyPr wrap="square">
            <a:spAutoFit/>
          </a:bodyPr>
          <a:lstStyle/>
          <a:p>
            <a:pPr algn="l">
              <a:buFont typeface="Arial" panose="020B0604020202020204" pitchFamily="34" charset="0"/>
              <a:buChar char="•"/>
            </a:pPr>
            <a:r>
              <a:rPr lang="vi-VN" b="0" i="0">
                <a:solidFill>
                  <a:srgbClr val="FFFFFF"/>
                </a:solidFill>
                <a:effectLst/>
                <a:latin typeface="Helvetica Neue"/>
              </a:rPr>
              <a:t>Tối ưu hóa siêu tham số khó hơn nhiều</a:t>
            </a:r>
          </a:p>
        </p:txBody>
      </p:sp>
      <p:sp>
        <p:nvSpPr>
          <p:cNvPr id="5" name="TextBox 4">
            <a:extLst>
              <a:ext uri="{FF2B5EF4-FFF2-40B4-BE49-F238E27FC236}">
                <a16:creationId xmlns:a16="http://schemas.microsoft.com/office/drawing/2014/main" id="{43E93A35-9FEF-9CC7-3A31-60314CF29C57}"/>
              </a:ext>
            </a:extLst>
          </p:cNvPr>
          <p:cNvSpPr txBox="1"/>
          <p:nvPr/>
        </p:nvSpPr>
        <p:spPr>
          <a:xfrm>
            <a:off x="780288" y="659910"/>
            <a:ext cx="7620000" cy="3170099"/>
          </a:xfrm>
          <a:prstGeom prst="rect">
            <a:avLst/>
          </a:prstGeom>
          <a:noFill/>
        </p:spPr>
        <p:txBody>
          <a:bodyPr wrap="square">
            <a:spAutoFit/>
          </a:bodyPr>
          <a:lstStyle/>
          <a:p>
            <a:pPr algn="l"/>
            <a:r>
              <a:rPr lang="vi-VN" sz="2000" b="1" i="0">
                <a:effectLst/>
                <a:latin typeface="Times New Roman" panose="02020603050405020304" pitchFamily="18" charset="0"/>
                <a:cs typeface="Times New Roman" panose="02020603050405020304" pitchFamily="18" charset="0"/>
              </a:rPr>
              <a:t>Ưu điểm</a:t>
            </a:r>
          </a:p>
          <a:p>
            <a:pPr marL="285750" lvl="1" indent="-285750">
              <a:buSzPct val="130000"/>
              <a:buFont typeface="Arial" panose="020B0604020202020204" pitchFamily="34" charset="0"/>
              <a:buChar char="•"/>
            </a:pPr>
            <a:r>
              <a:rPr lang="vi-VN" sz="2000" b="0" i="0">
                <a:effectLst/>
                <a:latin typeface="Times New Roman" panose="02020603050405020304" pitchFamily="18" charset="0"/>
                <a:cs typeface="Times New Roman" panose="02020603050405020304" pitchFamily="18" charset="0"/>
              </a:rPr>
              <a:t>Ít điều chỉnh thông số hơn</a:t>
            </a:r>
          </a:p>
          <a:p>
            <a:pPr marL="285750" indent="-285750" algn="l">
              <a:buSzPct val="130000"/>
              <a:buFont typeface="Arial" panose="020B0604020202020204" pitchFamily="34" charset="0"/>
              <a:buChar char="•"/>
            </a:pPr>
            <a:r>
              <a:rPr lang="vi-VN" sz="2000" b="0" i="0">
                <a:effectLst/>
                <a:latin typeface="Times New Roman" panose="02020603050405020304" pitchFamily="18" charset="0"/>
                <a:cs typeface="Times New Roman" panose="02020603050405020304" pitchFamily="18" charset="0"/>
              </a:rPr>
              <a:t>Giúp giảm độ chệch và phương sai</a:t>
            </a:r>
          </a:p>
          <a:p>
            <a:pPr marL="285750" indent="-285750" algn="l">
              <a:buSzPct val="130000"/>
              <a:buFont typeface="Arial" panose="020B0604020202020204" pitchFamily="34" charset="0"/>
              <a:buChar char="•"/>
            </a:pPr>
            <a:r>
              <a:rPr lang="vi-VN" sz="2000" b="0" i="0">
                <a:effectLst/>
                <a:latin typeface="Times New Roman" panose="02020603050405020304" pitchFamily="18" charset="0"/>
                <a:cs typeface="Times New Roman" panose="02020603050405020304" pitchFamily="18" charset="0"/>
              </a:rPr>
              <a:t>Độ chính xác của các bộ phân loại yếu có thể được cải thiện bằng cách sử dụng phương pháp này</a:t>
            </a:r>
          </a:p>
          <a:p>
            <a:pPr marL="285750" indent="-285750" algn="l">
              <a:buSzPct val="130000"/>
              <a:buFont typeface="Arial" panose="020B0604020202020204" pitchFamily="34" charset="0"/>
              <a:buChar char="•"/>
            </a:pPr>
            <a:r>
              <a:rPr lang="vi-VN" sz="2000" b="0" i="0">
                <a:effectLst/>
                <a:latin typeface="Times New Roman" panose="02020603050405020304" pitchFamily="18" charset="0"/>
                <a:cs typeface="Times New Roman" panose="02020603050405020304" pitchFamily="18" charset="0"/>
              </a:rPr>
              <a:t>Dễ sử dụng</a:t>
            </a:r>
          </a:p>
          <a:p>
            <a:pPr algn="l"/>
            <a:r>
              <a:rPr lang="en-US" sz="2000" b="1" i="0">
                <a:effectLst/>
                <a:latin typeface="Times New Roman" panose="02020603050405020304" pitchFamily="18" charset="0"/>
                <a:cs typeface="Times New Roman" panose="02020603050405020304" pitchFamily="18" charset="0"/>
              </a:rPr>
              <a:t>Bất lợi</a:t>
            </a:r>
            <a:endParaRPr lang="vi-VN" sz="2000" b="1" i="0">
              <a:effectLst/>
              <a:latin typeface="Times New Roman" panose="02020603050405020304" pitchFamily="18" charset="0"/>
              <a:cs typeface="Times New Roman" panose="02020603050405020304" pitchFamily="18" charset="0"/>
            </a:endParaRPr>
          </a:p>
          <a:p>
            <a:pPr marL="285750" lvl="3" indent="-285750">
              <a:buSzPct val="130000"/>
              <a:buFont typeface="Arial" panose="020B0604020202020204" pitchFamily="34" charset="0"/>
              <a:buChar char="•"/>
            </a:pPr>
            <a:r>
              <a:rPr lang="vi-VN" sz="2000" b="0" i="0">
                <a:effectLst/>
                <a:latin typeface="Times New Roman" panose="02020603050405020304" pitchFamily="18" charset="0"/>
                <a:cs typeface="Times New Roman" panose="02020603050405020304" pitchFamily="18" charset="0"/>
              </a:rPr>
              <a:t>Nó cần tập dữ liệu</a:t>
            </a:r>
          </a:p>
          <a:p>
            <a:pPr marL="285750" lvl="2" indent="-285750">
              <a:buSzPct val="130000"/>
              <a:buFont typeface="Arial" panose="020B0604020202020204" pitchFamily="34" charset="0"/>
              <a:buChar char="•"/>
            </a:pPr>
            <a:r>
              <a:rPr lang="vi-VN" sz="2000" b="0" i="0">
                <a:effectLst/>
                <a:latin typeface="Times New Roman" panose="02020603050405020304" pitchFamily="18" charset="0"/>
                <a:cs typeface="Times New Roman" panose="02020603050405020304" pitchFamily="18" charset="0"/>
              </a:rPr>
              <a:t>Rất nhạy cảm với người ra ngoài và tiếng ồn</a:t>
            </a:r>
          </a:p>
          <a:p>
            <a:pPr marL="285750" lvl="2" indent="-285750">
              <a:buSzPct val="130000"/>
              <a:buFont typeface="Arial" panose="020B0604020202020204" pitchFamily="34" charset="0"/>
              <a:buChar char="•"/>
            </a:pPr>
            <a:r>
              <a:rPr lang="vi-VN" sz="2000" b="0" i="0">
                <a:effectLst/>
                <a:latin typeface="Times New Roman" panose="02020603050405020304" pitchFamily="18" charset="0"/>
                <a:cs typeface="Times New Roman" panose="02020603050405020304" pitchFamily="18" charset="0"/>
              </a:rPr>
              <a:t>Chậm hơn XGBoost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CE8798-0BD8-9558-82D9-B6A0F5B251F3}"/>
              </a:ext>
            </a:extLst>
          </p:cNvPr>
          <p:cNvSpPr txBox="1"/>
          <p:nvPr/>
        </p:nvSpPr>
        <p:spPr>
          <a:xfrm>
            <a:off x="670560" y="1663809"/>
            <a:ext cx="7632192" cy="1815882"/>
          </a:xfrm>
          <a:prstGeom prst="rect">
            <a:avLst/>
          </a:prstGeom>
          <a:noFill/>
        </p:spPr>
        <p:txBody>
          <a:bodyPr wrap="square">
            <a:spAutoFit/>
          </a:bodyPr>
          <a:lstStyle/>
          <a:p>
            <a:pPr algn="l"/>
            <a:r>
              <a:rPr lang="en-US" sz="2800" b="0" i="0">
                <a:solidFill>
                  <a:srgbClr val="1F1F1F"/>
                </a:solidFill>
                <a:latin typeface="Times New Roman" panose="02020603050405020304" pitchFamily="18" charset="0"/>
                <a:cs typeface="Times New Roman" panose="02020603050405020304" pitchFamily="18" charset="0"/>
                <a:sym typeface="Wingdings" panose="05000000000000000000" pitchFamily="2" charset="2"/>
              </a:rPr>
              <a:t>	</a:t>
            </a:r>
            <a:r>
              <a:rPr lang="vi-VN" sz="2800" b="0" i="0">
                <a:solidFill>
                  <a:srgbClr val="1F1F1F"/>
                </a:solidFill>
                <a:latin typeface="Times New Roman" panose="02020603050405020304" pitchFamily="18" charset="0"/>
                <a:cs typeface="Times New Roman" panose="02020603050405020304" pitchFamily="18" charset="0"/>
              </a:rPr>
              <a:t>AdaBoost là một thuật toán mạnh mẽ và linh hoạt có thể được sử dụng cho nhiều loại vấn đề khác nhau. Nó là một công cụ hữu ích cho các nhà khoa học dữ liệu và kỹ sư máy học.</a:t>
            </a:r>
            <a:endParaRPr lang="en-US" sz="2800">
              <a:solidFill>
                <a:srgbClr val="1F1F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70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0"/>
        <p:cNvGrpSpPr/>
        <p:nvPr/>
      </p:nvGrpSpPr>
      <p:grpSpPr>
        <a:xfrm>
          <a:off x="0" y="0"/>
          <a:ext cx="0" cy="0"/>
          <a:chOff x="0" y="0"/>
          <a:chExt cx="0" cy="0"/>
        </a:xfrm>
      </p:grpSpPr>
      <p:sp>
        <p:nvSpPr>
          <p:cNvPr id="2012" name="Google Shape;2012;p8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P</a:t>
            </a:r>
            <a:r>
              <a:rPr lang="en"/>
              <a:t>hân công </a:t>
            </a:r>
            <a:endParaRPr/>
          </a:p>
        </p:txBody>
      </p:sp>
      <p:graphicFrame>
        <p:nvGraphicFramePr>
          <p:cNvPr id="4" name="Table 3">
            <a:extLst>
              <a:ext uri="{FF2B5EF4-FFF2-40B4-BE49-F238E27FC236}">
                <a16:creationId xmlns:a16="http://schemas.microsoft.com/office/drawing/2014/main" id="{5FD8E0FB-1FEF-B617-F5C0-40DFE38167B3}"/>
              </a:ext>
            </a:extLst>
          </p:cNvPr>
          <p:cNvGraphicFramePr>
            <a:graphicFrameLocks noGrp="1"/>
          </p:cNvGraphicFramePr>
          <p:nvPr>
            <p:extLst>
              <p:ext uri="{D42A27DB-BD31-4B8C-83A1-F6EECF244321}">
                <p14:modId xmlns:p14="http://schemas.microsoft.com/office/powerpoint/2010/main" val="3288113260"/>
              </p:ext>
            </p:extLst>
          </p:nvPr>
        </p:nvGraphicFramePr>
        <p:xfrm>
          <a:off x="891915" y="1499016"/>
          <a:ext cx="6548202" cy="2452693"/>
        </p:xfrm>
        <a:graphic>
          <a:graphicData uri="http://schemas.openxmlformats.org/drawingml/2006/table">
            <a:tbl>
              <a:tblPr firstRow="1" bandRow="1">
                <a:tableStyleId>{A81D7EF0-51D2-4E9F-A05F-5DEF38DAC9D8}</a:tableStyleId>
              </a:tblPr>
              <a:tblGrid>
                <a:gridCol w="2182734">
                  <a:extLst>
                    <a:ext uri="{9D8B030D-6E8A-4147-A177-3AD203B41FA5}">
                      <a16:colId xmlns:a16="http://schemas.microsoft.com/office/drawing/2014/main" val="2038987838"/>
                    </a:ext>
                  </a:extLst>
                </a:gridCol>
                <a:gridCol w="2182734">
                  <a:extLst>
                    <a:ext uri="{9D8B030D-6E8A-4147-A177-3AD203B41FA5}">
                      <a16:colId xmlns:a16="http://schemas.microsoft.com/office/drawing/2014/main" val="1282582944"/>
                    </a:ext>
                  </a:extLst>
                </a:gridCol>
                <a:gridCol w="2182734">
                  <a:extLst>
                    <a:ext uri="{9D8B030D-6E8A-4147-A177-3AD203B41FA5}">
                      <a16:colId xmlns:a16="http://schemas.microsoft.com/office/drawing/2014/main" val="840882146"/>
                    </a:ext>
                  </a:extLst>
                </a:gridCol>
              </a:tblGrid>
              <a:tr h="543008">
                <a:tc>
                  <a:txBody>
                    <a:bodyPr/>
                    <a:lstStyle/>
                    <a:p>
                      <a:pPr algn="ctr"/>
                      <a:r>
                        <a:rPr lang="en-US" b="1">
                          <a:latin typeface="Manjari" panose="020B0604020202020204" charset="0"/>
                          <a:cs typeface="Manjari" panose="020B0604020202020204" charset="0"/>
                        </a:rPr>
                        <a:t>Họ và tên</a:t>
                      </a:r>
                    </a:p>
                  </a:txBody>
                  <a:tcPr/>
                </a:tc>
                <a:tc>
                  <a:txBody>
                    <a:bodyPr/>
                    <a:lstStyle/>
                    <a:p>
                      <a:pPr algn="ctr"/>
                      <a:r>
                        <a:rPr lang="en-US" b="1">
                          <a:latin typeface="Manjari" panose="020B0604020202020204" charset="0"/>
                          <a:cs typeface="Manjari" panose="020B0604020202020204" charset="0"/>
                        </a:rPr>
                        <a:t>MSSV</a:t>
                      </a:r>
                    </a:p>
                  </a:txBody>
                  <a:tcPr/>
                </a:tc>
                <a:tc>
                  <a:txBody>
                    <a:bodyPr/>
                    <a:lstStyle/>
                    <a:p>
                      <a:pPr algn="ctr"/>
                      <a:r>
                        <a:rPr lang="en-US" b="1">
                          <a:latin typeface="Manjari" panose="020B0604020202020204" charset="0"/>
                          <a:cs typeface="Manjari" panose="020B0604020202020204" charset="0"/>
                        </a:rPr>
                        <a:t>Nội dung công việc</a:t>
                      </a:r>
                    </a:p>
                  </a:txBody>
                  <a:tcPr/>
                </a:tc>
                <a:extLst>
                  <a:ext uri="{0D108BD9-81ED-4DB2-BD59-A6C34878D82A}">
                    <a16:rowId xmlns:a16="http://schemas.microsoft.com/office/drawing/2014/main" val="1904800187"/>
                  </a:ext>
                </a:extLst>
              </a:tr>
              <a:tr h="566671">
                <a:tc>
                  <a:txBody>
                    <a:bodyPr/>
                    <a:lstStyle/>
                    <a:p>
                      <a:r>
                        <a:rPr lang="en-US">
                          <a:latin typeface="Manjari" panose="020B0604020202020204" charset="0"/>
                          <a:cs typeface="Manjari" panose="020B0604020202020204" charset="0"/>
                        </a:rPr>
                        <a:t>Nguyễn Ngọc Quân</a:t>
                      </a:r>
                    </a:p>
                  </a:txBody>
                  <a:tcPr/>
                </a:tc>
                <a:tc>
                  <a:txBody>
                    <a:bodyPr/>
                    <a:lstStyle/>
                    <a:p>
                      <a:r>
                        <a:rPr lang="en-US">
                          <a:latin typeface="Manjari" panose="020B0604020202020204" charset="0"/>
                          <a:cs typeface="Manjari" panose="020B0604020202020204" charset="0"/>
                        </a:rPr>
                        <a:t>2001210779</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Manjari" panose="020B0604020202020204" charset="0"/>
                          <a:cs typeface="Manjari" panose="020B0604020202020204" charset="0"/>
                        </a:rPr>
                        <a:t>Báo cáo ,tìm hiểu, minh họa code</a:t>
                      </a:r>
                    </a:p>
                  </a:txBody>
                  <a:tcPr/>
                </a:tc>
                <a:extLst>
                  <a:ext uri="{0D108BD9-81ED-4DB2-BD59-A6C34878D82A}">
                    <a16:rowId xmlns:a16="http://schemas.microsoft.com/office/drawing/2014/main" val="3994587689"/>
                  </a:ext>
                </a:extLst>
              </a:tr>
              <a:tr h="543008">
                <a:tc>
                  <a:txBody>
                    <a:bodyPr/>
                    <a:lstStyle/>
                    <a:p>
                      <a:r>
                        <a:rPr lang="en-US">
                          <a:latin typeface="Manjari" panose="020B0604020202020204" charset="0"/>
                          <a:cs typeface="Manjari" panose="020B0604020202020204" charset="0"/>
                        </a:rPr>
                        <a:t>Lê Bá Duy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Manjari" panose="020B0604020202020204" charset="0"/>
                          <a:cs typeface="Manjari" panose="020B0604020202020204" charset="0"/>
                        </a:rPr>
                        <a:t>2001210100</a:t>
                      </a:r>
                    </a:p>
                  </a:txBody>
                  <a:tcPr/>
                </a:tc>
                <a:tc>
                  <a:txBody>
                    <a:bodyPr/>
                    <a:lstStyle/>
                    <a:p>
                      <a:r>
                        <a:rPr lang="en-US">
                          <a:latin typeface="Manjari" panose="020B0604020202020204" charset="0"/>
                          <a:cs typeface="Manjari" panose="020B0604020202020204" charset="0"/>
                        </a:rPr>
                        <a:t>Làm slide,tìm hiểu</a:t>
                      </a:r>
                    </a:p>
                  </a:txBody>
                  <a:tcPr/>
                </a:tc>
                <a:extLst>
                  <a:ext uri="{0D108BD9-81ED-4DB2-BD59-A6C34878D82A}">
                    <a16:rowId xmlns:a16="http://schemas.microsoft.com/office/drawing/2014/main" val="135855795"/>
                  </a:ext>
                </a:extLst>
              </a:tr>
              <a:tr h="80000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Manjari" panose="020B0604020202020204" charset="0"/>
                          <a:cs typeface="Manjari" panose="020B0604020202020204" charset="0"/>
                        </a:rPr>
                        <a:t>Trần Thị Ngọc Nhi</a:t>
                      </a:r>
                    </a:p>
                  </a:txBody>
                  <a:tcPr/>
                </a:tc>
                <a:tc>
                  <a:txBody>
                    <a:bodyPr/>
                    <a:lstStyle/>
                    <a:p>
                      <a:r>
                        <a:rPr lang="en-US">
                          <a:latin typeface="Manjari" panose="020B0604020202020204" charset="0"/>
                          <a:cs typeface="Manjari" panose="020B0604020202020204" charset="0"/>
                        </a:rPr>
                        <a:t>2001210412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Manjari" panose="020B0604020202020204" charset="0"/>
                          <a:cs typeface="Manjari" panose="020B0604020202020204" charset="0"/>
                        </a:rPr>
                        <a:t>Báo cáo ,tìm hiểu, minh họa code</a:t>
                      </a:r>
                    </a:p>
                  </a:txBody>
                  <a:tcPr/>
                </a:tc>
                <a:extLst>
                  <a:ext uri="{0D108BD9-81ED-4DB2-BD59-A6C34878D82A}">
                    <a16:rowId xmlns:a16="http://schemas.microsoft.com/office/drawing/2014/main" val="23337894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6"/>
        <p:cNvGrpSpPr/>
        <p:nvPr/>
      </p:nvGrpSpPr>
      <p:grpSpPr>
        <a:xfrm>
          <a:off x="0" y="0"/>
          <a:ext cx="0" cy="0"/>
          <a:chOff x="0" y="0"/>
          <a:chExt cx="0" cy="0"/>
        </a:xfrm>
      </p:grpSpPr>
      <p:sp>
        <p:nvSpPr>
          <p:cNvPr id="2019" name="Google Shape;2019;p85"/>
          <p:cNvSpPr txBox="1">
            <a:spLocks noGrp="1"/>
          </p:cNvSpPr>
          <p:nvPr>
            <p:ph type="title"/>
          </p:nvPr>
        </p:nvSpPr>
        <p:spPr>
          <a:xfrm>
            <a:off x="2040191" y="520808"/>
            <a:ext cx="4809726"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panose="02020603050405020304" pitchFamily="18" charset="0"/>
                <a:cs typeface="Times New Roman" panose="02020603050405020304" pitchFamily="18" charset="0"/>
              </a:rPr>
              <a:t>Nội dung</a:t>
            </a:r>
            <a:endParaRPr sz="4000" b="1">
              <a:latin typeface="Times New Roman" panose="02020603050405020304" pitchFamily="18" charset="0"/>
              <a:cs typeface="Times New Roman" panose="02020603050405020304" pitchFamily="18" charset="0"/>
            </a:endParaRPr>
          </a:p>
        </p:txBody>
      </p:sp>
      <p:sp>
        <p:nvSpPr>
          <p:cNvPr id="2021" name="Google Shape;2021;p85">
            <a:hlinkClick r:id="" action="ppaction://noaction"/>
          </p:cNvPr>
          <p:cNvSpPr txBox="1">
            <a:spLocks noGrp="1"/>
          </p:cNvSpPr>
          <p:nvPr>
            <p:ph type="subTitle" idx="3"/>
          </p:nvPr>
        </p:nvSpPr>
        <p:spPr>
          <a:xfrm>
            <a:off x="2086802" y="1551599"/>
            <a:ext cx="2887798"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400">
                <a:uFill>
                  <a:noFill/>
                </a:uFill>
                <a:latin typeface="Times New Roman" panose="02020603050405020304" pitchFamily="18" charset="0"/>
                <a:cs typeface="Times New Roman" panose="02020603050405020304" pitchFamily="18" charset="0"/>
              </a:rPr>
              <a:t>K</a:t>
            </a:r>
            <a:r>
              <a:rPr lang="en" sz="2400">
                <a:uFill>
                  <a:noFill/>
                </a:uFill>
                <a:latin typeface="Times New Roman" panose="02020603050405020304" pitchFamily="18" charset="0"/>
                <a:cs typeface="Times New Roman" panose="02020603050405020304" pitchFamily="18" charset="0"/>
              </a:rPr>
              <a:t>hái niệm adaboost</a:t>
            </a:r>
            <a:endParaRPr sz="2400">
              <a:latin typeface="Times New Roman" panose="02020603050405020304" pitchFamily="18" charset="0"/>
              <a:cs typeface="Times New Roman" panose="02020603050405020304" pitchFamily="18" charset="0"/>
            </a:endParaRPr>
          </a:p>
        </p:txBody>
      </p:sp>
      <p:sp>
        <p:nvSpPr>
          <p:cNvPr id="2025" name="Google Shape;2025;p85"/>
          <p:cNvSpPr txBox="1">
            <a:spLocks noGrp="1"/>
          </p:cNvSpPr>
          <p:nvPr>
            <p:ph type="subTitle" idx="6"/>
          </p:nvPr>
        </p:nvSpPr>
        <p:spPr>
          <a:xfrm>
            <a:off x="6095398" y="3050812"/>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Times New Roman" panose="02020603050405020304" pitchFamily="18" charset="0"/>
                <a:cs typeface="Times New Roman" panose="02020603050405020304" pitchFamily="18" charset="0"/>
              </a:rPr>
              <a:t>K</a:t>
            </a:r>
            <a:r>
              <a:rPr lang="en" sz="2400">
                <a:latin typeface="Times New Roman" panose="02020603050405020304" pitchFamily="18" charset="0"/>
                <a:cs typeface="Times New Roman" panose="02020603050405020304" pitchFamily="18" charset="0"/>
              </a:rPr>
              <a:t>ết luận</a:t>
            </a:r>
            <a:endParaRPr sz="2400">
              <a:latin typeface="Times New Roman" panose="02020603050405020304" pitchFamily="18" charset="0"/>
              <a:cs typeface="Times New Roman" panose="02020603050405020304" pitchFamily="18" charset="0"/>
            </a:endParaRPr>
          </a:p>
        </p:txBody>
      </p:sp>
      <p:sp>
        <p:nvSpPr>
          <p:cNvPr id="2026" name="Google Shape;2026;p85">
            <a:hlinkClick r:id="rId3" action="ppaction://hlinksldjump"/>
          </p:cNvPr>
          <p:cNvSpPr txBox="1">
            <a:spLocks noGrp="1"/>
          </p:cNvSpPr>
          <p:nvPr>
            <p:ph type="title" idx="9"/>
          </p:nvPr>
        </p:nvSpPr>
        <p:spPr>
          <a:xfrm>
            <a:off x="1493719" y="1610199"/>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sz="2800" b="1">
                <a:solidFill>
                  <a:schemeClr val="accent2"/>
                </a:solidFill>
                <a:uFill>
                  <a:noFill/>
                </a:uFill>
                <a:latin typeface="Times New Roman" panose="02020603050405020304" pitchFamily="18" charset="0"/>
                <a:cs typeface="Times New Roman" panose="02020603050405020304" pitchFamily="18" charset="0"/>
              </a:rPr>
              <a:t>01</a:t>
            </a:r>
            <a:endParaRPr sz="2800" b="1">
              <a:solidFill>
                <a:schemeClr val="accent2"/>
              </a:solidFill>
              <a:latin typeface="Times New Roman" panose="02020603050405020304" pitchFamily="18" charset="0"/>
              <a:cs typeface="Times New Roman" panose="02020603050405020304" pitchFamily="18" charset="0"/>
            </a:endParaRPr>
          </a:p>
        </p:txBody>
      </p:sp>
      <p:sp>
        <p:nvSpPr>
          <p:cNvPr id="2027" name="Google Shape;2027;p85">
            <a:hlinkClick r:id="" action="ppaction://noaction"/>
          </p:cNvPr>
          <p:cNvSpPr txBox="1">
            <a:spLocks noGrp="1"/>
          </p:cNvSpPr>
          <p:nvPr>
            <p:ph type="title" idx="13"/>
          </p:nvPr>
        </p:nvSpPr>
        <p:spPr>
          <a:xfrm>
            <a:off x="5444036" y="1568881"/>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sz="2800" b="1">
                <a:solidFill>
                  <a:schemeClr val="accent2"/>
                </a:solidFill>
                <a:uFill>
                  <a:noFill/>
                </a:uFill>
                <a:latin typeface="Times New Roman" panose="02020603050405020304" pitchFamily="18" charset="0"/>
                <a:cs typeface="Times New Roman" panose="02020603050405020304" pitchFamily="18" charset="0"/>
              </a:rPr>
              <a:t>03</a:t>
            </a:r>
            <a:endParaRPr sz="2800" b="1">
              <a:solidFill>
                <a:schemeClr val="accent2"/>
              </a:solidFill>
              <a:latin typeface="Times New Roman" panose="02020603050405020304" pitchFamily="18" charset="0"/>
              <a:cs typeface="Times New Roman" panose="02020603050405020304" pitchFamily="18" charset="0"/>
            </a:endParaRPr>
          </a:p>
        </p:txBody>
      </p:sp>
      <p:sp>
        <p:nvSpPr>
          <p:cNvPr id="2028" name="Google Shape;2028;p85">
            <a:hlinkClick r:id="rId4" action="ppaction://hlinksldjump"/>
          </p:cNvPr>
          <p:cNvSpPr txBox="1">
            <a:spLocks noGrp="1"/>
          </p:cNvSpPr>
          <p:nvPr>
            <p:ph type="title" idx="14"/>
          </p:nvPr>
        </p:nvSpPr>
        <p:spPr>
          <a:xfrm>
            <a:off x="1495548" y="3117282"/>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sz="2800" b="1">
                <a:solidFill>
                  <a:schemeClr val="accent2"/>
                </a:solidFill>
                <a:uFill>
                  <a:noFill/>
                </a:u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02</a:t>
            </a:r>
            <a:endParaRPr sz="2800" b="1">
              <a:solidFill>
                <a:schemeClr val="accent2"/>
              </a:solidFill>
              <a:latin typeface="Times New Roman" panose="02020603050405020304" pitchFamily="18" charset="0"/>
              <a:cs typeface="Times New Roman" panose="02020603050405020304" pitchFamily="18" charset="0"/>
            </a:endParaRPr>
          </a:p>
        </p:txBody>
      </p:sp>
      <p:sp>
        <p:nvSpPr>
          <p:cNvPr id="2029" name="Google Shape;2029;p85">
            <a:hlinkClick r:id="" action="ppaction://noaction"/>
          </p:cNvPr>
          <p:cNvSpPr txBox="1">
            <a:spLocks noGrp="1"/>
          </p:cNvSpPr>
          <p:nvPr>
            <p:ph type="title" idx="15"/>
          </p:nvPr>
        </p:nvSpPr>
        <p:spPr>
          <a:xfrm>
            <a:off x="5498998" y="3094012"/>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sz="2800" b="1">
                <a:solidFill>
                  <a:schemeClr val="accent2"/>
                </a:solidFill>
                <a:uFill>
                  <a:noFill/>
                </a:uFill>
                <a:latin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04</a:t>
            </a:r>
            <a:endParaRPr sz="2800" b="1">
              <a:solidFill>
                <a:schemeClr val="accent2"/>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223139DC-686F-3BD5-F430-28AA3EA21D6B}"/>
              </a:ext>
            </a:extLst>
          </p:cNvPr>
          <p:cNvSpPr>
            <a:spLocks noGrp="1"/>
          </p:cNvSpPr>
          <p:nvPr>
            <p:ph type="subTitle" idx="5"/>
          </p:nvPr>
        </p:nvSpPr>
        <p:spPr>
          <a:xfrm>
            <a:off x="2040191" y="3057020"/>
            <a:ext cx="3070414" cy="454500"/>
          </a:xfrm>
        </p:spPr>
        <p:txBody>
          <a:bodyPr/>
          <a:lstStyle/>
          <a:p>
            <a:r>
              <a:rPr lang="en-US" sz="2400">
                <a:latin typeface="Times New Roman" panose="02020603050405020304" pitchFamily="18" charset="0"/>
                <a:cs typeface="Times New Roman" panose="02020603050405020304" pitchFamily="18" charset="0"/>
              </a:rPr>
              <a:t>Thuật toán Adaboost</a:t>
            </a:r>
          </a:p>
        </p:txBody>
      </p:sp>
      <p:sp>
        <p:nvSpPr>
          <p:cNvPr id="11" name="Subtitle 10">
            <a:extLst>
              <a:ext uri="{FF2B5EF4-FFF2-40B4-BE49-F238E27FC236}">
                <a16:creationId xmlns:a16="http://schemas.microsoft.com/office/drawing/2014/main" id="{55AEA26E-4019-3BF5-3398-CB05D3FC25BA}"/>
              </a:ext>
            </a:extLst>
          </p:cNvPr>
          <p:cNvSpPr>
            <a:spLocks noGrp="1"/>
          </p:cNvSpPr>
          <p:nvPr>
            <p:ph type="subTitle" idx="4"/>
          </p:nvPr>
        </p:nvSpPr>
        <p:spPr>
          <a:xfrm>
            <a:off x="5973742" y="1507627"/>
            <a:ext cx="1923600" cy="454500"/>
          </a:xfrm>
        </p:spPr>
        <p:txBody>
          <a:bodyPr/>
          <a:lstStyle/>
          <a:p>
            <a:r>
              <a:rPr lang="en-US" sz="2400">
                <a:latin typeface="Times New Roman" panose="02020603050405020304" pitchFamily="18" charset="0"/>
                <a:cs typeface="Times New Roman" panose="02020603050405020304" pitchFamily="18" charset="0"/>
              </a:rPr>
              <a:t>Ứng dụng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6"/>
                                        </p:tgtEl>
                                        <p:attrNameLst>
                                          <p:attrName>style.visibility</p:attrName>
                                        </p:attrNameLst>
                                      </p:cBhvr>
                                      <p:to>
                                        <p:strVal val="visible"/>
                                      </p:to>
                                    </p:set>
                                    <p:animEffect transition="in" filter="fade">
                                      <p:cBhvr>
                                        <p:cTn id="7" dur="1000"/>
                                        <p:tgtEl>
                                          <p:spTgt spid="202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28"/>
                                        </p:tgtEl>
                                        <p:attrNameLst>
                                          <p:attrName>style.visibility</p:attrName>
                                        </p:attrNameLst>
                                      </p:cBhvr>
                                      <p:to>
                                        <p:strVal val="visible"/>
                                      </p:to>
                                    </p:set>
                                    <p:animEffect transition="in" filter="fade">
                                      <p:cBhvr>
                                        <p:cTn id="11" dur="1000"/>
                                        <p:tgtEl>
                                          <p:spTgt spid="202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27"/>
                                        </p:tgtEl>
                                        <p:attrNameLst>
                                          <p:attrName>style.visibility</p:attrName>
                                        </p:attrNameLst>
                                      </p:cBhvr>
                                      <p:to>
                                        <p:strVal val="visible"/>
                                      </p:to>
                                    </p:set>
                                    <p:animEffect transition="in" filter="fade">
                                      <p:cBhvr>
                                        <p:cTn id="15" dur="1000"/>
                                        <p:tgtEl>
                                          <p:spTgt spid="202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29"/>
                                        </p:tgtEl>
                                        <p:attrNameLst>
                                          <p:attrName>style.visibility</p:attrName>
                                        </p:attrNameLst>
                                      </p:cBhvr>
                                      <p:to>
                                        <p:strVal val="visible"/>
                                      </p:to>
                                    </p:set>
                                    <p:animEffect transition="in" filter="fade">
                                      <p:cBhvr>
                                        <p:cTn id="19" dur="1000"/>
                                        <p:tgtEl>
                                          <p:spTgt spid="2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2090;p92">
            <a:extLst>
              <a:ext uri="{FF2B5EF4-FFF2-40B4-BE49-F238E27FC236}">
                <a16:creationId xmlns:a16="http://schemas.microsoft.com/office/drawing/2014/main" id="{D33DC2A4-DB7A-227E-34B4-66F3641D111A}"/>
              </a:ext>
            </a:extLst>
          </p:cNvPr>
          <p:cNvSpPr txBox="1">
            <a:spLocks noGrp="1"/>
          </p:cNvSpPr>
          <p:nvPr>
            <p:ph type="title"/>
          </p:nvPr>
        </p:nvSpPr>
        <p:spPr>
          <a:xfrm>
            <a:off x="1122217" y="1960424"/>
            <a:ext cx="7190509" cy="188421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a:solidFill>
                  <a:schemeClr val="accent1"/>
                </a:solidFill>
                <a:latin typeface="Times New Roman" panose="02020603050405020304" pitchFamily="18" charset="0"/>
                <a:cs typeface="Times New Roman" panose="02020603050405020304" pitchFamily="18" charset="0"/>
              </a:rPr>
              <a:t>Khái niệm Ada Boost</a:t>
            </a:r>
            <a:endParaRPr sz="5400">
              <a:solidFill>
                <a:schemeClr val="accent1"/>
              </a:solidFill>
              <a:latin typeface="Times New Roman" panose="02020603050405020304" pitchFamily="18" charset="0"/>
              <a:cs typeface="Times New Roman" panose="02020603050405020304" pitchFamily="18" charset="0"/>
            </a:endParaRPr>
          </a:p>
        </p:txBody>
      </p:sp>
      <p:sp>
        <p:nvSpPr>
          <p:cNvPr id="23" name="Google Shape;2092;p92">
            <a:extLst>
              <a:ext uri="{FF2B5EF4-FFF2-40B4-BE49-F238E27FC236}">
                <a16:creationId xmlns:a16="http://schemas.microsoft.com/office/drawing/2014/main" id="{D102463F-3C1C-B68E-2A82-7106F412F50C}"/>
              </a:ext>
            </a:extLst>
          </p:cNvPr>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95;p92">
            <a:hlinkClick r:id="rId2" action="ppaction://hlinksldjump"/>
            <a:extLst>
              <a:ext uri="{FF2B5EF4-FFF2-40B4-BE49-F238E27FC236}">
                <a16:creationId xmlns:a16="http://schemas.microsoft.com/office/drawing/2014/main" id="{820A4CC3-52A9-A554-7521-92F33E7C9908}"/>
              </a:ext>
            </a:extLst>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sp>
        <p:nvSpPr>
          <p:cNvPr id="25" name="Google Shape;2125;p99">
            <a:extLst>
              <a:ext uri="{FF2B5EF4-FFF2-40B4-BE49-F238E27FC236}">
                <a16:creationId xmlns:a16="http://schemas.microsoft.com/office/drawing/2014/main" id="{E32BB981-F5D3-EC26-95C0-D71673D19D50}"/>
              </a:ext>
            </a:extLst>
          </p:cNvPr>
          <p:cNvSpPr txBox="1">
            <a:spLocks/>
          </p:cNvSpPr>
          <p:nvPr/>
        </p:nvSpPr>
        <p:spPr>
          <a:xfrm>
            <a:off x="2019297" y="1266651"/>
            <a:ext cx="5105400" cy="1213800"/>
          </a:xfrm>
          <a:prstGeom prst="rect">
            <a:avLst/>
          </a:prstGeom>
          <a:ln>
            <a:noFill/>
          </a:ln>
        </p:spPr>
        <p:txBody>
          <a:bodyPr spcFirstLastPara="1" vert="horz" wrap="square" lIns="91425" tIns="91425" rIns="91425" bIns="91425" rtlCol="0" anchor="b" anchorCtr="0">
            <a:noAutofit/>
          </a:bodyPr>
          <a:lstStyle>
            <a:lvl1pPr marL="68580" lvl="0" indent="-6858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None/>
              <a:defRPr sz="1600" kern="1200">
                <a:solidFill>
                  <a:srgbClr val="000000"/>
                </a:solidFill>
                <a:latin typeface="+mn-lt"/>
                <a:ea typeface="+mn-ea"/>
                <a:cs typeface="+mn-cs"/>
              </a:defRPr>
            </a:lvl1pPr>
            <a:lvl2pPr marL="288036" lvl="1" indent="-137160" algn="ctr" defTabSz="685800" rtl="0" eaLnBrk="1" latinLnBrk="0" hangingPunct="1">
              <a:lnSpc>
                <a:spcPct val="90000"/>
              </a:lnSpc>
              <a:spcBef>
                <a:spcPts val="0"/>
              </a:spcBef>
              <a:spcAft>
                <a:spcPts val="0"/>
              </a:spcAft>
              <a:buClr>
                <a:schemeClr val="accent1"/>
              </a:buClr>
              <a:buSzPts val="1400"/>
              <a:buFont typeface="Calibri" pitchFamily="34" charset="0"/>
              <a:buNone/>
              <a:defRPr sz="1350" kern="1200">
                <a:solidFill>
                  <a:schemeClr val="tx1">
                    <a:lumMod val="75000"/>
                    <a:lumOff val="25000"/>
                  </a:schemeClr>
                </a:solidFill>
                <a:latin typeface="+mn-lt"/>
                <a:ea typeface="+mn-ea"/>
                <a:cs typeface="+mn-cs"/>
              </a:defRPr>
            </a:lvl2pPr>
            <a:lvl3pPr marL="425196" lvl="2" indent="-137160" algn="ctr" defTabSz="685800" rtl="0" eaLnBrk="1" latinLnBrk="0" hangingPunct="1">
              <a:lnSpc>
                <a:spcPct val="90000"/>
              </a:lnSpc>
              <a:spcBef>
                <a:spcPts val="0"/>
              </a:spcBef>
              <a:spcAft>
                <a:spcPts val="0"/>
              </a:spcAft>
              <a:buClr>
                <a:schemeClr val="accent1"/>
              </a:buClr>
              <a:buSzPts val="1400"/>
              <a:buFont typeface="Calibri" pitchFamily="34" charset="0"/>
              <a:buNone/>
              <a:defRPr sz="1050" kern="1200">
                <a:solidFill>
                  <a:schemeClr val="tx1">
                    <a:lumMod val="75000"/>
                    <a:lumOff val="25000"/>
                  </a:schemeClr>
                </a:solidFill>
                <a:latin typeface="+mn-lt"/>
                <a:ea typeface="+mn-ea"/>
                <a:cs typeface="+mn-cs"/>
              </a:defRPr>
            </a:lvl3pPr>
            <a:lvl4pPr marL="562356" lvl="3" indent="-137160" algn="ctr" defTabSz="685800" rtl="0" eaLnBrk="1" latinLnBrk="0" hangingPunct="1">
              <a:lnSpc>
                <a:spcPct val="90000"/>
              </a:lnSpc>
              <a:spcBef>
                <a:spcPts val="0"/>
              </a:spcBef>
              <a:spcAft>
                <a:spcPts val="0"/>
              </a:spcAft>
              <a:buClr>
                <a:schemeClr val="accent1"/>
              </a:buClr>
              <a:buSzPts val="1400"/>
              <a:buFont typeface="Calibri" pitchFamily="34" charset="0"/>
              <a:buNone/>
              <a:defRPr sz="1050" kern="1200">
                <a:solidFill>
                  <a:schemeClr val="tx1">
                    <a:lumMod val="75000"/>
                    <a:lumOff val="25000"/>
                  </a:schemeClr>
                </a:solidFill>
                <a:latin typeface="+mn-lt"/>
                <a:ea typeface="+mn-ea"/>
                <a:cs typeface="+mn-cs"/>
              </a:defRPr>
            </a:lvl4pPr>
            <a:lvl5pPr marL="699516" lvl="4" indent="-137160" algn="ctr" defTabSz="685800" rtl="0" eaLnBrk="1" latinLnBrk="0" hangingPunct="1">
              <a:lnSpc>
                <a:spcPct val="90000"/>
              </a:lnSpc>
              <a:spcBef>
                <a:spcPts val="0"/>
              </a:spcBef>
              <a:spcAft>
                <a:spcPts val="0"/>
              </a:spcAft>
              <a:buClr>
                <a:schemeClr val="accent1"/>
              </a:buClr>
              <a:buSzPts val="1400"/>
              <a:buFont typeface="Calibri" pitchFamily="34" charset="0"/>
              <a:buNone/>
              <a:defRPr sz="1050" kern="1200">
                <a:solidFill>
                  <a:schemeClr val="tx1">
                    <a:lumMod val="75000"/>
                    <a:lumOff val="25000"/>
                  </a:schemeClr>
                </a:solidFill>
                <a:latin typeface="+mn-lt"/>
                <a:ea typeface="+mn-ea"/>
                <a:cs typeface="+mn-cs"/>
              </a:defRPr>
            </a:lvl5pPr>
            <a:lvl6pPr marL="825000" lvl="5" indent="-171450" algn="ctr" defTabSz="685800" rtl="0" eaLnBrk="1" latinLnBrk="0" hangingPunct="1">
              <a:lnSpc>
                <a:spcPct val="90000"/>
              </a:lnSpc>
              <a:spcBef>
                <a:spcPts val="0"/>
              </a:spcBef>
              <a:spcAft>
                <a:spcPts val="0"/>
              </a:spcAft>
              <a:buClr>
                <a:schemeClr val="accent1"/>
              </a:buClr>
              <a:buSzPts val="1400"/>
              <a:buFont typeface="Calibri" pitchFamily="34" charset="0"/>
              <a:buNone/>
              <a:defRPr sz="1050" kern="1200">
                <a:solidFill>
                  <a:schemeClr val="tx1">
                    <a:lumMod val="75000"/>
                    <a:lumOff val="25000"/>
                  </a:schemeClr>
                </a:solidFill>
                <a:latin typeface="+mn-lt"/>
                <a:ea typeface="+mn-ea"/>
                <a:cs typeface="+mn-cs"/>
              </a:defRPr>
            </a:lvl6pPr>
            <a:lvl7pPr marL="975000" lvl="6" indent="-171450" algn="ctr" defTabSz="685800" rtl="0" eaLnBrk="1" latinLnBrk="0" hangingPunct="1">
              <a:lnSpc>
                <a:spcPct val="90000"/>
              </a:lnSpc>
              <a:spcBef>
                <a:spcPts val="0"/>
              </a:spcBef>
              <a:spcAft>
                <a:spcPts val="0"/>
              </a:spcAft>
              <a:buClr>
                <a:schemeClr val="accent1"/>
              </a:buClr>
              <a:buSzPts val="1400"/>
              <a:buFont typeface="Calibri" pitchFamily="34" charset="0"/>
              <a:buNone/>
              <a:defRPr sz="1050" kern="1200">
                <a:solidFill>
                  <a:schemeClr val="tx1">
                    <a:lumMod val="75000"/>
                    <a:lumOff val="25000"/>
                  </a:schemeClr>
                </a:solidFill>
                <a:latin typeface="+mn-lt"/>
                <a:ea typeface="+mn-ea"/>
                <a:cs typeface="+mn-cs"/>
              </a:defRPr>
            </a:lvl7pPr>
            <a:lvl8pPr marL="1125000" lvl="7" indent="-171450" algn="ctr" defTabSz="685800" rtl="0" eaLnBrk="1" latinLnBrk="0" hangingPunct="1">
              <a:lnSpc>
                <a:spcPct val="90000"/>
              </a:lnSpc>
              <a:spcBef>
                <a:spcPts val="0"/>
              </a:spcBef>
              <a:spcAft>
                <a:spcPts val="0"/>
              </a:spcAft>
              <a:buClr>
                <a:schemeClr val="accent1"/>
              </a:buClr>
              <a:buSzPts val="1400"/>
              <a:buFont typeface="Calibri" pitchFamily="34" charset="0"/>
              <a:buNone/>
              <a:defRPr sz="1050" kern="1200">
                <a:solidFill>
                  <a:schemeClr val="tx1">
                    <a:lumMod val="75000"/>
                    <a:lumOff val="25000"/>
                  </a:schemeClr>
                </a:solidFill>
                <a:latin typeface="+mn-lt"/>
                <a:ea typeface="+mn-ea"/>
                <a:cs typeface="+mn-cs"/>
              </a:defRPr>
            </a:lvl8pPr>
            <a:lvl9pPr marL="1275000" lvl="8" indent="-171450" algn="ctr" defTabSz="685800" rtl="0" eaLnBrk="1" latinLnBrk="0" hangingPunct="1">
              <a:lnSpc>
                <a:spcPct val="90000"/>
              </a:lnSpc>
              <a:spcBef>
                <a:spcPts val="0"/>
              </a:spcBef>
              <a:spcAft>
                <a:spcPts val="0"/>
              </a:spcAft>
              <a:buClr>
                <a:schemeClr val="accent1"/>
              </a:buClr>
              <a:buSzPts val="1400"/>
              <a:buFont typeface="Calibri" pitchFamily="34" charset="0"/>
              <a:buNone/>
              <a:defRPr sz="1050" kern="1200">
                <a:solidFill>
                  <a:schemeClr val="tx1">
                    <a:lumMod val="75000"/>
                    <a:lumOff val="25000"/>
                  </a:schemeClr>
                </a:solidFill>
                <a:latin typeface="+mn-lt"/>
                <a:ea typeface="+mn-ea"/>
                <a:cs typeface="+mn-cs"/>
              </a:defRPr>
            </a:lvl9pPr>
          </a:lstStyle>
          <a:p>
            <a:pPr marL="0" indent="0" algn="ctr"/>
            <a:r>
              <a:rPr lang="en" sz="8000" b="1">
                <a:solidFill>
                  <a:schemeClr val="accent1"/>
                </a:solidFill>
                <a:cs typeface="Times New Roman" panose="02020603050405020304" pitchFamily="18" charset="0"/>
              </a:rPr>
              <a:t>01</a:t>
            </a:r>
          </a:p>
        </p:txBody>
      </p:sp>
    </p:spTree>
    <p:extLst>
      <p:ext uri="{BB962C8B-B14F-4D97-AF65-F5344CB8AC3E}">
        <p14:creationId xmlns:p14="http://schemas.microsoft.com/office/powerpoint/2010/main" val="37373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3"/>
        <p:cNvGrpSpPr/>
        <p:nvPr/>
      </p:nvGrpSpPr>
      <p:grpSpPr>
        <a:xfrm>
          <a:off x="0" y="0"/>
          <a:ext cx="0" cy="0"/>
          <a:chOff x="0" y="0"/>
          <a:chExt cx="0" cy="0"/>
        </a:xfrm>
      </p:grpSpPr>
      <p:sp>
        <p:nvSpPr>
          <p:cNvPr id="3" name="TextBox 2">
            <a:extLst>
              <a:ext uri="{FF2B5EF4-FFF2-40B4-BE49-F238E27FC236}">
                <a16:creationId xmlns:a16="http://schemas.microsoft.com/office/drawing/2014/main" id="{D3C1A6A7-F251-F9CC-7E23-6910392F86BE}"/>
              </a:ext>
            </a:extLst>
          </p:cNvPr>
          <p:cNvSpPr txBox="1"/>
          <p:nvPr/>
        </p:nvSpPr>
        <p:spPr>
          <a:xfrm>
            <a:off x="935182" y="1417588"/>
            <a:ext cx="7273636" cy="2308324"/>
          </a:xfrm>
          <a:prstGeom prst="rect">
            <a:avLst/>
          </a:prstGeom>
          <a:noFill/>
        </p:spPr>
        <p:txBody>
          <a:bodyPr wrap="square">
            <a:spAutoFit/>
          </a:bodyPr>
          <a:lstStyle/>
          <a:p>
            <a:r>
              <a:rPr lang="en-US" sz="2400" b="0" i="0">
                <a:solidFill>
                  <a:srgbClr val="1B1B1B"/>
                </a:solidFill>
                <a:effectLst/>
                <a:latin typeface="Open Sans" panose="020B0606030504020204" pitchFamily="34" charset="0"/>
                <a:cs typeface="Manjari" panose="020B0604020202020204" charset="0"/>
              </a:rPr>
              <a:t>	</a:t>
            </a:r>
            <a:r>
              <a:rPr lang="vi-VN" sz="2400" b="0" i="0">
                <a:solidFill>
                  <a:srgbClr val="1B1B1B"/>
                </a:solidFill>
                <a:effectLst/>
                <a:latin typeface="+mj-lt"/>
                <a:cs typeface="Manjari" panose="020B0604020202020204" charset="0"/>
              </a:rPr>
              <a:t>AdaBoost, tên đầy đủ là Adaptive Boosting, là thuật toán thuộc nhánh Boosting trong Ensemble learning. Với ý tưởng đơn giản là sử dụng các cây quyết định (1 gốc, 2 lá) để đánh trọng số cho các điểm dữ liệu, từ đó tối thiểu hóa trọng số các điểm bị phân loại sai (trọng số lớn), để tăng hiệu suất của mô hình</a:t>
            </a:r>
            <a:endParaRPr lang="en-US" sz="2400">
              <a:latin typeface="+mj-lt"/>
              <a:cs typeface="Manjari"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F08014-F6AF-55D0-BA32-CC27A9C26397}"/>
              </a:ext>
            </a:extLst>
          </p:cNvPr>
          <p:cNvSpPr txBox="1"/>
          <p:nvPr/>
        </p:nvSpPr>
        <p:spPr>
          <a:xfrm>
            <a:off x="570484" y="1294176"/>
            <a:ext cx="8230615" cy="2862322"/>
          </a:xfrm>
          <a:prstGeom prst="rect">
            <a:avLst/>
          </a:prstGeom>
          <a:noFill/>
        </p:spPr>
        <p:txBody>
          <a:bodyPr wrap="square">
            <a:spAutoFit/>
          </a:bodyPr>
          <a:lstStyle/>
          <a:p>
            <a:pPr algn="l"/>
            <a:r>
              <a:rPr lang="en-US" sz="2000" b="1" i="0">
                <a:solidFill>
                  <a:srgbClr val="383838"/>
                </a:solidFill>
                <a:effectLst/>
                <a:latin typeface="Times New Roman" panose="02020603050405020304" pitchFamily="18" charset="0"/>
                <a:cs typeface="Times New Roman" panose="02020603050405020304" pitchFamily="18" charset="0"/>
              </a:rPr>
              <a:t>	</a:t>
            </a:r>
            <a:r>
              <a:rPr lang="vi-VN" sz="2000" b="1" i="0">
                <a:solidFill>
                  <a:srgbClr val="383838"/>
                </a:solidFill>
                <a:effectLst/>
                <a:latin typeface="Times New Roman" panose="02020603050405020304" pitchFamily="18" charset="0"/>
                <a:cs typeface="Times New Roman" panose="02020603050405020304" pitchFamily="18" charset="0"/>
              </a:rPr>
              <a:t>Tại sao sử dụng AdaBoost?</a:t>
            </a:r>
            <a:r>
              <a:rPr lang="vi-VN" sz="2000" b="0" i="0">
                <a:solidFill>
                  <a:srgbClr val="383838"/>
                </a:solidFill>
                <a:effectLst/>
                <a:latin typeface="Times New Roman" panose="02020603050405020304" pitchFamily="18" charset="0"/>
                <a:cs typeface="Times New Roman" panose="02020603050405020304" pitchFamily="18" charset="0"/>
              </a:rPr>
              <a:t> đây là thuật toán đơn giản và dễ dàng cài đặt. Thêm vào đó, tốc độ học rất nhanh. Các weak learner đơn giản hơn rất nhiều các strong learner, nhờ vậy thuật toán chạy nhanh hơn.</a:t>
            </a:r>
          </a:p>
          <a:p>
            <a:pPr algn="l"/>
            <a:r>
              <a:rPr lang="en-US" sz="2000" b="0" i="0">
                <a:solidFill>
                  <a:srgbClr val="383838"/>
                </a:solidFill>
                <a:effectLst/>
                <a:latin typeface="Times New Roman" panose="02020603050405020304" pitchFamily="18" charset="0"/>
                <a:cs typeface="Times New Roman" panose="02020603050405020304" pitchFamily="18" charset="0"/>
              </a:rPr>
              <a:t>	</a:t>
            </a:r>
            <a:r>
              <a:rPr lang="vi-VN" sz="2000" b="0" i="0">
                <a:solidFill>
                  <a:srgbClr val="383838"/>
                </a:solidFill>
                <a:effectLst/>
                <a:latin typeface="Times New Roman" panose="02020603050405020304" pitchFamily="18" charset="0"/>
                <a:cs typeface="Times New Roman" panose="02020603050405020304" pitchFamily="18" charset="0"/>
              </a:rPr>
              <a:t>Một điều nữa, AdaBoost là phương pháp có khả năng điều chỉnh các classifier rất tinh tế. Vì mỗi hiệp AdaBoost lại tinh chỉnh lại các trọng số cho các learner tốt nhất. Điều bạn cần làm đó là xác định số hiệp để lặp.</a:t>
            </a:r>
          </a:p>
          <a:p>
            <a:pPr algn="l"/>
            <a:r>
              <a:rPr lang="en-US" sz="2000" b="0" i="0">
                <a:solidFill>
                  <a:srgbClr val="383838"/>
                </a:solidFill>
                <a:effectLst/>
                <a:latin typeface="Times New Roman" panose="02020603050405020304" pitchFamily="18" charset="0"/>
                <a:cs typeface="Times New Roman" panose="02020603050405020304" pitchFamily="18" charset="0"/>
              </a:rPr>
              <a:t>	</a:t>
            </a:r>
            <a:r>
              <a:rPr lang="vi-VN" sz="2000" b="0" i="0">
                <a:solidFill>
                  <a:srgbClr val="383838"/>
                </a:solidFill>
                <a:effectLst/>
                <a:latin typeface="Times New Roman" panose="02020603050405020304" pitchFamily="18" charset="0"/>
                <a:cs typeface="Times New Roman" panose="02020603050405020304" pitchFamily="18" charset="0"/>
              </a:rPr>
              <a:t>Cuối cùng, đây là thuật toán linh hoạt và đa năng. AdaBoost có thể kết hợp với bất kỳ thuật toán học máy nào và nó có thể làm việc với một lượng lớn dữ liệu khác nhau.</a:t>
            </a:r>
          </a:p>
        </p:txBody>
      </p:sp>
    </p:spTree>
    <p:extLst>
      <p:ext uri="{BB962C8B-B14F-4D97-AF65-F5344CB8AC3E}">
        <p14:creationId xmlns:p14="http://schemas.microsoft.com/office/powerpoint/2010/main" val="73513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981856" y="1960425"/>
            <a:ext cx="7015396"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Thuật toán </a:t>
            </a:r>
            <a:r>
              <a:rPr lang="en" b="1">
                <a:latin typeface="Times New Roman" panose="02020603050405020304" pitchFamily="18" charset="0"/>
                <a:cs typeface="Times New Roman" panose="02020603050405020304" pitchFamily="18" charset="0"/>
              </a:rPr>
              <a:t>Ada Boost</a:t>
            </a:r>
            <a:endParaRPr b="1">
              <a:latin typeface="Times New Roman" panose="02020603050405020304" pitchFamily="18" charset="0"/>
              <a:cs typeface="Times New Roman" panose="02020603050405020304" pitchFamily="18" charset="0"/>
            </a:endParaRPr>
          </a:p>
        </p:txBody>
      </p:sp>
      <p:sp>
        <p:nvSpPr>
          <p:cNvPr id="2125" name="Google Shape;2125;p99"/>
          <p:cNvSpPr txBox="1">
            <a:spLocks noGrp="1"/>
          </p:cNvSpPr>
          <p:nvPr>
            <p:ph type="title" idx="2"/>
          </p:nvPr>
        </p:nvSpPr>
        <p:spPr>
          <a:xfrm>
            <a:off x="1936854" y="1089125"/>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b="1">
                <a:latin typeface="+mn-lt"/>
                <a:cs typeface="Times New Roman" panose="02020603050405020304" pitchFamily="18" charset="0"/>
              </a:rPr>
              <a:t>02</a:t>
            </a:r>
            <a:endParaRPr sz="8000" b="1">
              <a:latin typeface="+mn-lt"/>
              <a:cs typeface="Times New Roman" panose="02020603050405020304" pitchFamily="18" charset="0"/>
            </a:endParaRPr>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5"/>
        <p:cNvGrpSpPr/>
        <p:nvPr/>
      </p:nvGrpSpPr>
      <p:grpSpPr>
        <a:xfrm>
          <a:off x="0" y="0"/>
          <a:ext cx="0" cy="0"/>
          <a:chOff x="0" y="0"/>
          <a:chExt cx="0" cy="0"/>
        </a:xfrm>
      </p:grpSpPr>
      <p:sp>
        <p:nvSpPr>
          <p:cNvPr id="5" name="TextBox 4">
            <a:extLst>
              <a:ext uri="{FF2B5EF4-FFF2-40B4-BE49-F238E27FC236}">
                <a16:creationId xmlns:a16="http://schemas.microsoft.com/office/drawing/2014/main" id="{2FC105F8-F86C-0710-632F-7882FF1728D2}"/>
              </a:ext>
            </a:extLst>
          </p:cNvPr>
          <p:cNvSpPr txBox="1"/>
          <p:nvPr/>
        </p:nvSpPr>
        <p:spPr>
          <a:xfrm>
            <a:off x="687648" y="244075"/>
            <a:ext cx="7253171" cy="1754326"/>
          </a:xfrm>
          <a:prstGeom prst="rect">
            <a:avLst/>
          </a:prstGeom>
          <a:noFill/>
        </p:spPr>
        <p:txBody>
          <a:bodyPr wrap="square">
            <a:spAutoFit/>
          </a:bodyPr>
          <a:lstStyle/>
          <a:p>
            <a:pPr algn="l"/>
            <a:r>
              <a:rPr lang="vi-VN" b="1" i="0">
                <a:solidFill>
                  <a:srgbClr val="1B1B1B"/>
                </a:solidFill>
                <a:effectLst/>
                <a:latin typeface="+mj-lt"/>
              </a:rPr>
              <a:t>2.1 Đặc trưng Haar-like</a:t>
            </a:r>
          </a:p>
          <a:p>
            <a:pPr algn="l"/>
            <a:r>
              <a:rPr lang="en-US" b="0" i="0">
                <a:solidFill>
                  <a:srgbClr val="1B1B1B"/>
                </a:solidFill>
                <a:effectLst/>
                <a:latin typeface="+mj-lt"/>
              </a:rPr>
              <a:t>	</a:t>
            </a:r>
            <a:r>
              <a:rPr lang="vi-VN" b="0" i="0">
                <a:solidFill>
                  <a:srgbClr val="1B1B1B"/>
                </a:solidFill>
                <a:effectLst/>
                <a:latin typeface="+mj-lt"/>
              </a:rPr>
              <a:t>Do viola và Jones công bố, gồm 4 đặc trưng cơ bản để xác định khuôn mặt người. Mỗi đặc trưng của Haar-like là sự kết hợp của hai hay ba hình chữ nhật trắng và đen như các hình sau:</a:t>
            </a:r>
            <a:endParaRPr lang="en-US" b="0" i="0">
              <a:solidFill>
                <a:srgbClr val="1B1B1B"/>
              </a:solidFill>
              <a:effectLst/>
              <a:latin typeface="+mj-lt"/>
            </a:endParaRPr>
          </a:p>
          <a:p>
            <a:pPr algn="l"/>
            <a:endParaRPr lang="en-US">
              <a:solidFill>
                <a:srgbClr val="1B1B1B"/>
              </a:solidFill>
              <a:latin typeface="+mj-lt"/>
            </a:endParaRPr>
          </a:p>
          <a:p>
            <a:pPr algn="l"/>
            <a:endParaRPr lang="vi-VN" b="0" i="0">
              <a:solidFill>
                <a:srgbClr val="1B1B1B"/>
              </a:solidFill>
              <a:effectLst/>
              <a:latin typeface="+mj-lt"/>
            </a:endParaRPr>
          </a:p>
        </p:txBody>
      </p:sp>
      <p:pic>
        <p:nvPicPr>
          <p:cNvPr id="13" name="Picture 12">
            <a:extLst>
              <a:ext uri="{FF2B5EF4-FFF2-40B4-BE49-F238E27FC236}">
                <a16:creationId xmlns:a16="http://schemas.microsoft.com/office/drawing/2014/main" id="{14A5EDE1-6D14-76FF-8256-2480196CF376}"/>
              </a:ext>
            </a:extLst>
          </p:cNvPr>
          <p:cNvPicPr>
            <a:picLocks noChangeAspect="1"/>
          </p:cNvPicPr>
          <p:nvPr/>
        </p:nvPicPr>
        <p:blipFill>
          <a:blip r:embed="rId3"/>
          <a:stretch>
            <a:fillRect/>
          </a:stretch>
        </p:blipFill>
        <p:spPr>
          <a:xfrm>
            <a:off x="386178" y="3045345"/>
            <a:ext cx="2501986" cy="1480113"/>
          </a:xfrm>
          <a:prstGeom prst="rect">
            <a:avLst/>
          </a:prstGeom>
        </p:spPr>
      </p:pic>
      <p:pic>
        <p:nvPicPr>
          <p:cNvPr id="15" name="Picture 14">
            <a:extLst>
              <a:ext uri="{FF2B5EF4-FFF2-40B4-BE49-F238E27FC236}">
                <a16:creationId xmlns:a16="http://schemas.microsoft.com/office/drawing/2014/main" id="{E3C5B613-8879-DB41-5600-AD76F501A353}"/>
              </a:ext>
            </a:extLst>
          </p:cNvPr>
          <p:cNvPicPr>
            <a:picLocks noChangeAspect="1"/>
          </p:cNvPicPr>
          <p:nvPr/>
        </p:nvPicPr>
        <p:blipFill>
          <a:blip r:embed="rId4"/>
          <a:stretch>
            <a:fillRect/>
          </a:stretch>
        </p:blipFill>
        <p:spPr>
          <a:xfrm>
            <a:off x="5854925" y="3375443"/>
            <a:ext cx="2501985" cy="1174641"/>
          </a:xfrm>
          <a:prstGeom prst="rect">
            <a:avLst/>
          </a:prstGeom>
        </p:spPr>
      </p:pic>
      <p:pic>
        <p:nvPicPr>
          <p:cNvPr id="17" name="Picture 16">
            <a:extLst>
              <a:ext uri="{FF2B5EF4-FFF2-40B4-BE49-F238E27FC236}">
                <a16:creationId xmlns:a16="http://schemas.microsoft.com/office/drawing/2014/main" id="{CC276A56-596E-65C3-EB9B-ADC1B27D85B0}"/>
              </a:ext>
            </a:extLst>
          </p:cNvPr>
          <p:cNvPicPr>
            <a:picLocks noChangeAspect="1"/>
          </p:cNvPicPr>
          <p:nvPr/>
        </p:nvPicPr>
        <p:blipFill>
          <a:blip r:embed="rId5"/>
          <a:stretch>
            <a:fillRect/>
          </a:stretch>
        </p:blipFill>
        <p:spPr>
          <a:xfrm>
            <a:off x="3929624" y="3328984"/>
            <a:ext cx="1284752" cy="1053075"/>
          </a:xfrm>
          <a:prstGeom prst="rect">
            <a:avLst/>
          </a:prstGeom>
        </p:spPr>
      </p:pic>
      <p:sp>
        <p:nvSpPr>
          <p:cNvPr id="19" name="TextBox 18">
            <a:extLst>
              <a:ext uri="{FF2B5EF4-FFF2-40B4-BE49-F238E27FC236}">
                <a16:creationId xmlns:a16="http://schemas.microsoft.com/office/drawing/2014/main" id="{D4281DDE-6650-1B20-392F-76F388A7CA4E}"/>
              </a:ext>
            </a:extLst>
          </p:cNvPr>
          <p:cNvSpPr txBox="1"/>
          <p:nvPr/>
        </p:nvSpPr>
        <p:spPr>
          <a:xfrm>
            <a:off x="3793251" y="2924433"/>
            <a:ext cx="2186310" cy="307777"/>
          </a:xfrm>
          <a:prstGeom prst="rect">
            <a:avLst/>
          </a:prstGeom>
          <a:noFill/>
        </p:spPr>
        <p:txBody>
          <a:bodyPr wrap="square">
            <a:spAutoFit/>
          </a:bodyPr>
          <a:lstStyle/>
          <a:p>
            <a:pPr algn="l"/>
            <a:r>
              <a:rPr lang="vi-VN" sz="1400" b="1" i="0">
                <a:solidFill>
                  <a:srgbClr val="1B1B1B"/>
                </a:solidFill>
                <a:effectLst/>
                <a:latin typeface="+mj-lt"/>
              </a:rPr>
              <a:t>Đặc trưng đường chéo:</a:t>
            </a:r>
          </a:p>
        </p:txBody>
      </p:sp>
      <p:sp>
        <p:nvSpPr>
          <p:cNvPr id="21" name="TextBox 20">
            <a:extLst>
              <a:ext uri="{FF2B5EF4-FFF2-40B4-BE49-F238E27FC236}">
                <a16:creationId xmlns:a16="http://schemas.microsoft.com/office/drawing/2014/main" id="{827556E5-0695-0C04-9F2E-86F94DD5D60C}"/>
              </a:ext>
            </a:extLst>
          </p:cNvPr>
          <p:cNvSpPr txBox="1"/>
          <p:nvPr/>
        </p:nvSpPr>
        <p:spPr>
          <a:xfrm>
            <a:off x="5854925" y="2826694"/>
            <a:ext cx="2536123" cy="307777"/>
          </a:xfrm>
          <a:prstGeom prst="rect">
            <a:avLst/>
          </a:prstGeom>
          <a:noFill/>
        </p:spPr>
        <p:txBody>
          <a:bodyPr wrap="square">
            <a:spAutoFit/>
          </a:bodyPr>
          <a:lstStyle/>
          <a:p>
            <a:pPr algn="l"/>
            <a:r>
              <a:rPr lang="vi-VN" sz="1400" b="1" i="0">
                <a:solidFill>
                  <a:srgbClr val="1B1B1B"/>
                </a:solidFill>
                <a:effectLst/>
                <a:latin typeface="+mj-lt"/>
              </a:rPr>
              <a:t>Đặc trưng xung quanh tâm:</a:t>
            </a:r>
            <a:endParaRPr lang="en-US" sz="1400" b="1">
              <a:latin typeface="+mj-lt"/>
            </a:endParaRPr>
          </a:p>
        </p:txBody>
      </p:sp>
      <p:sp>
        <p:nvSpPr>
          <p:cNvPr id="23" name="TextBox 22">
            <a:extLst>
              <a:ext uri="{FF2B5EF4-FFF2-40B4-BE49-F238E27FC236}">
                <a16:creationId xmlns:a16="http://schemas.microsoft.com/office/drawing/2014/main" id="{57467194-BF49-6B86-F307-57051007697A}"/>
              </a:ext>
            </a:extLst>
          </p:cNvPr>
          <p:cNvSpPr txBox="1"/>
          <p:nvPr/>
        </p:nvSpPr>
        <p:spPr>
          <a:xfrm>
            <a:off x="636831" y="2737568"/>
            <a:ext cx="2000679" cy="307777"/>
          </a:xfrm>
          <a:prstGeom prst="rect">
            <a:avLst/>
          </a:prstGeom>
          <a:noFill/>
        </p:spPr>
        <p:txBody>
          <a:bodyPr wrap="square">
            <a:spAutoFit/>
          </a:bodyPr>
          <a:lstStyle/>
          <a:p>
            <a:pPr algn="l"/>
            <a:r>
              <a:rPr lang="vi-VN" b="1" i="0">
                <a:solidFill>
                  <a:srgbClr val="1B1B1B"/>
                </a:solidFill>
                <a:effectLst/>
                <a:latin typeface="+mj-lt"/>
              </a:rPr>
              <a:t>Đặc trưng đường:</a:t>
            </a:r>
          </a:p>
        </p:txBody>
      </p:sp>
      <p:pic>
        <p:nvPicPr>
          <p:cNvPr id="25" name="Picture 24">
            <a:extLst>
              <a:ext uri="{FF2B5EF4-FFF2-40B4-BE49-F238E27FC236}">
                <a16:creationId xmlns:a16="http://schemas.microsoft.com/office/drawing/2014/main" id="{5EDFBACA-1569-B43B-33E4-098918F2D666}"/>
              </a:ext>
            </a:extLst>
          </p:cNvPr>
          <p:cNvPicPr>
            <a:picLocks noChangeAspect="1"/>
          </p:cNvPicPr>
          <p:nvPr/>
        </p:nvPicPr>
        <p:blipFill>
          <a:blip r:embed="rId6"/>
          <a:stretch>
            <a:fillRect/>
          </a:stretch>
        </p:blipFill>
        <p:spPr>
          <a:xfrm>
            <a:off x="818300" y="1805061"/>
            <a:ext cx="2515457" cy="622512"/>
          </a:xfrm>
          <a:prstGeom prst="rect">
            <a:avLst/>
          </a:prstGeom>
        </p:spPr>
      </p:pic>
      <p:sp>
        <p:nvSpPr>
          <p:cNvPr id="27" name="TextBox 26">
            <a:extLst>
              <a:ext uri="{FF2B5EF4-FFF2-40B4-BE49-F238E27FC236}">
                <a16:creationId xmlns:a16="http://schemas.microsoft.com/office/drawing/2014/main" id="{79E7242F-BCED-3451-F3B7-32B5E631888C}"/>
              </a:ext>
            </a:extLst>
          </p:cNvPr>
          <p:cNvSpPr txBox="1"/>
          <p:nvPr/>
        </p:nvSpPr>
        <p:spPr>
          <a:xfrm>
            <a:off x="1072529" y="1460044"/>
            <a:ext cx="2309406" cy="369332"/>
          </a:xfrm>
          <a:prstGeom prst="rect">
            <a:avLst/>
          </a:prstGeom>
          <a:noFill/>
        </p:spPr>
        <p:txBody>
          <a:bodyPr wrap="square">
            <a:spAutoFit/>
          </a:bodyPr>
          <a:lstStyle/>
          <a:p>
            <a:pPr algn="l"/>
            <a:r>
              <a:rPr lang="vi-VN" b="1" i="0">
                <a:solidFill>
                  <a:srgbClr val="1B1B1B"/>
                </a:solidFill>
                <a:effectLst/>
                <a:latin typeface="+mj-lt"/>
              </a:rPr>
              <a:t>Đặc trưng cơ bản:</a:t>
            </a:r>
          </a:p>
        </p:txBody>
      </p:sp>
      <p:pic>
        <p:nvPicPr>
          <p:cNvPr id="29" name="Picture 28">
            <a:extLst>
              <a:ext uri="{FF2B5EF4-FFF2-40B4-BE49-F238E27FC236}">
                <a16:creationId xmlns:a16="http://schemas.microsoft.com/office/drawing/2014/main" id="{4ADD5469-1BAE-8808-9FAA-9C2C65FEEBA0}"/>
              </a:ext>
            </a:extLst>
          </p:cNvPr>
          <p:cNvPicPr>
            <a:picLocks noChangeAspect="1"/>
          </p:cNvPicPr>
          <p:nvPr/>
        </p:nvPicPr>
        <p:blipFill>
          <a:blip r:embed="rId7"/>
          <a:stretch>
            <a:fillRect/>
          </a:stretch>
        </p:blipFill>
        <p:spPr>
          <a:xfrm>
            <a:off x="5039541" y="1778905"/>
            <a:ext cx="2901278" cy="912416"/>
          </a:xfrm>
          <a:prstGeom prst="rect">
            <a:avLst/>
          </a:prstGeom>
        </p:spPr>
      </p:pic>
      <p:sp>
        <p:nvSpPr>
          <p:cNvPr id="31" name="TextBox 30">
            <a:extLst>
              <a:ext uri="{FF2B5EF4-FFF2-40B4-BE49-F238E27FC236}">
                <a16:creationId xmlns:a16="http://schemas.microsoft.com/office/drawing/2014/main" id="{3FC42BAF-B492-4CD2-6938-AAA8FFAC2625}"/>
              </a:ext>
            </a:extLst>
          </p:cNvPr>
          <p:cNvSpPr txBox="1"/>
          <p:nvPr/>
        </p:nvSpPr>
        <p:spPr>
          <a:xfrm>
            <a:off x="5599161" y="1376816"/>
            <a:ext cx="2233751" cy="369332"/>
          </a:xfrm>
          <a:prstGeom prst="rect">
            <a:avLst/>
          </a:prstGeom>
          <a:noFill/>
        </p:spPr>
        <p:txBody>
          <a:bodyPr wrap="square">
            <a:spAutoFit/>
          </a:bodyPr>
          <a:lstStyle/>
          <a:p>
            <a:pPr algn="l"/>
            <a:r>
              <a:rPr lang="vi-VN" b="1" i="0">
                <a:solidFill>
                  <a:srgbClr val="1B1B1B"/>
                </a:solidFill>
                <a:effectLst/>
                <a:latin typeface="+mj-lt"/>
              </a:rPr>
              <a:t>Đặc trưng cạnh: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382DEB-4417-D9A8-75DE-4FAA515A0A85}"/>
              </a:ext>
            </a:extLst>
          </p:cNvPr>
          <p:cNvPicPr>
            <a:picLocks noChangeAspect="1"/>
          </p:cNvPicPr>
          <p:nvPr/>
        </p:nvPicPr>
        <p:blipFill>
          <a:blip r:embed="rId2"/>
          <a:stretch>
            <a:fillRect/>
          </a:stretch>
        </p:blipFill>
        <p:spPr>
          <a:xfrm>
            <a:off x="2901696" y="2120767"/>
            <a:ext cx="3138487" cy="2133860"/>
          </a:xfrm>
          <a:prstGeom prst="rect">
            <a:avLst/>
          </a:prstGeom>
        </p:spPr>
      </p:pic>
      <p:sp>
        <p:nvSpPr>
          <p:cNvPr id="6" name="TextBox 5">
            <a:extLst>
              <a:ext uri="{FF2B5EF4-FFF2-40B4-BE49-F238E27FC236}">
                <a16:creationId xmlns:a16="http://schemas.microsoft.com/office/drawing/2014/main" id="{D3D63729-B236-C28A-5D46-16DC63F093AA}"/>
              </a:ext>
            </a:extLst>
          </p:cNvPr>
          <p:cNvSpPr txBox="1"/>
          <p:nvPr/>
        </p:nvSpPr>
        <p:spPr>
          <a:xfrm>
            <a:off x="1347216" y="464927"/>
            <a:ext cx="6333744" cy="646331"/>
          </a:xfrm>
          <a:prstGeom prst="rect">
            <a:avLst/>
          </a:prstGeom>
          <a:noFill/>
        </p:spPr>
        <p:txBody>
          <a:bodyPr wrap="square">
            <a:spAutoFit/>
          </a:bodyPr>
          <a:lstStyle/>
          <a:p>
            <a:r>
              <a:rPr lang="en-US" b="0" i="0">
                <a:solidFill>
                  <a:srgbClr val="1B1B1B"/>
                </a:solidFill>
                <a:effectLst/>
                <a:latin typeface="Times New Roman" panose="02020603050405020304" pitchFamily="18" charset="0"/>
                <a:cs typeface="Times New Roman" panose="02020603050405020304" pitchFamily="18" charset="0"/>
              </a:rPr>
              <a:t>Hình chia nhỏ ở vị trí (x,y) bằng tổng các giá trị pixel phía bên trái của tọa độ (x,y) bao gồm :</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8FFC04D-C0CF-5C0C-4668-6F53F3B5C960}"/>
                  </a:ext>
                </a:extLst>
              </p:cNvPr>
              <p:cNvSpPr txBox="1"/>
              <p:nvPr/>
            </p:nvSpPr>
            <p:spPr>
              <a:xfrm>
                <a:off x="2286000" y="1194103"/>
                <a:ext cx="4572000" cy="9266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𝑷</m:t>
                      </m:r>
                      <m:d>
                        <m:dPr>
                          <m:ctrlPr>
                            <a:rPr lang="en-US" sz="2400" b="1" i="1">
                              <a:solidFill>
                                <a:srgbClr val="836967"/>
                              </a:solidFill>
                              <a:latin typeface="Cambria Math" panose="02040503050406030204" pitchFamily="18" charset="0"/>
                            </a:rPr>
                          </m:ctrlPr>
                        </m:dPr>
                        <m:e>
                          <m:r>
                            <a:rPr lang="en-US" sz="2400" b="1" i="1">
                              <a:latin typeface="Cambria Math" panose="02040503050406030204" pitchFamily="18" charset="0"/>
                            </a:rPr>
                            <m:t>𝒙</m:t>
                          </m:r>
                          <m:r>
                            <a:rPr lang="en-US" sz="2400" b="1" i="0">
                              <a:latin typeface="Cambria Math" panose="02040503050406030204" pitchFamily="18" charset="0"/>
                            </a:rPr>
                            <m:t>,</m:t>
                          </m:r>
                          <m:r>
                            <a:rPr lang="en-US" sz="2400" b="1" i="1">
                              <a:latin typeface="Cambria Math" panose="02040503050406030204" pitchFamily="18" charset="0"/>
                            </a:rPr>
                            <m:t>𝒚</m:t>
                          </m:r>
                        </m:e>
                      </m:d>
                      <m:r>
                        <a:rPr lang="en-US" sz="2400" b="1" i="0">
                          <a:latin typeface="Cambria Math" panose="02040503050406030204" pitchFamily="18" charset="0"/>
                        </a:rPr>
                        <m:t>= </m:t>
                      </m:r>
                      <m:nary>
                        <m:naryPr>
                          <m:chr m:val="∑"/>
                          <m:limLoc m:val="subSup"/>
                          <m:ctrlPr>
                            <a:rPr lang="en-US" sz="2400" b="1" i="1">
                              <a:latin typeface="Cambria Math" panose="02040503050406030204" pitchFamily="18" charset="0"/>
                            </a:rPr>
                          </m:ctrlPr>
                        </m:naryPr>
                        <m:sub>
                          <m:sSup>
                            <m:sSupPr>
                              <m:ctrlPr>
                                <a:rPr lang="en-US" sz="2400" b="1" i="1">
                                  <a:solidFill>
                                    <a:srgbClr val="836967"/>
                                  </a:solidFill>
                                  <a:latin typeface="Cambria Math" panose="02040503050406030204" pitchFamily="18" charset="0"/>
                                </a:rPr>
                              </m:ctrlPr>
                            </m:sSupPr>
                            <m:e>
                              <m:r>
                                <a:rPr lang="en-US" sz="2400" b="1" i="1">
                                  <a:latin typeface="Cambria Math" panose="02040503050406030204" pitchFamily="18" charset="0"/>
                                </a:rPr>
                                <m:t>𝒙</m:t>
                              </m:r>
                            </m:e>
                            <m:sup>
                              <m:r>
                                <a:rPr lang="en-US" sz="2400" b="1" i="0">
                                  <a:latin typeface="Cambria Math" panose="02040503050406030204" pitchFamily="18" charset="0"/>
                                </a:rPr>
                                <m:t>′</m:t>
                              </m:r>
                            </m:sup>
                          </m:sSup>
                          <m:r>
                            <a:rPr lang="en-US" sz="2400" b="1" i="0">
                              <a:latin typeface="Cambria Math" panose="02040503050406030204" pitchFamily="18" charset="0"/>
                            </a:rPr>
                            <m:t>≤</m:t>
                          </m:r>
                          <m:r>
                            <a:rPr lang="en-US" sz="2400" b="1" i="1">
                              <a:latin typeface="Cambria Math" panose="02040503050406030204" pitchFamily="18" charset="0"/>
                            </a:rPr>
                            <m:t>𝒙</m:t>
                          </m:r>
                          <m:r>
                            <a:rPr lang="en-US" sz="2400" b="1" i="0">
                              <a:latin typeface="Cambria Math" panose="02040503050406030204" pitchFamily="18" charset="0"/>
                            </a:rPr>
                            <m:t>,</m:t>
                          </m:r>
                          <m:sSup>
                            <m:sSupPr>
                              <m:ctrlPr>
                                <a:rPr lang="en-US" sz="2400" b="1" i="1">
                                  <a:solidFill>
                                    <a:srgbClr val="836967"/>
                                  </a:solidFill>
                                  <a:latin typeface="Cambria Math" panose="02040503050406030204" pitchFamily="18" charset="0"/>
                                </a:rPr>
                              </m:ctrlPr>
                            </m:sSupPr>
                            <m:e>
                              <m:r>
                                <a:rPr lang="en-US" sz="2400" b="1" i="1">
                                  <a:latin typeface="Cambria Math" panose="02040503050406030204" pitchFamily="18" charset="0"/>
                                </a:rPr>
                                <m:t>𝒚</m:t>
                              </m:r>
                            </m:e>
                            <m:sup>
                              <m:r>
                                <a:rPr lang="en-US" sz="2400" b="1" i="0">
                                  <a:latin typeface="Cambria Math" panose="02040503050406030204" pitchFamily="18" charset="0"/>
                                </a:rPr>
                                <m:t>′</m:t>
                              </m:r>
                            </m:sup>
                          </m:sSup>
                          <m:r>
                            <a:rPr lang="en-US" sz="2400" b="1" i="0">
                              <a:latin typeface="Cambria Math" panose="02040503050406030204" pitchFamily="18" charset="0"/>
                            </a:rPr>
                            <m:t>≤</m:t>
                          </m:r>
                          <m:r>
                            <a:rPr lang="en-US" sz="2400" b="1" i="1">
                              <a:latin typeface="Cambria Math" panose="02040503050406030204" pitchFamily="18" charset="0"/>
                            </a:rPr>
                            <m:t>𝒚</m:t>
                          </m:r>
                        </m:sub>
                        <m:sup/>
                        <m:e>
                          <m:r>
                            <a:rPr lang="en-US" sz="2400" b="1" i="1">
                              <a:latin typeface="Cambria Math" panose="02040503050406030204" pitchFamily="18" charset="0"/>
                            </a:rPr>
                            <m:t>𝒊</m:t>
                          </m:r>
                          <m:d>
                            <m:dPr>
                              <m:sepChr m:val=","/>
                              <m:ctrlPr>
                                <a:rPr lang="en-US" sz="2400" b="1" i="1">
                                  <a:latin typeface="Cambria Math" panose="02040503050406030204" pitchFamily="18" charset="0"/>
                                </a:rPr>
                              </m:ctrlPr>
                            </m:dPr>
                            <m:e>
                              <m:sSup>
                                <m:sSupPr>
                                  <m:ctrlPr>
                                    <a:rPr lang="en-US" sz="2400" b="1" i="1">
                                      <a:solidFill>
                                        <a:srgbClr val="836967"/>
                                      </a:solidFill>
                                      <a:latin typeface="Cambria Math" panose="02040503050406030204" pitchFamily="18" charset="0"/>
                                    </a:rPr>
                                  </m:ctrlPr>
                                </m:sSupPr>
                                <m:e>
                                  <m:r>
                                    <a:rPr lang="en-US" sz="2400" b="1" i="1">
                                      <a:latin typeface="Cambria Math" panose="02040503050406030204" pitchFamily="18" charset="0"/>
                                    </a:rPr>
                                    <m:t>𝒙</m:t>
                                  </m:r>
                                </m:e>
                                <m:sup>
                                  <m:r>
                                    <a:rPr lang="en-US" sz="2400" b="1" i="0">
                                      <a:latin typeface="Cambria Math" panose="02040503050406030204" pitchFamily="18" charset="0"/>
                                    </a:rPr>
                                    <m:t>′</m:t>
                                  </m:r>
                                </m:sup>
                              </m:sSup>
                            </m:e>
                            <m:e>
                              <m:sSup>
                                <m:sSupPr>
                                  <m:ctrlPr>
                                    <a:rPr lang="en-US" sz="2400" b="1" i="1">
                                      <a:solidFill>
                                        <a:srgbClr val="836967"/>
                                      </a:solidFill>
                                      <a:latin typeface="Cambria Math" panose="02040503050406030204" pitchFamily="18" charset="0"/>
                                    </a:rPr>
                                  </m:ctrlPr>
                                </m:sSupPr>
                                <m:e>
                                  <m:r>
                                    <a:rPr lang="en-US" sz="2400" b="1" i="1">
                                      <a:latin typeface="Cambria Math" panose="02040503050406030204" pitchFamily="18" charset="0"/>
                                    </a:rPr>
                                    <m:t>𝒚</m:t>
                                  </m:r>
                                </m:e>
                                <m:sup>
                                  <m:r>
                                    <a:rPr lang="en-US" sz="2400" b="1" i="0">
                                      <a:latin typeface="Cambria Math" panose="02040503050406030204" pitchFamily="18" charset="0"/>
                                    </a:rPr>
                                    <m:t>′</m:t>
                                  </m:r>
                                </m:sup>
                              </m:sSup>
                            </m:e>
                          </m:d>
                        </m:e>
                      </m:nary>
                    </m:oMath>
                  </m:oMathPara>
                </a14:m>
                <a:endParaRPr lang="en-US" b="1">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B8FFC04D-C0CF-5C0C-4668-6F53F3B5C960}"/>
                  </a:ext>
                </a:extLst>
              </p:cNvPr>
              <p:cNvSpPr txBox="1">
                <a:spLocks noRot="1" noChangeAspect="1" noMove="1" noResize="1" noEditPoints="1" noAdjustHandles="1" noChangeArrowheads="1" noChangeShapeType="1" noTextEdit="1"/>
              </p:cNvSpPr>
              <p:nvPr/>
            </p:nvSpPr>
            <p:spPr>
              <a:xfrm>
                <a:off x="2286000" y="1194103"/>
                <a:ext cx="4572000" cy="92666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296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217</TotalTime>
  <Words>835</Words>
  <Application>Microsoft Office PowerPoint</Application>
  <PresentationFormat>On-screen Show (16:9)</PresentationFormat>
  <Paragraphs>76</Paragraphs>
  <Slides>18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Manjari</vt:lpstr>
      <vt:lpstr>Hammersmith One</vt:lpstr>
      <vt:lpstr>Arial</vt:lpstr>
      <vt:lpstr>Calibri</vt:lpstr>
      <vt:lpstr>Open Sans</vt:lpstr>
      <vt:lpstr>Helvetica Neue</vt:lpstr>
      <vt:lpstr>Roboto Condensed Light</vt:lpstr>
      <vt:lpstr>Times New Roman</vt:lpstr>
      <vt:lpstr>Cambria Math</vt:lpstr>
      <vt:lpstr>Calibri Light</vt:lpstr>
      <vt:lpstr>Retrospect</vt:lpstr>
      <vt:lpstr>Tìm hiểu thuật toán Ada Boost và ứng dụng</vt:lpstr>
      <vt:lpstr>Phân công </vt:lpstr>
      <vt:lpstr>Nội dung</vt:lpstr>
      <vt:lpstr>Khái niệm Ada Boost</vt:lpstr>
      <vt:lpstr>PowerPoint Presentation</vt:lpstr>
      <vt:lpstr>PowerPoint Presentation</vt:lpstr>
      <vt:lpstr>Thuật toán Ada Boost</vt:lpstr>
      <vt:lpstr>PowerPoint Presentation</vt:lpstr>
      <vt:lpstr>PowerPoint Presentation</vt:lpstr>
      <vt:lpstr>PowerPoint Presentation</vt:lpstr>
      <vt:lpstr>PowerPoint Presentation</vt:lpstr>
      <vt:lpstr>PowerPoint Presentation</vt:lpstr>
      <vt:lpstr>Ứng dụng</vt:lpstr>
      <vt:lpstr>PowerPoint Presentation</vt:lpstr>
      <vt:lpstr>PowerPoint Presentation</vt:lpstr>
      <vt:lpstr>Kết luận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thuật toán Ada Boost và ứng dụng</dc:title>
  <dc:creator>DELL</dc:creator>
  <cp:lastModifiedBy>Duy Le Ba</cp:lastModifiedBy>
  <cp:revision>49</cp:revision>
  <dcterms:modified xsi:type="dcterms:W3CDTF">2023-12-05T12:09:52Z</dcterms:modified>
</cp:coreProperties>
</file>