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58" r:id="rId3"/>
    <p:sldId id="260" r:id="rId4"/>
    <p:sldId id="261" r:id="rId5"/>
    <p:sldId id="311" r:id="rId6"/>
    <p:sldId id="266" r:id="rId7"/>
    <p:sldId id="267" r:id="rId8"/>
    <p:sldId id="268" r:id="rId9"/>
    <p:sldId id="270" r:id="rId10"/>
    <p:sldId id="271" r:id="rId11"/>
    <p:sldId id="320" r:id="rId12"/>
    <p:sldId id="316" r:id="rId13"/>
    <p:sldId id="318" r:id="rId14"/>
    <p:sldId id="319" r:id="rId15"/>
    <p:sldId id="274" r:id="rId16"/>
    <p:sldId id="312" r:id="rId17"/>
    <p:sldId id="276" r:id="rId18"/>
    <p:sldId id="278" r:id="rId19"/>
    <p:sldId id="313" r:id="rId20"/>
    <p:sldId id="279" r:id="rId21"/>
    <p:sldId id="282" r:id="rId22"/>
    <p:sldId id="283" r:id="rId23"/>
    <p:sldId id="284" r:id="rId24"/>
    <p:sldId id="285" r:id="rId25"/>
    <p:sldId id="281" r:id="rId26"/>
    <p:sldId id="315" r:id="rId27"/>
  </p:sldIdLst>
  <p:sldSz cx="9144000" cy="5143500" type="screen16x9"/>
  <p:notesSz cx="6858000" cy="9144000"/>
  <p:embeddedFontLst>
    <p:embeddedFont>
      <p:font typeface="Bahnschrift Light" panose="020B0502040204020203" pitchFamily="34" charset="0"/>
      <p:regular r:id="rId29"/>
    </p:embeddedFont>
    <p:embeddedFont>
      <p:font typeface="Bahnschrift Light SemiCondensed" panose="020B0502040204020203" pitchFamily="34" charset="0"/>
      <p:regular r:id="rId30"/>
    </p:embeddedFont>
    <p:embeddedFont>
      <p:font typeface="Bebas Neue" panose="020B0606020202050201" pitchFamily="34" charset="0"/>
      <p:regular r:id="rId31"/>
    </p:embeddedFont>
    <p:embeddedFont>
      <p:font typeface="Calibri" panose="020F0502020204030204" pitchFamily="34" charset="0"/>
      <p:regular r:id="rId32"/>
      <p:bold r:id="rId33"/>
      <p:italic r:id="rId34"/>
      <p:boldItalic r:id="rId35"/>
    </p:embeddedFont>
    <p:embeddedFont>
      <p:font typeface="Cascadia Mono SemiLight" panose="020B0604020202020204" charset="0"/>
      <p:regular r:id="rId36"/>
    </p:embeddedFont>
    <p:embeddedFont>
      <p:font typeface="Nunito" pitchFamily="2" charset="0"/>
      <p:regular r:id="rId37"/>
      <p:bold r:id="rId38"/>
      <p:italic r:id="rId39"/>
      <p:boldItalic r:id="rId40"/>
    </p:embeddedFont>
    <p:embeddedFont>
      <p:font typeface="Raleway Medium"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9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E98E97-1CA7-4AC2-81F5-65B851FB5C3B}">
  <a:tblStyle styleId="{89E98E97-1CA7-4AC2-81F5-65B851FB5C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4" autoAdjust="0"/>
    <p:restoredTop sz="93842" autoAdjust="0"/>
  </p:normalViewPr>
  <p:slideViewPr>
    <p:cSldViewPr snapToGrid="0">
      <p:cViewPr varScale="1">
        <p:scale>
          <a:sx n="84" d="100"/>
          <a:sy n="84" d="100"/>
        </p:scale>
        <p:origin x="8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1844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Aft>
                <a:spcPts val="800"/>
              </a:spcAft>
            </a:pPr>
            <a:r>
              <a:rPr lang="en-US" sz="1100" kern="100">
                <a:latin typeface="Times New Roman" panose="02020603050405020304" pitchFamily="18" charset="0"/>
                <a:ea typeface="Calibri" panose="020F0502020204030204" pitchFamily="34" charset="0"/>
                <a:cs typeface="Times New Roman" panose="02020603050405020304" pitchFamily="18" charset="0"/>
              </a:rPr>
              <a:t>S</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ử dụng hàm đánh giá f(n) để định giá chi phí tổng thể ước lượng để đi từ trạng thái ban đầu đến trạng thái 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latin typeface="Cascadia Mono SemiLight" panose="020B0609020000020004" pitchFamily="49" charset="0"/>
                <a:ea typeface="Calibri" panose="020F0502020204030204" pitchFamily="34" charset="0"/>
                <a:cs typeface="Times New Roman" panose="02020603050405020304" pitchFamily="18" charset="0"/>
              </a:rPr>
              <a:t>F(n)=g(n)+h(n)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Trong đó:</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kern="100">
                <a:effectLst/>
                <a:latin typeface="Cascadia Mono SemiLight" panose="020B0609020000020004" pitchFamily="49" charset="0"/>
                <a:ea typeface="Calibri" panose="020F0502020204030204" pitchFamily="34" charset="0"/>
                <a:cs typeface="Times New Roman" panose="02020603050405020304" pitchFamily="18" charset="0"/>
              </a:rPr>
              <a:t>g(n</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là chi phí tích lũy từ trạng thái ban đầu n0 đến trạng thái hiện tại 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kern="100">
                <a:effectLst/>
                <a:latin typeface="Cascadia Mono SemiLight" panose="020B0609020000020004" pitchFamily="49" charset="0"/>
                <a:ea typeface="Calibri" panose="020F0502020204030204" pitchFamily="34" charset="0"/>
                <a:cs typeface="Times New Roman" panose="02020603050405020304" pitchFamily="18" charset="0"/>
              </a:rPr>
              <a:t>h(n)</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là một ước lượng chi phí từ trạng thái hiện tại n đến trạng thái đích.</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100" kern="100">
                <a:effectLst/>
                <a:latin typeface="Cascadia Mono SemiLight" panose="020B0609020000020004" pitchFamily="49" charset="0"/>
                <a:ea typeface="Calibri" panose="020F0502020204030204" pitchFamily="34" charset="0"/>
                <a:cs typeface="Times New Roman" panose="02020603050405020304" pitchFamily="18" charset="0"/>
              </a:rPr>
              <a:t>f(n)</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là tổng chi phí ước lượng để đi từ trạng thái ban đầu đến trạng thái n thông qua đường đi hiện tại.</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08166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82026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4623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b68f5f6c9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b68f5f6c9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0b68f5f6c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0b68f5f6c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964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0b68f5f6c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0b68f5f6c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b68f5f6c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b68f5f6c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8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sccsvsvdvsvsvd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b68f5f6c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b68f5f6c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10b68f5f6c9_0_1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10b68f5f6c9_0_1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0b68f5f6c9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0b68f5f6c9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0b68f5f6c9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0b68f5f6c9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04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Trước</a:t>
            </a:r>
            <a:r>
              <a:rPr lang="en-US"/>
              <a:t> </a:t>
            </a:r>
            <a:r>
              <a:rPr lang="en-US" err="1"/>
              <a:t>khi</a:t>
            </a:r>
            <a:r>
              <a:rPr lang="en-US"/>
              <a:t> tìm hiểu về thuật toàn A* </a:t>
            </a:r>
            <a:r>
              <a:rPr lang="en-US" err="1"/>
              <a:t>chúng</a:t>
            </a:r>
            <a:r>
              <a:rPr lang="en-US"/>
              <a:t> ta sẽ </a:t>
            </a:r>
            <a:r>
              <a:rPr lang="en-US" err="1"/>
              <a:t>cùng</a:t>
            </a:r>
            <a:r>
              <a:rPr lang="en-US"/>
              <a:t> tìm hiểu về </a:t>
            </a:r>
            <a:r>
              <a:rPr lang="en-US" err="1"/>
              <a:t>hàm</a:t>
            </a:r>
            <a:r>
              <a:rPr lang="en-US"/>
              <a:t> Heuristic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a2de12ba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0a2de12ba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rgbClr val="1F1F1F"/>
                </a:solidFill>
                <a:effectLst/>
                <a:latin typeface="Google Sans"/>
              </a:rPr>
              <a:t>Do đó, để hiểu rõ về thuật toán A*, cần hiểu rõ về hàm heuristic. Hàm heuristic là gì? Làm thế nào để xây dựng hàm heuristic? Làm thế nào để đánh giá chất lượng của hàm heuristic? Đây là những câu hỏi cần được trả lời trước khi bắt đầu tìm hiểu về thuật toán A*.</a:t>
            </a:r>
            <a:endParaRPr/>
          </a:p>
        </p:txBody>
      </p:sp>
    </p:spTree>
    <p:extLst>
      <p:ext uri="{BB962C8B-B14F-4D97-AF65-F5344CB8AC3E}">
        <p14:creationId xmlns:p14="http://schemas.microsoft.com/office/powerpoint/2010/main" val="239207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0a2de12ba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0a2de12ba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Ý tưởng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của thuật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 là sử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heuristic để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ước</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tính chi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của đường đi từ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Ý tưởng này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thuật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 tìm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đường đi tối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từ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đầu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8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0b68f5f6c9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0b68f5f6c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Phương</a:t>
            </a:r>
            <a:r>
              <a:rPr lang="en-US"/>
              <a:t> </a:t>
            </a:r>
            <a:r>
              <a:rPr lang="en-US" err="1"/>
              <a:t>pháp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5">
  <p:cSld name="CUSTOM_7">
    <p:bg>
      <p:bgPr>
        <a:solidFill>
          <a:schemeClr val="accent1"/>
        </a:solid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1" name="Google Shape;121;p19"/>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2" name="Google Shape;122;p19"/>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9"/>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4" name="Google Shape;124;p19"/>
          <p:cNvGrpSpPr/>
          <p:nvPr/>
        </p:nvGrpSpPr>
        <p:grpSpPr>
          <a:xfrm>
            <a:off x="4194039" y="4514332"/>
            <a:ext cx="772605" cy="196301"/>
            <a:chOff x="2641350" y="846250"/>
            <a:chExt cx="413600" cy="105075"/>
          </a:xfrm>
        </p:grpSpPr>
        <p:sp>
          <p:nvSpPr>
            <p:cNvPr id="125" name="Google Shape;125;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3">
  <p:cSld name="CUSTOM_4_1">
    <p:bg>
      <p:bgPr>
        <a:solidFill>
          <a:schemeClr val="dk1"/>
        </a:solidFill>
        <a:effectLst/>
      </p:bgPr>
    </p:bg>
    <p:spTree>
      <p:nvGrpSpPr>
        <p:cNvPr id="1"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00" name="Google Shape;200;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1" name="Google Shape;201;p28"/>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8"/>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46" name="Google Shape;46;p8"/>
          <p:cNvSpPr txBox="1"/>
          <p:nvPr/>
        </p:nvSpPr>
        <p:spPr>
          <a:xfrm rot="-5400000">
            <a:off x="8060700" y="3912600"/>
            <a:ext cx="1388100" cy="1307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0" y="0"/>
            <a:ext cx="9144000" cy="5143500"/>
          </a:xfrm>
          <a:prstGeom prst="rect">
            <a:avLst/>
          </a:prstGeom>
          <a:noFill/>
          <a:ln>
            <a:noFill/>
          </a:ln>
        </p:spPr>
      </p:sp>
      <p:sp>
        <p:nvSpPr>
          <p:cNvPr id="54" name="Google Shape;54;p10"/>
          <p:cNvSpPr txBox="1">
            <a:spLocks noGrp="1"/>
          </p:cNvSpPr>
          <p:nvPr>
            <p:ph type="title"/>
          </p:nvPr>
        </p:nvSpPr>
        <p:spPr>
          <a:xfrm>
            <a:off x="720000" y="403800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8" r:id="rId7"/>
    <p:sldLayoutId id="2147483659" r:id="rId8"/>
    <p:sldLayoutId id="2147483661" r:id="rId9"/>
    <p:sldLayoutId id="2147483662" r:id="rId10"/>
    <p:sldLayoutId id="2147483663" r:id="rId11"/>
    <p:sldLayoutId id="2147483664" r:id="rId12"/>
    <p:sldLayoutId id="2147483665" r:id="rId13"/>
    <p:sldLayoutId id="2147483667" r:id="rId14"/>
    <p:sldLayoutId id="2147483674" r:id="rId15"/>
    <p:sldLayoutId id="2147483675" r:id="rId16"/>
    <p:sldLayoutId id="2147483679" r:id="rId17"/>
    <p:sldLayoutId id="214748368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www.iostream.vn/article/thuat-toan-depth-first-search-APnHi1"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hyperlink" Target="https://www.iostream.vn/article/thuat-toan-breadth-first-search-sBPn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ARTIFICIAL INTELLIGENCE (AI)</a:t>
            </a:r>
            <a:endParaRPr/>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Thuật toán A*</a:t>
            </a:r>
            <a:endParaRPr/>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Nhóm 5</a:t>
            </a:r>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1532631" y="39098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Light" panose="020B0502040204020203" pitchFamily="34" charset="0"/>
              </a:rPr>
              <a:t>Mô tả và cài đặt</a:t>
            </a:r>
            <a:endParaRPr>
              <a:latin typeface="Bahnschrift Light" panose="020B0502040204020203" pitchFamily="34" charset="0"/>
            </a:endParaRPr>
          </a:p>
        </p:txBody>
      </p:sp>
      <p:sp>
        <p:nvSpPr>
          <p:cNvPr id="837" name="Google Shape;837;p53"/>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cxnSp>
        <p:nvCxnSpPr>
          <p:cNvPr id="839" name="Google Shape;839;p53"/>
          <p:cNvCxnSpPr/>
          <p:nvPr/>
        </p:nvCxnSpPr>
        <p:spPr>
          <a:xfrm rot="10800000" flipH="1">
            <a:off x="2674575" y="3393274"/>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840" name="Google Shape;840;p53"/>
          <p:cNvGrpSpPr/>
          <p:nvPr/>
        </p:nvGrpSpPr>
        <p:grpSpPr>
          <a:xfrm rot="-5400000">
            <a:off x="7593664" y="1799657"/>
            <a:ext cx="772605" cy="196301"/>
            <a:chOff x="2641350" y="846250"/>
            <a:chExt cx="413600" cy="105075"/>
          </a:xfrm>
        </p:grpSpPr>
        <p:sp>
          <p:nvSpPr>
            <p:cNvPr id="841" name="Google Shape;841;p5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3"/>
          <p:cNvGrpSpPr/>
          <p:nvPr/>
        </p:nvGrpSpPr>
        <p:grpSpPr>
          <a:xfrm rot="5400000">
            <a:off x="-847462" y="1804154"/>
            <a:ext cx="3397850" cy="187275"/>
            <a:chOff x="-3237675" y="-1132050"/>
            <a:chExt cx="3397850" cy="187275"/>
          </a:xfrm>
        </p:grpSpPr>
        <p:sp>
          <p:nvSpPr>
            <p:cNvPr id="846" name="Google Shape;846;p5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5" name="Google Shape;855;p53"/>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4">
            <a:extLst>
              <a:ext uri="{FF2B5EF4-FFF2-40B4-BE49-F238E27FC236}">
                <a16:creationId xmlns:a16="http://schemas.microsoft.com/office/drawing/2014/main" id="{D4A910EC-6C72-F7A6-5305-D76EF66D34C2}"/>
              </a:ext>
            </a:extLst>
          </p:cNvPr>
          <p:cNvGraphicFramePr>
            <a:graphicFrameLocks noGrp="1"/>
          </p:cNvGraphicFramePr>
          <p:nvPr>
            <p:extLst>
              <p:ext uri="{D42A27DB-BD31-4B8C-83A1-F6EECF244321}">
                <p14:modId xmlns:p14="http://schemas.microsoft.com/office/powerpoint/2010/main" val="4025297345"/>
              </p:ext>
            </p:extLst>
          </p:nvPr>
        </p:nvGraphicFramePr>
        <p:xfrm>
          <a:off x="6024537" y="2088703"/>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sp>
        <p:nvSpPr>
          <p:cNvPr id="260" name="Arrow: Right 259">
            <a:extLst>
              <a:ext uri="{FF2B5EF4-FFF2-40B4-BE49-F238E27FC236}">
                <a16:creationId xmlns:a16="http://schemas.microsoft.com/office/drawing/2014/main" id="{10136B97-47C8-ACD2-31FC-847D732EC0FE}"/>
              </a:ext>
            </a:extLst>
          </p:cNvPr>
          <p:cNvSpPr/>
          <p:nvPr/>
        </p:nvSpPr>
        <p:spPr>
          <a:xfrm rot="10800000" flipH="1">
            <a:off x="3796746" y="2238725"/>
            <a:ext cx="1765854" cy="666047"/>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3660D3AC-2937-EA88-7303-F5D8CBE2F164}"/>
              </a:ext>
            </a:extLst>
          </p:cNvPr>
          <p:cNvSpPr/>
          <p:nvPr/>
        </p:nvSpPr>
        <p:spPr>
          <a:xfrm>
            <a:off x="6024537" y="3331721"/>
            <a:ext cx="911422" cy="2649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END</a:t>
            </a:r>
          </a:p>
        </p:txBody>
      </p:sp>
      <p:graphicFrame>
        <p:nvGraphicFramePr>
          <p:cNvPr id="2" name="Table 4">
            <a:extLst>
              <a:ext uri="{FF2B5EF4-FFF2-40B4-BE49-F238E27FC236}">
                <a16:creationId xmlns:a16="http://schemas.microsoft.com/office/drawing/2014/main" id="{EF08914D-14E0-27CA-968A-D601017C6A02}"/>
              </a:ext>
            </a:extLst>
          </p:cNvPr>
          <p:cNvGraphicFramePr>
            <a:graphicFrameLocks noGrp="1"/>
          </p:cNvGraphicFramePr>
          <p:nvPr>
            <p:extLst>
              <p:ext uri="{D42A27DB-BD31-4B8C-83A1-F6EECF244321}">
                <p14:modId xmlns:p14="http://schemas.microsoft.com/office/powerpoint/2010/main" val="765789966"/>
              </p:ext>
            </p:extLst>
          </p:nvPr>
        </p:nvGraphicFramePr>
        <p:xfrm>
          <a:off x="2607104" y="2088703"/>
          <a:ext cx="910867" cy="966093"/>
        </p:xfrm>
        <a:graphic>
          <a:graphicData uri="http://schemas.openxmlformats.org/drawingml/2006/table">
            <a:tbl>
              <a:tblPr firstRow="1" bandRow="1">
                <a:tableStyleId>{89E98E97-1CA7-4AC2-81F5-65B851FB5C3B}</a:tableStyleId>
              </a:tblPr>
              <a:tblGrid>
                <a:gridCol w="303530">
                  <a:extLst>
                    <a:ext uri="{9D8B030D-6E8A-4147-A177-3AD203B41FA5}">
                      <a16:colId xmlns:a16="http://schemas.microsoft.com/office/drawing/2014/main" val="3353598616"/>
                    </a:ext>
                  </a:extLst>
                </a:gridCol>
                <a:gridCol w="303530">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sp>
        <p:nvSpPr>
          <p:cNvPr id="5" name="Rectangle 4">
            <a:extLst>
              <a:ext uri="{FF2B5EF4-FFF2-40B4-BE49-F238E27FC236}">
                <a16:creationId xmlns:a16="http://schemas.microsoft.com/office/drawing/2014/main" id="{11C20D96-4489-CB7F-27AA-697081AD25C1}"/>
              </a:ext>
            </a:extLst>
          </p:cNvPr>
          <p:cNvSpPr/>
          <p:nvPr/>
        </p:nvSpPr>
        <p:spPr>
          <a:xfrm>
            <a:off x="2607104" y="3331721"/>
            <a:ext cx="911422" cy="2649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START</a:t>
            </a:r>
          </a:p>
        </p:txBody>
      </p:sp>
      <p:sp>
        <p:nvSpPr>
          <p:cNvPr id="6" name="Rectangle 5">
            <a:extLst>
              <a:ext uri="{FF2B5EF4-FFF2-40B4-BE49-F238E27FC236}">
                <a16:creationId xmlns:a16="http://schemas.microsoft.com/office/drawing/2014/main" id="{E8A811EA-25E8-F4FF-3943-A665A73505B0}"/>
              </a:ext>
            </a:extLst>
          </p:cNvPr>
          <p:cNvSpPr/>
          <p:nvPr/>
        </p:nvSpPr>
        <p:spPr>
          <a:xfrm>
            <a:off x="2460834" y="941961"/>
            <a:ext cx="4785786" cy="543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BÀI TOÁN TRÒ CHƠI 8 SỐ</a:t>
            </a:r>
          </a:p>
        </p:txBody>
      </p:sp>
    </p:spTree>
    <p:extLst>
      <p:ext uri="{BB962C8B-B14F-4D97-AF65-F5344CB8AC3E}">
        <p14:creationId xmlns:p14="http://schemas.microsoft.com/office/powerpoint/2010/main" val="173503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6" name="Table 4">
            <a:extLst>
              <a:ext uri="{FF2B5EF4-FFF2-40B4-BE49-F238E27FC236}">
                <a16:creationId xmlns:a16="http://schemas.microsoft.com/office/drawing/2014/main" id="{4B1788E2-EC26-0BC4-90E6-86AF3AEAD7A6}"/>
              </a:ext>
            </a:extLst>
          </p:cNvPr>
          <p:cNvGraphicFramePr>
            <a:graphicFrameLocks noGrp="1"/>
          </p:cNvGraphicFramePr>
          <p:nvPr>
            <p:extLst>
              <p:ext uri="{D42A27DB-BD31-4B8C-83A1-F6EECF244321}">
                <p14:modId xmlns:p14="http://schemas.microsoft.com/office/powerpoint/2010/main" val="275347999"/>
              </p:ext>
            </p:extLst>
          </p:nvPr>
        </p:nvGraphicFramePr>
        <p:xfrm>
          <a:off x="3837031" y="25246"/>
          <a:ext cx="911421" cy="895350"/>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82" name="Table 4">
            <a:extLst>
              <a:ext uri="{FF2B5EF4-FFF2-40B4-BE49-F238E27FC236}">
                <a16:creationId xmlns:a16="http://schemas.microsoft.com/office/drawing/2014/main" id="{7AF45A1F-A114-5363-0C84-0C9231444FE7}"/>
              </a:ext>
            </a:extLst>
          </p:cNvPr>
          <p:cNvGraphicFramePr>
            <a:graphicFrameLocks noGrp="1"/>
          </p:cNvGraphicFramePr>
          <p:nvPr>
            <p:extLst>
              <p:ext uri="{D42A27DB-BD31-4B8C-83A1-F6EECF244321}">
                <p14:modId xmlns:p14="http://schemas.microsoft.com/office/powerpoint/2010/main" val="1560018995"/>
              </p:ext>
            </p:extLst>
          </p:nvPr>
        </p:nvGraphicFramePr>
        <p:xfrm>
          <a:off x="1261246" y="1285217"/>
          <a:ext cx="911421" cy="895350"/>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292874">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83" name="Table 4">
            <a:extLst>
              <a:ext uri="{FF2B5EF4-FFF2-40B4-BE49-F238E27FC236}">
                <a16:creationId xmlns:a16="http://schemas.microsoft.com/office/drawing/2014/main" id="{01090F1C-CEB6-BF97-E101-ADEC3D36F4DF}"/>
              </a:ext>
            </a:extLst>
          </p:cNvPr>
          <p:cNvGraphicFramePr>
            <a:graphicFrameLocks noGrp="1"/>
          </p:cNvGraphicFramePr>
          <p:nvPr>
            <p:extLst>
              <p:ext uri="{D42A27DB-BD31-4B8C-83A1-F6EECF244321}">
                <p14:modId xmlns:p14="http://schemas.microsoft.com/office/powerpoint/2010/main" val="1192272210"/>
              </p:ext>
            </p:extLst>
          </p:nvPr>
        </p:nvGraphicFramePr>
        <p:xfrm>
          <a:off x="3841227" y="1288281"/>
          <a:ext cx="911421" cy="895350"/>
        </p:xfrm>
        <a:graphic>
          <a:graphicData uri="http://schemas.openxmlformats.org/drawingml/2006/table">
            <a:tbl>
              <a:tblPr firstRow="1" bandRow="1">
                <a:tableStyleId>{89E98E97-1CA7-4AC2-81F5-65B851FB5C3B}</a:tableStyleId>
              </a:tblPr>
              <a:tblGrid>
                <a:gridCol w="245468">
                  <a:extLst>
                    <a:ext uri="{9D8B030D-6E8A-4147-A177-3AD203B41FA5}">
                      <a16:colId xmlns:a16="http://schemas.microsoft.com/office/drawing/2014/main" val="3353598616"/>
                    </a:ext>
                  </a:extLst>
                </a:gridCol>
                <a:gridCol w="362146">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84" name="Table 4">
            <a:extLst>
              <a:ext uri="{FF2B5EF4-FFF2-40B4-BE49-F238E27FC236}">
                <a16:creationId xmlns:a16="http://schemas.microsoft.com/office/drawing/2014/main" id="{5BFD0BD0-F149-6A57-333B-8C291141E412}"/>
              </a:ext>
            </a:extLst>
          </p:cNvPr>
          <p:cNvGraphicFramePr>
            <a:graphicFrameLocks noGrp="1"/>
          </p:cNvGraphicFramePr>
          <p:nvPr>
            <p:extLst>
              <p:ext uri="{D42A27DB-BD31-4B8C-83A1-F6EECF244321}">
                <p14:modId xmlns:p14="http://schemas.microsoft.com/office/powerpoint/2010/main" val="2579515369"/>
              </p:ext>
            </p:extLst>
          </p:nvPr>
        </p:nvGraphicFramePr>
        <p:xfrm>
          <a:off x="6734402" y="1317058"/>
          <a:ext cx="911421" cy="895350"/>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86" name="Table 4">
            <a:extLst>
              <a:ext uri="{FF2B5EF4-FFF2-40B4-BE49-F238E27FC236}">
                <a16:creationId xmlns:a16="http://schemas.microsoft.com/office/drawing/2014/main" id="{C87181D5-99CE-A149-7481-FCF6D64F86A3}"/>
              </a:ext>
            </a:extLst>
          </p:cNvPr>
          <p:cNvGraphicFramePr>
            <a:graphicFrameLocks noGrp="1"/>
          </p:cNvGraphicFramePr>
          <p:nvPr>
            <p:extLst>
              <p:ext uri="{D42A27DB-BD31-4B8C-83A1-F6EECF244321}">
                <p14:modId xmlns:p14="http://schemas.microsoft.com/office/powerpoint/2010/main" val="4143010811"/>
              </p:ext>
            </p:extLst>
          </p:nvPr>
        </p:nvGraphicFramePr>
        <p:xfrm>
          <a:off x="1256546" y="2999198"/>
          <a:ext cx="911421" cy="895350"/>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87" name="Table 4">
            <a:extLst>
              <a:ext uri="{FF2B5EF4-FFF2-40B4-BE49-F238E27FC236}">
                <a16:creationId xmlns:a16="http://schemas.microsoft.com/office/drawing/2014/main" id="{2A6734AD-84C9-687E-E18D-9D9D95B865D9}"/>
              </a:ext>
            </a:extLst>
          </p:cNvPr>
          <p:cNvGraphicFramePr>
            <a:graphicFrameLocks noGrp="1"/>
          </p:cNvGraphicFramePr>
          <p:nvPr>
            <p:extLst>
              <p:ext uri="{D42A27DB-BD31-4B8C-83A1-F6EECF244321}">
                <p14:modId xmlns:p14="http://schemas.microsoft.com/office/powerpoint/2010/main" val="2063011286"/>
              </p:ext>
            </p:extLst>
          </p:nvPr>
        </p:nvGraphicFramePr>
        <p:xfrm>
          <a:off x="3837031" y="2999198"/>
          <a:ext cx="911421" cy="895350"/>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412034">
                  <a:extLst>
                    <a:ext uri="{9D8B030D-6E8A-4147-A177-3AD203B41FA5}">
                      <a16:colId xmlns:a16="http://schemas.microsoft.com/office/drawing/2014/main" val="3138638980"/>
                    </a:ext>
                  </a:extLst>
                </a:gridCol>
                <a:gridCol w="195580">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88" name="Table 4">
            <a:extLst>
              <a:ext uri="{FF2B5EF4-FFF2-40B4-BE49-F238E27FC236}">
                <a16:creationId xmlns:a16="http://schemas.microsoft.com/office/drawing/2014/main" id="{F2A5D30D-57DF-E2A2-1351-F90AAC5E6B83}"/>
              </a:ext>
            </a:extLst>
          </p:cNvPr>
          <p:cNvGraphicFramePr>
            <a:graphicFrameLocks noGrp="1"/>
          </p:cNvGraphicFramePr>
          <p:nvPr>
            <p:extLst>
              <p:ext uri="{D42A27DB-BD31-4B8C-83A1-F6EECF244321}">
                <p14:modId xmlns:p14="http://schemas.microsoft.com/office/powerpoint/2010/main" val="2277205556"/>
              </p:ext>
            </p:extLst>
          </p:nvPr>
        </p:nvGraphicFramePr>
        <p:xfrm>
          <a:off x="6734679" y="3055508"/>
          <a:ext cx="911144" cy="895350"/>
        </p:xfrm>
        <a:graphic>
          <a:graphicData uri="http://schemas.openxmlformats.org/drawingml/2006/table">
            <a:tbl>
              <a:tblPr firstRow="1" bandRow="1">
                <a:tableStyleId>{89E98E97-1CA7-4AC2-81F5-65B851FB5C3B}</a:tableStyleId>
              </a:tblPr>
              <a:tblGrid>
                <a:gridCol w="303530">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cxnSp>
        <p:nvCxnSpPr>
          <p:cNvPr id="193" name="Straight Arrow Connector 192">
            <a:extLst>
              <a:ext uri="{FF2B5EF4-FFF2-40B4-BE49-F238E27FC236}">
                <a16:creationId xmlns:a16="http://schemas.microsoft.com/office/drawing/2014/main" id="{0516333F-90EB-1870-106B-97B938529B20}"/>
              </a:ext>
            </a:extLst>
          </p:cNvPr>
          <p:cNvCxnSpPr>
            <a:cxnSpLocks/>
            <a:stCxn id="156" idx="2"/>
            <a:endCxn id="182" idx="0"/>
          </p:cNvCxnSpPr>
          <p:nvPr/>
        </p:nvCxnSpPr>
        <p:spPr>
          <a:xfrm flipH="1">
            <a:off x="1716956" y="920596"/>
            <a:ext cx="2575785" cy="36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7A833DE1-0848-D636-F77D-1F6AFD4A292E}"/>
              </a:ext>
            </a:extLst>
          </p:cNvPr>
          <p:cNvCxnSpPr>
            <a:cxnSpLocks/>
            <a:stCxn id="156" idx="2"/>
            <a:endCxn id="183" idx="0"/>
          </p:cNvCxnSpPr>
          <p:nvPr/>
        </p:nvCxnSpPr>
        <p:spPr>
          <a:xfrm>
            <a:off x="4292741" y="920596"/>
            <a:ext cx="4196" cy="367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A2281D8-2984-B7B3-E922-7EEC65229BC3}"/>
              </a:ext>
            </a:extLst>
          </p:cNvPr>
          <p:cNvCxnSpPr>
            <a:cxnSpLocks/>
            <a:stCxn id="156" idx="2"/>
            <a:endCxn id="184" idx="0"/>
          </p:cNvCxnSpPr>
          <p:nvPr/>
        </p:nvCxnSpPr>
        <p:spPr>
          <a:xfrm>
            <a:off x="4292741" y="920596"/>
            <a:ext cx="2897371" cy="39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3B3D44FC-1BF7-2244-E534-36C1F3BD9967}"/>
              </a:ext>
            </a:extLst>
          </p:cNvPr>
          <p:cNvCxnSpPr>
            <a:cxnSpLocks/>
            <a:endCxn id="186" idx="0"/>
          </p:cNvCxnSpPr>
          <p:nvPr/>
        </p:nvCxnSpPr>
        <p:spPr>
          <a:xfrm flipH="1">
            <a:off x="1712256" y="2212408"/>
            <a:ext cx="2580485" cy="78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E22C6ED3-4817-978D-EF74-38B6E3A38317}"/>
              </a:ext>
            </a:extLst>
          </p:cNvPr>
          <p:cNvCxnSpPr>
            <a:cxnSpLocks/>
            <a:stCxn id="183" idx="2"/>
            <a:endCxn id="188" idx="0"/>
          </p:cNvCxnSpPr>
          <p:nvPr/>
        </p:nvCxnSpPr>
        <p:spPr>
          <a:xfrm>
            <a:off x="4296937" y="2183631"/>
            <a:ext cx="2893314" cy="87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4" name="Arrow: Right 263">
            <a:extLst>
              <a:ext uri="{FF2B5EF4-FFF2-40B4-BE49-F238E27FC236}">
                <a16:creationId xmlns:a16="http://schemas.microsoft.com/office/drawing/2014/main" id="{71BEDC24-C9CA-0DB1-0FD3-9C864F7A9D2F}"/>
              </a:ext>
            </a:extLst>
          </p:cNvPr>
          <p:cNvSpPr/>
          <p:nvPr/>
        </p:nvSpPr>
        <p:spPr>
          <a:xfrm flipH="1">
            <a:off x="1321789" y="1956098"/>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65" name="Arrow: Right 264">
            <a:extLst>
              <a:ext uri="{FF2B5EF4-FFF2-40B4-BE49-F238E27FC236}">
                <a16:creationId xmlns:a16="http://schemas.microsoft.com/office/drawing/2014/main" id="{E2356D5F-9AAC-F130-B65B-C37B8B2BD538}"/>
              </a:ext>
            </a:extLst>
          </p:cNvPr>
          <p:cNvSpPr/>
          <p:nvPr/>
        </p:nvSpPr>
        <p:spPr>
          <a:xfrm rot="16200000">
            <a:off x="4167977" y="1721067"/>
            <a:ext cx="235686"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66" name="Arrow: Right 265">
            <a:extLst>
              <a:ext uri="{FF2B5EF4-FFF2-40B4-BE49-F238E27FC236}">
                <a16:creationId xmlns:a16="http://schemas.microsoft.com/office/drawing/2014/main" id="{867A61F8-D644-C11F-8D0A-0B50AC82B68C}"/>
              </a:ext>
            </a:extLst>
          </p:cNvPr>
          <p:cNvSpPr/>
          <p:nvPr/>
        </p:nvSpPr>
        <p:spPr>
          <a:xfrm rot="10800000" flipH="1">
            <a:off x="7353797" y="1997103"/>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2" name="Straight Arrow Connector 1">
            <a:extLst>
              <a:ext uri="{FF2B5EF4-FFF2-40B4-BE49-F238E27FC236}">
                <a16:creationId xmlns:a16="http://schemas.microsoft.com/office/drawing/2014/main" id="{08C12CDE-231F-445D-1005-44982CEF14C2}"/>
              </a:ext>
            </a:extLst>
          </p:cNvPr>
          <p:cNvCxnSpPr>
            <a:cxnSpLocks/>
            <a:endCxn id="187" idx="0"/>
          </p:cNvCxnSpPr>
          <p:nvPr/>
        </p:nvCxnSpPr>
        <p:spPr>
          <a:xfrm flipH="1">
            <a:off x="4292741" y="2162040"/>
            <a:ext cx="5220" cy="837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44828EDC-8580-F6A9-602C-EA031DEEB06B}"/>
              </a:ext>
            </a:extLst>
          </p:cNvPr>
          <p:cNvSpPr/>
          <p:nvPr/>
        </p:nvSpPr>
        <p:spPr>
          <a:xfrm flipH="1">
            <a:off x="1377043" y="3373419"/>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6F46C3E-B33C-ECDD-24D5-7B1CF2EB0403}"/>
              </a:ext>
            </a:extLst>
          </p:cNvPr>
          <p:cNvSpPr/>
          <p:nvPr/>
        </p:nvSpPr>
        <p:spPr>
          <a:xfrm rot="16200000">
            <a:off x="4203716" y="3118150"/>
            <a:ext cx="235686"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FC9B9CB-4B4B-83CE-50E0-292BE85E7EFD}"/>
              </a:ext>
            </a:extLst>
          </p:cNvPr>
          <p:cNvSpPr/>
          <p:nvPr/>
        </p:nvSpPr>
        <p:spPr>
          <a:xfrm rot="10800000" flipH="1">
            <a:off x="7353796" y="3427923"/>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2070C7-84A1-7BA8-16A0-4E41B49807EB}"/>
              </a:ext>
            </a:extLst>
          </p:cNvPr>
          <p:cNvSpPr/>
          <p:nvPr/>
        </p:nvSpPr>
        <p:spPr>
          <a:xfrm>
            <a:off x="2546787" y="243860"/>
            <a:ext cx="911422" cy="2649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START</a:t>
            </a:r>
          </a:p>
        </p:txBody>
      </p:sp>
      <p:sp>
        <p:nvSpPr>
          <p:cNvPr id="224" name="TextBox 223">
            <a:extLst>
              <a:ext uri="{FF2B5EF4-FFF2-40B4-BE49-F238E27FC236}">
                <a16:creationId xmlns:a16="http://schemas.microsoft.com/office/drawing/2014/main" id="{C6ECC529-DAF5-CC76-D1A3-EFD71E77129A}"/>
              </a:ext>
            </a:extLst>
          </p:cNvPr>
          <p:cNvSpPr txBox="1"/>
          <p:nvPr/>
        </p:nvSpPr>
        <p:spPr>
          <a:xfrm>
            <a:off x="5997243" y="275062"/>
            <a:ext cx="1813560" cy="311817"/>
          </a:xfrm>
          <a:prstGeom prst="rect">
            <a:avLst/>
          </a:prstGeom>
          <a:noFill/>
        </p:spPr>
        <p:txBody>
          <a:bodyPr wrap="square">
            <a:spAutoFit/>
          </a:bodyPr>
          <a:lstStyle/>
          <a:p>
            <a:pPr algn="ctr">
              <a:lnSpc>
                <a:spcPct val="107000"/>
              </a:lnSpc>
              <a:spcAft>
                <a:spcPts val="800"/>
              </a:spcAft>
            </a:pPr>
            <a:r>
              <a:rPr lang="en-US" sz="1400" kern="100">
                <a:solidFill>
                  <a:srgbClr val="FF0000"/>
                </a:solidFill>
                <a:effectLst/>
                <a:latin typeface="Cascadia Mono SemiLight" panose="020B0609020000020004" pitchFamily="49" charset="0"/>
                <a:ea typeface="Calibri" panose="020F0502020204030204" pitchFamily="34" charset="0"/>
                <a:cs typeface="Times New Roman" panose="02020603050405020304" pitchFamily="18" charset="0"/>
              </a:rPr>
              <a:t>F(n)=g(n)+h(n)</a:t>
            </a:r>
            <a:endParaRPr lang="en-US" sz="14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Oval 2">
            <a:extLst>
              <a:ext uri="{FF2B5EF4-FFF2-40B4-BE49-F238E27FC236}">
                <a16:creationId xmlns:a16="http://schemas.microsoft.com/office/drawing/2014/main" id="{E295F131-3D3B-7CC4-3827-70E8F3F04869}"/>
              </a:ext>
            </a:extLst>
          </p:cNvPr>
          <p:cNvSpPr/>
          <p:nvPr/>
        </p:nvSpPr>
        <p:spPr>
          <a:xfrm>
            <a:off x="701040" y="1531620"/>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6" name="Oval 5">
            <a:extLst>
              <a:ext uri="{FF2B5EF4-FFF2-40B4-BE49-F238E27FC236}">
                <a16:creationId xmlns:a16="http://schemas.microsoft.com/office/drawing/2014/main" id="{848F6416-8461-D74B-48EA-456F6F66E9E3}"/>
              </a:ext>
            </a:extLst>
          </p:cNvPr>
          <p:cNvSpPr/>
          <p:nvPr/>
        </p:nvSpPr>
        <p:spPr>
          <a:xfrm>
            <a:off x="4930429" y="1497934"/>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7" name="Oval 6">
            <a:extLst>
              <a:ext uri="{FF2B5EF4-FFF2-40B4-BE49-F238E27FC236}">
                <a16:creationId xmlns:a16="http://schemas.microsoft.com/office/drawing/2014/main" id="{DC97914E-B49E-EE73-41E0-3BFF5A5BA063}"/>
              </a:ext>
            </a:extLst>
          </p:cNvPr>
          <p:cNvSpPr/>
          <p:nvPr/>
        </p:nvSpPr>
        <p:spPr>
          <a:xfrm>
            <a:off x="7819431" y="1575098"/>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8" name="Oval 7">
            <a:extLst>
              <a:ext uri="{FF2B5EF4-FFF2-40B4-BE49-F238E27FC236}">
                <a16:creationId xmlns:a16="http://schemas.microsoft.com/office/drawing/2014/main" id="{7EB88F3E-22F6-E755-2B00-689DAD5D3F83}"/>
              </a:ext>
            </a:extLst>
          </p:cNvPr>
          <p:cNvSpPr/>
          <p:nvPr/>
        </p:nvSpPr>
        <p:spPr>
          <a:xfrm>
            <a:off x="763360" y="3176376"/>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9" name="Oval 8">
            <a:extLst>
              <a:ext uri="{FF2B5EF4-FFF2-40B4-BE49-F238E27FC236}">
                <a16:creationId xmlns:a16="http://schemas.microsoft.com/office/drawing/2014/main" id="{DA6065F0-8AE0-CF4E-770F-CA87110293B7}"/>
              </a:ext>
            </a:extLst>
          </p:cNvPr>
          <p:cNvSpPr/>
          <p:nvPr/>
        </p:nvSpPr>
        <p:spPr>
          <a:xfrm>
            <a:off x="7975469" y="3317002"/>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10" name="Oval 9">
            <a:extLst>
              <a:ext uri="{FF2B5EF4-FFF2-40B4-BE49-F238E27FC236}">
                <a16:creationId xmlns:a16="http://schemas.microsoft.com/office/drawing/2014/main" id="{B85CD68B-B21D-84FC-A731-DE61F89F1016}"/>
              </a:ext>
            </a:extLst>
          </p:cNvPr>
          <p:cNvSpPr/>
          <p:nvPr/>
        </p:nvSpPr>
        <p:spPr>
          <a:xfrm>
            <a:off x="4930429" y="3335347"/>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Tree>
    <p:extLst>
      <p:ext uri="{BB962C8B-B14F-4D97-AF65-F5344CB8AC3E}">
        <p14:creationId xmlns:p14="http://schemas.microsoft.com/office/powerpoint/2010/main" val="86390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 name="Table 4">
            <a:extLst>
              <a:ext uri="{FF2B5EF4-FFF2-40B4-BE49-F238E27FC236}">
                <a16:creationId xmlns:a16="http://schemas.microsoft.com/office/drawing/2014/main" id="{C87181D5-99CE-A149-7481-FCF6D64F86A3}"/>
              </a:ext>
            </a:extLst>
          </p:cNvPr>
          <p:cNvGraphicFramePr>
            <a:graphicFrameLocks noGrp="1"/>
          </p:cNvGraphicFramePr>
          <p:nvPr>
            <p:extLst>
              <p:ext uri="{D42A27DB-BD31-4B8C-83A1-F6EECF244321}">
                <p14:modId xmlns:p14="http://schemas.microsoft.com/office/powerpoint/2010/main" val="3883112867"/>
              </p:ext>
            </p:extLst>
          </p:nvPr>
        </p:nvGraphicFramePr>
        <p:xfrm>
          <a:off x="1392013" y="1051864"/>
          <a:ext cx="911421" cy="895350"/>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87" name="Table 4">
            <a:extLst>
              <a:ext uri="{FF2B5EF4-FFF2-40B4-BE49-F238E27FC236}">
                <a16:creationId xmlns:a16="http://schemas.microsoft.com/office/drawing/2014/main" id="{2A6734AD-84C9-687E-E18D-9D9D95B865D9}"/>
              </a:ext>
            </a:extLst>
          </p:cNvPr>
          <p:cNvGraphicFramePr>
            <a:graphicFrameLocks noGrp="1"/>
          </p:cNvGraphicFramePr>
          <p:nvPr>
            <p:extLst>
              <p:ext uri="{D42A27DB-BD31-4B8C-83A1-F6EECF244321}">
                <p14:modId xmlns:p14="http://schemas.microsoft.com/office/powerpoint/2010/main" val="3552920483"/>
              </p:ext>
            </p:extLst>
          </p:nvPr>
        </p:nvGraphicFramePr>
        <p:xfrm>
          <a:off x="3972498" y="1051864"/>
          <a:ext cx="911421" cy="895350"/>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412034">
                  <a:extLst>
                    <a:ext uri="{9D8B030D-6E8A-4147-A177-3AD203B41FA5}">
                      <a16:colId xmlns:a16="http://schemas.microsoft.com/office/drawing/2014/main" val="3138638980"/>
                    </a:ext>
                  </a:extLst>
                </a:gridCol>
                <a:gridCol w="195580">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88" name="Table 4">
            <a:extLst>
              <a:ext uri="{FF2B5EF4-FFF2-40B4-BE49-F238E27FC236}">
                <a16:creationId xmlns:a16="http://schemas.microsoft.com/office/drawing/2014/main" id="{F2A5D30D-57DF-E2A2-1351-F90AAC5E6B83}"/>
              </a:ext>
            </a:extLst>
          </p:cNvPr>
          <p:cNvGraphicFramePr>
            <a:graphicFrameLocks noGrp="1"/>
          </p:cNvGraphicFramePr>
          <p:nvPr>
            <p:extLst>
              <p:ext uri="{D42A27DB-BD31-4B8C-83A1-F6EECF244321}">
                <p14:modId xmlns:p14="http://schemas.microsoft.com/office/powerpoint/2010/main" val="869075248"/>
              </p:ext>
            </p:extLst>
          </p:nvPr>
        </p:nvGraphicFramePr>
        <p:xfrm>
          <a:off x="6870146" y="1108174"/>
          <a:ext cx="911144" cy="895350"/>
        </p:xfrm>
        <a:graphic>
          <a:graphicData uri="http://schemas.openxmlformats.org/drawingml/2006/table">
            <a:tbl>
              <a:tblPr firstRow="1" bandRow="1">
                <a:tableStyleId>{89E98E97-1CA7-4AC2-81F5-65B851FB5C3B}</a:tableStyleId>
              </a:tblPr>
              <a:tblGrid>
                <a:gridCol w="303530">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extLst>
                  <a:ext uri="{0D108BD9-81ED-4DB2-BD59-A6C34878D82A}">
                    <a16:rowId xmlns:a16="http://schemas.microsoft.com/office/drawing/2014/main" val="1403212990"/>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cxnSp>
        <p:nvCxnSpPr>
          <p:cNvPr id="201" name="Straight Arrow Connector 200">
            <a:extLst>
              <a:ext uri="{FF2B5EF4-FFF2-40B4-BE49-F238E27FC236}">
                <a16:creationId xmlns:a16="http://schemas.microsoft.com/office/drawing/2014/main" id="{3B3D44FC-1BF7-2244-E534-36C1F3BD9967}"/>
              </a:ext>
            </a:extLst>
          </p:cNvPr>
          <p:cNvCxnSpPr>
            <a:cxnSpLocks/>
            <a:endCxn id="186" idx="0"/>
          </p:cNvCxnSpPr>
          <p:nvPr/>
        </p:nvCxnSpPr>
        <p:spPr>
          <a:xfrm flipH="1">
            <a:off x="1847723" y="265074"/>
            <a:ext cx="2580485" cy="78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E22C6ED3-4817-978D-EF74-38B6E3A38317}"/>
              </a:ext>
            </a:extLst>
          </p:cNvPr>
          <p:cNvCxnSpPr>
            <a:cxnSpLocks/>
          </p:cNvCxnSpPr>
          <p:nvPr/>
        </p:nvCxnSpPr>
        <p:spPr>
          <a:xfrm>
            <a:off x="4398766" y="265074"/>
            <a:ext cx="2897510" cy="819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08C12CDE-231F-445D-1005-44982CEF14C2}"/>
              </a:ext>
            </a:extLst>
          </p:cNvPr>
          <p:cNvCxnSpPr>
            <a:cxnSpLocks/>
            <a:endCxn id="187" idx="0"/>
          </p:cNvCxnSpPr>
          <p:nvPr/>
        </p:nvCxnSpPr>
        <p:spPr>
          <a:xfrm>
            <a:off x="4428208" y="265074"/>
            <a:ext cx="0" cy="78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44828EDC-8580-F6A9-602C-EA031DEEB06B}"/>
              </a:ext>
            </a:extLst>
          </p:cNvPr>
          <p:cNvSpPr/>
          <p:nvPr/>
        </p:nvSpPr>
        <p:spPr>
          <a:xfrm flipH="1">
            <a:off x="1512510" y="1426085"/>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6F46C3E-B33C-ECDD-24D5-7B1CF2EB0403}"/>
              </a:ext>
            </a:extLst>
          </p:cNvPr>
          <p:cNvSpPr/>
          <p:nvPr/>
        </p:nvSpPr>
        <p:spPr>
          <a:xfrm rot="16200000">
            <a:off x="4339183" y="1170816"/>
            <a:ext cx="235686"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FC9B9CB-4B4B-83CE-50E0-292BE85E7EFD}"/>
              </a:ext>
            </a:extLst>
          </p:cNvPr>
          <p:cNvSpPr/>
          <p:nvPr/>
        </p:nvSpPr>
        <p:spPr>
          <a:xfrm rot="10800000" flipH="1">
            <a:off x="7489263" y="1480589"/>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aphicFrame>
        <p:nvGraphicFramePr>
          <p:cNvPr id="9" name="Table 4">
            <a:extLst>
              <a:ext uri="{FF2B5EF4-FFF2-40B4-BE49-F238E27FC236}">
                <a16:creationId xmlns:a16="http://schemas.microsoft.com/office/drawing/2014/main" id="{96C9611E-24D2-1902-54BE-8CAFDB7C57DB}"/>
              </a:ext>
            </a:extLst>
          </p:cNvPr>
          <p:cNvGraphicFramePr>
            <a:graphicFrameLocks noGrp="1"/>
          </p:cNvGraphicFramePr>
          <p:nvPr>
            <p:extLst>
              <p:ext uri="{D42A27DB-BD31-4B8C-83A1-F6EECF244321}">
                <p14:modId xmlns:p14="http://schemas.microsoft.com/office/powerpoint/2010/main" val="1168283760"/>
              </p:ext>
            </p:extLst>
          </p:nvPr>
        </p:nvGraphicFramePr>
        <p:xfrm>
          <a:off x="215146" y="3077307"/>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0" name="Table 4">
            <a:extLst>
              <a:ext uri="{FF2B5EF4-FFF2-40B4-BE49-F238E27FC236}">
                <a16:creationId xmlns:a16="http://schemas.microsoft.com/office/drawing/2014/main" id="{61A1382C-FAEA-F127-07FB-FD2F60443952}"/>
              </a:ext>
            </a:extLst>
          </p:cNvPr>
          <p:cNvGraphicFramePr>
            <a:graphicFrameLocks noGrp="1"/>
          </p:cNvGraphicFramePr>
          <p:nvPr>
            <p:extLst>
              <p:ext uri="{D42A27DB-BD31-4B8C-83A1-F6EECF244321}">
                <p14:modId xmlns:p14="http://schemas.microsoft.com/office/powerpoint/2010/main" val="1710168401"/>
              </p:ext>
            </p:extLst>
          </p:nvPr>
        </p:nvGraphicFramePr>
        <p:xfrm>
          <a:off x="2551587" y="3077306"/>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11" name="Table 4">
            <a:extLst>
              <a:ext uri="{FF2B5EF4-FFF2-40B4-BE49-F238E27FC236}">
                <a16:creationId xmlns:a16="http://schemas.microsoft.com/office/drawing/2014/main" id="{84BD00D2-C5DB-3BC5-6806-69796C1D9587}"/>
              </a:ext>
            </a:extLst>
          </p:cNvPr>
          <p:cNvGraphicFramePr>
            <a:graphicFrameLocks noGrp="1"/>
          </p:cNvGraphicFramePr>
          <p:nvPr>
            <p:extLst>
              <p:ext uri="{D42A27DB-BD31-4B8C-83A1-F6EECF244321}">
                <p14:modId xmlns:p14="http://schemas.microsoft.com/office/powerpoint/2010/main" val="2981665782"/>
              </p:ext>
            </p:extLst>
          </p:nvPr>
        </p:nvGraphicFramePr>
        <p:xfrm>
          <a:off x="6248633" y="3083625"/>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cxnSp>
        <p:nvCxnSpPr>
          <p:cNvPr id="15" name="Straight Arrow Connector 14">
            <a:extLst>
              <a:ext uri="{FF2B5EF4-FFF2-40B4-BE49-F238E27FC236}">
                <a16:creationId xmlns:a16="http://schemas.microsoft.com/office/drawing/2014/main" id="{4CC40026-19DE-1B5A-2FA1-78C37C7FA351}"/>
              </a:ext>
            </a:extLst>
          </p:cNvPr>
          <p:cNvCxnSpPr>
            <a:cxnSpLocks/>
            <a:stCxn id="186" idx="2"/>
            <a:endCxn id="9" idx="0"/>
          </p:cNvCxnSpPr>
          <p:nvPr/>
        </p:nvCxnSpPr>
        <p:spPr>
          <a:xfrm flipH="1">
            <a:off x="670856" y="1947214"/>
            <a:ext cx="1176867" cy="113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8952FA-C5E3-E313-C4D2-47C78B873B79}"/>
              </a:ext>
            </a:extLst>
          </p:cNvPr>
          <p:cNvCxnSpPr>
            <a:cxnSpLocks/>
          </p:cNvCxnSpPr>
          <p:nvPr/>
        </p:nvCxnSpPr>
        <p:spPr>
          <a:xfrm>
            <a:off x="4428208" y="1947214"/>
            <a:ext cx="0" cy="1130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49E4D38-F59E-335A-CFA6-513398399B6B}"/>
              </a:ext>
            </a:extLst>
          </p:cNvPr>
          <p:cNvCxnSpPr>
            <a:cxnSpLocks/>
            <a:stCxn id="187" idx="2"/>
            <a:endCxn id="11" idx="0"/>
          </p:cNvCxnSpPr>
          <p:nvPr/>
        </p:nvCxnSpPr>
        <p:spPr>
          <a:xfrm>
            <a:off x="4428208" y="1947214"/>
            <a:ext cx="2276135" cy="1136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1382F5-2171-A0BA-6709-696C82AFAD52}"/>
              </a:ext>
            </a:extLst>
          </p:cNvPr>
          <p:cNvCxnSpPr>
            <a:cxnSpLocks/>
            <a:stCxn id="186" idx="2"/>
            <a:endCxn id="10" idx="0"/>
          </p:cNvCxnSpPr>
          <p:nvPr/>
        </p:nvCxnSpPr>
        <p:spPr>
          <a:xfrm>
            <a:off x="1847723" y="1947214"/>
            <a:ext cx="1159574" cy="1130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Right 23">
            <a:extLst>
              <a:ext uri="{FF2B5EF4-FFF2-40B4-BE49-F238E27FC236}">
                <a16:creationId xmlns:a16="http://schemas.microsoft.com/office/drawing/2014/main" id="{25209FA4-D788-F8B9-5D9E-B696D2F96512}"/>
              </a:ext>
            </a:extLst>
          </p:cNvPr>
          <p:cNvSpPr/>
          <p:nvPr/>
        </p:nvSpPr>
        <p:spPr>
          <a:xfrm rot="5400000" flipH="1">
            <a:off x="221520" y="3228619"/>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AB66F3C2-252F-A045-36E5-70FAACA6F816}"/>
              </a:ext>
            </a:extLst>
          </p:cNvPr>
          <p:cNvSpPr/>
          <p:nvPr/>
        </p:nvSpPr>
        <p:spPr>
          <a:xfrm rot="16200000" flipH="1">
            <a:off x="2550833" y="3711667"/>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aphicFrame>
        <p:nvGraphicFramePr>
          <p:cNvPr id="27" name="Table 4">
            <a:extLst>
              <a:ext uri="{FF2B5EF4-FFF2-40B4-BE49-F238E27FC236}">
                <a16:creationId xmlns:a16="http://schemas.microsoft.com/office/drawing/2014/main" id="{79ADE8CA-5021-9E4A-0DAE-6AA49710EE13}"/>
              </a:ext>
            </a:extLst>
          </p:cNvPr>
          <p:cNvGraphicFramePr>
            <a:graphicFrameLocks noGrp="1"/>
          </p:cNvGraphicFramePr>
          <p:nvPr>
            <p:extLst>
              <p:ext uri="{D42A27DB-BD31-4B8C-83A1-F6EECF244321}">
                <p14:modId xmlns:p14="http://schemas.microsoft.com/office/powerpoint/2010/main" val="3825271845"/>
              </p:ext>
            </p:extLst>
          </p:nvPr>
        </p:nvGraphicFramePr>
        <p:xfrm>
          <a:off x="4166872" y="3082460"/>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sp>
        <p:nvSpPr>
          <p:cNvPr id="31" name="Arrow: Right 30">
            <a:extLst>
              <a:ext uri="{FF2B5EF4-FFF2-40B4-BE49-F238E27FC236}">
                <a16:creationId xmlns:a16="http://schemas.microsoft.com/office/drawing/2014/main" id="{7CE611DB-CA25-3682-AD5C-0BEEBB5B9A47}"/>
              </a:ext>
            </a:extLst>
          </p:cNvPr>
          <p:cNvSpPr/>
          <p:nvPr/>
        </p:nvSpPr>
        <p:spPr>
          <a:xfrm flipH="1">
            <a:off x="4252409" y="3190919"/>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56" name="Arrow: Right 255">
            <a:extLst>
              <a:ext uri="{FF2B5EF4-FFF2-40B4-BE49-F238E27FC236}">
                <a16:creationId xmlns:a16="http://schemas.microsoft.com/office/drawing/2014/main" id="{10466B1A-8D02-976C-D121-BD04D42C51BC}"/>
              </a:ext>
            </a:extLst>
          </p:cNvPr>
          <p:cNvSpPr/>
          <p:nvPr/>
        </p:nvSpPr>
        <p:spPr>
          <a:xfrm rot="10800000" flipH="1">
            <a:off x="6870146" y="3180191"/>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FCC56CE-7A28-0EAA-0D96-EAC3BB54E330}"/>
              </a:ext>
            </a:extLst>
          </p:cNvPr>
          <p:cNvSpPr/>
          <p:nvPr/>
        </p:nvSpPr>
        <p:spPr>
          <a:xfrm>
            <a:off x="746639" y="1294503"/>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4" name="Oval 3">
            <a:extLst>
              <a:ext uri="{FF2B5EF4-FFF2-40B4-BE49-F238E27FC236}">
                <a16:creationId xmlns:a16="http://schemas.microsoft.com/office/drawing/2014/main" id="{ACCEE656-C7BF-FC50-A1D5-4846619FAA1A}"/>
              </a:ext>
            </a:extLst>
          </p:cNvPr>
          <p:cNvSpPr/>
          <p:nvPr/>
        </p:nvSpPr>
        <p:spPr>
          <a:xfrm>
            <a:off x="5049722" y="1294503"/>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5" name="Oval 4">
            <a:extLst>
              <a:ext uri="{FF2B5EF4-FFF2-40B4-BE49-F238E27FC236}">
                <a16:creationId xmlns:a16="http://schemas.microsoft.com/office/drawing/2014/main" id="{1D3B7839-DEE1-A27A-88D7-8BFF8F520133}"/>
              </a:ext>
            </a:extLst>
          </p:cNvPr>
          <p:cNvSpPr/>
          <p:nvPr/>
        </p:nvSpPr>
        <p:spPr>
          <a:xfrm>
            <a:off x="7993501" y="1328576"/>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6" name="Oval 5">
            <a:extLst>
              <a:ext uri="{FF2B5EF4-FFF2-40B4-BE49-F238E27FC236}">
                <a16:creationId xmlns:a16="http://schemas.microsoft.com/office/drawing/2014/main" id="{92EF4E8E-B1E3-7676-5B4F-B1B9576F4732}"/>
              </a:ext>
            </a:extLst>
          </p:cNvPr>
          <p:cNvSpPr/>
          <p:nvPr/>
        </p:nvSpPr>
        <p:spPr>
          <a:xfrm>
            <a:off x="421152" y="4205659"/>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7" name="Oval 6">
            <a:extLst>
              <a:ext uri="{FF2B5EF4-FFF2-40B4-BE49-F238E27FC236}">
                <a16:creationId xmlns:a16="http://schemas.microsoft.com/office/drawing/2014/main" id="{8098729E-F9D3-85E3-B0A1-C1E8741A24B7}"/>
              </a:ext>
            </a:extLst>
          </p:cNvPr>
          <p:cNvSpPr/>
          <p:nvPr/>
        </p:nvSpPr>
        <p:spPr>
          <a:xfrm>
            <a:off x="2805367" y="4205659"/>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7</a:t>
            </a:r>
          </a:p>
        </p:txBody>
      </p:sp>
      <p:sp>
        <p:nvSpPr>
          <p:cNvPr id="8" name="Oval 7">
            <a:extLst>
              <a:ext uri="{FF2B5EF4-FFF2-40B4-BE49-F238E27FC236}">
                <a16:creationId xmlns:a16="http://schemas.microsoft.com/office/drawing/2014/main" id="{EB760730-C13A-01E3-3240-DF8940C621B9}"/>
              </a:ext>
            </a:extLst>
          </p:cNvPr>
          <p:cNvSpPr/>
          <p:nvPr/>
        </p:nvSpPr>
        <p:spPr>
          <a:xfrm>
            <a:off x="6563231" y="4233513"/>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18" name="Oval 17">
            <a:extLst>
              <a:ext uri="{FF2B5EF4-FFF2-40B4-BE49-F238E27FC236}">
                <a16:creationId xmlns:a16="http://schemas.microsoft.com/office/drawing/2014/main" id="{9B325DA3-E199-E68C-7C5F-39585A79BCD1}"/>
              </a:ext>
            </a:extLst>
          </p:cNvPr>
          <p:cNvSpPr/>
          <p:nvPr/>
        </p:nvSpPr>
        <p:spPr>
          <a:xfrm>
            <a:off x="4457026" y="4233513"/>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Tree>
    <p:extLst>
      <p:ext uri="{BB962C8B-B14F-4D97-AF65-F5344CB8AC3E}">
        <p14:creationId xmlns:p14="http://schemas.microsoft.com/office/powerpoint/2010/main" val="448612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4">
            <a:extLst>
              <a:ext uri="{FF2B5EF4-FFF2-40B4-BE49-F238E27FC236}">
                <a16:creationId xmlns:a16="http://schemas.microsoft.com/office/drawing/2014/main" id="{84BD00D2-C5DB-3BC5-6806-69796C1D9587}"/>
              </a:ext>
            </a:extLst>
          </p:cNvPr>
          <p:cNvGraphicFramePr>
            <a:graphicFrameLocks noGrp="1"/>
          </p:cNvGraphicFramePr>
          <p:nvPr>
            <p:extLst>
              <p:ext uri="{D42A27DB-BD31-4B8C-83A1-F6EECF244321}">
                <p14:modId xmlns:p14="http://schemas.microsoft.com/office/powerpoint/2010/main" val="2242599800"/>
              </p:ext>
            </p:extLst>
          </p:nvPr>
        </p:nvGraphicFramePr>
        <p:xfrm>
          <a:off x="5519885" y="863600"/>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cxnSp>
        <p:nvCxnSpPr>
          <p:cNvPr id="16" name="Straight Arrow Connector 15">
            <a:extLst>
              <a:ext uri="{FF2B5EF4-FFF2-40B4-BE49-F238E27FC236}">
                <a16:creationId xmlns:a16="http://schemas.microsoft.com/office/drawing/2014/main" id="{5E8952FA-C5E3-E313-C4D2-47C78B873B79}"/>
              </a:ext>
            </a:extLst>
          </p:cNvPr>
          <p:cNvCxnSpPr>
            <a:cxnSpLocks/>
          </p:cNvCxnSpPr>
          <p:nvPr/>
        </p:nvCxnSpPr>
        <p:spPr>
          <a:xfrm flipH="1">
            <a:off x="4157840" y="101361"/>
            <a:ext cx="2" cy="762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49E4D38-F59E-335A-CFA6-513398399B6B}"/>
              </a:ext>
            </a:extLst>
          </p:cNvPr>
          <p:cNvCxnSpPr>
            <a:cxnSpLocks/>
          </p:cNvCxnSpPr>
          <p:nvPr/>
        </p:nvCxnSpPr>
        <p:spPr>
          <a:xfrm>
            <a:off x="4157842" y="95042"/>
            <a:ext cx="1574091" cy="768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4">
            <a:extLst>
              <a:ext uri="{FF2B5EF4-FFF2-40B4-BE49-F238E27FC236}">
                <a16:creationId xmlns:a16="http://schemas.microsoft.com/office/drawing/2014/main" id="{79ADE8CA-5021-9E4A-0DAE-6AA49710EE13}"/>
              </a:ext>
            </a:extLst>
          </p:cNvPr>
          <p:cNvGraphicFramePr>
            <a:graphicFrameLocks noGrp="1"/>
          </p:cNvGraphicFramePr>
          <p:nvPr>
            <p:extLst>
              <p:ext uri="{D42A27DB-BD31-4B8C-83A1-F6EECF244321}">
                <p14:modId xmlns:p14="http://schemas.microsoft.com/office/powerpoint/2010/main" val="3700422448"/>
              </p:ext>
            </p:extLst>
          </p:nvPr>
        </p:nvGraphicFramePr>
        <p:xfrm>
          <a:off x="3702130" y="853478"/>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sp>
        <p:nvSpPr>
          <p:cNvPr id="31" name="Arrow: Right 30">
            <a:extLst>
              <a:ext uri="{FF2B5EF4-FFF2-40B4-BE49-F238E27FC236}">
                <a16:creationId xmlns:a16="http://schemas.microsoft.com/office/drawing/2014/main" id="{7CE611DB-CA25-3682-AD5C-0BEEBB5B9A47}"/>
              </a:ext>
            </a:extLst>
          </p:cNvPr>
          <p:cNvSpPr/>
          <p:nvPr/>
        </p:nvSpPr>
        <p:spPr>
          <a:xfrm flipH="1">
            <a:off x="3788168" y="947059"/>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56" name="Arrow: Right 255">
            <a:extLst>
              <a:ext uri="{FF2B5EF4-FFF2-40B4-BE49-F238E27FC236}">
                <a16:creationId xmlns:a16="http://schemas.microsoft.com/office/drawing/2014/main" id="{10466B1A-8D02-976C-D121-BD04D42C51BC}"/>
              </a:ext>
            </a:extLst>
          </p:cNvPr>
          <p:cNvSpPr/>
          <p:nvPr/>
        </p:nvSpPr>
        <p:spPr>
          <a:xfrm rot="10800000" flipH="1">
            <a:off x="6082746" y="947059"/>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aphicFrame>
        <p:nvGraphicFramePr>
          <p:cNvPr id="3" name="Table 4">
            <a:extLst>
              <a:ext uri="{FF2B5EF4-FFF2-40B4-BE49-F238E27FC236}">
                <a16:creationId xmlns:a16="http://schemas.microsoft.com/office/drawing/2014/main" id="{779655D0-F346-986E-1F24-DDF95999B2EA}"/>
              </a:ext>
            </a:extLst>
          </p:cNvPr>
          <p:cNvGraphicFramePr>
            <a:graphicFrameLocks noGrp="1"/>
          </p:cNvGraphicFramePr>
          <p:nvPr>
            <p:extLst>
              <p:ext uri="{D42A27DB-BD31-4B8C-83A1-F6EECF244321}">
                <p14:modId xmlns:p14="http://schemas.microsoft.com/office/powerpoint/2010/main" val="3035387041"/>
              </p:ext>
            </p:extLst>
          </p:nvPr>
        </p:nvGraphicFramePr>
        <p:xfrm>
          <a:off x="3702130" y="2330048"/>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sp>
        <p:nvSpPr>
          <p:cNvPr id="4" name="Arrow: Right 3">
            <a:extLst>
              <a:ext uri="{FF2B5EF4-FFF2-40B4-BE49-F238E27FC236}">
                <a16:creationId xmlns:a16="http://schemas.microsoft.com/office/drawing/2014/main" id="{941A8612-A6E9-5C61-4513-E7F5D65CD686}"/>
              </a:ext>
            </a:extLst>
          </p:cNvPr>
          <p:cNvSpPr/>
          <p:nvPr/>
        </p:nvSpPr>
        <p:spPr>
          <a:xfrm rot="16200000" flipH="1">
            <a:off x="3695121" y="2748212"/>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85ACFD5D-ED65-2441-A975-D66FC3F6F003}"/>
              </a:ext>
            </a:extLst>
          </p:cNvPr>
          <p:cNvCxnSpPr>
            <a:cxnSpLocks/>
            <a:stCxn id="27" idx="2"/>
            <a:endCxn id="3" idx="0"/>
          </p:cNvCxnSpPr>
          <p:nvPr/>
        </p:nvCxnSpPr>
        <p:spPr>
          <a:xfrm>
            <a:off x="4157840" y="1819571"/>
            <a:ext cx="0" cy="51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D4A910EC-6C72-F7A6-5305-D76EF66D34C2}"/>
              </a:ext>
            </a:extLst>
          </p:cNvPr>
          <p:cNvGraphicFramePr>
            <a:graphicFrameLocks noGrp="1"/>
          </p:cNvGraphicFramePr>
          <p:nvPr>
            <p:extLst>
              <p:ext uri="{D42A27DB-BD31-4B8C-83A1-F6EECF244321}">
                <p14:modId xmlns:p14="http://schemas.microsoft.com/office/powerpoint/2010/main" val="3495422320"/>
              </p:ext>
            </p:extLst>
          </p:nvPr>
        </p:nvGraphicFramePr>
        <p:xfrm>
          <a:off x="2542197" y="3676248"/>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graphicFrame>
        <p:nvGraphicFramePr>
          <p:cNvPr id="22" name="Table 4">
            <a:extLst>
              <a:ext uri="{FF2B5EF4-FFF2-40B4-BE49-F238E27FC236}">
                <a16:creationId xmlns:a16="http://schemas.microsoft.com/office/drawing/2014/main" id="{16C10572-6F44-B506-FF67-612B7F638207}"/>
              </a:ext>
            </a:extLst>
          </p:cNvPr>
          <p:cNvGraphicFramePr>
            <a:graphicFrameLocks noGrp="1"/>
          </p:cNvGraphicFramePr>
          <p:nvPr>
            <p:extLst>
              <p:ext uri="{D42A27DB-BD31-4B8C-83A1-F6EECF244321}">
                <p14:modId xmlns:p14="http://schemas.microsoft.com/office/powerpoint/2010/main" val="320315470"/>
              </p:ext>
            </p:extLst>
          </p:nvPr>
        </p:nvGraphicFramePr>
        <p:xfrm>
          <a:off x="4778963" y="3676247"/>
          <a:ext cx="911421" cy="966093"/>
        </p:xfrm>
        <a:graphic>
          <a:graphicData uri="http://schemas.openxmlformats.org/drawingml/2006/table">
            <a:tbl>
              <a:tblPr firstRow="1" bandRow="1">
                <a:tableStyleId>{89E98E97-1CA7-4AC2-81F5-65B851FB5C3B}</a:tableStyleId>
              </a:tblPr>
              <a:tblGrid>
                <a:gridCol w="303807">
                  <a:extLst>
                    <a:ext uri="{9D8B030D-6E8A-4147-A177-3AD203B41FA5}">
                      <a16:colId xmlns:a16="http://schemas.microsoft.com/office/drawing/2014/main" val="3353598616"/>
                    </a:ext>
                  </a:extLst>
                </a:gridCol>
                <a:gridCol w="303807">
                  <a:extLst>
                    <a:ext uri="{9D8B030D-6E8A-4147-A177-3AD203B41FA5}">
                      <a16:colId xmlns:a16="http://schemas.microsoft.com/office/drawing/2014/main" val="3138638980"/>
                    </a:ext>
                  </a:extLst>
                </a:gridCol>
                <a:gridCol w="303807">
                  <a:extLst>
                    <a:ext uri="{9D8B030D-6E8A-4147-A177-3AD203B41FA5}">
                      <a16:colId xmlns:a16="http://schemas.microsoft.com/office/drawing/2014/main" val="247461544"/>
                    </a:ext>
                  </a:extLst>
                </a:gridCol>
              </a:tblGrid>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1</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2</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3</a:t>
                      </a:r>
                    </a:p>
                  </a:txBody>
                  <a:tcPr marL="85090" marR="85090" marT="42545" marB="42545"/>
                </a:tc>
                <a:extLst>
                  <a:ext uri="{0D108BD9-81ED-4DB2-BD59-A6C34878D82A}">
                    <a16:rowId xmlns:a16="http://schemas.microsoft.com/office/drawing/2014/main" val="473684876"/>
                  </a:ext>
                </a:extLst>
              </a:tr>
              <a:tr h="292874">
                <a:tc>
                  <a:txBody>
                    <a:bodyPr/>
                    <a:lstStyle/>
                    <a:p>
                      <a:pPr algn="ctr"/>
                      <a:r>
                        <a:rPr lang="en-US" sz="1400">
                          <a:solidFill>
                            <a:schemeClr val="bg1"/>
                          </a:solidFill>
                          <a:latin typeface="Times New Roman" panose="02020603050405020304" pitchFamily="18" charset="0"/>
                          <a:cs typeface="Times New Roman" panose="02020603050405020304" pitchFamily="18" charset="0"/>
                        </a:rPr>
                        <a:t>7</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8</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4</a:t>
                      </a:r>
                    </a:p>
                  </a:txBody>
                  <a:tcPr marL="85090" marR="85090" marT="42545" marB="42545"/>
                </a:tc>
                <a:extLst>
                  <a:ext uri="{0D108BD9-81ED-4DB2-BD59-A6C34878D82A}">
                    <a16:rowId xmlns:a16="http://schemas.microsoft.com/office/drawing/2014/main" val="1403212990"/>
                  </a:ext>
                </a:extLst>
              </a:tr>
              <a:tr h="369193">
                <a:tc>
                  <a:txBody>
                    <a:bodyPr/>
                    <a:lstStyle/>
                    <a:p>
                      <a:pPr algn="ctr"/>
                      <a:endParaRPr lang="en-US" sz="1400">
                        <a:solidFill>
                          <a:schemeClr val="bg1"/>
                        </a:solidFill>
                        <a:latin typeface="Times New Roman" panose="02020603050405020304" pitchFamily="18" charset="0"/>
                        <a:cs typeface="Times New Roman" panose="02020603050405020304" pitchFamily="18" charset="0"/>
                      </a:endParaRP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6</a:t>
                      </a:r>
                    </a:p>
                  </a:txBody>
                  <a:tcPr marL="85090" marR="85090" marT="42545" marB="42545"/>
                </a:tc>
                <a:tc>
                  <a:txBody>
                    <a:bodyPr/>
                    <a:lstStyle/>
                    <a:p>
                      <a:pPr algn="ctr"/>
                      <a:r>
                        <a:rPr lang="en-US" sz="1400">
                          <a:solidFill>
                            <a:schemeClr val="bg1"/>
                          </a:solidFill>
                          <a:latin typeface="Times New Roman" panose="02020603050405020304" pitchFamily="18" charset="0"/>
                          <a:cs typeface="Times New Roman" panose="02020603050405020304" pitchFamily="18" charset="0"/>
                        </a:rPr>
                        <a:t>5</a:t>
                      </a:r>
                    </a:p>
                  </a:txBody>
                  <a:tcPr marL="85090" marR="85090" marT="42545" marB="42545"/>
                </a:tc>
                <a:extLst>
                  <a:ext uri="{0D108BD9-81ED-4DB2-BD59-A6C34878D82A}">
                    <a16:rowId xmlns:a16="http://schemas.microsoft.com/office/drawing/2014/main" val="3712809270"/>
                  </a:ext>
                </a:extLst>
              </a:tr>
            </a:tbl>
          </a:graphicData>
        </a:graphic>
      </p:graphicFrame>
      <p:cxnSp>
        <p:nvCxnSpPr>
          <p:cNvPr id="23" name="Straight Arrow Connector 22">
            <a:extLst>
              <a:ext uri="{FF2B5EF4-FFF2-40B4-BE49-F238E27FC236}">
                <a16:creationId xmlns:a16="http://schemas.microsoft.com/office/drawing/2014/main" id="{7A2ADCDB-2C0C-ACC2-AA02-79ADABA19100}"/>
              </a:ext>
            </a:extLst>
          </p:cNvPr>
          <p:cNvCxnSpPr>
            <a:cxnSpLocks/>
            <a:endCxn id="20" idx="0"/>
          </p:cNvCxnSpPr>
          <p:nvPr/>
        </p:nvCxnSpPr>
        <p:spPr>
          <a:xfrm flipH="1">
            <a:off x="2997907" y="3302951"/>
            <a:ext cx="1143706" cy="37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6AD4C7-FD34-FA03-503F-112367DACB78}"/>
              </a:ext>
            </a:extLst>
          </p:cNvPr>
          <p:cNvCxnSpPr>
            <a:cxnSpLocks/>
            <a:stCxn id="3" idx="2"/>
            <a:endCxn id="22" idx="0"/>
          </p:cNvCxnSpPr>
          <p:nvPr/>
        </p:nvCxnSpPr>
        <p:spPr>
          <a:xfrm>
            <a:off x="4157840" y="3296141"/>
            <a:ext cx="1076833" cy="3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Arrow: Right 257">
            <a:extLst>
              <a:ext uri="{FF2B5EF4-FFF2-40B4-BE49-F238E27FC236}">
                <a16:creationId xmlns:a16="http://schemas.microsoft.com/office/drawing/2014/main" id="{2C73FE64-EAA7-9FEA-D20E-FDFD15181856}"/>
              </a:ext>
            </a:extLst>
          </p:cNvPr>
          <p:cNvSpPr/>
          <p:nvPr/>
        </p:nvSpPr>
        <p:spPr>
          <a:xfrm rot="16200000" flipH="1">
            <a:off x="4810137" y="4371273"/>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60" name="Arrow: Right 259">
            <a:extLst>
              <a:ext uri="{FF2B5EF4-FFF2-40B4-BE49-F238E27FC236}">
                <a16:creationId xmlns:a16="http://schemas.microsoft.com/office/drawing/2014/main" id="{10136B97-47C8-ACD2-31FC-847D732EC0FE}"/>
              </a:ext>
            </a:extLst>
          </p:cNvPr>
          <p:cNvSpPr/>
          <p:nvPr/>
        </p:nvSpPr>
        <p:spPr>
          <a:xfrm rot="10800000" flipH="1">
            <a:off x="2928066" y="4081213"/>
            <a:ext cx="269499" cy="129764"/>
          </a:xfrm>
          <a:prstGeom prst="rightArrow">
            <a:avLst/>
          </a:prstGeom>
          <a:ln w="9525"/>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3660D3AC-2937-EA88-7303-F5D8CBE2F164}"/>
              </a:ext>
            </a:extLst>
          </p:cNvPr>
          <p:cNvSpPr/>
          <p:nvPr/>
        </p:nvSpPr>
        <p:spPr>
          <a:xfrm>
            <a:off x="2066756" y="4779521"/>
            <a:ext cx="2091084" cy="2438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t>Trạng</a:t>
            </a:r>
            <a:r>
              <a:rPr lang="en-US"/>
              <a:t> </a:t>
            </a:r>
            <a:r>
              <a:rPr lang="en-US" err="1"/>
              <a:t>thái</a:t>
            </a:r>
            <a:r>
              <a:rPr lang="en-US"/>
              <a:t> </a:t>
            </a:r>
            <a:r>
              <a:rPr lang="en-US" err="1"/>
              <a:t>đích</a:t>
            </a:r>
            <a:r>
              <a:rPr lang="en-US"/>
              <a:t> -&gt;END</a:t>
            </a:r>
          </a:p>
        </p:txBody>
      </p:sp>
      <p:sp>
        <p:nvSpPr>
          <p:cNvPr id="2" name="Oval 1">
            <a:extLst>
              <a:ext uri="{FF2B5EF4-FFF2-40B4-BE49-F238E27FC236}">
                <a16:creationId xmlns:a16="http://schemas.microsoft.com/office/drawing/2014/main" id="{923BE94E-27F1-A944-A446-F31B18442B71}"/>
              </a:ext>
            </a:extLst>
          </p:cNvPr>
          <p:cNvSpPr/>
          <p:nvPr/>
        </p:nvSpPr>
        <p:spPr>
          <a:xfrm>
            <a:off x="3062815" y="1115213"/>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5" name="Oval 4">
            <a:extLst>
              <a:ext uri="{FF2B5EF4-FFF2-40B4-BE49-F238E27FC236}">
                <a16:creationId xmlns:a16="http://schemas.microsoft.com/office/drawing/2014/main" id="{BC38EA5E-7EDD-86AD-2073-CB5DB3B2B038}"/>
              </a:ext>
            </a:extLst>
          </p:cNvPr>
          <p:cNvSpPr/>
          <p:nvPr/>
        </p:nvSpPr>
        <p:spPr>
          <a:xfrm>
            <a:off x="6735087" y="1076823"/>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6" name="Oval 5">
            <a:extLst>
              <a:ext uri="{FF2B5EF4-FFF2-40B4-BE49-F238E27FC236}">
                <a16:creationId xmlns:a16="http://schemas.microsoft.com/office/drawing/2014/main" id="{A3C33E8A-9524-7E59-C503-5E4569229CA9}"/>
              </a:ext>
            </a:extLst>
          </p:cNvPr>
          <p:cNvSpPr/>
          <p:nvPr/>
        </p:nvSpPr>
        <p:spPr>
          <a:xfrm>
            <a:off x="4807839" y="2576347"/>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8" name="Oval 7">
            <a:extLst>
              <a:ext uri="{FF2B5EF4-FFF2-40B4-BE49-F238E27FC236}">
                <a16:creationId xmlns:a16="http://schemas.microsoft.com/office/drawing/2014/main" id="{368A820E-E7B4-147D-4127-9176528C4BA6}"/>
              </a:ext>
            </a:extLst>
          </p:cNvPr>
          <p:cNvSpPr/>
          <p:nvPr/>
        </p:nvSpPr>
        <p:spPr>
          <a:xfrm>
            <a:off x="1945403" y="3895127"/>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9" name="Oval 8">
            <a:extLst>
              <a:ext uri="{FF2B5EF4-FFF2-40B4-BE49-F238E27FC236}">
                <a16:creationId xmlns:a16="http://schemas.microsoft.com/office/drawing/2014/main" id="{B20121E3-79BD-24B6-2655-CF028B41C9FF}"/>
              </a:ext>
            </a:extLst>
          </p:cNvPr>
          <p:cNvSpPr/>
          <p:nvPr/>
        </p:nvSpPr>
        <p:spPr>
          <a:xfrm>
            <a:off x="6178970" y="3960009"/>
            <a:ext cx="403860" cy="3721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7</a:t>
            </a:r>
          </a:p>
        </p:txBody>
      </p:sp>
    </p:spTree>
    <p:extLst>
      <p:ext uri="{BB962C8B-B14F-4D97-AF65-F5344CB8AC3E}">
        <p14:creationId xmlns:p14="http://schemas.microsoft.com/office/powerpoint/2010/main" val="43493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56"/>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Cài</a:t>
            </a:r>
            <a:r>
              <a:rPr lang="en-US"/>
              <a:t> </a:t>
            </a:r>
            <a:r>
              <a:rPr lang="en-US" err="1"/>
              <a:t>đặt</a:t>
            </a:r>
            <a:r>
              <a:rPr lang="en-US"/>
              <a:t> thuật </a:t>
            </a:r>
            <a:r>
              <a:rPr lang="en-US" err="1"/>
              <a:t>toán</a:t>
            </a:r>
            <a:endParaRPr/>
          </a:p>
        </p:txBody>
      </p:sp>
      <p:grpSp>
        <p:nvGrpSpPr>
          <p:cNvPr id="966" name="Google Shape;966;p56"/>
          <p:cNvGrpSpPr/>
          <p:nvPr/>
        </p:nvGrpSpPr>
        <p:grpSpPr>
          <a:xfrm rot="-5400000">
            <a:off x="6884289" y="1494857"/>
            <a:ext cx="772605" cy="196301"/>
            <a:chOff x="2641350" y="846250"/>
            <a:chExt cx="413600" cy="105075"/>
          </a:xfrm>
        </p:grpSpPr>
        <p:sp>
          <p:nvSpPr>
            <p:cNvPr id="967" name="Google Shape;967;p5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6"/>
          <p:cNvGrpSpPr/>
          <p:nvPr/>
        </p:nvGrpSpPr>
        <p:grpSpPr>
          <a:xfrm>
            <a:off x="241063" y="3577054"/>
            <a:ext cx="3397850" cy="187275"/>
            <a:chOff x="-3237675" y="-1132050"/>
            <a:chExt cx="3397850" cy="187275"/>
          </a:xfrm>
        </p:grpSpPr>
        <p:sp>
          <p:nvSpPr>
            <p:cNvPr id="972" name="Google Shape;972;p5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027" name="Google Shape;1027;p58"/>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Bắt đầu từ nút gốc</a:t>
            </a:r>
            <a:endParaRPr/>
          </a:p>
        </p:txBody>
      </p:sp>
      <p:sp>
        <p:nvSpPr>
          <p:cNvPr id="1028" name="Google Shape;1028;p58"/>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029" name="Google Shape;1029;p58"/>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a:t>
            </a:r>
            <a:r>
              <a:rPr lang="en"/>
              <a:t>hêm nút gốc vào hàng đợi</a:t>
            </a:r>
            <a:endParaRPr/>
          </a:p>
        </p:txBody>
      </p:sp>
      <p:sp>
        <p:nvSpPr>
          <p:cNvPr id="1030" name="Google Shape;1030;p5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hnschrift Light" panose="020B0502040204020203" pitchFamily="34" charset="0"/>
              </a:rPr>
              <a:t>Cách hoạt động</a:t>
            </a:r>
            <a:endParaRPr>
              <a:latin typeface="Bahnschrift Light" panose="020B0502040204020203" pitchFamily="34" charset="0"/>
            </a:endParaRPr>
          </a:p>
        </p:txBody>
      </p:sp>
      <p:sp>
        <p:nvSpPr>
          <p:cNvPr id="1031" name="Google Shape;1031;p58"/>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032" name="Google Shape;1032;p58"/>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033" name="Google Shape;1033;p58"/>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Nếu nút hiện tại là nút đí, kết thúc</a:t>
            </a:r>
            <a:endParaRPr/>
          </a:p>
        </p:txBody>
      </p:sp>
      <p:sp>
        <p:nvSpPr>
          <p:cNvPr id="1034" name="Google Shape;1034;p58"/>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Lấy nút có độ tốt ước lượng thấp nhất từ hàng đợi mở </a:t>
            </a:r>
            <a:endParaRPr/>
          </a:p>
        </p:txBody>
      </p:sp>
      <p:grpSp>
        <p:nvGrpSpPr>
          <p:cNvPr id="1035" name="Google Shape;1035;p58"/>
          <p:cNvGrpSpPr/>
          <p:nvPr/>
        </p:nvGrpSpPr>
        <p:grpSpPr>
          <a:xfrm rot="10800000">
            <a:off x="4303235" y="1649808"/>
            <a:ext cx="537556" cy="136576"/>
            <a:chOff x="2641350" y="846250"/>
            <a:chExt cx="413600" cy="105075"/>
          </a:xfrm>
        </p:grpSpPr>
        <p:sp>
          <p:nvSpPr>
            <p:cNvPr id="1036" name="Google Shape;103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58"/>
          <p:cNvGrpSpPr/>
          <p:nvPr/>
        </p:nvGrpSpPr>
        <p:grpSpPr>
          <a:xfrm rot="-5400000">
            <a:off x="6245822" y="2865687"/>
            <a:ext cx="537556" cy="136576"/>
            <a:chOff x="2641350" y="846250"/>
            <a:chExt cx="413600" cy="105075"/>
          </a:xfrm>
        </p:grpSpPr>
        <p:sp>
          <p:nvSpPr>
            <p:cNvPr id="1041" name="Google Shape;1041;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8"/>
          <p:cNvGrpSpPr/>
          <p:nvPr/>
        </p:nvGrpSpPr>
        <p:grpSpPr>
          <a:xfrm>
            <a:off x="4303235" y="3478608"/>
            <a:ext cx="537556" cy="136576"/>
            <a:chOff x="2641350" y="846250"/>
            <a:chExt cx="413600" cy="105075"/>
          </a:xfrm>
        </p:grpSpPr>
        <p:sp>
          <p:nvSpPr>
            <p:cNvPr id="1046" name="Google Shape;104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8"/>
          <p:cNvGrpSpPr/>
          <p:nvPr/>
        </p:nvGrpSpPr>
        <p:grpSpPr>
          <a:xfrm>
            <a:off x="7380363" y="993621"/>
            <a:ext cx="913425" cy="370975"/>
            <a:chOff x="6514150" y="4420266"/>
            <a:chExt cx="913425" cy="370975"/>
          </a:xfrm>
        </p:grpSpPr>
        <p:sp>
          <p:nvSpPr>
            <p:cNvPr id="1051" name="Google Shape;1051;p5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7731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fade">
                                      <p:cBhvr>
                                        <p:cTn id="14" dur="1000"/>
                                        <p:tgtEl>
                                          <p:spTgt spid="1027">
                                            <p:txEl>
                                              <p:pRg st="0" end="0"/>
                                            </p:txEl>
                                          </p:spTgt>
                                        </p:tgtEl>
                                      </p:cBhvr>
                                    </p:animEffect>
                                    <p:anim calcmode="lin" valueType="num">
                                      <p:cBhvr>
                                        <p:cTn id="15"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additive="base">
                                        <p:cTn id="21" dur="500" fill="hold"/>
                                        <p:tgtEl>
                                          <p:spTgt spid="1028"/>
                                        </p:tgtEl>
                                        <p:attrNameLst>
                                          <p:attrName>ppt_x</p:attrName>
                                        </p:attrNameLst>
                                      </p:cBhvr>
                                      <p:tavLst>
                                        <p:tav tm="0">
                                          <p:val>
                                            <p:strVal val="#ppt_x"/>
                                          </p:val>
                                        </p:tav>
                                        <p:tav tm="100000">
                                          <p:val>
                                            <p:strVal val="#ppt_x"/>
                                          </p:val>
                                        </p:tav>
                                      </p:tavLst>
                                    </p:anim>
                                    <p:anim calcmode="lin" valueType="num">
                                      <p:cBhvr additive="base">
                                        <p:cTn id="2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029">
                                            <p:txEl>
                                              <p:pRg st="0" end="0"/>
                                            </p:txEl>
                                          </p:spTgt>
                                        </p:tgtEl>
                                        <p:attrNameLst>
                                          <p:attrName>style.visibility</p:attrName>
                                        </p:attrNameLst>
                                      </p:cBhvr>
                                      <p:to>
                                        <p:strVal val="visible"/>
                                      </p:to>
                                    </p:set>
                                    <p:anim calcmode="lin" valueType="num">
                                      <p:cBhvr>
                                        <p:cTn id="27" dur="1000" fill="hold"/>
                                        <p:tgtEl>
                                          <p:spTgt spid="1029">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1029">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1029">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102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32"/>
                                        </p:tgtEl>
                                        <p:attrNameLst>
                                          <p:attrName>style.visibility</p:attrName>
                                        </p:attrNameLst>
                                      </p:cBhvr>
                                      <p:to>
                                        <p:strVal val="visible"/>
                                      </p:to>
                                    </p:set>
                                    <p:animEffect transition="in" filter="fade">
                                      <p:cBhvr>
                                        <p:cTn id="35" dur="1000"/>
                                        <p:tgtEl>
                                          <p:spTgt spid="1032"/>
                                        </p:tgtEl>
                                      </p:cBhvr>
                                    </p:animEffect>
                                    <p:anim calcmode="lin" valueType="num">
                                      <p:cBhvr>
                                        <p:cTn id="36" dur="1000" fill="hold"/>
                                        <p:tgtEl>
                                          <p:spTgt spid="1032"/>
                                        </p:tgtEl>
                                        <p:attrNameLst>
                                          <p:attrName>ppt_x</p:attrName>
                                        </p:attrNameLst>
                                      </p:cBhvr>
                                      <p:tavLst>
                                        <p:tav tm="0">
                                          <p:val>
                                            <p:strVal val="#ppt_x"/>
                                          </p:val>
                                        </p:tav>
                                        <p:tav tm="100000">
                                          <p:val>
                                            <p:strVal val="#ppt_x"/>
                                          </p:val>
                                        </p:tav>
                                      </p:tavLst>
                                    </p:anim>
                                    <p:anim calcmode="lin" valueType="num">
                                      <p:cBhvr>
                                        <p:cTn id="37"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34">
                                            <p:txEl>
                                              <p:pRg st="0" end="0"/>
                                            </p:txEl>
                                          </p:spTgt>
                                        </p:tgtEl>
                                        <p:attrNameLst>
                                          <p:attrName>style.visibility</p:attrName>
                                        </p:attrNameLst>
                                      </p:cBhvr>
                                      <p:to>
                                        <p:strVal val="visible"/>
                                      </p:to>
                                    </p:set>
                                    <p:animEffect transition="in" filter="wipe(down)">
                                      <p:cBhvr>
                                        <p:cTn id="42" dur="500"/>
                                        <p:tgtEl>
                                          <p:spTgt spid="103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31"/>
                                        </p:tgtEl>
                                        <p:attrNameLst>
                                          <p:attrName>style.visibility</p:attrName>
                                        </p:attrNameLst>
                                      </p:cBhvr>
                                      <p:to>
                                        <p:strVal val="visible"/>
                                      </p:to>
                                    </p:set>
                                    <p:anim calcmode="lin" valueType="num">
                                      <p:cBhvr additive="base">
                                        <p:cTn id="47" dur="500" fill="hold"/>
                                        <p:tgtEl>
                                          <p:spTgt spid="1031"/>
                                        </p:tgtEl>
                                        <p:attrNameLst>
                                          <p:attrName>ppt_x</p:attrName>
                                        </p:attrNameLst>
                                      </p:cBhvr>
                                      <p:tavLst>
                                        <p:tav tm="0">
                                          <p:val>
                                            <p:strVal val="#ppt_x"/>
                                          </p:val>
                                        </p:tav>
                                        <p:tav tm="100000">
                                          <p:val>
                                            <p:strVal val="#ppt_x"/>
                                          </p:val>
                                        </p:tav>
                                      </p:tavLst>
                                    </p:anim>
                                    <p:anim calcmode="lin" valueType="num">
                                      <p:cBhvr additive="base">
                                        <p:cTn id="4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033">
                                            <p:txEl>
                                              <p:pRg st="0" end="0"/>
                                            </p:txEl>
                                          </p:spTgt>
                                        </p:tgtEl>
                                        <p:attrNameLst>
                                          <p:attrName>style.visibility</p:attrName>
                                        </p:attrNameLst>
                                      </p:cBhvr>
                                      <p:to>
                                        <p:strVal val="visible"/>
                                      </p:to>
                                    </p:set>
                                    <p:animEffect transition="in" filter="barn(inVertical)">
                                      <p:cBhvr>
                                        <p:cTn id="53" dur="500"/>
                                        <p:tgtEl>
                                          <p:spTgt spid="10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bldP spid="1028" grpId="0"/>
      <p:bldP spid="1029" grpId="0" build="p"/>
      <p:bldP spid="1031" grpId="0"/>
      <p:bldP spid="1032" grpId="0"/>
      <p:bldP spid="1033" grpId="0" build="p"/>
      <p:bldP spid="103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027" name="Google Shape;1027;p58"/>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Khám</a:t>
            </a:r>
            <a:r>
              <a:rPr lang="en-US"/>
              <a:t> </a:t>
            </a:r>
            <a:r>
              <a:rPr lang="en-US" err="1"/>
              <a:t>phá</a:t>
            </a:r>
            <a:r>
              <a:rPr lang="en-US"/>
              <a:t> </a:t>
            </a:r>
            <a:r>
              <a:rPr lang="en-US" err="1"/>
              <a:t>tất</a:t>
            </a:r>
            <a:r>
              <a:rPr lang="en-US"/>
              <a:t> cả </a:t>
            </a:r>
            <a:r>
              <a:rPr lang="en-US" err="1"/>
              <a:t>các</a:t>
            </a:r>
            <a:r>
              <a:rPr lang="en-US"/>
              <a:t> </a:t>
            </a:r>
            <a:r>
              <a:rPr lang="en-US" err="1"/>
              <a:t>nút</a:t>
            </a:r>
            <a:r>
              <a:rPr lang="en-US"/>
              <a:t> </a:t>
            </a:r>
            <a:r>
              <a:rPr lang="en-US" err="1"/>
              <a:t>kề</a:t>
            </a:r>
            <a:r>
              <a:rPr lang="en-US"/>
              <a:t> của </a:t>
            </a:r>
            <a:r>
              <a:rPr lang="en-US" err="1"/>
              <a:t>nút</a:t>
            </a:r>
            <a:r>
              <a:rPr lang="en-US"/>
              <a:t> </a:t>
            </a:r>
            <a:r>
              <a:rPr lang="en-US" err="1"/>
              <a:t>hiện</a:t>
            </a:r>
            <a:r>
              <a:rPr lang="en-US"/>
              <a:t> tại</a:t>
            </a:r>
          </a:p>
        </p:txBody>
      </p:sp>
      <p:sp>
        <p:nvSpPr>
          <p:cNvPr id="1028" name="Google Shape;1028;p58"/>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1029" name="Google Shape;1029;p58"/>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Đánh giá độ tốt của tất cả các nút kề</a:t>
            </a:r>
            <a:endParaRPr/>
          </a:p>
        </p:txBody>
      </p:sp>
      <p:sp>
        <p:nvSpPr>
          <p:cNvPr id="1030" name="Google Shape;1030;p5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hnschrift Light" panose="020B0502040204020203" pitchFamily="34" charset="0"/>
              </a:rPr>
              <a:t>Cách hoạt động</a:t>
            </a:r>
            <a:endParaRPr>
              <a:latin typeface="Bahnschrift Light" panose="020B0502040204020203" pitchFamily="34" charset="0"/>
            </a:endParaRPr>
          </a:p>
        </p:txBody>
      </p:sp>
      <p:sp>
        <p:nvSpPr>
          <p:cNvPr id="1031" name="Google Shape;1031;p58"/>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1032" name="Google Shape;1032;p58"/>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
        <p:nvSpPr>
          <p:cNvPr id="1033" name="Google Shape;1033;p58"/>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Quay lại bước 3</a:t>
            </a:r>
            <a:endParaRPr/>
          </a:p>
        </p:txBody>
      </p:sp>
      <p:sp>
        <p:nvSpPr>
          <p:cNvPr id="1034" name="Google Shape;1034;p58"/>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Thêm </a:t>
            </a:r>
            <a:r>
              <a:rPr lang="en-US" err="1"/>
              <a:t>các</a:t>
            </a:r>
            <a:r>
              <a:rPr lang="en-US"/>
              <a:t> </a:t>
            </a:r>
            <a:r>
              <a:rPr lang="en-US" err="1"/>
              <a:t>nút</a:t>
            </a:r>
            <a:r>
              <a:rPr lang="en-US"/>
              <a:t> </a:t>
            </a:r>
            <a:r>
              <a:rPr lang="en-US" err="1"/>
              <a:t>kề</a:t>
            </a:r>
            <a:r>
              <a:rPr lang="en-US"/>
              <a:t> có </a:t>
            </a:r>
            <a:r>
              <a:rPr lang="en-US" err="1"/>
              <a:t>độ</a:t>
            </a:r>
            <a:r>
              <a:rPr lang="en-US"/>
              <a:t> </a:t>
            </a:r>
            <a:r>
              <a:rPr lang="en-US" err="1"/>
              <a:t>tốt</a:t>
            </a:r>
            <a:r>
              <a:rPr lang="en-US"/>
              <a:t> </a:t>
            </a:r>
            <a:r>
              <a:rPr lang="en-US" err="1"/>
              <a:t>ước</a:t>
            </a:r>
            <a:r>
              <a:rPr lang="en-US"/>
              <a:t> </a:t>
            </a:r>
            <a:r>
              <a:rPr lang="en-US" err="1"/>
              <a:t>lượng</a:t>
            </a:r>
            <a:r>
              <a:rPr lang="en-US"/>
              <a:t> </a:t>
            </a:r>
            <a:r>
              <a:rPr lang="en-US" err="1"/>
              <a:t>thấp</a:t>
            </a:r>
            <a:r>
              <a:rPr lang="en-US"/>
              <a:t> nhất </a:t>
            </a:r>
            <a:r>
              <a:rPr lang="en-US" err="1"/>
              <a:t>vào</a:t>
            </a:r>
            <a:r>
              <a:rPr lang="en-US"/>
              <a:t> </a:t>
            </a:r>
            <a:r>
              <a:rPr lang="en-US" err="1"/>
              <a:t>hàng</a:t>
            </a:r>
            <a:r>
              <a:rPr lang="en-US"/>
              <a:t> </a:t>
            </a:r>
            <a:r>
              <a:rPr lang="en-US" err="1"/>
              <a:t>đợi</a:t>
            </a:r>
            <a:r>
              <a:rPr lang="en-US"/>
              <a:t> mở</a:t>
            </a:r>
            <a:endParaRPr/>
          </a:p>
        </p:txBody>
      </p:sp>
      <p:grpSp>
        <p:nvGrpSpPr>
          <p:cNvPr id="1035" name="Google Shape;1035;p58"/>
          <p:cNvGrpSpPr/>
          <p:nvPr/>
        </p:nvGrpSpPr>
        <p:grpSpPr>
          <a:xfrm rot="10800000">
            <a:off x="4303235" y="1649808"/>
            <a:ext cx="537556" cy="136576"/>
            <a:chOff x="2641350" y="846250"/>
            <a:chExt cx="413600" cy="105075"/>
          </a:xfrm>
        </p:grpSpPr>
        <p:sp>
          <p:nvSpPr>
            <p:cNvPr id="1036" name="Google Shape;103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58"/>
          <p:cNvGrpSpPr/>
          <p:nvPr/>
        </p:nvGrpSpPr>
        <p:grpSpPr>
          <a:xfrm rot="-5400000">
            <a:off x="6245822" y="2865687"/>
            <a:ext cx="537556" cy="136576"/>
            <a:chOff x="2641350" y="846250"/>
            <a:chExt cx="413600" cy="105075"/>
          </a:xfrm>
        </p:grpSpPr>
        <p:sp>
          <p:nvSpPr>
            <p:cNvPr id="1041" name="Google Shape;1041;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8"/>
          <p:cNvGrpSpPr/>
          <p:nvPr/>
        </p:nvGrpSpPr>
        <p:grpSpPr>
          <a:xfrm>
            <a:off x="4303235" y="3478608"/>
            <a:ext cx="537556" cy="136576"/>
            <a:chOff x="2641350" y="846250"/>
            <a:chExt cx="413600" cy="105075"/>
          </a:xfrm>
        </p:grpSpPr>
        <p:sp>
          <p:nvSpPr>
            <p:cNvPr id="1046" name="Google Shape;104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8"/>
          <p:cNvGrpSpPr/>
          <p:nvPr/>
        </p:nvGrpSpPr>
        <p:grpSpPr>
          <a:xfrm>
            <a:off x="7380363" y="993621"/>
            <a:ext cx="913425" cy="370975"/>
            <a:chOff x="6514150" y="4420266"/>
            <a:chExt cx="913425" cy="370975"/>
          </a:xfrm>
        </p:grpSpPr>
        <p:sp>
          <p:nvSpPr>
            <p:cNvPr id="1051" name="Google Shape;1051;p5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barn(inVertical)">
                                      <p:cBhvr>
                                        <p:cTn id="14" dur="500"/>
                                        <p:tgtEl>
                                          <p:spTgt spid="10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barn(inVertical)">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29">
                                            <p:txEl>
                                              <p:pRg st="0" end="0"/>
                                            </p:txEl>
                                          </p:spTgt>
                                        </p:tgtEl>
                                        <p:attrNameLst>
                                          <p:attrName>style.visibility</p:attrName>
                                        </p:attrNameLst>
                                      </p:cBhvr>
                                      <p:to>
                                        <p:strVal val="visible"/>
                                      </p:to>
                                    </p:set>
                                    <p:animEffect transition="in" filter="fade">
                                      <p:cBhvr>
                                        <p:cTn id="24" dur="1000"/>
                                        <p:tgtEl>
                                          <p:spTgt spid="1029">
                                            <p:txEl>
                                              <p:pRg st="0" end="0"/>
                                            </p:txEl>
                                          </p:spTgt>
                                        </p:tgtEl>
                                      </p:cBhvr>
                                    </p:animEffect>
                                    <p:anim calcmode="lin" valueType="num">
                                      <p:cBhvr>
                                        <p:cTn id="25" dur="1000" fill="hold"/>
                                        <p:tgtEl>
                                          <p:spTgt spid="102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32"/>
                                        </p:tgtEl>
                                        <p:attrNameLst>
                                          <p:attrName>style.visibility</p:attrName>
                                        </p:attrNameLst>
                                      </p:cBhvr>
                                      <p:to>
                                        <p:strVal val="visible"/>
                                      </p:to>
                                    </p:set>
                                    <p:animEffect transition="in" filter="fade">
                                      <p:cBhvr>
                                        <p:cTn id="31" dur="1000"/>
                                        <p:tgtEl>
                                          <p:spTgt spid="1032"/>
                                        </p:tgtEl>
                                      </p:cBhvr>
                                    </p:animEffect>
                                    <p:anim calcmode="lin" valueType="num">
                                      <p:cBhvr>
                                        <p:cTn id="32" dur="1000" fill="hold"/>
                                        <p:tgtEl>
                                          <p:spTgt spid="1032"/>
                                        </p:tgtEl>
                                        <p:attrNameLst>
                                          <p:attrName>ppt_x</p:attrName>
                                        </p:attrNameLst>
                                      </p:cBhvr>
                                      <p:tavLst>
                                        <p:tav tm="0">
                                          <p:val>
                                            <p:strVal val="#ppt_x"/>
                                          </p:val>
                                        </p:tav>
                                        <p:tav tm="100000">
                                          <p:val>
                                            <p:strVal val="#ppt_x"/>
                                          </p:val>
                                        </p:tav>
                                      </p:tavLst>
                                    </p:anim>
                                    <p:anim calcmode="lin" valueType="num">
                                      <p:cBhvr>
                                        <p:cTn id="33"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34">
                                            <p:txEl>
                                              <p:pRg st="0" end="0"/>
                                            </p:txEl>
                                          </p:spTgt>
                                        </p:tgtEl>
                                        <p:attrNameLst>
                                          <p:attrName>style.visibility</p:attrName>
                                        </p:attrNameLst>
                                      </p:cBhvr>
                                      <p:to>
                                        <p:strVal val="visible"/>
                                      </p:to>
                                    </p:set>
                                    <p:anim calcmode="lin" valueType="num">
                                      <p:cBhvr additive="base">
                                        <p:cTn id="38" dur="500" fill="hold"/>
                                        <p:tgtEl>
                                          <p:spTgt spid="1034">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31"/>
                                        </p:tgtEl>
                                        <p:attrNameLst>
                                          <p:attrName>style.visibility</p:attrName>
                                        </p:attrNameLst>
                                      </p:cBhvr>
                                      <p:to>
                                        <p:strVal val="visible"/>
                                      </p:to>
                                    </p:set>
                                    <p:anim calcmode="lin" valueType="num">
                                      <p:cBhvr additive="base">
                                        <p:cTn id="44" dur="500" fill="hold"/>
                                        <p:tgtEl>
                                          <p:spTgt spid="1031"/>
                                        </p:tgtEl>
                                        <p:attrNameLst>
                                          <p:attrName>ppt_x</p:attrName>
                                        </p:attrNameLst>
                                      </p:cBhvr>
                                      <p:tavLst>
                                        <p:tav tm="0">
                                          <p:val>
                                            <p:strVal val="#ppt_x"/>
                                          </p:val>
                                        </p:tav>
                                        <p:tav tm="100000">
                                          <p:val>
                                            <p:strVal val="#ppt_x"/>
                                          </p:val>
                                        </p:tav>
                                      </p:tavLst>
                                    </p:anim>
                                    <p:anim calcmode="lin" valueType="num">
                                      <p:cBhvr additive="base">
                                        <p:cTn id="45"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33">
                                            <p:txEl>
                                              <p:pRg st="0" end="0"/>
                                            </p:txEl>
                                          </p:spTgt>
                                        </p:tgtEl>
                                        <p:attrNameLst>
                                          <p:attrName>style.visibility</p:attrName>
                                        </p:attrNameLst>
                                      </p:cBhvr>
                                      <p:to>
                                        <p:strVal val="visible"/>
                                      </p:to>
                                    </p:set>
                                    <p:animEffect transition="in" filter="fade">
                                      <p:cBhvr>
                                        <p:cTn id="50" dur="1000"/>
                                        <p:tgtEl>
                                          <p:spTgt spid="1033">
                                            <p:txEl>
                                              <p:pRg st="0" end="0"/>
                                            </p:txEl>
                                          </p:spTgt>
                                        </p:tgtEl>
                                      </p:cBhvr>
                                    </p:animEffect>
                                    <p:anim calcmode="lin" valueType="num">
                                      <p:cBhvr>
                                        <p:cTn id="51" dur="1000" fill="hold"/>
                                        <p:tgtEl>
                                          <p:spTgt spid="1033">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10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bldP spid="1028" grpId="0"/>
      <p:bldP spid="1029" grpId="0" build="p"/>
      <p:bldP spid="1031" grpId="0"/>
      <p:bldP spid="1032" grpId="0"/>
      <p:bldP spid="1033" grpId="0" build="p"/>
      <p:bldP spid="103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0"/>
          <p:cNvSpPr/>
          <p:nvPr/>
        </p:nvSpPr>
        <p:spPr>
          <a:xfrm>
            <a:off x="7119231" y="39114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Bahnschrift Light" panose="020B0502040204020203" pitchFamily="34" charset="0"/>
              </a:rPr>
              <a:t>Ưu điểm và nhược điểm</a:t>
            </a:r>
            <a:endParaRPr>
              <a:latin typeface="Bahnschrift Light" panose="020B0502040204020203" pitchFamily="34" charset="0"/>
            </a:endParaRPr>
          </a:p>
        </p:txBody>
      </p:sp>
      <p:sp>
        <p:nvSpPr>
          <p:cNvPr id="1106" name="Google Shape;1106;p60"/>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1108" name="Google Shape;1108;p60"/>
          <p:cNvGrpSpPr/>
          <p:nvPr/>
        </p:nvGrpSpPr>
        <p:grpSpPr>
          <a:xfrm>
            <a:off x="5591900" y="1168204"/>
            <a:ext cx="3397850" cy="187275"/>
            <a:chOff x="-3237675" y="-1132050"/>
            <a:chExt cx="3397850" cy="187275"/>
          </a:xfrm>
        </p:grpSpPr>
        <p:sp>
          <p:nvSpPr>
            <p:cNvPr id="1109" name="Google Shape;1109;p6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8" name="Google Shape;1118;p60"/>
          <p:cNvCxnSpPr/>
          <p:nvPr/>
        </p:nvCxnSpPr>
        <p:spPr>
          <a:xfrm rot="10800000" flipH="1">
            <a:off x="2303742" y="3439365"/>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1119" name="Google Shape;1119;p60"/>
          <p:cNvGrpSpPr/>
          <p:nvPr/>
        </p:nvGrpSpPr>
        <p:grpSpPr>
          <a:xfrm>
            <a:off x="1125239" y="3675407"/>
            <a:ext cx="772605" cy="196301"/>
            <a:chOff x="2641350" y="846250"/>
            <a:chExt cx="413600" cy="105075"/>
          </a:xfrm>
        </p:grpSpPr>
        <p:sp>
          <p:nvSpPr>
            <p:cNvPr id="1120" name="Google Shape;1120;p6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61"/>
          <p:cNvSpPr/>
          <p:nvPr/>
        </p:nvSpPr>
        <p:spPr>
          <a:xfrm>
            <a:off x="3476269" y="1332923"/>
            <a:ext cx="2729100" cy="359398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atin typeface="Bahnschrift Light" panose="020B0502040204020203" pitchFamily="34" charset="0"/>
              </a:rPr>
              <a:t>Ư</a:t>
            </a:r>
            <a:r>
              <a:rPr lang="en-US">
                <a:latin typeface="Bahnschrift Light" panose="020B0502040204020203" pitchFamily="34" charset="0"/>
              </a:rPr>
              <a:t>u điểm</a:t>
            </a:r>
            <a:endParaRPr>
              <a:latin typeface="Bahnschrift Light" panose="020B0502040204020203" pitchFamily="34" charset="0"/>
            </a:endParaRPr>
          </a:p>
        </p:txBody>
      </p:sp>
      <p:grpSp>
        <p:nvGrpSpPr>
          <p:cNvPr id="1138" name="Google Shape;1138;p61"/>
          <p:cNvGrpSpPr/>
          <p:nvPr/>
        </p:nvGrpSpPr>
        <p:grpSpPr>
          <a:xfrm>
            <a:off x="4303263" y="4209653"/>
            <a:ext cx="537556" cy="136576"/>
            <a:chOff x="2641350" y="846250"/>
            <a:chExt cx="413600" cy="105075"/>
          </a:xfrm>
        </p:grpSpPr>
        <p:sp>
          <p:nvSpPr>
            <p:cNvPr id="1139" name="Google Shape;113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61"/>
          <p:cNvGrpSpPr/>
          <p:nvPr/>
        </p:nvGrpSpPr>
        <p:grpSpPr>
          <a:xfrm>
            <a:off x="1615314" y="4209653"/>
            <a:ext cx="537556" cy="136576"/>
            <a:chOff x="2641350" y="846250"/>
            <a:chExt cx="413600" cy="105075"/>
          </a:xfrm>
        </p:grpSpPr>
        <p:sp>
          <p:nvSpPr>
            <p:cNvPr id="1144" name="Google Shape;1144;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61"/>
          <p:cNvGrpSpPr/>
          <p:nvPr/>
        </p:nvGrpSpPr>
        <p:grpSpPr>
          <a:xfrm>
            <a:off x="7891760" y="4555934"/>
            <a:ext cx="913425" cy="370975"/>
            <a:chOff x="6514150" y="4420266"/>
            <a:chExt cx="913425" cy="370975"/>
          </a:xfrm>
        </p:grpSpPr>
        <p:sp>
          <p:nvSpPr>
            <p:cNvPr id="1154" name="Google Shape;1154;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61"/>
          <p:cNvGrpSpPr/>
          <p:nvPr/>
        </p:nvGrpSpPr>
        <p:grpSpPr>
          <a:xfrm>
            <a:off x="672007" y="832237"/>
            <a:ext cx="913425" cy="370975"/>
            <a:chOff x="6514150" y="4420266"/>
            <a:chExt cx="913425" cy="370975"/>
          </a:xfrm>
        </p:grpSpPr>
        <p:sp>
          <p:nvSpPr>
            <p:cNvPr id="1160" name="Google Shape;1160;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6E763EC2-A6D7-B182-019F-19522D78F9A1}"/>
              </a:ext>
            </a:extLst>
          </p:cNvPr>
          <p:cNvSpPr txBox="1"/>
          <p:nvPr/>
        </p:nvSpPr>
        <p:spPr>
          <a:xfrm>
            <a:off x="3706095" y="1479039"/>
            <a:ext cx="2531154" cy="3600986"/>
          </a:xfrm>
          <a:prstGeom prst="rect">
            <a:avLst/>
          </a:prstGeom>
          <a:noFill/>
        </p:spPr>
        <p:txBody>
          <a:bodyPr wrap="square" rtlCol="0">
            <a:spAutoFit/>
          </a:bodyPr>
          <a:lstStyle/>
          <a:p>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thuật giải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linh</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trong đó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cả </a:t>
            </a:r>
            <a:r>
              <a:rPr lang="en-US" sz="1800" u="none" strike="noStrike"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tìm kiếm chiều </a:t>
            </a:r>
            <a:r>
              <a:rPr lang="en-US" sz="1800" u="none" strike="noStrike"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sâu</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none" strike="noStrike"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tìm kiếm chiều </a:t>
            </a:r>
            <a:r>
              <a:rPr lang="en-US" sz="1800" u="none" strike="noStrike"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rộng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nguyên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Heuristic khác.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chóng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tìm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lời</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giải với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hướng của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Heuristic.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thế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nói A*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là thuật giải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Heuristic.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a:p>
        </p:txBody>
      </p:sp>
    </p:spTree>
    <p:extLst>
      <p:ext uri="{BB962C8B-B14F-4D97-AF65-F5344CB8AC3E}">
        <p14:creationId xmlns:p14="http://schemas.microsoft.com/office/powerpoint/2010/main" val="1115951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31"/>
                                        </p:tgtEl>
                                        <p:attrNameLst>
                                          <p:attrName>style.visibility</p:attrName>
                                        </p:attrNameLst>
                                      </p:cBhvr>
                                      <p:to>
                                        <p:strVal val="visible"/>
                                      </p:to>
                                    </p:set>
                                    <p:animEffect transition="in" filter="fade">
                                      <p:cBhvr>
                                        <p:cTn id="7" dur="1000"/>
                                        <p:tgtEl>
                                          <p:spTgt spid="1131"/>
                                        </p:tgtEl>
                                      </p:cBhvr>
                                    </p:animEffect>
                                    <p:anim calcmode="lin" valueType="num">
                                      <p:cBhvr>
                                        <p:cTn id="8" dur="1000" fill="hold"/>
                                        <p:tgtEl>
                                          <p:spTgt spid="1131"/>
                                        </p:tgtEl>
                                        <p:attrNameLst>
                                          <p:attrName>ppt_x</p:attrName>
                                        </p:attrNameLst>
                                      </p:cBhvr>
                                      <p:tavLst>
                                        <p:tav tm="0">
                                          <p:val>
                                            <p:strVal val="#ppt_x"/>
                                          </p:val>
                                        </p:tav>
                                        <p:tav tm="100000">
                                          <p:val>
                                            <p:strVal val="#ppt_x"/>
                                          </p:val>
                                        </p:tav>
                                      </p:tavLst>
                                    </p:anim>
                                    <p:anim calcmode="lin" valueType="num">
                                      <p:cBhvr>
                                        <p:cTn id="9" dur="1000" fill="hold"/>
                                        <p:tgtEl>
                                          <p:spTgt spid="11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128"/>
                                        </p:tgtEl>
                                        <p:attrNameLst>
                                          <p:attrName>style.visibility</p:attrName>
                                        </p:attrNameLst>
                                      </p:cBhvr>
                                      <p:to>
                                        <p:strVal val="visible"/>
                                      </p:to>
                                    </p:set>
                                    <p:animEffect transition="in" filter="barn(inVertical)">
                                      <p:cBhvr>
                                        <p:cTn id="14"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 grpId="0" animBg="1"/>
      <p:bldP spid="11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txBox="1">
            <a:spLocks noGrp="1"/>
          </p:cNvSpPr>
          <p:nvPr>
            <p:ph type="title"/>
          </p:nvPr>
        </p:nvSpPr>
        <p:spPr>
          <a:xfrm>
            <a:off x="720000" y="1652779"/>
            <a:ext cx="2336400" cy="690829"/>
          </a:xfrm>
          <a:prstGeom prst="rect">
            <a:avLst/>
          </a:prstGeom>
        </p:spPr>
        <p:txBody>
          <a:bodyPr spcFirstLastPara="1" wrap="square" lIns="91425" tIns="91425" rIns="91425" bIns="91425" anchor="ctr" anchorCtr="0">
            <a:noAutofit/>
          </a:bodyPr>
          <a:lstStyle/>
          <a:p>
            <a:r>
              <a:rPr lang="en-US" err="1">
                <a:latin typeface="Bahnschrift Light" panose="020B0502040204020203" pitchFamily="34" charset="0"/>
              </a:rPr>
              <a:t>Hàm</a:t>
            </a:r>
            <a:r>
              <a:rPr lang="en-US">
                <a:latin typeface="Bahnschrift Light" panose="020B0502040204020203" pitchFamily="34" charset="0"/>
              </a:rPr>
              <a:t> Heuristic</a:t>
            </a:r>
            <a:br>
              <a:rPr lang="en-US">
                <a:latin typeface="Bahnschrift Light" panose="020B0502040204020203" pitchFamily="34" charset="0"/>
              </a:rPr>
            </a:br>
            <a:endParaRPr>
              <a:latin typeface="Bahnschrift Light" panose="020B0502040204020203" pitchFamily="34" charset="0"/>
            </a:endParaRPr>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r>
              <a:rPr lang="en-US">
                <a:latin typeface="Bahnschrift Light" panose="020B0502040204020203" pitchFamily="34" charset="0"/>
              </a:rPr>
              <a:t>Thuật </a:t>
            </a:r>
            <a:r>
              <a:rPr lang="en-US" err="1">
                <a:latin typeface="Bahnschrift Light" panose="020B0502040204020203" pitchFamily="34" charset="0"/>
              </a:rPr>
              <a:t>toán</a:t>
            </a:r>
            <a:r>
              <a:rPr lang="en-US">
                <a:latin typeface="Bahnschrift Light" panose="020B0502040204020203" pitchFamily="34" charset="0"/>
              </a:rPr>
              <a:t> A*</a:t>
            </a:r>
            <a:br>
              <a:rPr lang="en-US">
                <a:latin typeface="Bahnschrift Light" panose="020B0502040204020203" pitchFamily="34" charset="0"/>
              </a:rPr>
            </a:br>
            <a:endParaRPr>
              <a:latin typeface="Bahnschrift Light" panose="020B0502040204020203" pitchFamily="34" charset="0"/>
            </a:endParaRP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r>
              <a:rPr lang="en-US" err="1">
                <a:latin typeface="Bahnschrift Light" panose="020B0502040204020203" pitchFamily="34" charset="0"/>
              </a:rPr>
              <a:t>Mô</a:t>
            </a:r>
            <a:r>
              <a:rPr lang="en-US">
                <a:latin typeface="Bahnschrift Light" panose="020B0502040204020203" pitchFamily="34" charset="0"/>
              </a:rPr>
              <a:t> </a:t>
            </a:r>
            <a:r>
              <a:rPr lang="en-US" err="1">
                <a:latin typeface="Bahnschrift Light" panose="020B0502040204020203" pitchFamily="34" charset="0"/>
              </a:rPr>
              <a:t>tả</a:t>
            </a:r>
            <a:r>
              <a:rPr lang="en-US">
                <a:latin typeface="Bahnschrift Light" panose="020B0502040204020203" pitchFamily="34" charset="0"/>
              </a:rPr>
              <a:t> </a:t>
            </a:r>
            <a:r>
              <a:rPr lang="en-US" err="1">
                <a:latin typeface="Bahnschrift Light" panose="020B0502040204020203" pitchFamily="34" charset="0"/>
              </a:rPr>
              <a:t>và</a:t>
            </a:r>
            <a:r>
              <a:rPr lang="en-US">
                <a:latin typeface="Bahnschrift Light" panose="020B0502040204020203" pitchFamily="34" charset="0"/>
              </a:rPr>
              <a:t> </a:t>
            </a:r>
            <a:r>
              <a:rPr lang="en-US" err="1">
                <a:latin typeface="Bahnschrift Light" panose="020B0502040204020203" pitchFamily="34" charset="0"/>
              </a:rPr>
              <a:t>cài</a:t>
            </a:r>
            <a:r>
              <a:rPr lang="en-US">
                <a:latin typeface="Bahnschrift Light" panose="020B0502040204020203" pitchFamily="34" charset="0"/>
              </a:rPr>
              <a:t> </a:t>
            </a:r>
            <a:r>
              <a:rPr lang="en-US" err="1">
                <a:latin typeface="Bahnschrift Light" panose="020B0502040204020203" pitchFamily="34" charset="0"/>
              </a:rPr>
              <a:t>đặt</a:t>
            </a:r>
            <a:br>
              <a:rPr lang="en-US">
                <a:latin typeface="Bahnschrift Light" panose="020B0502040204020203" pitchFamily="34" charset="0"/>
              </a:rPr>
            </a:br>
            <a:endParaRPr/>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3" name="Google Shape;423;p40"/>
          <p:cNvSpPr txBox="1">
            <a:spLocks noGrp="1"/>
          </p:cNvSpPr>
          <p:nvPr>
            <p:ph type="title" idx="9"/>
          </p:nvPr>
        </p:nvSpPr>
        <p:spPr>
          <a:xfrm>
            <a:off x="702987" y="3598362"/>
            <a:ext cx="2336400" cy="722400"/>
          </a:xfrm>
          <a:prstGeom prst="rect">
            <a:avLst/>
          </a:prstGeom>
        </p:spPr>
        <p:txBody>
          <a:bodyPr spcFirstLastPara="1" wrap="square" lIns="91425" tIns="91425" rIns="91425" bIns="91425" anchor="ctr" anchorCtr="0">
            <a:noAutofit/>
          </a:bodyPr>
          <a:lstStyle/>
          <a:p>
            <a:r>
              <a:rPr lang="vi-VN">
                <a:solidFill>
                  <a:schemeClr val="accent2"/>
                </a:solidFill>
                <a:latin typeface="Bahnschrift Light" panose="020B0502040204020203" pitchFamily="34" charset="0"/>
              </a:rPr>
              <a:t>Ưu điểm và nhược điểm</a:t>
            </a:r>
            <a:br>
              <a:rPr lang="vi-VN">
                <a:solidFill>
                  <a:schemeClr val="accent2"/>
                </a:solidFill>
                <a:latin typeface="Bahnschrift Light" panose="020B0502040204020203" pitchFamily="34" charset="0"/>
              </a:rPr>
            </a:br>
            <a:endParaRPr>
              <a:solidFill>
                <a:schemeClr val="accent2"/>
              </a:solidFill>
              <a:latin typeface="Bahnschrift Light" panose="020B0502040204020203" pitchFamily="34" charset="0"/>
            </a:endParaRP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6" name="Google Shape;426;p40"/>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err="1">
                <a:solidFill>
                  <a:schemeClr val="accent2"/>
                </a:solidFill>
                <a:latin typeface="Bahnschrift Light" panose="020B0502040204020203" pitchFamily="34" charset="0"/>
              </a:rPr>
              <a:t>Ứng</a:t>
            </a:r>
            <a:r>
              <a:rPr lang="en-US">
                <a:solidFill>
                  <a:schemeClr val="accent2"/>
                </a:solidFill>
                <a:latin typeface="Bahnschrift Light" panose="020B0502040204020203" pitchFamily="34" charset="0"/>
              </a:rPr>
              <a:t> </a:t>
            </a:r>
            <a:r>
              <a:rPr lang="en-US" err="1">
                <a:solidFill>
                  <a:schemeClr val="accent2"/>
                </a:solidFill>
                <a:latin typeface="Bahnschrift Light" panose="020B0502040204020203" pitchFamily="34" charset="0"/>
              </a:rPr>
              <a:t>dụng</a:t>
            </a:r>
            <a:endParaRPr>
              <a:solidFill>
                <a:schemeClr val="accent2"/>
              </a:solidFill>
              <a:latin typeface="Bahnschrift Light" panose="020B0502040204020203" pitchFamily="34" charset="0"/>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hnschrift Light SemiCondensed" panose="020B0502040204020203" pitchFamily="34" charset="0"/>
              </a:rPr>
              <a:t>Thuật toán A*</a:t>
            </a:r>
            <a:endParaRPr>
              <a:latin typeface="Bahnschrift Light SemiCondensed" panose="020B0502040204020203" pitchFamily="34" charset="0"/>
            </a:endParaRPr>
          </a:p>
        </p:txBody>
      </p:sp>
      <p:sp>
        <p:nvSpPr>
          <p:cNvPr id="433" name="Google Shape;433;p40"/>
          <p:cNvSpPr/>
          <p:nvPr/>
        </p:nvSpPr>
        <p:spPr>
          <a:xfrm>
            <a:off x="8262473" y="1570679"/>
            <a:ext cx="549900" cy="5499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09;p40">
            <a:extLst>
              <a:ext uri="{FF2B5EF4-FFF2-40B4-BE49-F238E27FC236}">
                <a16:creationId xmlns:a16="http://schemas.microsoft.com/office/drawing/2014/main" id="{85AD5B4D-AF3C-3090-BF94-04C4A7661140}"/>
              </a:ext>
            </a:extLst>
          </p:cNvPr>
          <p:cNvSpPr/>
          <p:nvPr/>
        </p:nvSpPr>
        <p:spPr>
          <a:xfrm>
            <a:off x="6025263" y="2956983"/>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a:p>
        </p:txBody>
      </p:sp>
      <p:sp>
        <p:nvSpPr>
          <p:cNvPr id="17" name="TextBox 16">
            <a:extLst>
              <a:ext uri="{FF2B5EF4-FFF2-40B4-BE49-F238E27FC236}">
                <a16:creationId xmlns:a16="http://schemas.microsoft.com/office/drawing/2014/main" id="{FEBBCF2B-856E-A7EC-D147-88C522A62BED}"/>
              </a:ext>
            </a:extLst>
          </p:cNvPr>
          <p:cNvSpPr txBox="1"/>
          <p:nvPr/>
        </p:nvSpPr>
        <p:spPr>
          <a:xfrm flipH="1">
            <a:off x="6087599" y="3012742"/>
            <a:ext cx="651867" cy="615553"/>
          </a:xfrm>
          <a:prstGeom prst="rect">
            <a:avLst/>
          </a:prstGeom>
          <a:noFill/>
        </p:spPr>
        <p:txBody>
          <a:bodyPr wrap="square" rtlCol="0">
            <a:spAutoFit/>
          </a:bodyPr>
          <a:lstStyle/>
          <a:p>
            <a:r>
              <a:rPr lang="en-US" sz="3400">
                <a:solidFill>
                  <a:srgbClr val="6E79E4"/>
                </a:solidFill>
                <a:latin typeface="Bebas Neue" panose="020B0606020202050201" pitchFamily="34" charset="0"/>
              </a:rPr>
              <a:t>06</a:t>
            </a:r>
          </a:p>
        </p:txBody>
      </p:sp>
      <p:sp>
        <p:nvSpPr>
          <p:cNvPr id="18" name="TextBox 17">
            <a:extLst>
              <a:ext uri="{FF2B5EF4-FFF2-40B4-BE49-F238E27FC236}">
                <a16:creationId xmlns:a16="http://schemas.microsoft.com/office/drawing/2014/main" id="{BC0154E8-FA39-C8C4-9A52-B29EC70C8F0F}"/>
              </a:ext>
            </a:extLst>
          </p:cNvPr>
          <p:cNvSpPr txBox="1"/>
          <p:nvPr/>
        </p:nvSpPr>
        <p:spPr>
          <a:xfrm>
            <a:off x="6489453" y="3561195"/>
            <a:ext cx="1043093" cy="477054"/>
          </a:xfrm>
          <a:prstGeom prst="rect">
            <a:avLst/>
          </a:prstGeom>
          <a:noFill/>
        </p:spPr>
        <p:txBody>
          <a:bodyPr wrap="square" rtlCol="0">
            <a:spAutoFit/>
          </a:bodyPr>
          <a:lstStyle/>
          <a:p>
            <a:r>
              <a:rPr lang="en-US" sz="2500">
                <a:latin typeface="Bahnschrift Light" panose="020B0502040204020203" pitchFamily="34" charset="0"/>
              </a:rPr>
              <a:t>DEMO</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anim calcmode="lin" valueType="num">
                                      <p:cBhvr>
                                        <p:cTn id="8" dur="1000" fill="hold"/>
                                        <p:tgtEl>
                                          <p:spTgt spid="416"/>
                                        </p:tgtEl>
                                        <p:attrNameLst>
                                          <p:attrName>ppt_x</p:attrName>
                                        </p:attrNameLst>
                                      </p:cBhvr>
                                      <p:tavLst>
                                        <p:tav tm="0">
                                          <p:val>
                                            <p:strVal val="#ppt_x"/>
                                          </p:val>
                                        </p:tav>
                                        <p:tav tm="100000">
                                          <p:val>
                                            <p:strVal val="#ppt_x"/>
                                          </p:val>
                                        </p:tav>
                                      </p:tavLst>
                                    </p:anim>
                                    <p:anim calcmode="lin" valueType="num">
                                      <p:cBhvr>
                                        <p:cTn id="9" dur="1000" fill="hold"/>
                                        <p:tgtEl>
                                          <p:spTgt spid="4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15"/>
                                        </p:tgtEl>
                                        <p:attrNameLst>
                                          <p:attrName>style.visibility</p:attrName>
                                        </p:attrNameLst>
                                      </p:cBhvr>
                                      <p:to>
                                        <p:strVal val="visible"/>
                                      </p:to>
                                    </p:set>
                                    <p:animEffect transition="in" filter="fade">
                                      <p:cBhvr>
                                        <p:cTn id="14" dur="500"/>
                                        <p:tgtEl>
                                          <p:spTgt spid="41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8"/>
                                        </p:tgtEl>
                                        <p:attrNameLst>
                                          <p:attrName>style.visibility</p:attrName>
                                        </p:attrNameLst>
                                      </p:cBhvr>
                                      <p:to>
                                        <p:strVal val="visible"/>
                                      </p:to>
                                    </p:set>
                                    <p:anim calcmode="lin" valueType="num">
                                      <p:cBhvr additive="base">
                                        <p:cTn id="19" dur="500" fill="hold"/>
                                        <p:tgtEl>
                                          <p:spTgt spid="418"/>
                                        </p:tgtEl>
                                        <p:attrNameLst>
                                          <p:attrName>ppt_x</p:attrName>
                                        </p:attrNameLst>
                                      </p:cBhvr>
                                      <p:tavLst>
                                        <p:tav tm="0">
                                          <p:val>
                                            <p:strVal val="#ppt_x"/>
                                          </p:val>
                                        </p:tav>
                                        <p:tav tm="100000">
                                          <p:val>
                                            <p:strVal val="#ppt_x"/>
                                          </p:val>
                                        </p:tav>
                                      </p:tavLst>
                                    </p:anim>
                                    <p:anim calcmode="lin" valueType="num">
                                      <p:cBhvr additive="base">
                                        <p:cTn id="20" dur="500" fill="hold"/>
                                        <p:tgtEl>
                                          <p:spTgt spid="4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7"/>
                                        </p:tgtEl>
                                        <p:attrNameLst>
                                          <p:attrName>style.visibility</p:attrName>
                                        </p:attrNameLst>
                                      </p:cBhvr>
                                      <p:to>
                                        <p:strVal val="visible"/>
                                      </p:to>
                                    </p:set>
                                    <p:anim calcmode="lin" valueType="num">
                                      <p:cBhvr additive="base">
                                        <p:cTn id="25" dur="500" fill="hold"/>
                                        <p:tgtEl>
                                          <p:spTgt spid="417"/>
                                        </p:tgtEl>
                                        <p:attrNameLst>
                                          <p:attrName>ppt_x</p:attrName>
                                        </p:attrNameLst>
                                      </p:cBhvr>
                                      <p:tavLst>
                                        <p:tav tm="0">
                                          <p:val>
                                            <p:strVal val="#ppt_x"/>
                                          </p:val>
                                        </p:tav>
                                        <p:tav tm="100000">
                                          <p:val>
                                            <p:strVal val="#ppt_x"/>
                                          </p:val>
                                        </p:tav>
                                      </p:tavLst>
                                    </p:anim>
                                    <p:anim calcmode="lin" valueType="num">
                                      <p:cBhvr additive="base">
                                        <p:cTn id="26" dur="500" fill="hold"/>
                                        <p:tgtEl>
                                          <p:spTgt spid="4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21"/>
                                        </p:tgtEl>
                                        <p:attrNameLst>
                                          <p:attrName>style.visibility</p:attrName>
                                        </p:attrNameLst>
                                      </p:cBhvr>
                                      <p:to>
                                        <p:strVal val="visible"/>
                                      </p:to>
                                    </p:set>
                                    <p:animEffect transition="in" filter="fade">
                                      <p:cBhvr>
                                        <p:cTn id="31" dur="500"/>
                                        <p:tgtEl>
                                          <p:spTgt spid="4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20"/>
                                        </p:tgtEl>
                                        <p:attrNameLst>
                                          <p:attrName>style.visibility</p:attrName>
                                        </p:attrNameLst>
                                      </p:cBhvr>
                                      <p:to>
                                        <p:strVal val="visible"/>
                                      </p:to>
                                    </p:set>
                                    <p:animEffect transition="in" filter="fade">
                                      <p:cBhvr>
                                        <p:cTn id="36" dur="500"/>
                                        <p:tgtEl>
                                          <p:spTgt spid="42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24"/>
                                        </p:tgtEl>
                                        <p:attrNameLst>
                                          <p:attrName>style.visibility</p:attrName>
                                        </p:attrNameLst>
                                      </p:cBhvr>
                                      <p:to>
                                        <p:strVal val="visible"/>
                                      </p:to>
                                    </p:set>
                                    <p:anim calcmode="lin" valueType="num">
                                      <p:cBhvr additive="base">
                                        <p:cTn id="41" dur="500" fill="hold"/>
                                        <p:tgtEl>
                                          <p:spTgt spid="424"/>
                                        </p:tgtEl>
                                        <p:attrNameLst>
                                          <p:attrName>ppt_x</p:attrName>
                                        </p:attrNameLst>
                                      </p:cBhvr>
                                      <p:tavLst>
                                        <p:tav tm="0">
                                          <p:val>
                                            <p:strVal val="#ppt_x"/>
                                          </p:val>
                                        </p:tav>
                                        <p:tav tm="100000">
                                          <p:val>
                                            <p:strVal val="#ppt_x"/>
                                          </p:val>
                                        </p:tav>
                                      </p:tavLst>
                                    </p:anim>
                                    <p:anim calcmode="lin" valueType="num">
                                      <p:cBhvr additive="base">
                                        <p:cTn id="42" dur="500" fill="hold"/>
                                        <p:tgtEl>
                                          <p:spTgt spid="42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423"/>
                                        </p:tgtEl>
                                        <p:attrNameLst>
                                          <p:attrName>style.visibility</p:attrName>
                                        </p:attrNameLst>
                                      </p:cBhvr>
                                      <p:to>
                                        <p:strVal val="visible"/>
                                      </p:to>
                                    </p:set>
                                    <p:animEffect transition="in" filter="wheel(1)">
                                      <p:cBhvr>
                                        <p:cTn id="47" dur="2000"/>
                                        <p:tgtEl>
                                          <p:spTgt spid="423"/>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427"/>
                                        </p:tgtEl>
                                        <p:attrNameLst>
                                          <p:attrName>style.visibility</p:attrName>
                                        </p:attrNameLst>
                                      </p:cBhvr>
                                      <p:to>
                                        <p:strVal val="visible"/>
                                      </p:to>
                                    </p:set>
                                    <p:animEffect transition="in" filter="wheel(1)">
                                      <p:cBhvr>
                                        <p:cTn id="52" dur="2000"/>
                                        <p:tgtEl>
                                          <p:spTgt spid="42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26"/>
                                        </p:tgtEl>
                                        <p:attrNameLst>
                                          <p:attrName>style.visibility</p:attrName>
                                        </p:attrNameLst>
                                      </p:cBhvr>
                                      <p:to>
                                        <p:strVal val="visible"/>
                                      </p:to>
                                    </p:set>
                                    <p:anim calcmode="lin" valueType="num">
                                      <p:cBhvr additive="base">
                                        <p:cTn id="57" dur="500" fill="hold"/>
                                        <p:tgtEl>
                                          <p:spTgt spid="426"/>
                                        </p:tgtEl>
                                        <p:attrNameLst>
                                          <p:attrName>ppt_x</p:attrName>
                                        </p:attrNameLst>
                                      </p:cBhvr>
                                      <p:tavLst>
                                        <p:tav tm="0">
                                          <p:val>
                                            <p:strVal val="#ppt_x"/>
                                          </p:val>
                                        </p:tav>
                                        <p:tav tm="100000">
                                          <p:val>
                                            <p:strVal val="#ppt_x"/>
                                          </p:val>
                                        </p:tav>
                                      </p:tavLst>
                                    </p:anim>
                                    <p:anim calcmode="lin" valueType="num">
                                      <p:cBhvr additive="base">
                                        <p:cTn id="58" dur="500" fill="hold"/>
                                        <p:tgtEl>
                                          <p:spTgt spid="42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down)">
                                      <p:cBhvr>
                                        <p:cTn id="69" dur="580">
                                          <p:stCondLst>
                                            <p:cond delay="0"/>
                                          </p:stCondLst>
                                        </p:cTn>
                                        <p:tgtEl>
                                          <p:spTgt spid="18"/>
                                        </p:tgtEl>
                                      </p:cBhvr>
                                    </p:animEffect>
                                    <p:anim calcmode="lin" valueType="num">
                                      <p:cBhvr>
                                        <p:cTn id="7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5" dur="26">
                                          <p:stCondLst>
                                            <p:cond delay="650"/>
                                          </p:stCondLst>
                                        </p:cTn>
                                        <p:tgtEl>
                                          <p:spTgt spid="18"/>
                                        </p:tgtEl>
                                      </p:cBhvr>
                                      <p:to x="100000" y="60000"/>
                                    </p:animScale>
                                    <p:animScale>
                                      <p:cBhvr>
                                        <p:cTn id="76" dur="166" decel="50000">
                                          <p:stCondLst>
                                            <p:cond delay="676"/>
                                          </p:stCondLst>
                                        </p:cTn>
                                        <p:tgtEl>
                                          <p:spTgt spid="18"/>
                                        </p:tgtEl>
                                      </p:cBhvr>
                                      <p:to x="100000" y="100000"/>
                                    </p:animScale>
                                    <p:animScale>
                                      <p:cBhvr>
                                        <p:cTn id="77" dur="26">
                                          <p:stCondLst>
                                            <p:cond delay="1312"/>
                                          </p:stCondLst>
                                        </p:cTn>
                                        <p:tgtEl>
                                          <p:spTgt spid="18"/>
                                        </p:tgtEl>
                                      </p:cBhvr>
                                      <p:to x="100000" y="80000"/>
                                    </p:animScale>
                                    <p:animScale>
                                      <p:cBhvr>
                                        <p:cTn id="78" dur="166" decel="50000">
                                          <p:stCondLst>
                                            <p:cond delay="1338"/>
                                          </p:stCondLst>
                                        </p:cTn>
                                        <p:tgtEl>
                                          <p:spTgt spid="18"/>
                                        </p:tgtEl>
                                      </p:cBhvr>
                                      <p:to x="100000" y="100000"/>
                                    </p:animScale>
                                    <p:animScale>
                                      <p:cBhvr>
                                        <p:cTn id="79" dur="26">
                                          <p:stCondLst>
                                            <p:cond delay="1642"/>
                                          </p:stCondLst>
                                        </p:cTn>
                                        <p:tgtEl>
                                          <p:spTgt spid="18"/>
                                        </p:tgtEl>
                                      </p:cBhvr>
                                      <p:to x="100000" y="90000"/>
                                    </p:animScale>
                                    <p:animScale>
                                      <p:cBhvr>
                                        <p:cTn id="80" dur="166" decel="50000">
                                          <p:stCondLst>
                                            <p:cond delay="1668"/>
                                          </p:stCondLst>
                                        </p:cTn>
                                        <p:tgtEl>
                                          <p:spTgt spid="18"/>
                                        </p:tgtEl>
                                      </p:cBhvr>
                                      <p:to x="100000" y="100000"/>
                                    </p:animScale>
                                    <p:animScale>
                                      <p:cBhvr>
                                        <p:cTn id="81" dur="26">
                                          <p:stCondLst>
                                            <p:cond delay="1808"/>
                                          </p:stCondLst>
                                        </p:cTn>
                                        <p:tgtEl>
                                          <p:spTgt spid="18"/>
                                        </p:tgtEl>
                                      </p:cBhvr>
                                      <p:to x="100000" y="95000"/>
                                    </p:animScale>
                                    <p:animScale>
                                      <p:cBhvr>
                                        <p:cTn id="82"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 grpId="0"/>
      <p:bldP spid="416" grpId="0"/>
      <p:bldP spid="417" grpId="0"/>
      <p:bldP spid="418" grpId="0"/>
      <p:bldP spid="420" grpId="0"/>
      <p:bldP spid="421" grpId="0"/>
      <p:bldP spid="423" grpId="0"/>
      <p:bldP spid="424" grpId="0"/>
      <p:bldP spid="426" grpId="0"/>
      <p:bldP spid="427" grpId="0"/>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9" name="Google Shape;1129;p61"/>
          <p:cNvSpPr/>
          <p:nvPr/>
        </p:nvSpPr>
        <p:spPr>
          <a:xfrm>
            <a:off x="3145499" y="1332923"/>
            <a:ext cx="2555915" cy="359398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latin typeface="Bahnschrift Light" panose="020B0502040204020203" pitchFamily="34" charset="0"/>
              </a:rPr>
              <a:t>Nhược</a:t>
            </a:r>
            <a:r>
              <a:rPr lang="en-US">
                <a:latin typeface="Bahnschrift Light" panose="020B0502040204020203" pitchFamily="34" charset="0"/>
              </a:rPr>
              <a:t> điểm</a:t>
            </a:r>
            <a:endParaRPr>
              <a:latin typeface="Bahnschrift Light" panose="020B0502040204020203" pitchFamily="34" charset="0"/>
            </a:endParaRPr>
          </a:p>
        </p:txBody>
      </p:sp>
      <p:grpSp>
        <p:nvGrpSpPr>
          <p:cNvPr id="1143" name="Google Shape;1143;p61"/>
          <p:cNvGrpSpPr/>
          <p:nvPr/>
        </p:nvGrpSpPr>
        <p:grpSpPr>
          <a:xfrm>
            <a:off x="1615314" y="4209653"/>
            <a:ext cx="537556" cy="136576"/>
            <a:chOff x="2641350" y="846250"/>
            <a:chExt cx="413600" cy="105075"/>
          </a:xfrm>
        </p:grpSpPr>
        <p:sp>
          <p:nvSpPr>
            <p:cNvPr id="1144" name="Google Shape;1144;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61"/>
          <p:cNvGrpSpPr/>
          <p:nvPr/>
        </p:nvGrpSpPr>
        <p:grpSpPr>
          <a:xfrm>
            <a:off x="7891760" y="4555934"/>
            <a:ext cx="913425" cy="370975"/>
            <a:chOff x="6514150" y="4420266"/>
            <a:chExt cx="913425" cy="370975"/>
          </a:xfrm>
        </p:grpSpPr>
        <p:sp>
          <p:nvSpPr>
            <p:cNvPr id="1154" name="Google Shape;1154;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61"/>
          <p:cNvGrpSpPr/>
          <p:nvPr/>
        </p:nvGrpSpPr>
        <p:grpSpPr>
          <a:xfrm>
            <a:off x="672007" y="832237"/>
            <a:ext cx="913425" cy="370975"/>
            <a:chOff x="6514150" y="4420266"/>
            <a:chExt cx="913425" cy="370975"/>
          </a:xfrm>
        </p:grpSpPr>
        <p:sp>
          <p:nvSpPr>
            <p:cNvPr id="1160" name="Google Shape;1160;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A1E72C08-B124-ABF6-F5D5-EA195B9E566B}"/>
              </a:ext>
            </a:extLst>
          </p:cNvPr>
          <p:cNvSpPr txBox="1"/>
          <p:nvPr/>
        </p:nvSpPr>
        <p:spPr>
          <a:xfrm>
            <a:off x="3499383" y="1572144"/>
            <a:ext cx="1848145" cy="3354765"/>
          </a:xfrm>
          <a:prstGeom prst="rect">
            <a:avLst/>
          </a:prstGeom>
          <a:noFill/>
        </p:spPr>
        <p:txBody>
          <a:bodyPr wrap="square" rtlCol="0">
            <a:spAutoFit/>
          </a:bodyPr>
          <a:lstStyle/>
          <a:p>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linh</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nhưng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điểm cơ bản - giống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lược</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tìm kiếm chiều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đó là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tốn</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nhiều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lại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đã đi qua.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31"/>
                                        </p:tgtEl>
                                        <p:attrNameLst>
                                          <p:attrName>style.visibility</p:attrName>
                                        </p:attrNameLst>
                                      </p:cBhvr>
                                      <p:to>
                                        <p:strVal val="visible"/>
                                      </p:to>
                                    </p:set>
                                    <p:animEffect transition="in" filter="fade">
                                      <p:cBhvr>
                                        <p:cTn id="7" dur="1000"/>
                                        <p:tgtEl>
                                          <p:spTgt spid="1131"/>
                                        </p:tgtEl>
                                      </p:cBhvr>
                                    </p:animEffect>
                                    <p:anim calcmode="lin" valueType="num">
                                      <p:cBhvr>
                                        <p:cTn id="8" dur="1000" fill="hold"/>
                                        <p:tgtEl>
                                          <p:spTgt spid="1131"/>
                                        </p:tgtEl>
                                        <p:attrNameLst>
                                          <p:attrName>ppt_x</p:attrName>
                                        </p:attrNameLst>
                                      </p:cBhvr>
                                      <p:tavLst>
                                        <p:tav tm="0">
                                          <p:val>
                                            <p:strVal val="#ppt_x"/>
                                          </p:val>
                                        </p:tav>
                                        <p:tav tm="100000">
                                          <p:val>
                                            <p:strVal val="#ppt_x"/>
                                          </p:val>
                                        </p:tav>
                                      </p:tavLst>
                                    </p:anim>
                                    <p:anim calcmode="lin" valueType="num">
                                      <p:cBhvr>
                                        <p:cTn id="9" dur="1000" fill="hold"/>
                                        <p:tgtEl>
                                          <p:spTgt spid="11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29"/>
                                        </p:tgtEl>
                                        <p:attrNameLst>
                                          <p:attrName>style.visibility</p:attrName>
                                        </p:attrNameLst>
                                      </p:cBhvr>
                                      <p:to>
                                        <p:strVal val="visible"/>
                                      </p:to>
                                    </p:set>
                                    <p:anim calcmode="lin" valueType="num">
                                      <p:cBhvr additive="base">
                                        <p:cTn id="14" dur="500" fill="hold"/>
                                        <p:tgtEl>
                                          <p:spTgt spid="1129"/>
                                        </p:tgtEl>
                                        <p:attrNameLst>
                                          <p:attrName>ppt_x</p:attrName>
                                        </p:attrNameLst>
                                      </p:cBhvr>
                                      <p:tavLst>
                                        <p:tav tm="0">
                                          <p:val>
                                            <p:strVal val="#ppt_x"/>
                                          </p:val>
                                        </p:tav>
                                        <p:tav tm="100000">
                                          <p:val>
                                            <p:strVal val="#ppt_x"/>
                                          </p:val>
                                        </p:tav>
                                      </p:tavLst>
                                    </p:anim>
                                    <p:anim calcmode="lin" valueType="num">
                                      <p:cBhvr additive="base">
                                        <p:cTn id="15" dur="500" fill="hold"/>
                                        <p:tgtEl>
                                          <p:spTgt spid="1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0" animBg="1"/>
      <p:bldP spid="11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64"/>
          <p:cNvSpPr/>
          <p:nvPr/>
        </p:nvSpPr>
        <p:spPr>
          <a:xfrm>
            <a:off x="3188291" y="1698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4"/>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4"/>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4"/>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hnschrift Light" panose="020B0502040204020203" pitchFamily="34" charset="0"/>
              </a:rPr>
              <a:t>Ứng dụng</a:t>
            </a:r>
            <a:endParaRPr>
              <a:latin typeface="Bahnschrift Light" panose="020B0502040204020203" pitchFamily="34" charset="0"/>
            </a:endParaRPr>
          </a:p>
        </p:txBody>
      </p:sp>
      <p:sp>
        <p:nvSpPr>
          <p:cNvPr id="1341" name="Google Shape;1341;p64"/>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1343" name="Google Shape;1343;p64"/>
          <p:cNvGrpSpPr/>
          <p:nvPr/>
        </p:nvGrpSpPr>
        <p:grpSpPr>
          <a:xfrm rot="-5400000">
            <a:off x="7735238" y="1701787"/>
            <a:ext cx="537556" cy="136576"/>
            <a:chOff x="2641350" y="846250"/>
            <a:chExt cx="413600" cy="105075"/>
          </a:xfrm>
        </p:grpSpPr>
        <p:sp>
          <p:nvSpPr>
            <p:cNvPr id="1344" name="Google Shape;1344;p6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64"/>
          <p:cNvGrpSpPr/>
          <p:nvPr/>
        </p:nvGrpSpPr>
        <p:grpSpPr>
          <a:xfrm rot="-5400000">
            <a:off x="-453050" y="1363242"/>
            <a:ext cx="3397850" cy="187275"/>
            <a:chOff x="-3237675" y="-1132050"/>
            <a:chExt cx="3397850" cy="187275"/>
          </a:xfrm>
        </p:grpSpPr>
        <p:sp>
          <p:nvSpPr>
            <p:cNvPr id="1349" name="Google Shape;1349;p64"/>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4"/>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4"/>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4"/>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4"/>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4"/>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4"/>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4"/>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4"/>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8" name="Google Shape;1358;p64"/>
          <p:cNvCxnSpPr/>
          <p:nvPr/>
        </p:nvCxnSpPr>
        <p:spPr>
          <a:xfrm rot="10800000" flipH="1">
            <a:off x="2851892" y="3033542"/>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4" name="Google Shape;1364;p65"/>
          <p:cNvSpPr txBox="1">
            <a:spLocks noGrp="1"/>
          </p:cNvSpPr>
          <p:nvPr>
            <p:ph type="title"/>
          </p:nvPr>
        </p:nvSpPr>
        <p:spPr>
          <a:xfrm>
            <a:off x="720000" y="4038000"/>
            <a:ext cx="7704000" cy="572700"/>
          </a:xfrm>
          <a:prstGeom prst="rect">
            <a:avLst/>
          </a:prstGeom>
          <a:solidFill>
            <a:schemeClr val="dk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ALWAYS REINFORCES THE CONCEPT</a:t>
            </a:r>
            <a:endParaRPr/>
          </a:p>
        </p:txBody>
      </p:sp>
      <p:grpSp>
        <p:nvGrpSpPr>
          <p:cNvPr id="1365" name="Google Shape;1365;p65"/>
          <p:cNvGrpSpPr/>
          <p:nvPr/>
        </p:nvGrpSpPr>
        <p:grpSpPr>
          <a:xfrm rot="10800000">
            <a:off x="328731" y="3934584"/>
            <a:ext cx="772605" cy="196301"/>
            <a:chOff x="2641350" y="846250"/>
            <a:chExt cx="413600" cy="105075"/>
          </a:xfrm>
        </p:grpSpPr>
        <p:sp>
          <p:nvSpPr>
            <p:cNvPr id="1366" name="Google Shape;1366;p6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0" name="Picture 4" descr="Mã nguồn Cài đặt thuật toán A* vào xây dựng trò chơi 8 ô số">
            <a:extLst>
              <a:ext uri="{FF2B5EF4-FFF2-40B4-BE49-F238E27FC236}">
                <a16:creationId xmlns:a16="http://schemas.microsoft.com/office/drawing/2014/main" id="{3C163C44-AB38-DEBA-528D-A13C70F53FE5}"/>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t="12500" b="12500"/>
          <a:stretch>
            <a:fillRect/>
          </a:stretch>
        </p:blipFill>
        <p:spPr bwMode="auto">
          <a:xfrm>
            <a:off x="135443" y="166803"/>
            <a:ext cx="4674824" cy="48098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oogle Maps lấy dữ liệu giao thông từ đâu?">
            <a:extLst>
              <a:ext uri="{FF2B5EF4-FFF2-40B4-BE49-F238E27FC236}">
                <a16:creationId xmlns:a16="http://schemas.microsoft.com/office/drawing/2014/main" id="{728521D2-8288-5287-4D6D-670C5755D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969" y="105903"/>
            <a:ext cx="4430377" cy="4931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ppt_w</p:attrName>
                                        </p:attrNameLst>
                                      </p:cBhvr>
                                      <p:tavLst>
                                        <p:tav tm="0">
                                          <p:val>
                                            <p:fltVal val="0"/>
                                          </p:val>
                                        </p:tav>
                                        <p:tav tm="100000">
                                          <p:val>
                                            <p:strVal val="#ppt_w"/>
                                          </p:val>
                                        </p:tav>
                                      </p:tavLst>
                                    </p:anim>
                                    <p:anim calcmode="lin" valueType="num">
                                      <p:cBhvr>
                                        <p:cTn id="8" dur="500" fill="hold"/>
                                        <p:tgtEl>
                                          <p:spTgt spid="4100"/>
                                        </p:tgtEl>
                                        <p:attrNameLst>
                                          <p:attrName>ppt_h</p:attrName>
                                        </p:attrNameLst>
                                      </p:cBhvr>
                                      <p:tavLst>
                                        <p:tav tm="0">
                                          <p:val>
                                            <p:fltVal val="0"/>
                                          </p:val>
                                        </p:tav>
                                        <p:tav tm="100000">
                                          <p:val>
                                            <p:strVal val="#ppt_h"/>
                                          </p:val>
                                        </p:tav>
                                      </p:tavLst>
                                    </p:anim>
                                    <p:animEffect transition="in" filter="fade">
                                      <p:cBhvr>
                                        <p:cTn id="9" dur="500"/>
                                        <p:tgtEl>
                                          <p:spTgt spid="4100"/>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102"/>
                                        </p:tgtEl>
                                        <p:attrNameLst>
                                          <p:attrName>style.visibility</p:attrName>
                                        </p:attrNameLst>
                                      </p:cBhvr>
                                      <p:to>
                                        <p:strVal val="visible"/>
                                      </p:to>
                                    </p:set>
                                    <p:anim calcmode="lin" valueType="num">
                                      <p:cBhvr>
                                        <p:cTn id="14" dur="1000" fill="hold"/>
                                        <p:tgtEl>
                                          <p:spTgt spid="4102"/>
                                        </p:tgtEl>
                                        <p:attrNameLst>
                                          <p:attrName>ppt_w</p:attrName>
                                        </p:attrNameLst>
                                      </p:cBhvr>
                                      <p:tavLst>
                                        <p:tav tm="0">
                                          <p:val>
                                            <p:fltVal val="0"/>
                                          </p:val>
                                        </p:tav>
                                        <p:tav tm="100000">
                                          <p:val>
                                            <p:strVal val="#ppt_w"/>
                                          </p:val>
                                        </p:tav>
                                      </p:tavLst>
                                    </p:anim>
                                    <p:anim calcmode="lin" valueType="num">
                                      <p:cBhvr>
                                        <p:cTn id="15" dur="1000" fill="hold"/>
                                        <p:tgtEl>
                                          <p:spTgt spid="4102"/>
                                        </p:tgtEl>
                                        <p:attrNameLst>
                                          <p:attrName>ppt_h</p:attrName>
                                        </p:attrNameLst>
                                      </p:cBhvr>
                                      <p:tavLst>
                                        <p:tav tm="0">
                                          <p:val>
                                            <p:fltVal val="0"/>
                                          </p:val>
                                        </p:tav>
                                        <p:tav tm="100000">
                                          <p:val>
                                            <p:strVal val="#ppt_h"/>
                                          </p:val>
                                        </p:tav>
                                      </p:tavLst>
                                    </p:anim>
                                    <p:anim calcmode="lin" valueType="num">
                                      <p:cBhvr>
                                        <p:cTn id="16" dur="1000" fill="hold"/>
                                        <p:tgtEl>
                                          <p:spTgt spid="4102"/>
                                        </p:tgtEl>
                                        <p:attrNameLst>
                                          <p:attrName>style.rotation</p:attrName>
                                        </p:attrNameLst>
                                      </p:cBhvr>
                                      <p:tavLst>
                                        <p:tav tm="0">
                                          <p:val>
                                            <p:fltVal val="90"/>
                                          </p:val>
                                        </p:tav>
                                        <p:tav tm="100000">
                                          <p:val>
                                            <p:fltVal val="0"/>
                                          </p:val>
                                        </p:tav>
                                      </p:tavLst>
                                    </p:anim>
                                    <p:animEffect transition="in" filter="fade">
                                      <p:cBhvr>
                                        <p:cTn id="17" dur="10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408" name="Google Shape;1408;p66"/>
          <p:cNvGrpSpPr/>
          <p:nvPr/>
        </p:nvGrpSpPr>
        <p:grpSpPr>
          <a:xfrm rot="10800000">
            <a:off x="-466752" y="434375"/>
            <a:ext cx="1550073" cy="548628"/>
            <a:chOff x="2758075" y="846250"/>
            <a:chExt cx="296875" cy="105075"/>
          </a:xfrm>
        </p:grpSpPr>
        <p:sp>
          <p:nvSpPr>
            <p:cNvPr id="1409" name="Google Shape;1409;p6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B6975190-3F3F-9855-71C7-3A7FB1DC2202}"/>
              </a:ext>
            </a:extLst>
          </p:cNvPr>
          <p:cNvSpPr txBox="1"/>
          <p:nvPr/>
        </p:nvSpPr>
        <p:spPr>
          <a:xfrm>
            <a:off x="1702420" y="1717289"/>
            <a:ext cx="5523570" cy="2031325"/>
          </a:xfrm>
          <a:prstGeom prst="rect">
            <a:avLst/>
          </a:prstGeom>
          <a:noFill/>
        </p:spPr>
        <p:txBody>
          <a:bodyPr wrap="square" rtlCol="0">
            <a:spAutoFit/>
          </a:bodyPr>
          <a:lstStyle/>
          <a:p>
            <a:pPr algn="l">
              <a:buFont typeface="Arial" panose="020B0604020202020204" pitchFamily="34" charset="0"/>
              <a:buChar char="•"/>
            </a:pPr>
            <a:r>
              <a:rPr lang="en-US" sz="1800" b="0" i="0">
                <a:solidFill>
                  <a:srgbClr val="1F1F1F"/>
                </a:solidFill>
                <a:effectLst/>
                <a:latin typeface="Cascadia Mono SemiLight" panose="020B0609020000020004" pitchFamily="49" charset="0"/>
                <a:cs typeface="Cascadia Mono SemiLight" panose="020B0609020000020004" pitchFamily="49" charset="0"/>
              </a:rPr>
              <a:t>Tìm đường đi trong </a:t>
            </a:r>
            <a:r>
              <a:rPr lang="en-US" sz="1800" b="0" i="0" err="1">
                <a:solidFill>
                  <a:srgbClr val="1F1F1F"/>
                </a:solidFill>
                <a:effectLst/>
                <a:latin typeface="Cascadia Mono SemiLight" panose="020B0609020000020004" pitchFamily="49" charset="0"/>
                <a:cs typeface="Cascadia Mono SemiLight" panose="020B0609020000020004" pitchFamily="49" charset="0"/>
              </a:rPr>
              <a:t>bảng</a:t>
            </a:r>
            <a:r>
              <a:rPr lang="en-US" sz="1800" b="0" i="0">
                <a:solidFill>
                  <a:srgbClr val="1F1F1F"/>
                </a:solidFill>
                <a:effectLst/>
                <a:latin typeface="Cascadia Mono SemiLight" panose="020B0609020000020004" pitchFamily="49" charset="0"/>
                <a:cs typeface="Cascadia Mono SemiLight" panose="020B0609020000020004" pitchFamily="49" charset="0"/>
              </a:rPr>
              <a:t> đồ: Google map, </a:t>
            </a:r>
            <a:r>
              <a:rPr lang="en-US" sz="1800" b="0" i="0" err="1">
                <a:solidFill>
                  <a:srgbClr val="1F1F1F"/>
                </a:solidFill>
                <a:effectLst/>
                <a:latin typeface="Cascadia Mono SemiLight" panose="020B0609020000020004" pitchFamily="49" charset="0"/>
                <a:cs typeface="Cascadia Mono SemiLight" panose="020B0609020000020004" pitchFamily="49" charset="0"/>
              </a:rPr>
              <a:t>Appe</a:t>
            </a:r>
            <a:r>
              <a:rPr lang="en-US" sz="1800">
                <a:solidFill>
                  <a:srgbClr val="1F1F1F"/>
                </a:solidFill>
                <a:latin typeface="Cascadia Mono SemiLight" panose="020B0609020000020004" pitchFamily="49" charset="0"/>
                <a:cs typeface="Cascadia Mono SemiLight" panose="020B0609020000020004" pitchFamily="49" charset="0"/>
              </a:rPr>
              <a:t> map</a:t>
            </a:r>
            <a:endParaRPr lang="en-US" sz="1800" b="0" i="0">
              <a:solidFill>
                <a:srgbClr val="1F1F1F"/>
              </a:solidFill>
              <a:effectLst/>
              <a:latin typeface="Cascadia Mono SemiLight" panose="020B0609020000020004" pitchFamily="49" charset="0"/>
              <a:cs typeface="Cascadia Mono SemiLight" panose="020B0609020000020004" pitchFamily="49" charset="0"/>
            </a:endParaRPr>
          </a:p>
          <a:p>
            <a:pPr algn="l">
              <a:buFont typeface="Arial" panose="020B0604020202020204" pitchFamily="34" charset="0"/>
              <a:buChar char="•"/>
            </a:pPr>
            <a:r>
              <a:rPr lang="en-US" sz="1800">
                <a:solidFill>
                  <a:srgbClr val="1F1F1F"/>
                </a:solidFill>
                <a:latin typeface="Cascadia Mono SemiLight" panose="020B0609020000020004" pitchFamily="49" charset="0"/>
                <a:cs typeface="Cascadia Mono SemiLight" panose="020B0609020000020004" pitchFamily="49" charset="0"/>
              </a:rPr>
              <a:t>Tìm giải </a:t>
            </a:r>
            <a:r>
              <a:rPr lang="en-US" sz="1800" err="1">
                <a:solidFill>
                  <a:srgbClr val="1F1F1F"/>
                </a:solidFill>
                <a:latin typeface="Cascadia Mono SemiLight" panose="020B0609020000020004" pitchFamily="49" charset="0"/>
                <a:cs typeface="Cascadia Mono SemiLight" panose="020B0609020000020004" pitchFamily="49" charset="0"/>
              </a:rPr>
              <a:t>cho</a:t>
            </a:r>
            <a:r>
              <a:rPr lang="en-US" sz="1800">
                <a:solidFill>
                  <a:srgbClr val="1F1F1F"/>
                </a:solidFill>
                <a:latin typeface="Cascadia Mono SemiLight" panose="020B0609020000020004" pitchFamily="49" charset="0"/>
                <a:cs typeface="Cascadia Mono SemiLight" panose="020B0609020000020004" pitchFamily="49" charset="0"/>
              </a:rPr>
              <a:t> </a:t>
            </a:r>
            <a:r>
              <a:rPr lang="en-US" sz="1800" err="1">
                <a:solidFill>
                  <a:srgbClr val="1F1F1F"/>
                </a:solidFill>
                <a:latin typeface="Cascadia Mono SemiLight" panose="020B0609020000020004" pitchFamily="49" charset="0"/>
                <a:cs typeface="Cascadia Mono SemiLight" panose="020B0609020000020004" pitchFamily="49" charset="0"/>
              </a:rPr>
              <a:t>các</a:t>
            </a:r>
            <a:r>
              <a:rPr lang="en-US" sz="1800">
                <a:solidFill>
                  <a:srgbClr val="1F1F1F"/>
                </a:solidFill>
                <a:latin typeface="Cascadia Mono SemiLight" panose="020B0609020000020004" pitchFamily="49" charset="0"/>
                <a:cs typeface="Cascadia Mono SemiLight" panose="020B0609020000020004" pitchFamily="49" charset="0"/>
              </a:rPr>
              <a:t> bài </a:t>
            </a:r>
            <a:r>
              <a:rPr lang="en-US" sz="1800" err="1">
                <a:solidFill>
                  <a:srgbClr val="1F1F1F"/>
                </a:solidFill>
                <a:latin typeface="Cascadia Mono SemiLight" panose="020B0609020000020004" pitchFamily="49" charset="0"/>
                <a:cs typeface="Cascadia Mono SemiLight" panose="020B0609020000020004" pitchFamily="49" charset="0"/>
              </a:rPr>
              <a:t>tập</a:t>
            </a:r>
            <a:r>
              <a:rPr lang="en-US" sz="1800">
                <a:solidFill>
                  <a:srgbClr val="1F1F1F"/>
                </a:solidFill>
                <a:latin typeface="Cascadia Mono SemiLight" panose="020B0609020000020004" pitchFamily="49" charset="0"/>
                <a:cs typeface="Cascadia Mono SemiLight" panose="020B0609020000020004" pitchFamily="49" charset="0"/>
              </a:rPr>
              <a:t> </a:t>
            </a:r>
            <a:r>
              <a:rPr lang="en-US" sz="1800" err="1">
                <a:solidFill>
                  <a:srgbClr val="1F1F1F"/>
                </a:solidFill>
                <a:latin typeface="Cascadia Mono SemiLight" panose="020B0609020000020004" pitchFamily="49" charset="0"/>
                <a:cs typeface="Cascadia Mono SemiLight" panose="020B0609020000020004" pitchFamily="49" charset="0"/>
              </a:rPr>
              <a:t>tuyến</a:t>
            </a:r>
            <a:r>
              <a:rPr lang="en-US" sz="1800">
                <a:solidFill>
                  <a:srgbClr val="1F1F1F"/>
                </a:solidFill>
                <a:latin typeface="Cascadia Mono SemiLight" panose="020B0609020000020004" pitchFamily="49" charset="0"/>
                <a:cs typeface="Cascadia Mono SemiLight" panose="020B0609020000020004" pitchFamily="49" charset="0"/>
              </a:rPr>
              <a:t> tính: tìm đường đi </a:t>
            </a:r>
            <a:r>
              <a:rPr lang="en-US" sz="1800" err="1">
                <a:solidFill>
                  <a:srgbClr val="1F1F1F"/>
                </a:solidFill>
                <a:latin typeface="Cascadia Mono SemiLight" panose="020B0609020000020004" pitchFamily="49" charset="0"/>
                <a:cs typeface="Cascadia Mono SemiLight" panose="020B0609020000020004" pitchFamily="49" charset="0"/>
              </a:rPr>
              <a:t>ngắn</a:t>
            </a:r>
            <a:r>
              <a:rPr lang="en-US" sz="1800">
                <a:solidFill>
                  <a:srgbClr val="1F1F1F"/>
                </a:solidFill>
                <a:latin typeface="Cascadia Mono SemiLight" panose="020B0609020000020004" pitchFamily="49" charset="0"/>
                <a:cs typeface="Cascadia Mono SemiLight" panose="020B0609020000020004" pitchFamily="49" charset="0"/>
              </a:rPr>
              <a:t> nhất </a:t>
            </a:r>
            <a:r>
              <a:rPr lang="en-US" sz="1800" err="1">
                <a:solidFill>
                  <a:srgbClr val="1F1F1F"/>
                </a:solidFill>
                <a:latin typeface="Cascadia Mono SemiLight" panose="020B0609020000020004" pitchFamily="49" charset="0"/>
                <a:cs typeface="Cascadia Mono SemiLight" panose="020B0609020000020004" pitchFamily="49" charset="0"/>
              </a:rPr>
              <a:t>cho</a:t>
            </a:r>
            <a:r>
              <a:rPr lang="en-US" sz="1800">
                <a:solidFill>
                  <a:srgbClr val="1F1F1F"/>
                </a:solidFill>
                <a:latin typeface="Cascadia Mono SemiLight" panose="020B0609020000020004" pitchFamily="49" charset="0"/>
                <a:cs typeface="Cascadia Mono SemiLight" panose="020B0609020000020004" pitchFamily="49" charset="0"/>
              </a:rPr>
              <a:t> </a:t>
            </a:r>
            <a:r>
              <a:rPr lang="en-US" sz="1800" err="1">
                <a:solidFill>
                  <a:srgbClr val="1F1F1F"/>
                </a:solidFill>
                <a:latin typeface="Cascadia Mono SemiLight" panose="020B0609020000020004" pitchFamily="49" charset="0"/>
                <a:cs typeface="Cascadia Mono SemiLight" panose="020B0609020000020004" pitchFamily="49" charset="0"/>
              </a:rPr>
              <a:t>các</a:t>
            </a:r>
            <a:r>
              <a:rPr lang="en-US" sz="1800">
                <a:solidFill>
                  <a:srgbClr val="1F1F1F"/>
                </a:solidFill>
                <a:latin typeface="Cascadia Mono SemiLight" panose="020B0609020000020004" pitchFamily="49" charset="0"/>
                <a:cs typeface="Cascadia Mono SemiLight" panose="020B0609020000020004" pitchFamily="49" charset="0"/>
              </a:rPr>
              <a:t> bài toàn </a:t>
            </a:r>
            <a:r>
              <a:rPr lang="en-US" sz="1800" err="1">
                <a:solidFill>
                  <a:srgbClr val="1F1F1F"/>
                </a:solidFill>
                <a:latin typeface="Cascadia Mono SemiLight" panose="020B0609020000020004" pitchFamily="49" charset="0"/>
                <a:cs typeface="Cascadia Mono SemiLight" panose="020B0609020000020004" pitchFamily="49" charset="0"/>
              </a:rPr>
              <a:t>ràng</a:t>
            </a:r>
            <a:r>
              <a:rPr lang="en-US" sz="1800">
                <a:solidFill>
                  <a:srgbClr val="1F1F1F"/>
                </a:solidFill>
                <a:latin typeface="Cascadia Mono SemiLight" panose="020B0609020000020004" pitchFamily="49" charset="0"/>
                <a:cs typeface="Cascadia Mono SemiLight" panose="020B0609020000020004" pitchFamily="49" charset="0"/>
              </a:rPr>
              <a:t> </a:t>
            </a:r>
            <a:r>
              <a:rPr lang="en-US" sz="1800" err="1">
                <a:solidFill>
                  <a:srgbClr val="1F1F1F"/>
                </a:solidFill>
                <a:latin typeface="Cascadia Mono SemiLight" panose="020B0609020000020004" pitchFamily="49" charset="0"/>
                <a:cs typeface="Cascadia Mono SemiLight" panose="020B0609020000020004" pitchFamily="49" charset="0"/>
              </a:rPr>
              <a:t>buộc</a:t>
            </a:r>
            <a:endParaRPr lang="en-US" sz="1800">
              <a:solidFill>
                <a:srgbClr val="1F1F1F"/>
              </a:solidFill>
              <a:latin typeface="Cascadia Mono SemiLight" panose="020B0609020000020004" pitchFamily="49" charset="0"/>
              <a:cs typeface="Cascadia Mono SemiLight" panose="020B0609020000020004" pitchFamily="49" charset="0"/>
            </a:endParaRPr>
          </a:p>
          <a:p>
            <a:pPr algn="l">
              <a:buFont typeface="Arial" panose="020B0604020202020204" pitchFamily="34" charset="0"/>
              <a:buChar char="•"/>
            </a:pPr>
            <a:r>
              <a:rPr lang="en-US" sz="1800" b="0" i="0">
                <a:solidFill>
                  <a:srgbClr val="1F1F1F"/>
                </a:solidFill>
                <a:effectLst/>
                <a:latin typeface="Cascadia Mono SemiLight" panose="020B0609020000020004" pitchFamily="49" charset="0"/>
                <a:cs typeface="Cascadia Mono SemiLight" panose="020B0609020000020004" pitchFamily="49" charset="0"/>
              </a:rPr>
              <a:t>T</a:t>
            </a:r>
            <a:r>
              <a:rPr lang="en-US" sz="1800">
                <a:solidFill>
                  <a:srgbClr val="1F1F1F"/>
                </a:solidFill>
                <a:latin typeface="Cascadia Mono SemiLight" panose="020B0609020000020004" pitchFamily="49" charset="0"/>
                <a:cs typeface="Cascadia Mono SemiLight" panose="020B0609020000020004" pitchFamily="49" charset="0"/>
              </a:rPr>
              <a:t>ìm giải </a:t>
            </a:r>
            <a:r>
              <a:rPr lang="en-US" sz="1800" err="1">
                <a:solidFill>
                  <a:srgbClr val="1F1F1F"/>
                </a:solidFill>
                <a:latin typeface="Cascadia Mono SemiLight" panose="020B0609020000020004" pitchFamily="49" charset="0"/>
                <a:cs typeface="Cascadia Mono SemiLight" panose="020B0609020000020004" pitchFamily="49" charset="0"/>
              </a:rPr>
              <a:t>cho</a:t>
            </a:r>
            <a:r>
              <a:rPr lang="en-US" sz="1800">
                <a:solidFill>
                  <a:srgbClr val="1F1F1F"/>
                </a:solidFill>
                <a:latin typeface="Cascadia Mono SemiLight" panose="020B0609020000020004" pitchFamily="49" charset="0"/>
                <a:cs typeface="Cascadia Mono SemiLight" panose="020B0609020000020004" pitchFamily="49" charset="0"/>
              </a:rPr>
              <a:t> </a:t>
            </a:r>
            <a:r>
              <a:rPr lang="en-US" sz="1800" err="1">
                <a:solidFill>
                  <a:srgbClr val="1F1F1F"/>
                </a:solidFill>
                <a:latin typeface="Cascadia Mono SemiLight" panose="020B0609020000020004" pitchFamily="49" charset="0"/>
                <a:cs typeface="Cascadia Mono SemiLight" panose="020B0609020000020004" pitchFamily="49" charset="0"/>
              </a:rPr>
              <a:t>các</a:t>
            </a:r>
            <a:r>
              <a:rPr lang="en-US" sz="1800">
                <a:solidFill>
                  <a:srgbClr val="1F1F1F"/>
                </a:solidFill>
                <a:latin typeface="Cascadia Mono SemiLight" panose="020B0609020000020004" pitchFamily="49" charset="0"/>
                <a:cs typeface="Cascadia Mono SemiLight" panose="020B0609020000020004" pitchFamily="49" charset="0"/>
              </a:rPr>
              <a:t> bài </a:t>
            </a:r>
            <a:r>
              <a:rPr lang="en-US" sz="1800" err="1">
                <a:solidFill>
                  <a:srgbClr val="1F1F1F"/>
                </a:solidFill>
                <a:latin typeface="Cascadia Mono SemiLight" panose="020B0609020000020004" pitchFamily="49" charset="0"/>
                <a:cs typeface="Cascadia Mono SemiLight" panose="020B0609020000020004" pitchFamily="49" charset="0"/>
              </a:rPr>
              <a:t>toán</a:t>
            </a:r>
            <a:r>
              <a:rPr lang="en-US" sz="1800">
                <a:solidFill>
                  <a:srgbClr val="1F1F1F"/>
                </a:solidFill>
                <a:latin typeface="Cascadia Mono SemiLight" panose="020B0609020000020004" pitchFamily="49" charset="0"/>
                <a:cs typeface="Cascadia Mono SemiLight" panose="020B0609020000020004" pitchFamily="49" charset="0"/>
              </a:rPr>
              <a:t> </a:t>
            </a:r>
            <a:r>
              <a:rPr lang="en-US" sz="1800" err="1">
                <a:solidFill>
                  <a:srgbClr val="1F1F1F"/>
                </a:solidFill>
                <a:latin typeface="Cascadia Mono SemiLight" panose="020B0609020000020004" pitchFamily="49" charset="0"/>
                <a:cs typeface="Cascadia Mono SemiLight" panose="020B0609020000020004" pitchFamily="49" charset="0"/>
              </a:rPr>
              <a:t>trò</a:t>
            </a:r>
            <a:r>
              <a:rPr lang="en-US" sz="1800">
                <a:solidFill>
                  <a:srgbClr val="1F1F1F"/>
                </a:solidFill>
                <a:latin typeface="Cascadia Mono SemiLight" panose="020B0609020000020004" pitchFamily="49" charset="0"/>
                <a:cs typeface="Cascadia Mono SemiLight" panose="020B0609020000020004" pitchFamily="49" charset="0"/>
              </a:rPr>
              <a:t> chơi: </a:t>
            </a:r>
            <a:r>
              <a:rPr lang="en-US" sz="1800" err="1">
                <a:solidFill>
                  <a:srgbClr val="1F1F1F"/>
                </a:solidFill>
                <a:latin typeface="Cascadia Mono SemiLight" panose="020B0609020000020004" pitchFamily="49" charset="0"/>
                <a:cs typeface="Cascadia Mono SemiLight" panose="020B0609020000020004" pitchFamily="49" charset="0"/>
              </a:rPr>
              <a:t>cờ</a:t>
            </a:r>
            <a:r>
              <a:rPr lang="en-US" sz="1800">
                <a:solidFill>
                  <a:srgbClr val="1F1F1F"/>
                </a:solidFill>
                <a:latin typeface="Cascadia Mono SemiLight" panose="020B0609020000020004" pitchFamily="49" charset="0"/>
                <a:cs typeface="Cascadia Mono SemiLight" panose="020B0609020000020004" pitchFamily="49" charset="0"/>
              </a:rPr>
              <a:t>, </a:t>
            </a:r>
            <a:r>
              <a:rPr lang="en-US" sz="1800" err="1">
                <a:solidFill>
                  <a:srgbClr val="1F1F1F"/>
                </a:solidFill>
                <a:latin typeface="Cascadia Mono SemiLight" panose="020B0609020000020004" pitchFamily="49" charset="0"/>
                <a:cs typeface="Cascadia Mono SemiLight" panose="020B0609020000020004" pitchFamily="49" charset="0"/>
              </a:rPr>
              <a:t>xếp</a:t>
            </a:r>
            <a:r>
              <a:rPr lang="en-US" sz="1800">
                <a:solidFill>
                  <a:srgbClr val="1F1F1F"/>
                </a:solidFill>
                <a:latin typeface="Cascadia Mono SemiLight" panose="020B0609020000020004" pitchFamily="49" charset="0"/>
                <a:cs typeface="Cascadia Mono SemiLight" panose="020B0609020000020004" pitchFamily="49" charset="0"/>
              </a:rPr>
              <a:t> hình…</a:t>
            </a:r>
            <a:endParaRPr lang="vi-VN" sz="1800" b="0" i="0">
              <a:solidFill>
                <a:srgbClr val="1F1F1F"/>
              </a:solidFill>
              <a:effectLst/>
              <a:latin typeface="Cascadia Mono SemiLight" panose="020B0609020000020004" pitchFamily="49" charset="0"/>
              <a:cs typeface="Cascadia Mono SemiLight" panose="020B0609020000020004" pitchFamily="49"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67"/>
          <p:cNvSpPr/>
          <p:nvPr/>
        </p:nvSpPr>
        <p:spPr>
          <a:xfrm>
            <a:off x="1441200" y="0"/>
            <a:ext cx="6261600" cy="460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7"/>
          <p:cNvSpPr/>
          <p:nvPr/>
        </p:nvSpPr>
        <p:spPr>
          <a:xfrm>
            <a:off x="1782000" y="-2"/>
            <a:ext cx="5580000" cy="427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7"/>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1419" name="Google Shape;1419;p67"/>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cxnSp>
        <p:nvCxnSpPr>
          <p:cNvPr id="1421" name="Google Shape;1421;p67"/>
          <p:cNvCxnSpPr/>
          <p:nvPr/>
        </p:nvCxnSpPr>
        <p:spPr>
          <a:xfrm rot="10800000" flipH="1">
            <a:off x="2358952" y="2109658"/>
            <a:ext cx="5448900" cy="8100"/>
          </a:xfrm>
          <a:prstGeom prst="straightConnector1">
            <a:avLst/>
          </a:prstGeom>
          <a:noFill/>
          <a:ln w="19050" cap="flat" cmpd="sng">
            <a:solidFill>
              <a:schemeClr val="dk1"/>
            </a:solidFill>
            <a:prstDash val="solid"/>
            <a:round/>
            <a:headEnd type="none" w="med" len="med"/>
            <a:tailEnd type="none" w="med" len="med"/>
          </a:ln>
        </p:spPr>
      </p:cxnSp>
      <p:sp>
        <p:nvSpPr>
          <p:cNvPr id="1422" name="Google Shape;1422;p67"/>
          <p:cNvSpPr/>
          <p:nvPr/>
        </p:nvSpPr>
        <p:spPr>
          <a:xfrm>
            <a:off x="5674116" y="350775"/>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3" name="Google Shape;1423;p67"/>
          <p:cNvGrpSpPr/>
          <p:nvPr/>
        </p:nvGrpSpPr>
        <p:grpSpPr>
          <a:xfrm rot="-5400000">
            <a:off x="5093559" y="-281718"/>
            <a:ext cx="2159530" cy="548628"/>
            <a:chOff x="2641350" y="846250"/>
            <a:chExt cx="413600" cy="105075"/>
          </a:xfrm>
        </p:grpSpPr>
        <p:sp>
          <p:nvSpPr>
            <p:cNvPr id="1424" name="Google Shape;1424;p6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grpSp>
        <p:nvGrpSpPr>
          <p:cNvPr id="1202" name="Google Shape;1202;p63"/>
          <p:cNvGrpSpPr/>
          <p:nvPr/>
        </p:nvGrpSpPr>
        <p:grpSpPr>
          <a:xfrm>
            <a:off x="5308017" y="1331784"/>
            <a:ext cx="2812975" cy="3280100"/>
            <a:chOff x="5308017" y="1331784"/>
            <a:chExt cx="2812975" cy="3280100"/>
          </a:xfrm>
        </p:grpSpPr>
        <p:sp>
          <p:nvSpPr>
            <p:cNvPr id="1203" name="Google Shape;1203;p63"/>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3"/>
            <p:cNvSpPr/>
            <p:nvPr/>
          </p:nvSpPr>
          <p:spPr>
            <a:xfrm>
              <a:off x="65616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3"/>
            <p:cNvSpPr/>
            <p:nvPr/>
          </p:nvSpPr>
          <p:spPr>
            <a:xfrm>
              <a:off x="67215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70696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68047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71010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71726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69600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70625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72304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72913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68103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68717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66849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72990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67073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72924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72984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62927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63140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60369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61714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62871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65358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62993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64333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61745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61491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60441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63323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63764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61085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60532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60659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60775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61029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61141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63211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64297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65484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64936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66048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61983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61800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61724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61643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66707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65662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65784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61308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61760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65089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63825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62440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65424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63830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64099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61029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65682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64414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64444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65444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61821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64982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65373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65180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65134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64262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65936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66149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65718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65718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65180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65015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65241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65271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53080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54605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60309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60684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56533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57391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54930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57980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56599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55971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58791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59740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54300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54351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62085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61318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61450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62069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62389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62003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62435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62420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62475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62369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62607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62871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62572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62734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62754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62044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62445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3"/>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3"/>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3"/>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63"/>
          <p:cNvGrpSpPr/>
          <p:nvPr/>
        </p:nvGrpSpPr>
        <p:grpSpPr>
          <a:xfrm>
            <a:off x="1865981" y="633232"/>
            <a:ext cx="772605" cy="196301"/>
            <a:chOff x="2641350" y="846250"/>
            <a:chExt cx="413600" cy="105075"/>
          </a:xfrm>
        </p:grpSpPr>
        <p:sp>
          <p:nvSpPr>
            <p:cNvPr id="1320" name="Google Shape;1320;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63"/>
          <p:cNvGrpSpPr/>
          <p:nvPr/>
        </p:nvGrpSpPr>
        <p:grpSpPr>
          <a:xfrm rot="10800000">
            <a:off x="6514181" y="633232"/>
            <a:ext cx="772605" cy="196301"/>
            <a:chOff x="2641350" y="846250"/>
            <a:chExt cx="413600" cy="105075"/>
          </a:xfrm>
        </p:grpSpPr>
        <p:sp>
          <p:nvSpPr>
            <p:cNvPr id="1325" name="Google Shape;1325;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E48A48BE-3BA1-08AF-EFBA-B9ABF76BF794}"/>
              </a:ext>
            </a:extLst>
          </p:cNvPr>
          <p:cNvSpPr txBox="1"/>
          <p:nvPr/>
        </p:nvSpPr>
        <p:spPr>
          <a:xfrm>
            <a:off x="1397793" y="2874272"/>
            <a:ext cx="4152099" cy="830997"/>
          </a:xfrm>
          <a:prstGeom prst="rect">
            <a:avLst/>
          </a:prstGeom>
          <a:noFill/>
        </p:spPr>
        <p:txBody>
          <a:bodyPr wrap="none" rtlCol="0">
            <a:spAutoFit/>
          </a:bodyPr>
          <a:lstStyle/>
          <a:p>
            <a:r>
              <a:rPr lang="en-US" sz="4800" err="1">
                <a:latin typeface="Cascadia Mono SemiLight" panose="020B0609020000020004" pitchFamily="49" charset="0"/>
                <a:cs typeface="Cascadia Mono SemiLight" panose="020B0609020000020004" pitchFamily="49" charset="0"/>
              </a:rPr>
              <a:t>Đặt</a:t>
            </a:r>
            <a:r>
              <a:rPr lang="en-US" sz="4800">
                <a:latin typeface="Cascadia Mono SemiLight" panose="020B0609020000020004" pitchFamily="49" charset="0"/>
                <a:cs typeface="Cascadia Mono SemiLight" panose="020B0609020000020004" pitchFamily="49" charset="0"/>
              </a:rPr>
              <a:t> câu hỏi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Thuật toán A*</a:t>
            </a:r>
            <a:endParaRPr/>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Nhóm 5</a:t>
            </a:r>
            <a:endParaRPr/>
          </a:p>
        </p:txBody>
      </p:sp>
      <p:pic>
        <p:nvPicPr>
          <p:cNvPr id="2" name="Picture 1">
            <a:extLst>
              <a:ext uri="{FF2B5EF4-FFF2-40B4-BE49-F238E27FC236}">
                <a16:creationId xmlns:a16="http://schemas.microsoft.com/office/drawing/2014/main" id="{EF5A349D-6F69-A98B-F06F-94A4CA8A7C64}"/>
              </a:ext>
            </a:extLst>
          </p:cNvPr>
          <p:cNvPicPr>
            <a:picLocks noChangeAspect="1"/>
          </p:cNvPicPr>
          <p:nvPr/>
        </p:nvPicPr>
        <p:blipFill>
          <a:blip r:embed="rId3"/>
          <a:stretch>
            <a:fillRect/>
          </a:stretch>
        </p:blipFill>
        <p:spPr>
          <a:xfrm>
            <a:off x="6907867" y="2743003"/>
            <a:ext cx="2810500" cy="3279932"/>
          </a:xfrm>
          <a:prstGeom prst="rect">
            <a:avLst/>
          </a:prstGeom>
        </p:spPr>
      </p:pic>
    </p:spTree>
    <p:extLst>
      <p:ext uri="{BB962C8B-B14F-4D97-AF65-F5344CB8AC3E}">
        <p14:creationId xmlns:p14="http://schemas.microsoft.com/office/powerpoint/2010/main" val="3504766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95400" y="2267684"/>
            <a:ext cx="4944900" cy="841800"/>
          </a:xfrm>
          <a:prstGeom prst="rect">
            <a:avLst/>
          </a:prstGeom>
        </p:spPr>
        <p:txBody>
          <a:bodyPr spcFirstLastPara="1" wrap="square" lIns="91425" tIns="91425" rIns="91425" bIns="91425" anchor="ctr" anchorCtr="0">
            <a:noAutofit/>
          </a:bodyPr>
          <a:lstStyle/>
          <a:p>
            <a:r>
              <a:rPr lang="en-US" err="1">
                <a:latin typeface="Bahnschrift Light" panose="020B0502040204020203" pitchFamily="34" charset="0"/>
              </a:rPr>
              <a:t>Hàm</a:t>
            </a:r>
            <a:r>
              <a:rPr lang="en-US">
                <a:latin typeface="Bahnschrift Light" panose="020B0502040204020203" pitchFamily="34" charset="0"/>
              </a:rPr>
              <a:t> Heuristic</a:t>
            </a:r>
            <a:br>
              <a:rPr lang="en-US">
                <a:latin typeface="Bahnschrift Light" panose="020B0502040204020203" pitchFamily="34" charset="0"/>
              </a:rPr>
            </a:br>
            <a:endParaRPr>
              <a:latin typeface="Bahnschrift Light" panose="020B0502040204020203" pitchFamily="34" charset="0"/>
            </a:endParaRPr>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2" name="Google Shape;462;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220544" y="2787622"/>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571470" y="641475"/>
            <a:ext cx="6723409"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2095224" y="798788"/>
            <a:ext cx="3675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err="1">
                <a:latin typeface="Bahnschrift Light" panose="020B0502040204020203" pitchFamily="34" charset="0"/>
              </a:rPr>
              <a:t>Hàm</a:t>
            </a:r>
            <a:r>
              <a:rPr lang="en-US">
                <a:latin typeface="Bahnschrift Light" panose="020B0502040204020203" pitchFamily="34" charset="0"/>
              </a:rPr>
              <a:t> Heuristic</a:t>
            </a:r>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1154901" y="459677"/>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1385323" y="1303200"/>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849505" y="1717048"/>
            <a:ext cx="5978864" cy="998400"/>
          </a:xfrm>
          <a:prstGeom prst="rect">
            <a:avLst/>
          </a:prstGeom>
        </p:spPr>
        <p:txBody>
          <a:bodyPr spcFirstLastPara="1" wrap="square" lIns="91425" tIns="91425" rIns="91425" bIns="91425" anchor="t" anchorCtr="0">
            <a:noAutofit/>
          </a:bodyPr>
          <a:lstStyle/>
          <a:p>
            <a:r>
              <a:rPr lang="en-US" sz="1800">
                <a:solidFill>
                  <a:srgbClr val="000000"/>
                </a:solidFill>
                <a:effectLst/>
                <a:latin typeface="Times New Roman" panose="02020603050405020304" pitchFamily="18" charset="0"/>
                <a:ea typeface="Times New Roman" panose="02020603050405020304" pitchFamily="18" charset="0"/>
              </a:rPr>
              <a:t>Heuristic là </a:t>
            </a:r>
            <a:r>
              <a:rPr lang="en-US" sz="1800" err="1">
                <a:solidFill>
                  <a:srgbClr val="000000"/>
                </a:solidFill>
                <a:effectLst/>
                <a:latin typeface="Times New Roman" panose="02020603050405020304" pitchFamily="18" charset="0"/>
                <a:ea typeface="Times New Roman" panose="02020603050405020304" pitchFamily="18" charset="0"/>
              </a:rPr>
              <a:t>phương</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pháp</a:t>
            </a:r>
            <a:r>
              <a:rPr lang="en-US" sz="1800">
                <a:solidFill>
                  <a:srgbClr val="000000"/>
                </a:solidFill>
                <a:effectLst/>
                <a:latin typeface="Times New Roman" panose="02020603050405020304" pitchFamily="18" charset="0"/>
                <a:ea typeface="Times New Roman" panose="02020603050405020304" pitchFamily="18" charset="0"/>
              </a:rPr>
              <a:t> giải </a:t>
            </a:r>
            <a:r>
              <a:rPr lang="en-US" sz="1800" err="1">
                <a:solidFill>
                  <a:srgbClr val="000000"/>
                </a:solidFill>
                <a:effectLst/>
                <a:latin typeface="Times New Roman" panose="02020603050405020304" pitchFamily="18" charset="0"/>
                <a:ea typeface="Times New Roman" panose="02020603050405020304" pitchFamily="18" charset="0"/>
              </a:rPr>
              <a:t>quyết</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vấn</a:t>
            </a:r>
            <a:r>
              <a:rPr lang="en-US" sz="1800">
                <a:solidFill>
                  <a:srgbClr val="000000"/>
                </a:solidFill>
                <a:effectLst/>
                <a:latin typeface="Times New Roman" panose="02020603050405020304" pitchFamily="18" charset="0"/>
                <a:ea typeface="Times New Roman" panose="02020603050405020304" pitchFamily="18" charset="0"/>
              </a:rPr>
              <a:t> đề </a:t>
            </a:r>
            <a:r>
              <a:rPr lang="en-US" sz="1800" err="1">
                <a:solidFill>
                  <a:srgbClr val="000000"/>
                </a:solidFill>
                <a:effectLst/>
                <a:latin typeface="Times New Roman" panose="02020603050405020304" pitchFamily="18" charset="0"/>
                <a:ea typeface="Times New Roman" panose="02020603050405020304" pitchFamily="18" charset="0"/>
              </a:rPr>
              <a:t>dựa</a:t>
            </a:r>
            <a:r>
              <a:rPr lang="en-US" sz="1800">
                <a:solidFill>
                  <a:srgbClr val="000000"/>
                </a:solidFill>
                <a:effectLst/>
                <a:latin typeface="Times New Roman" panose="02020603050405020304" pitchFamily="18" charset="0"/>
                <a:ea typeface="Times New Roman" panose="02020603050405020304" pitchFamily="18" charset="0"/>
              </a:rPr>
              <a:t> trên </a:t>
            </a:r>
            <a:r>
              <a:rPr lang="en-US" sz="1800" err="1">
                <a:solidFill>
                  <a:srgbClr val="000000"/>
                </a:solidFill>
                <a:effectLst/>
                <a:latin typeface="Times New Roman" panose="02020603050405020304" pitchFamily="18" charset="0"/>
                <a:ea typeface="Times New Roman" panose="02020603050405020304" pitchFamily="18" charset="0"/>
              </a:rPr>
              <a:t>phỏng</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đoán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ước</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chừng</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kinh</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nghiệm</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trực</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giác</a:t>
            </a:r>
            <a:r>
              <a:rPr lang="en-US" sz="1800">
                <a:solidFill>
                  <a:srgbClr val="000000"/>
                </a:solidFill>
                <a:effectLst/>
                <a:latin typeface="Times New Roman" panose="02020603050405020304" pitchFamily="18" charset="0"/>
                <a:ea typeface="Times New Roman" panose="02020603050405020304" pitchFamily="18" charset="0"/>
              </a:rPr>
              <a:t> để tìm </a:t>
            </a:r>
            <a:r>
              <a:rPr lang="en-US" sz="1800" err="1">
                <a:solidFill>
                  <a:srgbClr val="000000"/>
                </a:solidFill>
                <a:effectLst/>
                <a:latin typeface="Times New Roman" panose="02020603050405020304" pitchFamily="18" charset="0"/>
                <a:ea typeface="Times New Roman" panose="02020603050405020304" pitchFamily="18" charset="0"/>
              </a:rPr>
              <a:t>ra</a:t>
            </a:r>
            <a:r>
              <a:rPr lang="en-US" sz="1800">
                <a:solidFill>
                  <a:srgbClr val="000000"/>
                </a:solidFill>
                <a:effectLst/>
                <a:latin typeface="Times New Roman" panose="02020603050405020304" pitchFamily="18" charset="0"/>
                <a:ea typeface="Times New Roman" panose="02020603050405020304" pitchFamily="18" charset="0"/>
              </a:rPr>
              <a:t> giải </a:t>
            </a:r>
            <a:r>
              <a:rPr lang="en-US" sz="1800" err="1">
                <a:solidFill>
                  <a:srgbClr val="000000"/>
                </a:solidFill>
                <a:effectLst/>
                <a:latin typeface="Times New Roman" panose="02020603050405020304" pitchFamily="18" charset="0"/>
                <a:ea typeface="Times New Roman" panose="02020603050405020304" pitchFamily="18" charset="0"/>
              </a:rPr>
              <a:t>pháp</a:t>
            </a:r>
            <a:r>
              <a:rPr lang="en-US" sz="1800">
                <a:solidFill>
                  <a:srgbClr val="000000"/>
                </a:solidFill>
                <a:effectLst/>
                <a:latin typeface="Times New Roman" panose="02020603050405020304" pitchFamily="18" charset="0"/>
                <a:ea typeface="Times New Roman" panose="02020603050405020304" pitchFamily="18" charset="0"/>
              </a:rPr>
              <a:t> gần </a:t>
            </a:r>
            <a:r>
              <a:rPr lang="en-US" sz="1800" err="1">
                <a:solidFill>
                  <a:srgbClr val="000000"/>
                </a:solidFill>
                <a:effectLst/>
                <a:latin typeface="Times New Roman" panose="02020603050405020304" pitchFamily="18" charset="0"/>
                <a:ea typeface="Times New Roman" panose="02020603050405020304" pitchFamily="18" charset="0"/>
              </a:rPr>
              <a:t>như</a:t>
            </a:r>
            <a:r>
              <a:rPr lang="en-US" sz="1800">
                <a:solidFill>
                  <a:srgbClr val="000000"/>
                </a:solidFill>
                <a:effectLst/>
                <a:latin typeface="Times New Roman" panose="02020603050405020304" pitchFamily="18" charset="0"/>
                <a:ea typeface="Times New Roman" panose="02020603050405020304" pitchFamily="18" charset="0"/>
              </a:rPr>
              <a:t> là </a:t>
            </a:r>
            <a:r>
              <a:rPr lang="en-US" sz="1800" err="1">
                <a:solidFill>
                  <a:srgbClr val="000000"/>
                </a:solidFill>
                <a:effectLst/>
                <a:latin typeface="Times New Roman" panose="02020603050405020304" pitchFamily="18" charset="0"/>
                <a:ea typeface="Times New Roman" panose="02020603050405020304" pitchFamily="18" charset="0"/>
              </a:rPr>
              <a:t>tốt</a:t>
            </a:r>
            <a:r>
              <a:rPr lang="en-US" sz="1800">
                <a:solidFill>
                  <a:srgbClr val="000000"/>
                </a:solidFill>
                <a:effectLst/>
                <a:latin typeface="Times New Roman" panose="02020603050405020304" pitchFamily="18" charset="0"/>
                <a:ea typeface="Times New Roman" panose="02020603050405020304" pitchFamily="18" charset="0"/>
              </a:rPr>
              <a:t> nhất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nhanh</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chóng</a:t>
            </a:r>
            <a:r>
              <a:rPr lang="en-US" sz="1800">
                <a:solidFill>
                  <a:srgbClr val="000000"/>
                </a:solidFill>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algn="l"/>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Hàm</a:t>
            </a:r>
            <a:r>
              <a:rPr lang="en-US" sz="1800">
                <a:solidFill>
                  <a:srgbClr val="000000"/>
                </a:solidFill>
                <a:effectLst/>
                <a:latin typeface="Times New Roman" panose="02020603050405020304" pitchFamily="18" charset="0"/>
                <a:ea typeface="Times New Roman" panose="02020603050405020304" pitchFamily="18" charset="0"/>
              </a:rPr>
              <a:t> Heuristic </a:t>
            </a:r>
            <a:r>
              <a:rPr lang="en-US" sz="1800" err="1">
                <a:solidFill>
                  <a:srgbClr val="000000"/>
                </a:solidFill>
                <a:effectLst/>
                <a:latin typeface="Times New Roman" panose="02020603050405020304" pitchFamily="18" charset="0"/>
                <a:ea typeface="Times New Roman" panose="02020603050405020304" pitchFamily="18" charset="0"/>
              </a:rPr>
              <a:t>ứng</a:t>
            </a:r>
            <a:r>
              <a:rPr lang="en-US" sz="1800">
                <a:solidFill>
                  <a:srgbClr val="000000"/>
                </a:solidFill>
                <a:effectLst/>
                <a:latin typeface="Times New Roman" panose="02020603050405020304" pitchFamily="18" charset="0"/>
                <a:ea typeface="Times New Roman" panose="02020603050405020304" pitchFamily="18" charset="0"/>
              </a:rPr>
              <a:t> với </a:t>
            </a:r>
            <a:r>
              <a:rPr lang="en-US" sz="1800" err="1">
                <a:solidFill>
                  <a:srgbClr val="000000"/>
                </a:solidFill>
                <a:effectLst/>
                <a:latin typeface="Times New Roman" panose="02020603050405020304" pitchFamily="18" charset="0"/>
                <a:ea typeface="Times New Roman" panose="02020603050405020304" pitchFamily="18" charset="0"/>
              </a:rPr>
              <a:t>mỗi</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trạng</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thái</a:t>
            </a:r>
            <a:r>
              <a:rPr lang="en-US" sz="1800">
                <a:solidFill>
                  <a:srgbClr val="000000"/>
                </a:solidFill>
                <a:effectLst/>
                <a:latin typeface="Times New Roman" panose="02020603050405020304" pitchFamily="18" charset="0"/>
                <a:ea typeface="Times New Roman" panose="02020603050405020304" pitchFamily="18" charset="0"/>
              </a:rPr>
              <a:t> hay </a:t>
            </a:r>
            <a:r>
              <a:rPr lang="en-US" sz="1800" err="1">
                <a:solidFill>
                  <a:srgbClr val="000000"/>
                </a:solidFill>
                <a:effectLst/>
                <a:latin typeface="Times New Roman" panose="02020603050405020304" pitchFamily="18" charset="0"/>
                <a:ea typeface="Times New Roman" panose="02020603050405020304" pitchFamily="18" charset="0"/>
              </a:rPr>
              <a:t>mỗi</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sự</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lựa</a:t>
            </a:r>
            <a:r>
              <a:rPr lang="en-US" sz="1800">
                <a:solidFill>
                  <a:srgbClr val="000000"/>
                </a:solidFill>
                <a:effectLst/>
                <a:latin typeface="Times New Roman" panose="02020603050405020304" pitchFamily="18" charset="0"/>
                <a:ea typeface="Times New Roman" panose="02020603050405020304" pitchFamily="18" charset="0"/>
              </a:rPr>
              <a:t> chọn </a:t>
            </a:r>
            <a:r>
              <a:rPr lang="en-US" sz="1800" err="1">
                <a:solidFill>
                  <a:srgbClr val="000000"/>
                </a:solidFill>
                <a:effectLst/>
                <a:latin typeface="Times New Roman" panose="02020603050405020304" pitchFamily="18" charset="0"/>
                <a:ea typeface="Times New Roman" panose="02020603050405020304" pitchFamily="18" charset="0"/>
              </a:rPr>
              <a:t>một</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giá</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trị</a:t>
            </a:r>
            <a:r>
              <a:rPr lang="en-US" sz="1800">
                <a:solidFill>
                  <a:srgbClr val="000000"/>
                </a:solidFill>
                <a:effectLst/>
                <a:latin typeface="Times New Roman" panose="02020603050405020304" pitchFamily="18" charset="0"/>
                <a:ea typeface="Times New Roman" panose="02020603050405020304" pitchFamily="18" charset="0"/>
              </a:rPr>
              <a:t> ý </a:t>
            </a:r>
            <a:r>
              <a:rPr lang="en-US" sz="1800" err="1">
                <a:solidFill>
                  <a:srgbClr val="000000"/>
                </a:solidFill>
                <a:effectLst/>
                <a:latin typeface="Times New Roman" panose="02020603050405020304" pitchFamily="18" charset="0"/>
                <a:ea typeface="Times New Roman" panose="02020603050405020304" pitchFamily="18" charset="0"/>
              </a:rPr>
              <a:t>nghĩa</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đối</a:t>
            </a:r>
            <a:r>
              <a:rPr lang="en-US" sz="1800">
                <a:solidFill>
                  <a:srgbClr val="000000"/>
                </a:solidFill>
                <a:effectLst/>
                <a:latin typeface="Times New Roman" panose="02020603050405020304" pitchFamily="18" charset="0"/>
                <a:ea typeface="Times New Roman" panose="02020603050405020304" pitchFamily="18" charset="0"/>
              </a:rPr>
              <a:t> với </a:t>
            </a:r>
            <a:r>
              <a:rPr lang="en-US" sz="1800" err="1">
                <a:solidFill>
                  <a:srgbClr val="000000"/>
                </a:solidFill>
                <a:effectLst/>
                <a:latin typeface="Times New Roman" panose="02020603050405020304" pitchFamily="18" charset="0"/>
                <a:ea typeface="Times New Roman" panose="02020603050405020304" pitchFamily="18" charset="0"/>
              </a:rPr>
              <a:t>vấn</a:t>
            </a:r>
            <a:r>
              <a:rPr lang="en-US" sz="1800">
                <a:solidFill>
                  <a:srgbClr val="000000"/>
                </a:solidFill>
                <a:effectLst/>
                <a:latin typeface="Times New Roman" panose="02020603050405020304" pitchFamily="18" charset="0"/>
                <a:ea typeface="Times New Roman" panose="02020603050405020304" pitchFamily="18" charset="0"/>
              </a:rPr>
              <a:t> đề </a:t>
            </a:r>
            <a:r>
              <a:rPr lang="en-US" sz="1800" err="1">
                <a:solidFill>
                  <a:srgbClr val="000000"/>
                </a:solidFill>
                <a:effectLst/>
                <a:latin typeface="Times New Roman" panose="02020603050405020304" pitchFamily="18" charset="0"/>
                <a:ea typeface="Times New Roman" panose="02020603050405020304" pitchFamily="18" charset="0"/>
              </a:rPr>
              <a:t>dựa</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vào</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giá</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trị</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hàm</a:t>
            </a:r>
            <a:r>
              <a:rPr lang="en-US" sz="1800">
                <a:solidFill>
                  <a:srgbClr val="000000"/>
                </a:solidFill>
                <a:effectLst/>
                <a:latin typeface="Times New Roman" panose="02020603050405020304" pitchFamily="18" charset="0"/>
                <a:ea typeface="Times New Roman" panose="02020603050405020304" pitchFamily="18" charset="0"/>
              </a:rPr>
              <a:t> này ta </a:t>
            </a:r>
            <a:r>
              <a:rPr lang="en-US" sz="1800" err="1">
                <a:solidFill>
                  <a:srgbClr val="000000"/>
                </a:solidFill>
                <a:effectLst/>
                <a:latin typeface="Times New Roman" panose="02020603050405020304" pitchFamily="18" charset="0"/>
                <a:ea typeface="Times New Roman" panose="02020603050405020304" pitchFamily="18" charset="0"/>
              </a:rPr>
              <a:t>lựa</a:t>
            </a:r>
            <a:r>
              <a:rPr lang="en-US" sz="1800">
                <a:solidFill>
                  <a:srgbClr val="000000"/>
                </a:solidFill>
                <a:effectLst/>
                <a:latin typeface="Times New Roman" panose="02020603050405020304" pitchFamily="18" charset="0"/>
                <a:ea typeface="Times New Roman" panose="02020603050405020304" pitchFamily="18" charset="0"/>
              </a:rPr>
              <a:t> chọn hành </a:t>
            </a:r>
            <a:r>
              <a:rPr lang="en-US" sz="1800" err="1">
                <a:solidFill>
                  <a:srgbClr val="000000"/>
                </a:solidFill>
                <a:effectLst/>
                <a:latin typeface="Times New Roman" panose="02020603050405020304" pitchFamily="18" charset="0"/>
                <a:ea typeface="Times New Roman" panose="02020603050405020304" pitchFamily="18" charset="0"/>
              </a:rPr>
              <a:t>động</a:t>
            </a:r>
            <a:r>
              <a:rPr lang="en-US" sz="1800">
                <a:solidFill>
                  <a:srgbClr val="000000"/>
                </a:solidFill>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r>
              <a:rPr lang="en-US" sz="1800" err="1">
                <a:solidFill>
                  <a:srgbClr val="1F1F1F"/>
                </a:solidFill>
                <a:effectLst/>
                <a:latin typeface="Times New Roman" panose="02020603050405020304" pitchFamily="18" charset="0"/>
                <a:ea typeface="Times New Roman" panose="02020603050405020304" pitchFamily="18" charset="0"/>
              </a:rPr>
              <a:t>Hàm</a:t>
            </a:r>
            <a:r>
              <a:rPr lang="en-US" sz="1800">
                <a:solidFill>
                  <a:srgbClr val="1F1F1F"/>
                </a:solidFill>
                <a:effectLst/>
                <a:latin typeface="Times New Roman" panose="02020603050405020304" pitchFamily="18" charset="0"/>
                <a:ea typeface="Times New Roman" panose="02020603050405020304" pitchFamily="18" charset="0"/>
              </a:rPr>
              <a:t> heuristic là </a:t>
            </a:r>
            <a:r>
              <a:rPr lang="en-US" sz="1800" err="1">
                <a:solidFill>
                  <a:srgbClr val="1F1F1F"/>
                </a:solidFill>
                <a:effectLst/>
                <a:latin typeface="Times New Roman" panose="02020603050405020304" pitchFamily="18" charset="0"/>
                <a:ea typeface="Times New Roman" panose="02020603050405020304" pitchFamily="18" charset="0"/>
              </a:rPr>
              <a:t>một</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hàm</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ước</a:t>
            </a:r>
            <a:r>
              <a:rPr lang="en-US" sz="1800">
                <a:solidFill>
                  <a:srgbClr val="1F1F1F"/>
                </a:solidFill>
                <a:effectLst/>
                <a:latin typeface="Times New Roman" panose="02020603050405020304" pitchFamily="18" charset="0"/>
                <a:ea typeface="Times New Roman" panose="02020603050405020304" pitchFamily="18" charset="0"/>
              </a:rPr>
              <a:t> tính chi </a:t>
            </a:r>
            <a:r>
              <a:rPr lang="en-US" sz="1800" err="1">
                <a:solidFill>
                  <a:srgbClr val="1F1F1F"/>
                </a:solidFill>
                <a:effectLst/>
                <a:latin typeface="Times New Roman" panose="02020603050405020304" pitchFamily="18" charset="0"/>
                <a:ea typeface="Times New Roman" panose="02020603050405020304" pitchFamily="18" charset="0"/>
              </a:rPr>
              <a:t>phí</a:t>
            </a:r>
            <a:r>
              <a:rPr lang="en-US" sz="1800">
                <a:solidFill>
                  <a:srgbClr val="1F1F1F"/>
                </a:solidFill>
                <a:effectLst/>
                <a:latin typeface="Times New Roman" panose="02020603050405020304" pitchFamily="18" charset="0"/>
                <a:ea typeface="Times New Roman" panose="02020603050405020304" pitchFamily="18" charset="0"/>
              </a:rPr>
              <a:t> của đường đi từ </a:t>
            </a:r>
            <a:r>
              <a:rPr lang="en-US" sz="1800" err="1">
                <a:solidFill>
                  <a:srgbClr val="1F1F1F"/>
                </a:solidFill>
                <a:effectLst/>
                <a:latin typeface="Times New Roman" panose="02020603050405020304" pitchFamily="18" charset="0"/>
                <a:ea typeface="Times New Roman" panose="02020603050405020304" pitchFamily="18" charset="0"/>
              </a:rPr>
              <a:t>một</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nút</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đến</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nút</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đích</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Hàm</a:t>
            </a:r>
            <a:r>
              <a:rPr lang="en-US" sz="1800">
                <a:solidFill>
                  <a:srgbClr val="1F1F1F"/>
                </a:solidFill>
                <a:effectLst/>
                <a:latin typeface="Times New Roman" panose="02020603050405020304" pitchFamily="18" charset="0"/>
                <a:ea typeface="Times New Roman" panose="02020603050405020304" pitchFamily="18" charset="0"/>
              </a:rPr>
              <a:t> heuristic có thể </a:t>
            </a:r>
            <a:r>
              <a:rPr lang="en-US" sz="1800" err="1">
                <a:solidFill>
                  <a:srgbClr val="1F1F1F"/>
                </a:solidFill>
                <a:effectLst/>
                <a:latin typeface="Times New Roman" panose="02020603050405020304" pitchFamily="18" charset="0"/>
                <a:ea typeface="Times New Roman" panose="02020603050405020304" pitchFamily="18" charset="0"/>
              </a:rPr>
              <a:t>được</a:t>
            </a:r>
            <a:r>
              <a:rPr lang="en-US" sz="1800">
                <a:solidFill>
                  <a:srgbClr val="1F1F1F"/>
                </a:solidFill>
                <a:effectLst/>
                <a:latin typeface="Times New Roman" panose="02020603050405020304" pitchFamily="18" charset="0"/>
                <a:ea typeface="Times New Roman" panose="02020603050405020304" pitchFamily="18" charset="0"/>
              </a:rPr>
              <a:t> tính </a:t>
            </a:r>
            <a:r>
              <a:rPr lang="en-US" sz="1800" err="1">
                <a:solidFill>
                  <a:srgbClr val="1F1F1F"/>
                </a:solidFill>
                <a:effectLst/>
                <a:latin typeface="Times New Roman" panose="02020603050405020304" pitchFamily="18" charset="0"/>
                <a:ea typeface="Times New Roman" panose="02020603050405020304" pitchFamily="18" charset="0"/>
              </a:rPr>
              <a:t>toán</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dựa</a:t>
            </a:r>
            <a:r>
              <a:rPr lang="en-US" sz="1800">
                <a:solidFill>
                  <a:srgbClr val="1F1F1F"/>
                </a:solidFill>
                <a:effectLst/>
                <a:latin typeface="Times New Roman" panose="02020603050405020304" pitchFamily="18" charset="0"/>
                <a:ea typeface="Times New Roman" panose="02020603050405020304" pitchFamily="18" charset="0"/>
              </a:rPr>
              <a:t> trên </a:t>
            </a:r>
            <a:r>
              <a:rPr lang="en-US" sz="1800" err="1">
                <a:solidFill>
                  <a:srgbClr val="1F1F1F"/>
                </a:solidFill>
                <a:effectLst/>
                <a:latin typeface="Times New Roman" panose="02020603050405020304" pitchFamily="18" charset="0"/>
                <a:ea typeface="Times New Roman" panose="02020603050405020304" pitchFamily="18" charset="0"/>
              </a:rPr>
              <a:t>các</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thông</a:t>
            </a:r>
            <a:r>
              <a:rPr lang="en-US" sz="1800">
                <a:solidFill>
                  <a:srgbClr val="1F1F1F"/>
                </a:solidFill>
                <a:effectLst/>
                <a:latin typeface="Times New Roman" panose="02020603050405020304" pitchFamily="18" charset="0"/>
                <a:ea typeface="Times New Roman" panose="02020603050405020304" pitchFamily="18" charset="0"/>
              </a:rPr>
              <a:t> tin về đồ thị </a:t>
            </a:r>
            <a:r>
              <a:rPr lang="en-US" sz="1800" err="1">
                <a:solidFill>
                  <a:srgbClr val="1F1F1F"/>
                </a:solidFill>
                <a:effectLst/>
                <a:latin typeface="Times New Roman" panose="02020603050405020304" pitchFamily="18" charset="0"/>
                <a:ea typeface="Times New Roman" panose="02020603050405020304" pitchFamily="18" charset="0"/>
              </a:rPr>
              <a:t>và</a:t>
            </a:r>
            <a:r>
              <a:rPr lang="en-US" sz="1800">
                <a:solidFill>
                  <a:srgbClr val="1F1F1F"/>
                </a:solidFill>
                <a:effectLst/>
                <a:latin typeface="Times New Roman" panose="02020603050405020304" pitchFamily="18" charset="0"/>
                <a:ea typeface="Times New Roman" panose="02020603050405020304" pitchFamily="18" charset="0"/>
              </a:rPr>
              <a:t> </a:t>
            </a:r>
            <a:r>
              <a:rPr lang="en-US" sz="1800" err="1">
                <a:solidFill>
                  <a:srgbClr val="1F1F1F"/>
                </a:solidFill>
                <a:effectLst/>
                <a:latin typeface="Times New Roman" panose="02020603050405020304" pitchFamily="18" charset="0"/>
                <a:ea typeface="Times New Roman" panose="02020603050405020304" pitchFamily="18" charset="0"/>
              </a:rPr>
              <a:t>nút</a:t>
            </a:r>
            <a:r>
              <a:rPr lang="en-US" sz="1800">
                <a:solidFill>
                  <a:srgbClr val="1F1F1F"/>
                </a:solidFill>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None/>
            </a:pPr>
            <a:r>
              <a:rPr lang="en-US" b="0" i="0">
                <a:solidFill>
                  <a:srgbClr val="1F1F1F"/>
                </a:solidFill>
                <a:effectLst/>
                <a:latin typeface="Google Sans"/>
              </a:rPr>
              <a:t>.</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83"/>
                                        </p:tgtEl>
                                        <p:attrNameLst>
                                          <p:attrName>style.visibility</p:attrName>
                                        </p:attrNameLst>
                                      </p:cBhvr>
                                      <p:to>
                                        <p:strVal val="visible"/>
                                      </p:to>
                                    </p:set>
                                    <p:anim calcmode="lin" valueType="num">
                                      <p:cBhvr>
                                        <p:cTn id="7" dur="500" fill="hold"/>
                                        <p:tgtEl>
                                          <p:spTgt spid="483"/>
                                        </p:tgtEl>
                                        <p:attrNameLst>
                                          <p:attrName>ppt_w</p:attrName>
                                        </p:attrNameLst>
                                      </p:cBhvr>
                                      <p:tavLst>
                                        <p:tav tm="0">
                                          <p:val>
                                            <p:fltVal val="0"/>
                                          </p:val>
                                        </p:tav>
                                        <p:tav tm="100000">
                                          <p:val>
                                            <p:strVal val="#ppt_w"/>
                                          </p:val>
                                        </p:tav>
                                      </p:tavLst>
                                    </p:anim>
                                    <p:anim calcmode="lin" valueType="num">
                                      <p:cBhvr>
                                        <p:cTn id="8" dur="500" fill="hold"/>
                                        <p:tgtEl>
                                          <p:spTgt spid="483"/>
                                        </p:tgtEl>
                                        <p:attrNameLst>
                                          <p:attrName>ppt_h</p:attrName>
                                        </p:attrNameLst>
                                      </p:cBhvr>
                                      <p:tavLst>
                                        <p:tav tm="0">
                                          <p:val>
                                            <p:fltVal val="0"/>
                                          </p:val>
                                        </p:tav>
                                        <p:tav tm="100000">
                                          <p:val>
                                            <p:strVal val="#ppt_h"/>
                                          </p:val>
                                        </p:tav>
                                      </p:tavLst>
                                    </p:anim>
                                    <p:animEffect transition="in" filter="fade">
                                      <p:cBhvr>
                                        <p:cTn id="9" dur="500"/>
                                        <p:tgtEl>
                                          <p:spTgt spid="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grpSp>
        <p:nvGrpSpPr>
          <p:cNvPr id="509" name="Google Shape;509;p44"/>
          <p:cNvGrpSpPr/>
          <p:nvPr/>
        </p:nvGrpSpPr>
        <p:grpSpPr>
          <a:xfrm rot="10800000">
            <a:off x="7746124" y="4898825"/>
            <a:ext cx="537556" cy="136576"/>
            <a:chOff x="2641350" y="846250"/>
            <a:chExt cx="413600" cy="105075"/>
          </a:xfrm>
        </p:grpSpPr>
        <p:sp>
          <p:nvSpPr>
            <p:cNvPr id="510" name="Google Shape;510;p4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4"/>
          <p:cNvGrpSpPr/>
          <p:nvPr/>
        </p:nvGrpSpPr>
        <p:grpSpPr>
          <a:xfrm>
            <a:off x="878338" y="983704"/>
            <a:ext cx="913425" cy="370975"/>
            <a:chOff x="6514150" y="4420266"/>
            <a:chExt cx="913425" cy="370975"/>
          </a:xfrm>
        </p:grpSpPr>
        <p:sp>
          <p:nvSpPr>
            <p:cNvPr id="515" name="Google Shape;515;p4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F971ACED-B907-4BC7-BBFF-2CD7E1C86CD9}"/>
              </a:ext>
            </a:extLst>
          </p:cNvPr>
          <p:cNvSpPr txBox="1"/>
          <p:nvPr/>
        </p:nvSpPr>
        <p:spPr>
          <a:xfrm>
            <a:off x="1459360" y="2277798"/>
            <a:ext cx="6071912" cy="2246769"/>
          </a:xfrm>
          <a:prstGeom prst="rect">
            <a:avLst/>
          </a:prstGeom>
          <a:noFill/>
        </p:spPr>
        <p:txBody>
          <a:bodyPr wrap="square" rtlCol="0">
            <a:spAutoFit/>
          </a:bodyPr>
          <a:lstStyle/>
          <a:p>
            <a:pPr algn="l">
              <a:buFont typeface="Arial" panose="020B0604020202020204" pitchFamily="34" charset="0"/>
              <a:buChar char="•"/>
            </a:pPr>
            <a:r>
              <a:rPr lang="vi-VN" b="0">
                <a:solidFill>
                  <a:srgbClr val="1F1F1F"/>
                </a:solidFill>
                <a:effectLst/>
                <a:latin typeface="Cascadia Mono SemiLight" panose="020B0609020000020004" pitchFamily="49" charset="0"/>
                <a:cs typeface="Cascadia Mono SemiLight" panose="020B0609020000020004" pitchFamily="49" charset="0"/>
              </a:rPr>
              <a:t>Hàm heuristic là một phần quan trọng của thuật toán A.* Hàm heuristic quyết định xem thuật toán A* có thể tìm ra đường đi ngắn nhất hay không.</a:t>
            </a:r>
          </a:p>
          <a:p>
            <a:pPr algn="l">
              <a:buFont typeface="Arial" panose="020B0604020202020204" pitchFamily="34" charset="0"/>
              <a:buChar char="•"/>
            </a:pPr>
            <a:r>
              <a:rPr lang="vi-VN" b="0">
                <a:solidFill>
                  <a:srgbClr val="1F1F1F"/>
                </a:solidFill>
                <a:effectLst/>
                <a:latin typeface="Cascadia Mono SemiLight" panose="020B0609020000020004" pitchFamily="49" charset="0"/>
                <a:cs typeface="Cascadia Mono SemiLight" panose="020B0609020000020004" pitchFamily="49" charset="0"/>
              </a:rPr>
              <a:t>Hàm heuristic có thể được xây dựng theo nhiều cách khác nhau. Việc lựa chọn hàm heuristic phù hợp phụ thuộc vào đặc điểm của bài toán.</a:t>
            </a:r>
          </a:p>
          <a:p>
            <a:pPr algn="l">
              <a:buFont typeface="Arial" panose="020B0604020202020204" pitchFamily="34" charset="0"/>
              <a:buChar char="•"/>
            </a:pPr>
            <a:r>
              <a:rPr lang="vi-VN" b="0">
                <a:solidFill>
                  <a:srgbClr val="1F1F1F"/>
                </a:solidFill>
                <a:effectLst/>
                <a:latin typeface="Cascadia Mono SemiLight" panose="020B0609020000020004" pitchFamily="49" charset="0"/>
                <a:cs typeface="Cascadia Mono SemiLight" panose="020B0609020000020004" pitchFamily="49" charset="0"/>
              </a:rPr>
              <a:t>Chất lượng của hàm heuristic ảnh hưởng đến hiệu quả của thuật toán A.* Một hàm heuristic tốt sẽ giúp thuật toán A* tìm ra đường đi ngắn nhất trong thời gian ngắn hơn.</a:t>
            </a:r>
          </a:p>
          <a:p>
            <a:endParaRPr lang="en-US"/>
          </a:p>
        </p:txBody>
      </p:sp>
    </p:spTree>
    <p:extLst>
      <p:ext uri="{BB962C8B-B14F-4D97-AF65-F5344CB8AC3E}">
        <p14:creationId xmlns:p14="http://schemas.microsoft.com/office/powerpoint/2010/main" val="3457519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p:nvPr/>
        </p:nvSpPr>
        <p:spPr>
          <a:xfrm>
            <a:off x="6145081" y="11643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Light" panose="020B0502040204020203" pitchFamily="34" charset="0"/>
              </a:rPr>
              <a:t>Thuật toán A*</a:t>
            </a:r>
            <a:endParaRPr>
              <a:latin typeface="Bahnschrift Light" panose="020B0502040204020203" pitchFamily="34" charset="0"/>
            </a:endParaRPr>
          </a:p>
        </p:txBody>
      </p:sp>
      <p:sp>
        <p:nvSpPr>
          <p:cNvPr id="604" name="Google Shape;604;p48"/>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606" name="Google Shape;606;p48"/>
          <p:cNvGrpSpPr/>
          <p:nvPr/>
        </p:nvGrpSpPr>
        <p:grpSpPr>
          <a:xfrm rot="-5400000">
            <a:off x="328789" y="1830282"/>
            <a:ext cx="772605" cy="196301"/>
            <a:chOff x="2641350" y="846250"/>
            <a:chExt cx="413600" cy="105075"/>
          </a:xfrm>
        </p:grpSpPr>
        <p:sp>
          <p:nvSpPr>
            <p:cNvPr id="607" name="Google Shape;607;p4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8"/>
          <p:cNvCxnSpPr/>
          <p:nvPr/>
        </p:nvCxnSpPr>
        <p:spPr>
          <a:xfrm>
            <a:off x="790300" y="3394074"/>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grpSp>
        <p:nvGrpSpPr>
          <p:cNvPr id="665" name="Google Shape;665;p49"/>
          <p:cNvGrpSpPr/>
          <p:nvPr/>
        </p:nvGrpSpPr>
        <p:grpSpPr>
          <a:xfrm rot="10800000">
            <a:off x="4305271" y="4810771"/>
            <a:ext cx="537556" cy="136576"/>
            <a:chOff x="2641350" y="846250"/>
            <a:chExt cx="413600" cy="105075"/>
          </a:xfrm>
        </p:grpSpPr>
        <p:sp>
          <p:nvSpPr>
            <p:cNvPr id="666" name="Google Shape;666;p4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9"/>
          <p:cNvGrpSpPr/>
          <p:nvPr/>
        </p:nvGrpSpPr>
        <p:grpSpPr>
          <a:xfrm>
            <a:off x="833733" y="1015438"/>
            <a:ext cx="913425" cy="370975"/>
            <a:chOff x="6514150" y="4420266"/>
            <a:chExt cx="913425" cy="370975"/>
          </a:xfrm>
        </p:grpSpPr>
        <p:sp>
          <p:nvSpPr>
            <p:cNvPr id="671" name="Google Shape;671;p49"/>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F6001F8-CE1D-4788-1981-FBA2845992A8}"/>
              </a:ext>
            </a:extLst>
          </p:cNvPr>
          <p:cNvSpPr txBox="1"/>
          <p:nvPr/>
        </p:nvSpPr>
        <p:spPr>
          <a:xfrm>
            <a:off x="1145509" y="1588712"/>
            <a:ext cx="6183237" cy="2539350"/>
          </a:xfrm>
          <a:prstGeom prst="rect">
            <a:avLst/>
          </a:prstGeom>
          <a:noFill/>
        </p:spPr>
        <p:txBody>
          <a:bodyPr wrap="square" rtlCol="0">
            <a:spAutoFit/>
          </a:bodyPr>
          <a:lstStyle/>
          <a:p>
            <a:pPr>
              <a:lnSpc>
                <a:spcPct val="107000"/>
              </a:lnSpc>
              <a:spcAft>
                <a:spcPts val="800"/>
              </a:spcAft>
            </a:pP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Thuật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toán</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 (A-star): là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một</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thuật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toán</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tìm kiếm đường đi trong đồ thị hoặc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không</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gian</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trạng</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thái</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Nó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được</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sử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dụng</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phổ</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biến</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trong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các</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bài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toán</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tìm đường đi từ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một</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điểm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xuất</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phát</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đến</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một</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điểm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đích</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trên bản đồ hoặc trong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không</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gian</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trạng</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thái</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Thuật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toán</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 kết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hợp</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giữa</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hai</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phương</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pháp</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tìm kiếm: tìm kiếm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theo</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chiều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rộng</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(BFS - Breadth-First Search)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và</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tìm kiếm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theo</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chi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phí</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kern="100" err="1">
                <a:effectLst/>
                <a:latin typeface="Bahnschrift Light" panose="020B0502040204020203" pitchFamily="34" charset="0"/>
                <a:ea typeface="Calibri" panose="020F0502020204030204" pitchFamily="34" charset="0"/>
                <a:cs typeface="Times New Roman" panose="02020603050405020304" pitchFamily="18" charset="0"/>
              </a:rPr>
              <a:t>nhỏ</a:t>
            </a:r>
            <a:r>
              <a:rPr lang="en-US" sz="1800" kern="100">
                <a:effectLst/>
                <a:latin typeface="Bahnschrift Light" panose="020B0502040204020203" pitchFamily="34" charset="0"/>
                <a:ea typeface="Calibri" panose="020F0502020204030204" pitchFamily="34" charset="0"/>
                <a:cs typeface="Times New Roman" panose="02020603050405020304" pitchFamily="18" charset="0"/>
              </a:rPr>
              <a:t> nhất (Best-First Search). </a:t>
            </a:r>
            <a:endParaRPr lang="en-US">
              <a:latin typeface="Bahnschrift Light"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pic>
        <p:nvPicPr>
          <p:cNvPr id="7" name="Picture 6">
            <a:extLst>
              <a:ext uri="{FF2B5EF4-FFF2-40B4-BE49-F238E27FC236}">
                <a16:creationId xmlns:a16="http://schemas.microsoft.com/office/drawing/2014/main" id="{ABBB6FB8-329B-AA2E-F10C-FD72597FC596}"/>
              </a:ext>
            </a:extLst>
          </p:cNvPr>
          <p:cNvPicPr>
            <a:picLocks noChangeAspect="1"/>
          </p:cNvPicPr>
          <p:nvPr/>
        </p:nvPicPr>
        <p:blipFill>
          <a:blip r:embed="rId3"/>
          <a:stretch>
            <a:fillRect/>
          </a:stretch>
        </p:blipFill>
        <p:spPr>
          <a:xfrm>
            <a:off x="2170771" y="1970005"/>
            <a:ext cx="4346604" cy="2235125"/>
          </a:xfrm>
          <a:prstGeom prst="rect">
            <a:avLst/>
          </a:prstGeom>
        </p:spPr>
      </p:pic>
      <p:grpSp>
        <p:nvGrpSpPr>
          <p:cNvPr id="738" name="Google Shape;738;p50"/>
          <p:cNvGrpSpPr/>
          <p:nvPr/>
        </p:nvGrpSpPr>
        <p:grpSpPr>
          <a:xfrm>
            <a:off x="5978950" y="637742"/>
            <a:ext cx="3397850" cy="187275"/>
            <a:chOff x="-3237675" y="-1132050"/>
            <a:chExt cx="3397850" cy="187275"/>
          </a:xfrm>
        </p:grpSpPr>
        <p:sp>
          <p:nvSpPr>
            <p:cNvPr id="739" name="Google Shape;739;p5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6F1DF36-CE43-B60E-AB0A-0F2C7457A066}"/>
              </a:ext>
            </a:extLst>
          </p:cNvPr>
          <p:cNvSpPr/>
          <p:nvPr/>
        </p:nvSpPr>
        <p:spPr>
          <a:xfrm>
            <a:off x="2423532" y="1606587"/>
            <a:ext cx="4935800" cy="2271676"/>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3">
            <a:extLst>
              <a:ext uri="{FF2B5EF4-FFF2-40B4-BE49-F238E27FC236}">
                <a16:creationId xmlns:a16="http://schemas.microsoft.com/office/drawing/2014/main" id="{79E1F9E6-E635-FAF4-B878-D0292547D3C2}"/>
              </a:ext>
            </a:extLst>
          </p:cNvPr>
          <p:cNvSpPr/>
          <p:nvPr/>
        </p:nvSpPr>
        <p:spPr>
          <a:xfrm>
            <a:off x="3067057" y="2638343"/>
            <a:ext cx="5574665" cy="26130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6">
            <a:extLst>
              <a:ext uri="{FF2B5EF4-FFF2-40B4-BE49-F238E27FC236}">
                <a16:creationId xmlns:a16="http://schemas.microsoft.com/office/drawing/2014/main" id="{3363A941-5447-3682-864B-4EB790B2EDC5}"/>
              </a:ext>
            </a:extLst>
          </p:cNvPr>
          <p:cNvSpPr>
            <a:spLocks noChangeArrowheads="1"/>
          </p:cNvSpPr>
          <p:nvPr/>
        </p:nvSpPr>
        <p:spPr bwMode="auto">
          <a:xfrm>
            <a:off x="1129990" y="122070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0871AD03-1E2D-6285-280E-399D00B472E7}"/>
              </a:ext>
            </a:extLst>
          </p:cNvPr>
          <p:cNvSpPr>
            <a:spLocks noChangeArrowheads="1"/>
          </p:cNvSpPr>
          <p:nvPr/>
        </p:nvSpPr>
        <p:spPr bwMode="auto">
          <a:xfrm>
            <a:off x="1129990" y="16779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 đồ thị t</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đường đi </a:t>
            </a:r>
            <a:r>
              <a:rPr kumimoji="0" lang="en-US" altLang="en-US" sz="14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ngắn</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nhất từ A </a:t>
            </a:r>
            <a:r>
              <a:rPr kumimoji="0" lang="en-US" altLang="en-US" sz="14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đến</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hoặc 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809" name="Google Shape;809;p52"/>
          <p:cNvSpPr/>
          <p:nvPr/>
        </p:nvSpPr>
        <p:spPr>
          <a:xfrm>
            <a:off x="1244200" y="763091"/>
            <a:ext cx="827100" cy="8271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63C0E3D-AD19-64D9-5D74-BD15B64889E3}"/>
              </a:ext>
            </a:extLst>
          </p:cNvPr>
          <p:cNvSpPr txBox="1"/>
          <p:nvPr/>
        </p:nvSpPr>
        <p:spPr>
          <a:xfrm>
            <a:off x="1018476" y="1650382"/>
            <a:ext cx="6675865" cy="3233899"/>
          </a:xfrm>
          <a:prstGeom prst="rect">
            <a:avLst/>
          </a:prstGeom>
          <a:noFill/>
        </p:spPr>
        <p:txBody>
          <a:bodyPr wrap="square" rtlCol="0">
            <a:spAutoFit/>
          </a:bodyPr>
          <a:lstStyle/>
          <a:p>
            <a:pPr marL="342900" lvl="0" indent="-342900">
              <a:lnSpc>
                <a:spcPct val="107000"/>
              </a:lnSpc>
              <a:spcAft>
                <a:spcPts val="750"/>
              </a:spcAft>
              <a:buFont typeface="+mj-lt"/>
              <a:buAutoNum type="arabicPeriod"/>
              <a:tabLst>
                <a:tab pos="457200" algn="l"/>
              </a:tabLst>
            </a:pP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mở (open list)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đóng (closed list).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Thêm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đầu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mở.</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lại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tìm thấy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hoặc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mở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trống</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Lấy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có chi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ước</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tính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nhỏ</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nhất trong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mở.</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xem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này có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là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hay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Nếu có, kết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thúc</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thuật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về đường đi từ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đầu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Thêm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cả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lân</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cận</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của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này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mở.</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ước</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tính của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lân</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cận</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này.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Nếu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mở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trống</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thì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có đường đi nào từ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đầu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err="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400" ker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a:p>
        </p:txBody>
      </p:sp>
    </p:spTree>
  </p:cSld>
  <p:clrMapOvr>
    <a:masterClrMapping/>
  </p:clrMapOvr>
  <p:transition spd="slow">
    <p:wipe/>
  </p:transition>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1264</Words>
  <Application>Microsoft Office PowerPoint</Application>
  <PresentationFormat>On-screen Show (16:9)</PresentationFormat>
  <Paragraphs>283</Paragraphs>
  <Slides>26</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Bebas Neue</vt:lpstr>
      <vt:lpstr>Cascadia Mono SemiLight</vt:lpstr>
      <vt:lpstr>Times New Roman</vt:lpstr>
      <vt:lpstr>Raleway Medium</vt:lpstr>
      <vt:lpstr>Symbol</vt:lpstr>
      <vt:lpstr>Bahnschrift Light SemiCondensed</vt:lpstr>
      <vt:lpstr>Google Sans</vt:lpstr>
      <vt:lpstr>Nunito</vt:lpstr>
      <vt:lpstr>Calibri</vt:lpstr>
      <vt:lpstr>Bahnschrift Light</vt:lpstr>
      <vt:lpstr>Courier New</vt:lpstr>
      <vt:lpstr>Arial</vt:lpstr>
      <vt:lpstr>Artificial Intelligence (AI) Startup Business Plan by Slidesgo</vt:lpstr>
      <vt:lpstr>ARTIFICIAL INTELLIGENCE (AI)</vt:lpstr>
      <vt:lpstr>Hàm Heuristic </vt:lpstr>
      <vt:lpstr>Hàm Heuristic </vt:lpstr>
      <vt:lpstr>Hàm Heuristic</vt:lpstr>
      <vt:lpstr>PowerPoint Presentation</vt:lpstr>
      <vt:lpstr>Thuật toán A*</vt:lpstr>
      <vt:lpstr>PowerPoint Presentation</vt:lpstr>
      <vt:lpstr>PowerPoint Presentation</vt:lpstr>
      <vt:lpstr>PowerPoint Presentation</vt:lpstr>
      <vt:lpstr>Mô tả và cài đặt</vt:lpstr>
      <vt:lpstr>PowerPoint Presentation</vt:lpstr>
      <vt:lpstr>PowerPoint Presentation</vt:lpstr>
      <vt:lpstr>PowerPoint Presentation</vt:lpstr>
      <vt:lpstr>PowerPoint Presentation</vt:lpstr>
      <vt:lpstr>Cài đặt thuật toán</vt:lpstr>
      <vt:lpstr>1</vt:lpstr>
      <vt:lpstr>5</vt:lpstr>
      <vt:lpstr>Ưu điểm và nhược điểm</vt:lpstr>
      <vt:lpstr>Ưu điểm</vt:lpstr>
      <vt:lpstr>Nhược điểm</vt:lpstr>
      <vt:lpstr>Ứng dụng</vt:lpstr>
      <vt:lpstr>A PICTURE ALWAYS REINFORCES THE CONCEPT</vt:lpstr>
      <vt:lpstr>PowerPoint Presentation</vt:lpstr>
      <vt:lpstr>DEMO</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c:title>
  <dc:creator>Windows</dc:creator>
  <cp:lastModifiedBy>admin</cp:lastModifiedBy>
  <cp:revision>16</cp:revision>
  <dcterms:modified xsi:type="dcterms:W3CDTF">2023-08-27T15:56:57Z</dcterms:modified>
</cp:coreProperties>
</file>