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6" r:id="rId7"/>
    <p:sldId id="259" r:id="rId8"/>
    <p:sldId id="260" r:id="rId9"/>
    <p:sldId id="261" r:id="rId10"/>
    <p:sldId id="274" r:id="rId11"/>
    <p:sldId id="262" r:id="rId12"/>
    <p:sldId id="263" r:id="rId13"/>
    <p:sldId id="278" r:id="rId14"/>
    <p:sldId id="265" r:id="rId15"/>
  </p:sldIdLst>
  <p:sldSz cx="12192000" cy="6858000"/>
  <p:notesSz cx="6858000" cy="9144000"/>
  <p:embeddedFontLst>
    <p:embeddedFont>
      <p:font typeface="Calibri" panose="020F0502020204030204"/>
      <p:regular r:id="rId19"/>
    </p:embeddedFont>
    <p:embeddedFont>
      <p:font typeface="Tahoma" panose="020B0604030504040204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703A121-670C-42D9-946E-FCD08AE7E8DE}" styleName="Table_0">
    <a:wholeTbl>
      <a:tcTxStyle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êu đề Bản chiếu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êu đề và Văn bản Dọc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iêu đề Dọc và Văn bản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êu đề và Nội dung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Đầu trang của Phần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Hai Nội dung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Phép so sánh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6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6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Chỉ Tiêu đề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Trống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Nội dung với Chú thích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Ảnh với Chú thích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NHẬP MÔN</a:t>
            </a:r>
            <a:b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b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TƯ DUY THUẬT TOÁN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85" name="Google Shape;85;p1"/>
          <p:cNvSpPr txBox="1"/>
          <p:nvPr>
            <p:ph type="subTitle" idx="1"/>
          </p:nvPr>
        </p:nvSpPr>
        <p:spPr>
          <a:xfrm>
            <a:off x="1524000" y="3847698"/>
            <a:ext cx="9144000" cy="56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Đoạn con có tổng bằng x</a:t>
            </a:r>
            <a:endParaRPr lang="en-US" sz="4000" b="1"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6836011" y="4745962"/>
          <a:ext cx="4600825" cy="3000000"/>
        </p:xfrm>
        <a:graphic>
          <a:graphicData uri="http://schemas.openxmlformats.org/drawingml/2006/table">
            <a:tbl>
              <a:tblPr firstRow="1" bandRow="1">
                <a:noFill/>
                <a:tableStyleId>{4703A121-670C-42D9-946E-FCD08AE7E8DE}</a:tableStyleId>
              </a:tblPr>
              <a:tblGrid>
                <a:gridCol w="2709325"/>
                <a:gridCol w="294700"/>
                <a:gridCol w="1596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Phạm Hữu Vinh</a:t>
                      </a:r>
                      <a:endParaRPr lang="en-US"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-</a:t>
                      </a:r>
                      <a:endParaRPr lang="en-US"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1712249</a:t>
                      </a:r>
                      <a:endParaRPr lang="en-US" sz="1800" b="1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Nguyễn Hoàng Việt</a:t>
                      </a:r>
                      <a:endParaRPr lang="en-US"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-</a:t>
                      </a:r>
                      <a:endParaRPr lang="en-US"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1712906</a:t>
                      </a:r>
                      <a:endParaRPr lang="en-US" sz="1800" b="1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Phạm Hoàng Đức</a:t>
                      </a:r>
                      <a:endParaRPr lang="en-US"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-</a:t>
                      </a:r>
                      <a:endParaRPr lang="en-US"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1712360</a:t>
                      </a:r>
                      <a:endParaRPr lang="en-US" sz="1800" b="1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Phan Bảo Minh</a:t>
                      </a:r>
                      <a:endParaRPr lang="en-US"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-</a:t>
                      </a:r>
                      <a:endParaRPr lang="en-US"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1712092</a:t>
                      </a:r>
                      <a:endParaRPr lang="en-US" sz="1800" b="1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Tìm kiếm nhị phân.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935990" y="1448435"/>
            <a:ext cx="7446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tìm dãy con có độ dài ngắn nhất.</a:t>
            </a:r>
            <a:endParaRPr 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1308735" y="2163445"/>
            <a:ext cx="48590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2000"/>
              <a:t> (r-l&gt;1)</a:t>
            </a:r>
            <a:endParaRPr lang="en-US" sz="2000"/>
          </a:p>
          <a:p>
            <a:r>
              <a:rPr lang="en-US" sz="2000"/>
              <a:t>	mid=(l+r)/2</a:t>
            </a:r>
            <a:endParaRPr lang="en-US" sz="2000"/>
          </a:p>
          <a:p>
            <a:r>
              <a:rPr lang="en-US" sz="2000"/>
              <a:t>	</a:t>
            </a:r>
            <a:r>
              <a:rPr lang="en-US" sz="2000" u="sng">
                <a:solidFill>
                  <a:srgbClr val="C00000"/>
                </a:solidFill>
              </a:rPr>
              <a:t>if (sum(i,mid) &gt;= x)</a:t>
            </a:r>
            <a:endParaRPr lang="en-US" sz="2000" u="sng">
              <a:solidFill>
                <a:srgbClr val="C00000"/>
              </a:solidFill>
            </a:endParaRPr>
          </a:p>
          <a:p>
            <a:r>
              <a:rPr lang="en-US" sz="2000"/>
              <a:t>		r=mid;</a:t>
            </a:r>
            <a:endParaRPr lang="en-US" sz="2000"/>
          </a:p>
          <a:p>
            <a:r>
              <a:rPr lang="en-US" sz="2000"/>
              <a:t>	</a:t>
            </a:r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else</a:t>
            </a:r>
            <a:endParaRPr lang="en-US" sz="2000"/>
          </a:p>
          <a:p>
            <a:r>
              <a:rPr lang="en-US" sz="2000"/>
              <a:t>		l=mid;</a:t>
            </a:r>
            <a:endParaRPr lang="en-US" sz="2000"/>
          </a:p>
          <a:p>
            <a:endParaRPr lang="en-US" sz="2000"/>
          </a:p>
          <a:p>
            <a:r>
              <a:rPr lang="en-US" sz="2000"/>
              <a:t>if (sum(i,l)==x)return l;</a:t>
            </a:r>
            <a:endParaRPr lang="en-US" sz="2000"/>
          </a:p>
          <a:p>
            <a:r>
              <a:rPr lang="en-US" sz="2000"/>
              <a:t>if (sum(i,r)==x)return r;</a:t>
            </a:r>
            <a:endParaRPr lang="en-US" sz="2000"/>
          </a:p>
          <a:p>
            <a:r>
              <a:rPr lang="en-US" sz="2000"/>
              <a:t>return -1;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hash map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sử dụng hashmap để lưu vị trí lớn nhấn có prefix_sum=k</a:t>
            </a:r>
            <a:endParaRPr lang="en-US"/>
          </a:p>
          <a:p>
            <a:pPr marL="114300" indent="0">
              <a:buNone/>
            </a:pPr>
            <a:r>
              <a:rPr lang="en-US"/>
              <a:t>hashmap[k]=j</a:t>
            </a:r>
            <a:endParaRPr lang="en-US"/>
          </a:p>
          <a:p>
            <a:r>
              <a:rPr lang="en-US"/>
              <a:t>mỗi lần duyệt tới i, cập nhật hashmap[prefix_sum(i)]=i</a:t>
            </a:r>
            <a:endParaRPr lang="en-US"/>
          </a:p>
          <a:p>
            <a:r>
              <a:rPr lang="en-US"/>
              <a:t> nếu hashmap[prefix_sum(i)-x] tồn tại thì so sánh độ dài i,j với độ dài min rồi cập nhật.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=&gt; độ phức tạp O(n)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665667" y="2190172"/>
            <a:ext cx="1086066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CẢM ƠN THẦY VÀ CÁC BẠN </a:t>
            </a:r>
            <a:endParaRPr lang="en-US" sz="6000" b="1">
              <a:solidFill>
                <a:srgbClr val="00B0F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ĐÃ LẮNG NGHE.</a:t>
            </a:r>
            <a:endParaRPr lang="en-US" sz="6000" b="1">
              <a:solidFill>
                <a:srgbClr val="00B0F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Phát biểu bài toán.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988142" y="1690688"/>
            <a:ext cx="10365658" cy="1591269"/>
          </a:xfrm>
          <a:prstGeom prst="rect">
            <a:avLst/>
          </a:prstGeom>
          <a:blipFill rotWithShape="1">
            <a:blip r:embed="rId1"/>
            <a:stretch>
              <a:fillRect l="-1349" t="-5362" b="-103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US" sz="1800" b="0" i="0" u="none" strike="noStrike" cap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1494331" y="3459498"/>
            <a:ext cx="2866459" cy="2477344"/>
            <a:chOff x="565176" y="1955"/>
            <a:chExt cx="2866459" cy="2477344"/>
          </a:xfrm>
        </p:grpSpPr>
        <p:sp>
          <p:nvSpPr>
            <p:cNvPr id="94" name="Google Shape;94;p2"/>
            <p:cNvSpPr/>
            <p:nvPr/>
          </p:nvSpPr>
          <p:spPr>
            <a:xfrm>
              <a:off x="1585161" y="1955"/>
              <a:ext cx="826489" cy="537217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611386" y="28180"/>
              <a:ext cx="774039" cy="484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 panose="020F0502020204030204"/>
                <a:buNone/>
              </a:pPr>
              <a:r>
                <a:rPr lang="en-US" sz="31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r>
                <a:rPr lang="en-US" sz="3100" baseline="-250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3100" baseline="-25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25929" y="270564"/>
              <a:ext cx="2144952" cy="21449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302" y="7642"/>
                  </a:moveTo>
                  <a:lnTo>
                    <a:pt x="89302" y="7642"/>
                  </a:lnTo>
                  <a:cubicBezTo>
                    <a:pt x="95464" y="11091"/>
                    <a:pt x="100969" y="15600"/>
                    <a:pt x="105563" y="20962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605146" y="743018"/>
              <a:ext cx="826489" cy="537217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2631371" y="769243"/>
              <a:ext cx="774039" cy="484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 panose="020F0502020204030204"/>
                <a:buNone/>
              </a:pPr>
              <a:r>
                <a:rPr lang="en-US" sz="31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r>
                <a:rPr lang="en-US" sz="3100" baseline="-250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sz="3100" baseline="-25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 panose="020F0502020204030204"/>
                <a:buNone/>
              </a:pPr>
              <a:endParaRPr sz="17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25929" y="270564"/>
              <a:ext cx="2144952" cy="21449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856" y="64159"/>
                  </a:moveTo>
                  <a:lnTo>
                    <a:pt x="119856" y="64159"/>
                  </a:lnTo>
                  <a:cubicBezTo>
                    <a:pt x="119306" y="72072"/>
                    <a:pt x="117193" y="79798"/>
                    <a:pt x="113638" y="86889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15546" y="1942082"/>
              <a:ext cx="826489" cy="537217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2241771" y="1968307"/>
              <a:ext cx="774039" cy="484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 panose="020F0502020204030204"/>
                <a:buNone/>
              </a:pPr>
              <a:r>
                <a:rPr lang="en-US" sz="31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r>
                <a:rPr lang="en-US" sz="3100" baseline="-250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sz="3100" baseline="-25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 panose="020F0502020204030204"/>
                <a:buNone/>
              </a:pPr>
              <a:endParaRPr sz="17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25929" y="270564"/>
              <a:ext cx="2144952" cy="21449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355" y="119548"/>
                  </a:moveTo>
                  <a:lnTo>
                    <a:pt x="67355" y="119548"/>
                  </a:lnTo>
                  <a:cubicBezTo>
                    <a:pt x="62470" y="120151"/>
                    <a:pt x="57530" y="120151"/>
                    <a:pt x="52645" y="119548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54775" y="1942082"/>
              <a:ext cx="826489" cy="537217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981000" y="1968307"/>
              <a:ext cx="774039" cy="484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 panose="020F0502020204030204"/>
                <a:buNone/>
              </a:pPr>
              <a:r>
                <a:rPr lang="en-US" sz="17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…</a:t>
              </a:r>
              <a:endParaRPr lang="en-US" sz="17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25929" y="270564"/>
              <a:ext cx="2144952" cy="21449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62" y="86889"/>
                  </a:moveTo>
                  <a:lnTo>
                    <a:pt x="6362" y="86889"/>
                  </a:lnTo>
                  <a:cubicBezTo>
                    <a:pt x="2807" y="79798"/>
                    <a:pt x="694" y="72072"/>
                    <a:pt x="144" y="64159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5176" y="743018"/>
              <a:ext cx="826489" cy="537217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591401" y="769243"/>
              <a:ext cx="774039" cy="484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 panose="020F0502020204030204"/>
                <a:buNone/>
              </a:pPr>
              <a:r>
                <a:rPr lang="en-US" sz="31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r>
                <a:rPr lang="en-US" sz="3100" baseline="-250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n-1</a:t>
              </a:r>
              <a:endParaRPr sz="3100" baseline="-25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 panose="020F0502020204030204"/>
                <a:buNone/>
              </a:pPr>
              <a:endParaRPr sz="17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925929" y="270564"/>
              <a:ext cx="2144952" cy="21449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436" y="20962"/>
                  </a:moveTo>
                  <a:lnTo>
                    <a:pt x="14436" y="20962"/>
                  </a:lnTo>
                  <a:cubicBezTo>
                    <a:pt x="19030" y="15600"/>
                    <a:pt x="24535" y="11090"/>
                    <a:pt x="30697" y="7642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5043954" y="3457543"/>
            <a:ext cx="6813755" cy="3280322"/>
          </a:xfrm>
          <a:prstGeom prst="rect">
            <a:avLst/>
          </a:prstGeom>
          <a:blipFill rotWithShape="1">
            <a:blip r:embed="rId2"/>
            <a:stretch>
              <a:fillRect l="-2055" t="-24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Nhận xét.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988142" y="1766888"/>
            <a:ext cx="10365600" cy="3068700"/>
          </a:xfrm>
          <a:prstGeom prst="rect">
            <a:avLst/>
          </a:prstGeom>
          <a:blipFill rotWithShape="1">
            <a:blip r:embed="rId1"/>
            <a:stretch>
              <a:fillRect l="-1351" t="-2975" r="-1174" b="-55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  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			</a:t>
            </a:r>
            <a:endParaRPr sz="1800" baseline="-25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583690" y="5145405"/>
            <a:ext cx="7200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A0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356485" y="5143500"/>
            <a:ext cx="7200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126740" y="5138420"/>
            <a:ext cx="7200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A2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620895" y="5138420"/>
            <a:ext cx="7200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An-2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393690" y="5136515"/>
            <a:ext cx="7200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An-1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163945" y="5131435"/>
            <a:ext cx="720090" cy="64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A0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943725" y="5136515"/>
            <a:ext cx="720090" cy="64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A1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459470" y="5120005"/>
            <a:ext cx="720090" cy="64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An-2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229725" y="5114925"/>
            <a:ext cx="720090" cy="64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An-1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928745" y="5138420"/>
            <a:ext cx="6076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/>
              <a:t>...</a:t>
            </a:r>
            <a:endParaRPr lang="en-US" sz="3000"/>
          </a:p>
        </p:txBody>
      </p:sp>
      <p:sp>
        <p:nvSpPr>
          <p:cNvPr id="14" name="Text Box 13"/>
          <p:cNvSpPr txBox="1"/>
          <p:nvPr/>
        </p:nvSpPr>
        <p:spPr>
          <a:xfrm>
            <a:off x="7715250" y="5193665"/>
            <a:ext cx="6076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/>
              <a:t>...</a:t>
            </a:r>
            <a:endParaRPr lang="en-US" sz="3000"/>
          </a:p>
        </p:txBody>
      </p:sp>
      <p:sp>
        <p:nvSpPr>
          <p:cNvPr id="1" name="Text Box 0"/>
          <p:cNvSpPr txBox="1"/>
          <p:nvPr/>
        </p:nvSpPr>
        <p:spPr>
          <a:xfrm>
            <a:off x="797560" y="5267960"/>
            <a:ext cx="689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B=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" name="Google Shape;120;p4"/>
          <p:cNvSpPr txBox="1"/>
          <p:nvPr/>
        </p:nvSpPr>
        <p:spPr>
          <a:xfrm>
            <a:off x="925195" y="1498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Thuật toán tầm thường.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44930" y="2393950"/>
            <a:ext cx="8366125" cy="678180"/>
            <a:chOff x="2796" y="5465"/>
            <a:chExt cx="13175" cy="1068"/>
          </a:xfrm>
        </p:grpSpPr>
        <p:sp>
          <p:nvSpPr>
            <p:cNvPr id="4" name="Rectangles 3"/>
            <p:cNvSpPr/>
            <p:nvPr/>
          </p:nvSpPr>
          <p:spPr>
            <a:xfrm>
              <a:off x="2796" y="5513"/>
              <a:ext cx="1134" cy="1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A0</a:t>
              </a:r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4013" y="5510"/>
              <a:ext cx="1134" cy="1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A1</a:t>
              </a:r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5226" y="5502"/>
              <a:ext cx="1134" cy="1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A2</a:t>
              </a:r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7579" y="5502"/>
              <a:ext cx="1134" cy="1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An-2</a:t>
              </a:r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8796" y="5499"/>
              <a:ext cx="1134" cy="1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An-1</a:t>
              </a:r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0009" y="5491"/>
              <a:ext cx="1134" cy="10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A0</a:t>
              </a:r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1237" y="5499"/>
              <a:ext cx="1134" cy="10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A1</a:t>
              </a:r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3624" y="5473"/>
              <a:ext cx="1134" cy="10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An-2</a:t>
              </a:r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4837" y="5465"/>
              <a:ext cx="1134" cy="10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An-1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489" y="5502"/>
              <a:ext cx="957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000"/>
                <a:t>...</a:t>
              </a:r>
              <a:endParaRPr lang="en-US" sz="30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2452" y="5589"/>
              <a:ext cx="957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000"/>
                <a:t>...</a:t>
              </a:r>
              <a:endParaRPr lang="en-US" sz="300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1409700" y="3644900"/>
            <a:ext cx="4398010" cy="298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96995" y="4384040"/>
            <a:ext cx="4398010" cy="298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841750" y="3230245"/>
            <a:ext cx="30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i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820535" y="3906520"/>
            <a:ext cx="35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j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61435" y="3578225"/>
            <a:ext cx="144145" cy="144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58635" y="4351020"/>
            <a:ext cx="144145" cy="144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825240" y="4433570"/>
            <a:ext cx="30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i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869555" y="4505325"/>
            <a:ext cx="906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i+n-1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584565" y="3323590"/>
            <a:ext cx="355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for ( i =  0 -&gt; n) 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91600" y="4096385"/>
            <a:ext cx="3550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for ( j =  i -&gt; n + i-1) 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7" name="Picture Placeholder 16">
            <a:hlinkClick r:id="" action="ppaction://ole?verb="/>
          </p:cNvPr>
          <p:cNvGraphicFramePr>
            <a:graphicFrameLocks noChangeAspect="1"/>
          </p:cNvGraphicFramePr>
          <p:nvPr>
            <p:ph type="pic" idx="2"/>
          </p:nvPr>
        </p:nvGraphicFramePr>
        <p:xfrm>
          <a:off x="7812088" y="331628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12088" y="3316288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5293" y="5073968"/>
          <a:ext cx="10350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93700" imgH="444500" progId="Equation.KSEE3">
                  <p:embed/>
                </p:oleObj>
              </mc:Choice>
              <mc:Fallback>
                <p:oleObj name="" r:id="rId3" imgW="393700" imgH="4445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5293" y="5073968"/>
                        <a:ext cx="103505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2"/>
          <p:cNvSpPr txBox="1"/>
          <p:nvPr/>
        </p:nvSpPr>
        <p:spPr>
          <a:xfrm>
            <a:off x="9046845" y="5299710"/>
            <a:ext cx="3550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for ( k =  i -&gt; j)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   update(); 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419860" y="1664970"/>
            <a:ext cx="3668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tìm dãy con [ i, j ]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Thuật toán tầm thường.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988142" y="1690688"/>
            <a:ext cx="10365658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838241" y="1553440"/>
            <a:ext cx="6858000" cy="40318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i = 0; i &lt; n; i++ ){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</a:t>
            </a: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j = i; j &lt; i + n ; j++){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sum = 0;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</a:t>
            </a: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k = i; k &lt;= j; k++)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sum = sum + b[k];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updateResult();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}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Thuật toán tầm thường.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988142" y="1690688"/>
            <a:ext cx="10365658" cy="3046988"/>
          </a:xfrm>
          <a:prstGeom prst="rect">
            <a:avLst/>
          </a:prstGeom>
          <a:blipFill rotWithShape="1">
            <a:blip r:embed="rId1"/>
            <a:stretch>
              <a:fillRect l="-1349" t="-2599" b="-57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Tư tưởng quy hoạch động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425450" y="1691005"/>
            <a:ext cx="6697345" cy="40297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i = 0; i &lt; n; i++ ){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</a:t>
            </a: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j = i; j &lt; i + n ; j++){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sum = 0;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</a:t>
            </a: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k = i; k &lt;= j; k++)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	sum = sum + b[k];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updateResult();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}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3662680" y="3287395"/>
            <a:ext cx="14509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0">
                <a:solidFill>
                  <a:srgbClr val="C00000"/>
                </a:solidFill>
              </a:rPr>
              <a:t>X</a:t>
            </a:r>
            <a:endParaRPr lang="en-US" sz="10000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7717155" y="1982470"/>
            <a:ext cx="4398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sum(i,j)=sum(i,j-1)+b[j]</a:t>
            </a:r>
            <a:endParaRPr lang="en-US" sz="3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122;p4"/>
          <p:cNvSpPr txBox="1"/>
          <p:nvPr/>
        </p:nvSpPr>
        <p:spPr>
          <a:xfrm>
            <a:off x="2293620" y="1160145"/>
            <a:ext cx="6536055" cy="3536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i = 0; i &lt; n; i++ ){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sum = 0;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</a:t>
            </a: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j = i; j &lt; i + n ; j++){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sum+=b[k];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updateResult();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}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ahoma" panose="020B0604030504040204"/>
              <a:buNone/>
            </a:pPr>
            <a:r>
              <a:rPr lang="en-US" b="1">
                <a:solidFill>
                  <a:schemeClr val="accent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Tổng cộng dồn.</a:t>
            </a:r>
            <a:endParaRPr lang="en-US" b="1">
              <a:solidFill>
                <a:schemeClr val="accent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128395" y="1831340"/>
            <a:ext cx="95643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xây dựng mảng prefix_sum cho mảng b O(n)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sum(i,j)= prefix_sum(j)-prefix_sum(i-1)</a:t>
            </a:r>
            <a:endParaRPr lang="en-US" sz="2000"/>
          </a:p>
        </p:txBody>
      </p:sp>
      <p:sp>
        <p:nvSpPr>
          <p:cNvPr id="4" name="Google Shape;122;p4"/>
          <p:cNvSpPr txBox="1"/>
          <p:nvPr/>
        </p:nvSpPr>
        <p:spPr>
          <a:xfrm>
            <a:off x="4383405" y="4215765"/>
            <a:ext cx="7282815" cy="25520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for 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( i = 0; i &lt; n; i++ ){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j=binarySearch(i,i+n-1,</a:t>
            </a:r>
            <a:r>
              <a:rPr lang="en-US" sz="3200">
                <a:solidFill>
                  <a:srgbClr val="C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x</a:t>
            </a: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);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// logn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		updateResult();</a:t>
            </a:r>
            <a:endParaRPr lang="en-US" sz="320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}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//O(nlogn)</a:t>
            </a:r>
            <a:endParaRPr lang="en-US" sz="3200">
              <a:solidFill>
                <a:schemeClr val="bg1">
                  <a:lumMod val="75000"/>
                </a:schemeClr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28395" y="2999740"/>
            <a:ext cx="1090358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/>
              <a:t>do các phần từ A[i] không âm =&gt; sum(i,j) &lt;= sum(i,j+k) (k&gt;0)</a:t>
            </a:r>
            <a:endParaRPr lang="en-US" sz="2000"/>
          </a:p>
        </p:txBody>
      </p:sp>
      <p:sp>
        <p:nvSpPr>
          <p:cNvPr id="6" name="Rectangles 5"/>
          <p:cNvSpPr/>
          <p:nvPr/>
        </p:nvSpPr>
        <p:spPr>
          <a:xfrm>
            <a:off x="1753235" y="3633470"/>
            <a:ext cx="6000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0535" y="3706495"/>
            <a:ext cx="1139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sum</a:t>
            </a:r>
            <a:r>
              <a:rPr lang="en-US" sz="2000" baseline="-25000"/>
              <a:t>i</a:t>
            </a:r>
            <a:r>
              <a:rPr lang="en-US" sz="2000"/>
              <a:t>=</a:t>
            </a:r>
            <a:endParaRPr lang="en-US" sz="2000"/>
          </a:p>
        </p:txBody>
      </p:sp>
      <p:sp>
        <p:nvSpPr>
          <p:cNvPr id="8" name="Rectangles 7"/>
          <p:cNvSpPr/>
          <p:nvPr/>
        </p:nvSpPr>
        <p:spPr>
          <a:xfrm>
            <a:off x="2454275" y="3616960"/>
            <a:ext cx="6000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i+1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157220" y="3616960"/>
            <a:ext cx="6000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i+2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858260" y="3609975"/>
            <a:ext cx="6000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i+3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164455" y="3600450"/>
            <a:ext cx="6000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i+n-3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867400" y="3600450"/>
            <a:ext cx="6000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i+n-2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6568440" y="3593465"/>
            <a:ext cx="60007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i+n-1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543425" y="3574415"/>
            <a:ext cx="6165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/>
              <a:t>...</a:t>
            </a:r>
            <a:endParaRPr lang="en-US" sz="300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863090" y="3429000"/>
            <a:ext cx="5601335" cy="103187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931920" y="4647565"/>
            <a:ext cx="452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C00000"/>
                </a:solidFill>
              </a:rPr>
              <a:t>X</a:t>
            </a:r>
            <a:endParaRPr lang="en-US" sz="2000" b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4151630" y="4293235"/>
            <a:ext cx="6350" cy="3543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976630" y="5257165"/>
            <a:ext cx="371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tìm kiếm nhị phân giá trị x.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/>
      <p:bldP spid="3" grpId="0" bldLvl="0" animBg="1"/>
      <p:bldP spid="6" grpId="0" animBg="1"/>
      <p:bldP spid="7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7" grpId="0"/>
      <p:bldP spid="19" grpId="0"/>
      <p:bldP spid="4" grpId="0" bldLvl="0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Presentation</Application>
  <PresentationFormat/>
  <Paragraphs>225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Tahoma</vt:lpstr>
      <vt:lpstr>Microsoft YaHei</vt:lpstr>
      <vt:lpstr>Arial Unicode MS</vt:lpstr>
      <vt:lpstr>Chủ đề Office</vt:lpstr>
      <vt:lpstr>Equation.KSEE3</vt:lpstr>
      <vt:lpstr>Equation.KSEE3</vt:lpstr>
      <vt:lpstr>NHẬP MÔN TƯ DUY THUẬT TOÁN</vt:lpstr>
      <vt:lpstr>Phát biểu bài toán.</vt:lpstr>
      <vt:lpstr>Nhận xét.</vt:lpstr>
      <vt:lpstr>PowerPoint 演示文稿</vt:lpstr>
      <vt:lpstr>Thuật toán tầm thường.</vt:lpstr>
      <vt:lpstr>Thuật toán tầm thường.</vt:lpstr>
      <vt:lpstr>Tư tưởng quy hoạch động</vt:lpstr>
      <vt:lpstr>PowerPoint 演示文稿</vt:lpstr>
      <vt:lpstr>Tổng cộng dồn.</vt:lpstr>
      <vt:lpstr>Tìm kiếm nhị phân.</vt:lpstr>
      <vt:lpstr>hash map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TƯ DUY THUẬT TOÁN</dc:title>
  <dc:creator>vinh huu</dc:creator>
  <cp:lastModifiedBy>ASUS</cp:lastModifiedBy>
  <cp:revision>14</cp:revision>
  <dcterms:created xsi:type="dcterms:W3CDTF">2020-05-26T14:13:00Z</dcterms:created>
  <dcterms:modified xsi:type="dcterms:W3CDTF">2020-05-28T14:01:29Z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