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14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8574B28-D69B-4EF9-9D4A-CC3DE311C3D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lamthanhloc.com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2E97AF-5051-4D43-9EA2-B6CB90A9BE0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608AC55-88D4-4E70-9251-475836F8101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7D37324-79B7-4CF2-BF42-5839C387502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65035F-ACE5-46EE-8885-602C258A5DC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FE5300-CB5A-4FB8-AC42-58736E07F94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78147A-FCD9-40C5-B5F3-3835DDF11D5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4096EBB-C105-4A5E-B905-D810B6404C4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4142E40-C242-48DA-9BFF-BAC99C7B5ED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62661BA-A742-4377-9B91-B9AADEF8322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1697EAD-435C-4D78-8F2F-5B078DE75EA9}" type="datetime1">
              <a:rPr b="0" lang="en-US" sz="1200" spc="-1" strike="noStrike">
                <a:solidFill>
                  <a:srgbClr val="8b8b8b"/>
                </a:solidFill>
                <a:latin typeface="Roboto"/>
              </a:rPr>
              <a:t>08/11/2020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dbbdfc"/>
                </a:solidFill>
                <a:latin typeface="Roboto"/>
              </a:rPr>
              <a:t>NHÓM 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C4DF548-C14C-482C-9707-58907183FFB0}" type="slidenum">
              <a:rPr b="0" lang="en-US" sz="1200" spc="-1" strike="noStrike">
                <a:solidFill>
                  <a:srgbClr val="8b8b8b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Click to edit the title text </a:t>
            </a: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Robot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Open Sans Extrabold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F52C6E9-ADF6-4096-9C20-AC46CB45BCB9}" type="datetime1">
              <a:rPr b="0" lang="en-US" sz="1200" spc="-1" strike="noStrike">
                <a:solidFill>
                  <a:srgbClr val="8b8b8b"/>
                </a:solidFill>
                <a:latin typeface="Roboto"/>
              </a:rPr>
              <a:t>08/11/2020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Roboto"/>
              </a:rPr>
              <a:t>NHÓM 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16A669-E4C8-4F15-B10C-CE602CF30532}" type="slidenum">
              <a:rPr b="0" lang="en-US" sz="1200" spc="-1" strike="noStrike">
                <a:solidFill>
                  <a:srgbClr val="8b8b8b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84960" y="1658160"/>
            <a:ext cx="5373360" cy="3541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381000" rotWithShape="0" sx="102000" sy="10200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6630840" y="4335480"/>
            <a:ext cx="2914200" cy="2914200"/>
          </a:xfrm>
          <a:prstGeom prst="ellipse">
            <a:avLst/>
          </a:prstGeom>
          <a:noFill/>
          <a:ln w="76320">
            <a:solidFill>
              <a:srgbClr val="55e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3"/>
          <p:cNvSpPr/>
          <p:nvPr/>
        </p:nvSpPr>
        <p:spPr>
          <a:xfrm>
            <a:off x="2348640" y="3429000"/>
            <a:ext cx="360" cy="528480"/>
          </a:xfrm>
          <a:prstGeom prst="line">
            <a:avLst/>
          </a:prstGeom>
          <a:ln w="38160">
            <a:solidFill>
              <a:srgbClr val="ce9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475720" y="2892960"/>
            <a:ext cx="4155120" cy="16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250" spc="-1" strike="noStrike">
                <a:solidFill>
                  <a:srgbClr val="ce9ffc"/>
                </a:solidFill>
                <a:latin typeface="San Francisco Display Black"/>
              </a:rPr>
              <a:t>BÁO CÁO BÀI TẬP 6</a:t>
            </a:r>
            <a:endParaRPr b="0" lang="en-US" sz="5250" spc="-1" strike="noStrike">
              <a:latin typeface="Arial"/>
            </a:endParaRPr>
          </a:p>
        </p:txBody>
      </p:sp>
      <p:sp>
        <p:nvSpPr>
          <p:cNvPr id="92" name="TextShape 5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dbbdfc"/>
                </a:solidFill>
                <a:latin typeface="Roboto"/>
              </a:rPr>
              <a:t>NHÓM 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TextShape 6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4F0D06E-978A-454F-8A88-AB3C746D726A}" type="slidenum">
              <a:rPr b="0" lang="en-US" sz="1200" spc="-1" strike="noStrike">
                <a:solidFill>
                  <a:srgbClr val="8b8b8b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242800" y="1924560"/>
            <a:ext cx="50158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2ccbc"/>
                </a:solidFill>
                <a:latin typeface="San Francisco Display Black"/>
              </a:rPr>
              <a:t>Nhập môn Tư duy Thuật toán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cover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884960" y="1658160"/>
            <a:ext cx="5373360" cy="3541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381000" rotWithShape="0" sx="102000" sy="10200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Roboto"/>
              </a:rPr>
              <a:t>T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49" name="Graphic 3" descr=""/>
          <p:cNvPicPr/>
          <p:nvPr/>
        </p:nvPicPr>
        <p:blipFill>
          <a:blip r:embed="rId1"/>
          <a:stretch/>
        </p:blipFill>
        <p:spPr>
          <a:xfrm>
            <a:off x="1499400" y="5355000"/>
            <a:ext cx="385560" cy="39240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7156440" y="1589400"/>
            <a:ext cx="2914200" cy="2914200"/>
          </a:xfrm>
          <a:prstGeom prst="ellipse">
            <a:avLst/>
          </a:prstGeom>
          <a:noFill/>
          <a:ln w="76320">
            <a:solidFill>
              <a:srgbClr val="55e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Graphic 6" descr=""/>
          <p:cNvPicPr/>
          <p:nvPr/>
        </p:nvPicPr>
        <p:blipFill>
          <a:blip r:embed="rId2"/>
          <a:stretch/>
        </p:blipFill>
        <p:spPr>
          <a:xfrm>
            <a:off x="5916240" y="1155960"/>
            <a:ext cx="3534480" cy="3347640"/>
          </a:xfrm>
          <a:prstGeom prst="rect">
            <a:avLst/>
          </a:prstGeom>
          <a:ln>
            <a:noFill/>
          </a:ln>
        </p:spPr>
      </p:pic>
      <p:pic>
        <p:nvPicPr>
          <p:cNvPr id="152" name="Graphic 7" descr=""/>
          <p:cNvPicPr/>
          <p:nvPr/>
        </p:nvPicPr>
        <p:blipFill>
          <a:blip r:embed="rId3"/>
          <a:stretch/>
        </p:blipFill>
        <p:spPr>
          <a:xfrm rot="10800000">
            <a:off x="7644240" y="5735520"/>
            <a:ext cx="1176840" cy="235080"/>
          </a:xfrm>
          <a:prstGeom prst="rect">
            <a:avLst/>
          </a:prstGeom>
          <a:ln>
            <a:noFill/>
          </a:ln>
        </p:spPr>
      </p:pic>
      <p:sp>
        <p:nvSpPr>
          <p:cNvPr id="153" name="Line 3"/>
          <p:cNvSpPr/>
          <p:nvPr/>
        </p:nvSpPr>
        <p:spPr>
          <a:xfrm>
            <a:off x="6059160" y="2541240"/>
            <a:ext cx="360" cy="1801440"/>
          </a:xfrm>
          <a:prstGeom prst="line">
            <a:avLst/>
          </a:prstGeom>
          <a:ln w="38160">
            <a:solidFill>
              <a:srgbClr val="ce9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2702520" y="2296800"/>
            <a:ext cx="3194280" cy="22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7500" spc="-1" strike="noStrike">
                <a:solidFill>
                  <a:srgbClr val="ce9ffc"/>
                </a:solidFill>
                <a:latin typeface="San Francisco Display Black"/>
              </a:rPr>
              <a:t>THANK YOU</a:t>
            </a:r>
            <a:endParaRPr b="0" lang="en-US" sz="7500" spc="-1" strike="noStrike">
              <a:latin typeface="Arial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dbbdfc"/>
                </a:solidFill>
                <a:latin typeface="Roboto"/>
              </a:rPr>
              <a:t>NHÓM 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6" name="TextShape 6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E23D564-7FE4-4966-9F4E-AF434547F729}" type="slidenum">
              <a:rPr b="0" lang="en-US" sz="1200" spc="-1" strike="noStrike">
                <a:solidFill>
                  <a:srgbClr val="8b8b8b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7" name="CustomShape 7"/>
          <p:cNvSpPr/>
          <p:nvPr/>
        </p:nvSpPr>
        <p:spPr>
          <a:xfrm rot="5400000">
            <a:off x="2081160" y="4818240"/>
            <a:ext cx="330480" cy="256680"/>
          </a:xfrm>
          <a:prstGeom prst="triangle">
            <a:avLst>
              <a:gd name="adj" fmla="val 50000"/>
            </a:avLst>
          </a:prstGeom>
          <a:solidFill>
            <a:srgbClr val="ce9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0" dur="indefinite" restart="never" nodeType="tmRoot">
          <p:childTnLst>
            <p:seq>
              <p:cTn id="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Roboto"/>
              </a:rPr>
              <a:t>NHÓM 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F62F5DD-2E9C-4CAC-8987-4A0B8151717E}" type="slidenum">
              <a:rPr b="0" lang="en-US" sz="1200" spc="-1" strike="noStrike">
                <a:solidFill>
                  <a:srgbClr val="8b8b8b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61960" y="1095480"/>
            <a:ext cx="555300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750" spc="-1" strike="noStrike" cap="all">
                <a:solidFill>
                  <a:srgbClr val="6c5ce7"/>
                </a:solidFill>
                <a:latin typeface="San Francisco Display Black"/>
              </a:rPr>
              <a:t>1. Tóm tắt đề bài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98" name="Line 4"/>
          <p:cNvSpPr/>
          <p:nvPr/>
        </p:nvSpPr>
        <p:spPr>
          <a:xfrm>
            <a:off x="561600" y="1670400"/>
            <a:ext cx="401040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561960" y="1945080"/>
            <a:ext cx="7953120" cy="847800"/>
          </a:xfrm>
          <a:prstGeom prst="rect">
            <a:avLst/>
          </a:prstGeom>
          <a:ln w="25560">
            <a:solidFill>
              <a:srgbClr val="6c5ce7"/>
            </a:solidFill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216000" rIns="189000" tIns="81000" bIns="81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2d3436"/>
                </a:solidFill>
                <a:latin typeface="Roboto"/>
              </a:rPr>
              <a:t>Cho dãy số nguyên . Tìm đoạn con có tổng các phần tử chia dư cho </a:t>
            </a:r>
            <a:r>
              <a:rPr b="1" lang="en-US" sz="2250" spc="-1" strike="noStrike">
                <a:solidFill>
                  <a:srgbClr val="2d3436"/>
                </a:solidFill>
                <a:latin typeface="Roboto"/>
              </a:rPr>
              <a:t>m</a:t>
            </a:r>
            <a:r>
              <a:rPr b="0" lang="en-US" sz="2250" spc="-1" strike="noStrike">
                <a:solidFill>
                  <a:srgbClr val="2d3436"/>
                </a:solidFill>
                <a:latin typeface="Roboto"/>
              </a:rPr>
              <a:t> là lớn nhất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561960" y="1945080"/>
            <a:ext cx="7953120" cy="855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25560">
            <a:solidFill>
              <a:srgbClr val="6c5ce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01" name="Table 7"/>
          <p:cNvGraphicFramePr/>
          <p:nvPr/>
        </p:nvGraphicFramePr>
        <p:xfrm>
          <a:off x="561960" y="3223800"/>
          <a:ext cx="7953120" cy="832680"/>
        </p:xfrm>
        <a:graphic>
          <a:graphicData uri="http://schemas.openxmlformats.org/drawingml/2006/table">
            <a:tbl>
              <a:tblPr/>
              <a:tblGrid>
                <a:gridCol w="1325520"/>
                <a:gridCol w="1325520"/>
                <a:gridCol w="1325520"/>
                <a:gridCol w="1325520"/>
                <a:gridCol w="1325520"/>
                <a:gridCol w="1325520"/>
              </a:tblGrid>
              <a:tr h="83304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3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1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4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6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" name="CustomShape 8"/>
          <p:cNvSpPr/>
          <p:nvPr/>
        </p:nvSpPr>
        <p:spPr>
          <a:xfrm>
            <a:off x="561960" y="4362840"/>
            <a:ext cx="1253880" cy="7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2d3436"/>
                </a:solidFill>
                <a:latin typeface="Roboto"/>
              </a:rPr>
              <a:t>n = 6</a:t>
            </a:r>
            <a:endParaRPr b="0" lang="en-US" sz="22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2d3436"/>
                </a:solidFill>
                <a:latin typeface="Roboto"/>
              </a:rPr>
              <a:t>m = 8</a:t>
            </a:r>
            <a:endParaRPr b="0" lang="en-US" sz="2250" spc="-1" strike="noStrike">
              <a:latin typeface="Arial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Roboto"/>
              </a:rPr>
              <a:t>NHÓM 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4880D4E-82F6-4F08-816F-4C6FA1E24876}" type="slidenum">
              <a:rPr b="0" lang="en-US" sz="1200" spc="-1" strike="noStrike">
                <a:solidFill>
                  <a:srgbClr val="8b8b8b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61960" y="1225800"/>
            <a:ext cx="555300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750" spc="-1" strike="noStrike" cap="all">
                <a:solidFill>
                  <a:srgbClr val="6c5ce7"/>
                </a:solidFill>
                <a:latin typeface="San Francisco Display Black"/>
              </a:rPr>
              <a:t>2. lời giải đơn giản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106" name="Line 4"/>
          <p:cNvSpPr/>
          <p:nvPr/>
        </p:nvSpPr>
        <p:spPr>
          <a:xfrm>
            <a:off x="561600" y="1800360"/>
            <a:ext cx="463500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561960" y="1922040"/>
            <a:ext cx="589572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680">
              <a:lnSpc>
                <a:spcPct val="100000"/>
              </a:lnSpc>
              <a:buClr>
                <a:srgbClr val="2d3436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d3436"/>
                </a:solidFill>
                <a:latin typeface="Roboto"/>
              </a:rPr>
              <a:t>Duyệt i = 0 -&gt; n-1 và j = i -&gt; n-1</a:t>
            </a:r>
            <a:endParaRPr b="0" lang="en-US" sz="225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2d3436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d3436"/>
                </a:solidFill>
                <a:latin typeface="Roboto"/>
              </a:rPr>
              <a:t>Tính tổng đoạn i, j.</a:t>
            </a:r>
            <a:endParaRPr b="0" lang="en-US" sz="225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2d3436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d3436"/>
                </a:solidFill>
                <a:latin typeface="Roboto"/>
              </a:rPr>
              <a:t>Tìm đoạn con có tổng mod k là lớn nhất.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596160" y="3245760"/>
            <a:ext cx="548460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for </a:t>
            </a:r>
            <a:r>
              <a:rPr b="0" i="1" lang="en-US" sz="1800" spc="-1" strike="noStrike">
                <a:solidFill>
                  <a:srgbClr val="2d3436"/>
                </a:solidFill>
                <a:latin typeface="Consolas"/>
              </a:rPr>
              <a:t>i = 0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 -&gt; n-1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for </a:t>
            </a:r>
            <a:r>
              <a:rPr b="0" i="1" lang="en-US" sz="1800" spc="-1" strike="noStrike">
                <a:solidFill>
                  <a:srgbClr val="2d3436"/>
                </a:solidFill>
                <a:latin typeface="Consolas"/>
              </a:rPr>
              <a:t>j = i 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-&gt; n – 1{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sum 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for </a:t>
            </a:r>
            <a:r>
              <a:rPr b="0" i="1" lang="en-US" sz="1800" spc="-1" strike="noStrike">
                <a:solidFill>
                  <a:srgbClr val="2d3436"/>
                </a:solidFill>
                <a:latin typeface="Consolas"/>
              </a:rPr>
              <a:t>k = i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 -&gt; j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sum += a[k];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maximum = max(sum mod k, maximum)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d3436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5618520" y="3953520"/>
            <a:ext cx="3085920" cy="505080"/>
          </a:xfrm>
          <a:prstGeom prst="rect">
            <a:avLst/>
          </a:prstGeom>
          <a:ln w="25560">
            <a:solidFill>
              <a:srgbClr val="6c5ce7"/>
            </a:solidFill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216000" rIns="189000" tIns="81000" bIns="81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2d3436"/>
                </a:solidFill>
                <a:latin typeface="Roboto"/>
              </a:rPr>
              <a:t>Độ phức tạp 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5618520" y="3953520"/>
            <a:ext cx="3085920" cy="509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25560">
            <a:solidFill>
              <a:srgbClr val="6c5ce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Roboto"/>
              </a:rPr>
              <a:t>NHÓM 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D27E44A-BA27-48D2-AC26-142828DC35F7}" type="slidenum">
              <a:rPr b="0" lang="en-US" sz="1200" spc="-1" strike="noStrike">
                <a:solidFill>
                  <a:srgbClr val="8b8b8b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61960" y="941040"/>
            <a:ext cx="6894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750" spc="-1" strike="noStrike" cap="all">
                <a:solidFill>
                  <a:srgbClr val="6c5ce7"/>
                </a:solidFill>
                <a:latin typeface="San Francisco Display Black"/>
              </a:rPr>
              <a:t>3. tối ưu lời giải đơn giản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114" name="Line 4"/>
          <p:cNvSpPr/>
          <p:nvPr/>
        </p:nvSpPr>
        <p:spPr>
          <a:xfrm>
            <a:off x="561600" y="1800360"/>
            <a:ext cx="618984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561960" y="1922040"/>
            <a:ext cx="4769640" cy="18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680">
              <a:lnSpc>
                <a:spcPct val="100000"/>
              </a:lnSpc>
              <a:buClr>
                <a:srgbClr val="2d3436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d3436"/>
                </a:solidFill>
                <a:latin typeface="Roboto"/>
              </a:rPr>
              <a:t>Duyệt i = 0 -&gt; n-1 và j = i -&gt; n-1</a:t>
            </a:r>
            <a:endParaRPr b="0" lang="en-US" sz="225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2d3436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d3436"/>
                </a:solidFill>
                <a:latin typeface="Roboto"/>
              </a:rPr>
              <a:t>Tính tổng đoạn i, j bằng cách dùng lại tổng đã tính trước đó (tổng của i </a:t>
            </a:r>
            <a:r>
              <a:rPr b="0" lang="en-US" sz="2250" spc="-1" strike="noStrike">
                <a:solidFill>
                  <a:srgbClr val="2d3436"/>
                </a:solidFill>
                <a:latin typeface="Wingdings"/>
              </a:rPr>
              <a:t></a:t>
            </a:r>
            <a:r>
              <a:rPr b="0" lang="en-US" sz="2250" spc="-1" strike="noStrike">
                <a:solidFill>
                  <a:srgbClr val="2d3436"/>
                </a:solidFill>
                <a:latin typeface="Roboto"/>
              </a:rPr>
              <a:t> j – 1)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1403640" y="3823560"/>
            <a:ext cx="3085920" cy="505080"/>
          </a:xfrm>
          <a:prstGeom prst="rect">
            <a:avLst/>
          </a:prstGeom>
          <a:ln w="25560">
            <a:solidFill>
              <a:srgbClr val="6c5ce7"/>
            </a:solidFill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216000" rIns="189000" tIns="81000" bIns="81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2d3436"/>
                </a:solidFill>
                <a:latin typeface="Roboto"/>
              </a:rPr>
              <a:t>Độ phức tạp 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1403640" y="3823560"/>
            <a:ext cx="3085920" cy="509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25560">
            <a:solidFill>
              <a:srgbClr val="6c5ce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2"/>
          <a:stretch/>
        </p:blipFill>
        <p:spPr>
          <a:xfrm>
            <a:off x="5496120" y="1979280"/>
            <a:ext cx="3085920" cy="354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Roboto"/>
              </a:rPr>
              <a:t>NHÓM 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9C87E04-7CA6-41D9-81D9-8E1DF67683B6}" type="slidenum">
              <a:rPr b="0" lang="en-US" sz="1200" spc="-1" strike="noStrike">
                <a:solidFill>
                  <a:srgbClr val="8b8b8b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61960" y="1225800"/>
            <a:ext cx="68947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750" spc="-1" strike="noStrike" cap="all">
                <a:solidFill>
                  <a:srgbClr val="6c5ce7"/>
                </a:solidFill>
                <a:latin typeface="San Francisco Display Black"/>
              </a:rPr>
              <a:t>4. Cách giải 2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122" name="Line 4"/>
          <p:cNvSpPr/>
          <p:nvPr/>
        </p:nvSpPr>
        <p:spPr>
          <a:xfrm>
            <a:off x="561600" y="1800360"/>
            <a:ext cx="325368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561960" y="1947960"/>
            <a:ext cx="7953120" cy="2880720"/>
          </a:xfrm>
          <a:prstGeom prst="rect">
            <a:avLst/>
          </a:prstGeom>
          <a:blipFill rotWithShape="0">
            <a:blip r:embed="rId1"/>
            <a:stretch>
              <a:fillRect l="-687" t="0" r="0" b="-317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Roboto"/>
              </a:rPr>
              <a:t>NHÓM 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E754CE7-4C13-459A-9789-E933D82F3BE1}" type="slidenum">
              <a:rPr b="0" lang="en-US" sz="1200" spc="-1" strike="noStrike">
                <a:solidFill>
                  <a:srgbClr val="8b8b8b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974520" y="4173120"/>
            <a:ext cx="7194600" cy="254808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561960" y="1187280"/>
            <a:ext cx="7725240" cy="2782080"/>
          </a:xfrm>
          <a:prstGeom prst="rect">
            <a:avLst/>
          </a:prstGeom>
          <a:blipFill rotWithShape="0">
            <a:blip r:embed="rId2"/>
            <a:stretch>
              <a:fillRect l="-707" t="-1091" r="0" b="-328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651960" y="498240"/>
            <a:ext cx="68947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750" spc="-1" strike="noStrike" cap="all">
                <a:solidFill>
                  <a:srgbClr val="6c5ce7"/>
                </a:solidFill>
                <a:latin typeface="San Francisco Display Black"/>
              </a:rPr>
              <a:t>4. Cách giải 2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129" name="Line 5"/>
          <p:cNvSpPr/>
          <p:nvPr/>
        </p:nvSpPr>
        <p:spPr>
          <a:xfrm>
            <a:off x="651960" y="1073160"/>
            <a:ext cx="325332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Roboto"/>
              </a:rPr>
              <a:t>NHÓM 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DEB6BC0-F510-4712-B5D9-C0D9355D4A37}" type="slidenum">
              <a:rPr b="0" lang="en-US" sz="1200" spc="-1" strike="noStrike">
                <a:solidFill>
                  <a:srgbClr val="8b8b8b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51960" y="498240"/>
            <a:ext cx="68947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750" spc="-1" strike="noStrike" cap="all">
                <a:solidFill>
                  <a:srgbClr val="6c5ce7"/>
                </a:solidFill>
                <a:latin typeface="San Francisco Display Black"/>
              </a:rPr>
              <a:t>4. Cách giải 2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133" name="Line 4"/>
          <p:cNvSpPr/>
          <p:nvPr/>
        </p:nvSpPr>
        <p:spPr>
          <a:xfrm>
            <a:off x="651960" y="1073160"/>
            <a:ext cx="325332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005840" y="1446120"/>
            <a:ext cx="7953120" cy="4314600"/>
          </a:xfrm>
          <a:prstGeom prst="rect">
            <a:avLst/>
          </a:prstGeom>
          <a:blipFill rotWithShape="0">
            <a:blip r:embed="rId1"/>
            <a:stretch>
              <a:fillRect l="-687" t="-562" r="0" b="-168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2896200" y="5662440"/>
            <a:ext cx="3351240" cy="505080"/>
          </a:xfrm>
          <a:prstGeom prst="rect">
            <a:avLst/>
          </a:prstGeom>
          <a:ln w="25560">
            <a:solidFill>
              <a:srgbClr val="6c5ce7"/>
            </a:solidFill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216000" rIns="189000" tIns="81000" bIns="81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2d3436"/>
                </a:solidFill>
                <a:latin typeface="Roboto"/>
              </a:rPr>
              <a:t>Độ phức tạp 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2896200" y="5662440"/>
            <a:ext cx="3351240" cy="509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25560">
            <a:solidFill>
              <a:srgbClr val="6c5ce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Roboto"/>
              </a:rPr>
              <a:t>NHÓM 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BF78298-6032-47E0-BF52-A943FFBE36DD}" type="slidenum">
              <a:rPr b="0" lang="en-US" sz="1200" spc="-1" strike="noStrike">
                <a:solidFill>
                  <a:srgbClr val="8b8b8b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378000" y="2052360"/>
            <a:ext cx="4943160" cy="2850840"/>
          </a:xfrm>
          <a:prstGeom prst="rect">
            <a:avLst/>
          </a:prstGeom>
          <a:ln>
            <a:noFill/>
          </a:ln>
        </p:spPr>
      </p:pic>
      <p:pic>
        <p:nvPicPr>
          <p:cNvPr id="140" name="Picture 2" descr=""/>
          <p:cNvPicPr/>
          <p:nvPr/>
        </p:nvPicPr>
        <p:blipFill>
          <a:blip r:embed="rId2"/>
          <a:stretch/>
        </p:blipFill>
        <p:spPr>
          <a:xfrm>
            <a:off x="5328720" y="1223640"/>
            <a:ext cx="3436920" cy="45086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651960" y="498240"/>
            <a:ext cx="68947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750" spc="-1" strike="noStrike" cap="all">
                <a:solidFill>
                  <a:srgbClr val="6c5ce7"/>
                </a:solidFill>
                <a:latin typeface="San Francisco Display Black"/>
              </a:rPr>
              <a:t>4. Cách giải 2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142" name="Line 4"/>
          <p:cNvSpPr/>
          <p:nvPr/>
        </p:nvSpPr>
        <p:spPr>
          <a:xfrm>
            <a:off x="651960" y="1073160"/>
            <a:ext cx="325332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6" dur="indefinite" restart="never" nodeType="tmRoot">
          <p:childTnLst>
            <p:seq>
              <p:cTn id="6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Roboto"/>
              </a:rPr>
              <a:t>NHÓM 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AB5CD79-5F8D-46CD-B710-7099148FC180}" type="slidenum">
              <a:rPr b="0" lang="en-US" sz="1200" spc="-1" strike="noStrike">
                <a:solidFill>
                  <a:srgbClr val="8b8b8b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51960" y="498240"/>
            <a:ext cx="68947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750" spc="-1" strike="noStrike" cap="all">
                <a:solidFill>
                  <a:srgbClr val="6c5ce7"/>
                </a:solidFill>
                <a:latin typeface="San Francisco Display Black"/>
              </a:rPr>
              <a:t>4. Cách giải 2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146" name="Line 4"/>
          <p:cNvSpPr/>
          <p:nvPr/>
        </p:nvSpPr>
        <p:spPr>
          <a:xfrm>
            <a:off x="651960" y="1073160"/>
            <a:ext cx="325332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Picture 13" descr=""/>
          <p:cNvPicPr/>
          <p:nvPr/>
        </p:nvPicPr>
        <p:blipFill>
          <a:blip r:embed="rId1"/>
          <a:stretch/>
        </p:blipFill>
        <p:spPr>
          <a:xfrm>
            <a:off x="1562760" y="1224360"/>
            <a:ext cx="6018120" cy="54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8" dur="indefinite" restart="never" nodeType="tmRoot">
          <p:childTnLst>
            <p:seq>
              <p:cTn id="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Application>LibreOffice/6.0.7.3$Linux_X86_64 LibreOffice_project/00m0$Build-3</Application>
  <Words>554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2019-11-26T14:39:11Z</dcterms:created>
  <dc:creator>Lâm Thành Lộc</dc:creator>
  <dc:description/>
  <dc:language>en-US</dc:language>
  <cp:lastModifiedBy/>
  <dcterms:modified xsi:type="dcterms:W3CDTF">2020-08-11T10:18:57Z</dcterms:modified>
  <cp:revision>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0x010100BBB83BF62CC53C46AB7764BD36FB50B0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