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59060"/>
            <a:ext cx="7766936" cy="1646302"/>
          </a:xfrm>
        </p:spPr>
        <p:txBody>
          <a:bodyPr/>
          <a:lstStyle/>
          <a:p>
            <a:pPr algn="l"/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BÀI TẬP 1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908657"/>
            <a:ext cx="7766936" cy="1801327"/>
          </a:xfrm>
        </p:spPr>
        <p:txBody>
          <a:bodyPr>
            <a:normAutofit/>
          </a:bodyPr>
          <a:lstStyle/>
          <a:p>
            <a:pPr algn="l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Môn: Nhập môn tư duy thuật toán</a:t>
            </a:r>
          </a:p>
          <a:p>
            <a:pPr algn="l"/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Nhóm 05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70141"/>
              </p:ext>
            </p:extLst>
          </p:nvPr>
        </p:nvGraphicFramePr>
        <p:xfrm>
          <a:off x="1595843" y="4020830"/>
          <a:ext cx="4019795" cy="1219200"/>
        </p:xfrm>
        <a:graphic>
          <a:graphicData uri="http://schemas.openxmlformats.org/drawingml/2006/table">
            <a:tbl>
              <a:tblPr/>
              <a:tblGrid>
                <a:gridCol w="1309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1712702</a:t>
                      </a:r>
                      <a:endParaRPr lang="en-US" dirty="0">
                        <a:effectLst/>
                        <a:latin typeface="Calibri" panose="020F0502020204030204" pitchFamily="34" charset="0"/>
                        <a:ea typeface="Roboto Black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Nguyễn Hà Quang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1712250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Lê Hoàng Vũ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1712336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Võ Tấn Đạt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1712163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 panose="020F0502020204030204" pitchFamily="34" charset="0"/>
                          <a:ea typeface="Roboto Black" panose="02000000000000000000" pitchFamily="2" charset="0"/>
                          <a:cs typeface="Calibri" panose="020F0502020204030204" pitchFamily="34" charset="0"/>
                        </a:rPr>
                        <a:t>Nguyễn Xuân Thắng</a:t>
                      </a:r>
                      <a:endParaRPr lang="en-US" dirty="0">
                        <a:effectLst/>
                        <a:latin typeface="Calibri" panose="020F0502020204030204" pitchFamily="34" charset="0"/>
                        <a:ea typeface="Roboto Black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Tóm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tắt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bài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toán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09" y="1788917"/>
            <a:ext cx="8182581" cy="1320800"/>
          </a:xfrm>
        </p:spPr>
        <p:txBody>
          <a:bodyPr>
            <a:norm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Cho dãy n số thực: a[0..n-1]</a:t>
            </a:r>
          </a:p>
          <a:p>
            <a:r>
              <a:rPr lang="pt-BR" sz="2400">
                <a:latin typeface="Calibri" panose="020F0502020204030204" pitchFamily="34" charset="0"/>
                <a:cs typeface="Calibri" panose="020F0502020204030204" pitchFamily="34" charset="0"/>
              </a:rPr>
              <a:t>Tìm một đoạn con có tổng các phần t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ử là lớn nhất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F3484-98D9-47E4-B92C-03408332EBE9}"/>
              </a:ext>
            </a:extLst>
          </p:cNvPr>
          <p:cNvSpPr txBox="1"/>
          <p:nvPr/>
        </p:nvSpPr>
        <p:spPr>
          <a:xfrm>
            <a:off x="891281" y="3109717"/>
            <a:ext cx="3833119" cy="1000244"/>
          </a:xfrm>
          <a:prstGeom prst="roundRect">
            <a:avLst>
              <a:gd name="adj" fmla="val 941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: </a:t>
            </a:r>
            <a:r>
              <a:rPr lang="en-US" sz="2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3 -4 5 6 1 -5 2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12 </a:t>
            </a:r>
            <a:r>
              <a:rPr 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(đoạn: 5 6 1)</a:t>
            </a:r>
          </a:p>
        </p:txBody>
      </p:sp>
    </p:spTree>
    <p:extLst>
      <p:ext uri="{BB962C8B-B14F-4D97-AF65-F5344CB8AC3E}">
        <p14:creationId xmlns:p14="http://schemas.microsoft.com/office/powerpoint/2010/main" val="70602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Thuật toán O(n^3)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8BAFC-79A7-497F-89B6-D7C7D1CB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49" y="1415538"/>
            <a:ext cx="7573637" cy="1674496"/>
          </a:xfrm>
        </p:spPr>
        <p:txBody>
          <a:bodyPr>
            <a:normAutofit lnSpcReduction="10000"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Sử dụng 2 vòng for để kiểm tra tất cả các tổ hợp 2 chỉ số đầu và cuối của mỗi đoạn con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Với mỗi đoạn con, duyệt để tính tổng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Mã giả: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5359-5A76-4206-B4AF-009AD664200D}"/>
              </a:ext>
            </a:extLst>
          </p:cNvPr>
          <p:cNvGrpSpPr/>
          <p:nvPr/>
        </p:nvGrpSpPr>
        <p:grpSpPr>
          <a:xfrm>
            <a:off x="2656480" y="2822513"/>
            <a:ext cx="3549230" cy="3046988"/>
            <a:chOff x="3446096" y="3978607"/>
            <a:chExt cx="3319114" cy="30469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A484BE-A7FC-463B-9792-2754C2A0E4D4}"/>
                </a:ext>
              </a:extLst>
            </p:cNvPr>
            <p:cNvSpPr txBox="1"/>
            <p:nvPr/>
          </p:nvSpPr>
          <p:spPr>
            <a:xfrm>
              <a:off x="3446096" y="3978607"/>
              <a:ext cx="3319114" cy="3046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sum_max = 0</a:t>
              </a:r>
            </a:p>
            <a:p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i = 0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n - 1: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    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j = i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n - 1: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 sum = 0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        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k = i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j: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       sum += a[k]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 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if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(sum &gt; sum_max)</a:t>
              </a:r>
              <a:b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	sum_max = sum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47D3DC-EFE7-40B3-89A3-CE74A53E094F}"/>
                </a:ext>
              </a:extLst>
            </p:cNvPr>
            <p:cNvSpPr txBox="1"/>
            <p:nvPr/>
          </p:nvSpPr>
          <p:spPr>
            <a:xfrm>
              <a:off x="5685159" y="4103632"/>
              <a:ext cx="939402" cy="442674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O(n^3)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9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Thuật toán O(n^2): prefix sum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8BAFC-79A7-497F-89B6-D7C7D1CB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49" y="1415538"/>
            <a:ext cx="7573637" cy="1674496"/>
          </a:xfrm>
        </p:spPr>
        <p:txBody>
          <a:bodyPr>
            <a:norm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Tính mảng prefix sum tr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ớc khi duyệt các đoạn con.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Với mỗi đoạn con i - j, tổng các phần tử: S[j] - S[i]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(O(1))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Mã giả: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5359-5A76-4206-B4AF-009AD664200D}"/>
              </a:ext>
            </a:extLst>
          </p:cNvPr>
          <p:cNvGrpSpPr/>
          <p:nvPr/>
        </p:nvGrpSpPr>
        <p:grpSpPr>
          <a:xfrm>
            <a:off x="2815779" y="2665386"/>
            <a:ext cx="3966761" cy="2677656"/>
            <a:chOff x="3446095" y="3978607"/>
            <a:chExt cx="3824717" cy="26776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A484BE-A7FC-463B-9792-2754C2A0E4D4}"/>
                </a:ext>
              </a:extLst>
            </p:cNvPr>
            <p:cNvSpPr txBox="1"/>
            <p:nvPr/>
          </p:nvSpPr>
          <p:spPr>
            <a:xfrm>
              <a:off x="3446095" y="3978607"/>
              <a:ext cx="3824717" cy="26776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sum_max = 0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S[] = getPrefixSum(a) </a:t>
              </a:r>
            </a:p>
            <a:p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i = 0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n - 1: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    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j = i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n - 1: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 sum = S[j] – S[i]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       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if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(sum &gt; sum_max)</a:t>
              </a:r>
              <a:b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	sum_max  = sum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47D3DC-EFE7-40B3-89A3-CE74A53E094F}"/>
                </a:ext>
              </a:extLst>
            </p:cNvPr>
            <p:cNvSpPr txBox="1"/>
            <p:nvPr/>
          </p:nvSpPr>
          <p:spPr>
            <a:xfrm>
              <a:off x="6204166" y="4079781"/>
              <a:ext cx="939402" cy="442674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O(n^2)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8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Ý t</a:t>
            </a:r>
            <a:r>
              <a:rPr lang="vi-VN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ư</a:t>
            </a:r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ởng cải thiện thuật toán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50A608-5B35-471F-BF08-F57060E716B1}"/>
              </a:ext>
            </a:extLst>
          </p:cNvPr>
          <p:cNvSpPr txBox="1">
            <a:spLocks/>
          </p:cNvSpPr>
          <p:nvPr/>
        </p:nvSpPr>
        <p:spPr>
          <a:xfrm>
            <a:off x="677334" y="1614533"/>
            <a:ext cx="7937001" cy="317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Ý t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ởng s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khởi: với mảng prefix sum S, giá trị (S[imax] – S[imin] (với imin &lt; imax) là tổng của đoạn con lớn nhất?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Không may, quan sát này là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vi-VN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chính xác!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Ví dụ: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89911-84C3-4E9F-8133-67732B68CBF7}"/>
              </a:ext>
            </a:extLst>
          </p:cNvPr>
          <p:cNvSpPr txBox="1"/>
          <p:nvPr/>
        </p:nvSpPr>
        <p:spPr>
          <a:xfrm>
            <a:off x="2152651" y="3165475"/>
            <a:ext cx="4105274" cy="1451967"/>
          </a:xfrm>
          <a:prstGeom prst="roundRect">
            <a:avLst>
              <a:gd name="adj" fmla="val 547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a: 3 -4 5 6   1   -100 99</a:t>
            </a: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S: 3 </a:t>
            </a:r>
            <a:r>
              <a:rPr 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4 10 </a:t>
            </a:r>
            <a:r>
              <a:rPr lang="en-US" sz="28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-89   10</a:t>
            </a:r>
          </a:p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max_sum = 11 – (-1) = 12?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BDCA4-9E9F-416F-B8E5-D7DB0EAAF2EB}"/>
              </a:ext>
            </a:extLst>
          </p:cNvPr>
          <p:cNvSpPr/>
          <p:nvPr/>
        </p:nvSpPr>
        <p:spPr>
          <a:xfrm>
            <a:off x="4205288" y="4743549"/>
            <a:ext cx="2126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Wrong Answer!</a:t>
            </a:r>
          </a:p>
        </p:txBody>
      </p:sp>
    </p:spTree>
    <p:extLst>
      <p:ext uri="{BB962C8B-B14F-4D97-AF65-F5344CB8AC3E}">
        <p14:creationId xmlns:p14="http://schemas.microsoft.com/office/powerpoint/2010/main" val="23395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Chuẩn hóa ý t</a:t>
            </a:r>
            <a:r>
              <a:rPr lang="vi-VN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ư</a:t>
            </a:r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ởng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50A608-5B35-471F-BF08-F57060E716B1}"/>
              </a:ext>
            </a:extLst>
          </p:cNvPr>
          <p:cNvSpPr txBox="1">
            <a:spLocks/>
          </p:cNvSpPr>
          <p:nvPr/>
        </p:nvSpPr>
        <p:spPr>
          <a:xfrm>
            <a:off x="677334" y="1538333"/>
            <a:ext cx="7937001" cy="317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Ý t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ởng vừa nêu tuy ch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 chính xác nh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ng nó đ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 chúng ta đến với một ý t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ởng tốt h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Quan sát mới: giá trị (S[k + 1] – minS(0, k)) là tổng đoạn con lớn nhất trong tất cả các đoạn con của mảng a[0..n-1] mà có chỉ số cuối là k + 1.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Suy ra: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285AE-725A-477C-AD38-955BFAE84AD5}"/>
              </a:ext>
            </a:extLst>
          </p:cNvPr>
          <p:cNvSpPr/>
          <p:nvPr/>
        </p:nvSpPr>
        <p:spPr>
          <a:xfrm>
            <a:off x="1135424" y="4187309"/>
            <a:ext cx="7360876" cy="46166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sum_max(k + 1) = max(sum_ max(k), S[k + 1] – minS(0, k))</a:t>
            </a:r>
          </a:p>
        </p:txBody>
      </p:sp>
    </p:spTree>
    <p:extLst>
      <p:ext uri="{BB962C8B-B14F-4D97-AF65-F5344CB8AC3E}">
        <p14:creationId xmlns:p14="http://schemas.microsoft.com/office/powerpoint/2010/main" val="34862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Thuật toán O(n):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8BAFC-79A7-497F-89B6-D7C7D1CB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49" y="1415538"/>
            <a:ext cx="7573637" cy="167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Dựa vào công thức</a:t>
            </a:r>
          </a:p>
          <a:p>
            <a:endParaRPr lang="en-US" sz="24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Mã giả: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5359-5A76-4206-B4AF-009AD664200D}"/>
              </a:ext>
            </a:extLst>
          </p:cNvPr>
          <p:cNvGrpSpPr/>
          <p:nvPr/>
        </p:nvGrpSpPr>
        <p:grpSpPr>
          <a:xfrm>
            <a:off x="2549080" y="2822701"/>
            <a:ext cx="5204245" cy="2677656"/>
            <a:chOff x="3446096" y="3978607"/>
            <a:chExt cx="5204245" cy="26776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A484BE-A7FC-463B-9792-2754C2A0E4D4}"/>
                </a:ext>
              </a:extLst>
            </p:cNvPr>
            <p:cNvSpPr txBox="1"/>
            <p:nvPr/>
          </p:nvSpPr>
          <p:spPr>
            <a:xfrm>
              <a:off x="3446096" y="3978607"/>
              <a:ext cx="5204245" cy="26776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S[] = getPrefixSum(a)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minS = S[0]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sum_max = S[0]</a:t>
              </a:r>
            </a:p>
            <a:p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for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i = 1 </a:t>
              </a:r>
              <a:r>
                <a:rPr lang="en-US" sz="24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to</a:t>
              </a:r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n - 1: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    if (S[i] &lt; minS)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	 minS = S[i]</a:t>
              </a:r>
            </a:p>
            <a:p>
              <a:r>
                <a:rPr lang="en-US" sz="2400">
                  <a:latin typeface="Calibri Light" panose="020F0302020204030204" pitchFamily="34" charset="0"/>
                  <a:cs typeface="Calibri Light" panose="020F0302020204030204" pitchFamily="34" charset="0"/>
                </a:rPr>
                <a:t>    sum_max = max(sum_max, S[i] - minS)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47D3DC-EFE7-40B3-89A3-CE74A53E094F}"/>
                </a:ext>
              </a:extLst>
            </p:cNvPr>
            <p:cNvSpPr txBox="1"/>
            <p:nvPr/>
          </p:nvSpPr>
          <p:spPr>
            <a:xfrm>
              <a:off x="6930058" y="4150690"/>
              <a:ext cx="683835" cy="442674"/>
            </a:xfrm>
            <a:prstGeom prst="round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O(n)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EF3AC74-23F9-4B24-AF7A-6DD2DE651E73}"/>
              </a:ext>
            </a:extLst>
          </p:cNvPr>
          <p:cNvSpPr/>
          <p:nvPr/>
        </p:nvSpPr>
        <p:spPr>
          <a:xfrm>
            <a:off x="1247605" y="2048551"/>
            <a:ext cx="7360876" cy="46166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sum_max(k + 1) = max(sum_ max(k), S[k + 1] – minS(0, k))</a:t>
            </a:r>
          </a:p>
        </p:txBody>
      </p:sp>
    </p:spTree>
    <p:extLst>
      <p:ext uri="{BB962C8B-B14F-4D97-AF65-F5344CB8AC3E}">
        <p14:creationId xmlns:p14="http://schemas.microsoft.com/office/powerpoint/2010/main" val="3551375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799</TotalTime>
  <Words>669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 Black</vt:lpstr>
      <vt:lpstr>Trebuchet MS</vt:lpstr>
      <vt:lpstr>Wingdings 3</vt:lpstr>
      <vt:lpstr>Facet</vt:lpstr>
      <vt:lpstr>BÀI TẬP 1</vt:lpstr>
      <vt:lpstr>Tóm tắt bài toán</vt:lpstr>
      <vt:lpstr>Thuật toán O(n^3)</vt:lpstr>
      <vt:lpstr>Thuật toán O(n^2): prefix sum</vt:lpstr>
      <vt:lpstr>Ý tưởng cải thiện thuật toán</vt:lpstr>
      <vt:lpstr>Chuẩn hóa ý tưởng</vt:lpstr>
      <vt:lpstr>Thuật toán O(n):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3</dc:title>
  <dc:creator>Nguyen Tri Le</dc:creator>
  <cp:lastModifiedBy>Quang</cp:lastModifiedBy>
  <cp:revision>34</cp:revision>
  <dcterms:created xsi:type="dcterms:W3CDTF">2020-05-05T07:25:23Z</dcterms:created>
  <dcterms:modified xsi:type="dcterms:W3CDTF">2020-05-23T12:30:34Z</dcterms:modified>
</cp:coreProperties>
</file>