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JTQIxWXJcCV8stHM7al1j0G/R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46E903-D169-444F-A51F-7FE60E0E9C83}">
  <a:tblStyle styleId="{CA46E903-D169-444F-A51F-7FE60E0E9C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81896d7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581896d73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81896d73_1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8581896d73_1_1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81896d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581896d7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ahoma"/>
              <a:buNone/>
            </a:pPr>
            <a:r>
              <a:rPr b="1" lang="en-US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NHẬP MÔN</a:t>
            </a:r>
            <a:br>
              <a:rPr b="1" lang="en-US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TƯ DUY THUẬT TOÁN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847698"/>
            <a:ext cx="9144000" cy="56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Điểm trong ngoài đa giác lồi</a:t>
            </a:r>
            <a:endParaRPr/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6836011" y="4745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{CA46E903-D169-444F-A51F-7FE60E0E9C83}</a:tableStyleId>
              </a:tblPr>
              <a:tblGrid>
                <a:gridCol w="2709325"/>
                <a:gridCol w="294700"/>
                <a:gridCol w="159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Phạm Hữu Vinh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1712249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Nguyễn Hoàng Việt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1712906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Phạm Hoàng Đức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1712360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Phan Bảo Minh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1712092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/>
              <a:buNone/>
            </a:pPr>
            <a:r>
              <a:rPr b="1" lang="en-US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Phát biểu bài toán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838200" y="1975350"/>
            <a:ext cx="106800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Cho một đa giác </a:t>
            </a:r>
            <a:r>
              <a:rPr b="1" lang="en-US" sz="3000"/>
              <a:t>P lồi </a:t>
            </a:r>
            <a:r>
              <a:rPr b="1" i="1" lang="en-US" sz="3000"/>
              <a:t>n</a:t>
            </a:r>
            <a:r>
              <a:rPr b="1" lang="en-US" sz="3000"/>
              <a:t> đỉnh</a:t>
            </a:r>
            <a:r>
              <a:rPr lang="en-US" sz="3000"/>
              <a:t> một tập </a:t>
            </a:r>
            <a:r>
              <a:rPr b="1" i="1" lang="en-US" sz="3000"/>
              <a:t>m</a:t>
            </a:r>
            <a:r>
              <a:rPr b="1" lang="en-US" sz="3000"/>
              <a:t> điểm</a:t>
            </a:r>
            <a:r>
              <a:rPr lang="en-US" sz="3000"/>
              <a:t> nguyên trên mặt phẳng toạ độ. Đa giác lồi được xác định bởi danh sách các đỉnh được liệt kê theo thứ tự ngược chiều kim đồng hồ.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Kiểm tra mỗi điểm trong tập cho m điểm nào </a:t>
            </a:r>
            <a:r>
              <a:rPr b="1" lang="en-US" sz="3000"/>
              <a:t>nằm trong</a:t>
            </a:r>
            <a:r>
              <a:rPr lang="en-US" sz="3000"/>
              <a:t>, điểm nào </a:t>
            </a:r>
            <a:r>
              <a:rPr b="1" lang="en-US" sz="3000"/>
              <a:t>nằm ngoài</a:t>
            </a:r>
            <a:r>
              <a:rPr lang="en-US" sz="3000"/>
              <a:t> đa giác P.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06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Xác định điểm O nằm ngoài đa giác lồi P </a:t>
            </a:r>
            <a:endParaRPr b="1" sz="4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hay không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∃ cạnh AB∈P, O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∉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mặt phẳng bờ AB  chứa P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⇔ O nằm bên ngoài đa giác.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•S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&gt; 0 (A,B,C theo chiều kim đồng hồ)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•S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&lt; 0 (A,B,C ngược chiều kim đồng hồ)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Kết luận: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nếu ∃ cạnh AB∈P sao cho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S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ABO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&lt;=0, thì O nằm ngoài đa giác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7512050" y="3832860"/>
            <a:ext cx="2205300" cy="183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3"/>
          <p:cNvCxnSpPr/>
          <p:nvPr/>
        </p:nvCxnSpPr>
        <p:spPr>
          <a:xfrm>
            <a:off x="8819515" y="2905125"/>
            <a:ext cx="1483995" cy="307276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3"/>
          <p:cNvSpPr/>
          <p:nvPr/>
        </p:nvSpPr>
        <p:spPr>
          <a:xfrm>
            <a:off x="9976485" y="3872865"/>
            <a:ext cx="75600" cy="89400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9926955" y="3333750"/>
            <a:ext cx="36893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9143365" y="3409950"/>
            <a:ext cx="31496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9866630" y="4810760"/>
            <a:ext cx="30734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9143365" y="5668645"/>
            <a:ext cx="2000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81896d73_1_6"/>
          <p:cNvSpPr txBox="1"/>
          <p:nvPr>
            <p:ph type="title"/>
          </p:nvPr>
        </p:nvSpPr>
        <p:spPr>
          <a:xfrm>
            <a:off x="838200" y="365125"/>
            <a:ext cx="10515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Thuật toán 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8581896d73_1_6"/>
          <p:cNvSpPr txBox="1"/>
          <p:nvPr>
            <p:ph idx="1" type="body"/>
          </p:nvPr>
        </p:nvSpPr>
        <p:spPr>
          <a:xfrm>
            <a:off x="613650" y="740400"/>
            <a:ext cx="10515600" cy="4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+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Với points là tập chứa các đỉnh theo chiều kim đồng hồ: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for (int i =0; i&lt;points.length-1;i++)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{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if (Area(point[i],point[i+1],O) &lt;=0)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	return “NO"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}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return “YES”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Độ phức tạp O(N)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8581896d73_1_6"/>
          <p:cNvSpPr/>
          <p:nvPr/>
        </p:nvSpPr>
        <p:spPr>
          <a:xfrm>
            <a:off x="7512050" y="3832860"/>
            <a:ext cx="2205300" cy="183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8581896d73_1_6"/>
          <p:cNvCxnSpPr/>
          <p:nvPr/>
        </p:nvCxnSpPr>
        <p:spPr>
          <a:xfrm>
            <a:off x="8819515" y="2905125"/>
            <a:ext cx="1484100" cy="30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g8581896d73_1_6"/>
          <p:cNvSpPr/>
          <p:nvPr/>
        </p:nvSpPr>
        <p:spPr>
          <a:xfrm>
            <a:off x="9976485" y="3872865"/>
            <a:ext cx="75600" cy="89400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8581896d73_1_6"/>
          <p:cNvSpPr txBox="1"/>
          <p:nvPr/>
        </p:nvSpPr>
        <p:spPr>
          <a:xfrm>
            <a:off x="9926955" y="3333750"/>
            <a:ext cx="369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16" name="Google Shape;116;g8581896d73_1_6"/>
          <p:cNvSpPr txBox="1"/>
          <p:nvPr/>
        </p:nvSpPr>
        <p:spPr>
          <a:xfrm>
            <a:off x="9143365" y="3409950"/>
            <a:ext cx="315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7" name="Google Shape;117;g8581896d73_1_6"/>
          <p:cNvSpPr txBox="1"/>
          <p:nvPr/>
        </p:nvSpPr>
        <p:spPr>
          <a:xfrm>
            <a:off x="9866630" y="4810760"/>
            <a:ext cx="307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8" name="Google Shape;118;g8581896d73_1_6"/>
          <p:cNvSpPr txBox="1"/>
          <p:nvPr/>
        </p:nvSpPr>
        <p:spPr>
          <a:xfrm>
            <a:off x="9143365" y="5668645"/>
            <a:ext cx="200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790075" y="209725"/>
            <a:ext cx="105156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Nhận xét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584778" y="2603729"/>
            <a:ext cx="3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6977849" y="364665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12275" y="1253725"/>
            <a:ext cx="117108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800">
                <a:solidFill>
                  <a:schemeClr val="dk1"/>
                </a:solidFill>
              </a:rPr>
              <a:t>Chia đa giác thành 2 nửa (nửa trên và nửa dưới) bằng 2 điểm </a:t>
            </a:r>
            <a:r>
              <a:rPr b="1" lang="en-US" sz="2800">
                <a:solidFill>
                  <a:schemeClr val="dk1"/>
                </a:solidFill>
              </a:rPr>
              <a:t>P</a:t>
            </a:r>
            <a:r>
              <a:rPr b="1" baseline="-25000" lang="en-US" sz="2300">
                <a:solidFill>
                  <a:schemeClr val="dk1"/>
                </a:solidFill>
              </a:rPr>
              <a:t>Xmin</a:t>
            </a:r>
            <a:r>
              <a:rPr baseline="-25000" lang="en-US" sz="2300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 và </a:t>
            </a:r>
            <a:r>
              <a:rPr b="1" lang="en-US" sz="2800">
                <a:solidFill>
                  <a:schemeClr val="dk1"/>
                </a:solidFill>
              </a:rPr>
              <a:t>P</a:t>
            </a:r>
            <a:r>
              <a:rPr b="1" baseline="-25000" lang="en-US" sz="2300">
                <a:solidFill>
                  <a:schemeClr val="dk1"/>
                </a:solidFill>
              </a:rPr>
              <a:t>Xmax.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225" y="4168351"/>
            <a:ext cx="16764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7225" y="3510429"/>
            <a:ext cx="285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3625" y="3615891"/>
            <a:ext cx="285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8225" y="4849391"/>
            <a:ext cx="3686175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06000" y="3811229"/>
            <a:ext cx="66675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786038" y="3317488"/>
            <a:ext cx="306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8269725" y="4480100"/>
            <a:ext cx="57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Xmin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0552200" y="4480100"/>
            <a:ext cx="78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ax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 rot="10800000">
            <a:off x="8814875" y="4796550"/>
            <a:ext cx="88500" cy="96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256675" y="2603725"/>
            <a:ext cx="84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Nhận thấy nếu O nằm ở </a:t>
            </a:r>
            <a:r>
              <a:rPr b="1" lang="en-US" sz="2400">
                <a:solidFill>
                  <a:schemeClr val="dk1"/>
                </a:solidFill>
              </a:rPr>
              <a:t>nửa trên</a:t>
            </a:r>
            <a:r>
              <a:rPr lang="en-US" sz="2400">
                <a:solidFill>
                  <a:schemeClr val="dk1"/>
                </a:solidFill>
              </a:rPr>
              <a:t> và </a:t>
            </a:r>
            <a:r>
              <a:rPr b="1" lang="en-US" sz="2400">
                <a:solidFill>
                  <a:schemeClr val="dk1"/>
                </a:solidFill>
              </a:rPr>
              <a:t>X</a:t>
            </a:r>
            <a:r>
              <a:rPr b="1" baseline="-25000" lang="en-US" sz="2400">
                <a:solidFill>
                  <a:schemeClr val="dk1"/>
                </a:solidFill>
              </a:rPr>
              <a:t>Min</a:t>
            </a:r>
            <a:r>
              <a:rPr b="1" lang="en-US" sz="2400">
                <a:solidFill>
                  <a:schemeClr val="dk1"/>
                </a:solidFill>
              </a:rPr>
              <a:t>&lt;=X</a:t>
            </a:r>
            <a:r>
              <a:rPr b="1" baseline="-25000" lang="en-US" sz="2400">
                <a:solidFill>
                  <a:schemeClr val="dk1"/>
                </a:solidFill>
              </a:rPr>
              <a:t>O</a:t>
            </a:r>
            <a:r>
              <a:rPr b="1" lang="en-US" sz="2400">
                <a:solidFill>
                  <a:schemeClr val="dk1"/>
                </a:solidFill>
              </a:rPr>
              <a:t>&lt;=X</a:t>
            </a:r>
            <a:r>
              <a:rPr b="1" baseline="-25000" lang="en-US" sz="2400">
                <a:solidFill>
                  <a:schemeClr val="dk1"/>
                </a:solidFill>
              </a:rPr>
              <a:t>M</a:t>
            </a:r>
            <a:r>
              <a:rPr b="1" baseline="-25000" lang="en-US" sz="2400">
                <a:solidFill>
                  <a:schemeClr val="dk1"/>
                </a:solidFill>
              </a:rPr>
              <a:t>ax</a:t>
            </a:r>
            <a:r>
              <a:rPr lang="en-US" sz="2400">
                <a:solidFill>
                  <a:schemeClr val="dk1"/>
                </a:solidFill>
              </a:rPr>
              <a:t> thì ta không cần xét các cạnh ở </a:t>
            </a:r>
            <a:r>
              <a:rPr b="1" lang="en-US" sz="2400">
                <a:solidFill>
                  <a:schemeClr val="dk1"/>
                </a:solidFill>
              </a:rPr>
              <a:t>nửa dưới</a:t>
            </a:r>
            <a:r>
              <a:rPr lang="en-US" sz="2400">
                <a:solidFill>
                  <a:schemeClr val="dk1"/>
                </a:solidFill>
              </a:rPr>
              <a:t>.  Ngược lại, nếu O nằm ở nửa dưới thì ta không cần xét các cạnh ở trên.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 rot="10800000">
            <a:off x="10463201" y="4796550"/>
            <a:ext cx="88500" cy="96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81896d73_1_1163"/>
          <p:cNvSpPr txBox="1"/>
          <p:nvPr>
            <p:ph type="title"/>
          </p:nvPr>
        </p:nvSpPr>
        <p:spPr>
          <a:xfrm>
            <a:off x="192475" y="209725"/>
            <a:ext cx="105156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Thuật toán: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8581896d73_1_1163"/>
          <p:cNvSpPr txBox="1"/>
          <p:nvPr/>
        </p:nvSpPr>
        <p:spPr>
          <a:xfrm>
            <a:off x="5584778" y="2603729"/>
            <a:ext cx="3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581896d73_1_1163"/>
          <p:cNvSpPr txBox="1"/>
          <p:nvPr/>
        </p:nvSpPr>
        <p:spPr>
          <a:xfrm>
            <a:off x="6977849" y="364665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581896d73_1_1163"/>
          <p:cNvSpPr txBox="1"/>
          <p:nvPr/>
        </p:nvSpPr>
        <p:spPr>
          <a:xfrm>
            <a:off x="192475" y="1141381"/>
            <a:ext cx="11710800" cy="4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chemeClr val="dk1"/>
                </a:solidFill>
              </a:rPr>
              <a:t>if (O.x &lt;=Xmin || O.x &gt;=Xmax)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	return “NO"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newPoints =dividedPoint(points,O)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for (int i =0; i&lt;newPoints.length-1;i++)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{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	if (Area(newPoints[i],newPoints[i+1],O) &lt;=0)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		return “NO"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}</a:t>
            </a:r>
            <a:endParaRPr sz="2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return “YES”  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46" name="Google Shape;146;g8581896d73_1_1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225" y="4168351"/>
            <a:ext cx="16764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8581896d73_1_1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7225" y="3510429"/>
            <a:ext cx="285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8581896d73_1_1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3625" y="3615891"/>
            <a:ext cx="285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8581896d73_1_1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8225" y="4849391"/>
            <a:ext cx="3686175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8581896d73_1_1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06000" y="3811229"/>
            <a:ext cx="66675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8581896d73_1_1163"/>
          <p:cNvSpPr txBox="1"/>
          <p:nvPr/>
        </p:nvSpPr>
        <p:spPr>
          <a:xfrm>
            <a:off x="9786038" y="3317488"/>
            <a:ext cx="306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8581896d73_1_1163"/>
          <p:cNvSpPr txBox="1"/>
          <p:nvPr/>
        </p:nvSpPr>
        <p:spPr>
          <a:xfrm>
            <a:off x="8269725" y="4480100"/>
            <a:ext cx="57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Xmin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8581896d73_1_1163"/>
          <p:cNvSpPr txBox="1"/>
          <p:nvPr/>
        </p:nvSpPr>
        <p:spPr>
          <a:xfrm>
            <a:off x="10552200" y="4480100"/>
            <a:ext cx="78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Xmax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8581896d73_1_1163"/>
          <p:cNvSpPr/>
          <p:nvPr/>
        </p:nvSpPr>
        <p:spPr>
          <a:xfrm rot="10800000">
            <a:off x="8814875" y="4796550"/>
            <a:ext cx="88500" cy="96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581896d73_1_1163"/>
          <p:cNvSpPr/>
          <p:nvPr/>
        </p:nvSpPr>
        <p:spPr>
          <a:xfrm rot="10800000">
            <a:off x="10463201" y="4796550"/>
            <a:ext cx="88500" cy="96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838200" y="193675"/>
            <a:ext cx="10515600" cy="1043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/>
              <a:buNone/>
            </a:pPr>
            <a:r>
              <a:rPr b="1" lang="en-US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Nhận xét  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838200" y="1099794"/>
            <a:ext cx="100596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Vẽ các đường thẳng x=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Gi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ta chia mặt phẳng thành các miền không giao nhau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Đoạn thẳng G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chia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miền (α</a:t>
            </a:r>
            <a:r>
              <a:rPr b="1" baseline="-25000"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thành hai miền (trong đa giác và ngoài đa giác).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275" y="3648069"/>
            <a:ext cx="38957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838200" y="2647300"/>
            <a:ext cx="776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600">
                <a:solidFill>
                  <a:schemeClr val="dk1"/>
                </a:solidFill>
              </a:rPr>
              <a:t>Nếu O thuộc (α</a:t>
            </a:r>
            <a:r>
              <a:rPr baseline="-25000" lang="en-US" sz="2600">
                <a:solidFill>
                  <a:schemeClr val="dk1"/>
                </a:solidFill>
              </a:rPr>
              <a:t>i</a:t>
            </a:r>
            <a:r>
              <a:rPr lang="en-US" sz="2600">
                <a:solidFill>
                  <a:schemeClr val="dk1"/>
                </a:solidFill>
              </a:rPr>
              <a:t>) và nằm phía trên đoạn thẳng </a:t>
            </a:r>
            <a:r>
              <a:rPr lang="en-US" sz="2900">
                <a:solidFill>
                  <a:schemeClr val="dk1"/>
                </a:solidFill>
              </a:rPr>
              <a:t> G</a:t>
            </a:r>
            <a:r>
              <a:rPr baseline="-25000" lang="en-US" sz="2900">
                <a:solidFill>
                  <a:schemeClr val="dk1"/>
                </a:solidFill>
              </a:rPr>
              <a:t>i-1</a:t>
            </a:r>
            <a:r>
              <a:rPr lang="en-US" sz="2900">
                <a:solidFill>
                  <a:schemeClr val="dk1"/>
                </a:solidFill>
              </a:rPr>
              <a:t>G</a:t>
            </a:r>
            <a:r>
              <a:rPr baseline="-25000" lang="en-US" sz="2900">
                <a:solidFill>
                  <a:schemeClr val="dk1"/>
                </a:solidFill>
              </a:rPr>
              <a:t>i</a:t>
            </a:r>
            <a:r>
              <a:rPr lang="en-US" sz="2900">
                <a:solidFill>
                  <a:schemeClr val="dk1"/>
                </a:solidFill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 thì O </a:t>
            </a:r>
            <a:r>
              <a:rPr b="1" lang="en-US" sz="2600">
                <a:solidFill>
                  <a:schemeClr val="dk1"/>
                </a:solidFill>
              </a:rPr>
              <a:t>nằm ngoài</a:t>
            </a:r>
            <a:r>
              <a:rPr lang="en-US" sz="2600">
                <a:solidFill>
                  <a:schemeClr val="dk1"/>
                </a:solidFill>
              </a:rPr>
              <a:t> đa giác. ngược lại nếu O nằm dưới </a:t>
            </a:r>
            <a:r>
              <a:rPr lang="en-US" sz="2900">
                <a:solidFill>
                  <a:schemeClr val="dk1"/>
                </a:solidFill>
              </a:rPr>
              <a:t> G</a:t>
            </a:r>
            <a:r>
              <a:rPr baseline="-25000" lang="en-US" sz="2900">
                <a:solidFill>
                  <a:schemeClr val="dk1"/>
                </a:solidFill>
              </a:rPr>
              <a:t>i-1</a:t>
            </a:r>
            <a:r>
              <a:rPr lang="en-US" sz="2900">
                <a:solidFill>
                  <a:schemeClr val="dk1"/>
                </a:solidFill>
              </a:rPr>
              <a:t>G</a:t>
            </a:r>
            <a:r>
              <a:rPr baseline="-25000" lang="en-US" sz="2900">
                <a:solidFill>
                  <a:schemeClr val="dk1"/>
                </a:solidFill>
              </a:rPr>
              <a:t>i</a:t>
            </a:r>
            <a:r>
              <a:rPr lang="en-US" sz="2900">
                <a:solidFill>
                  <a:schemeClr val="dk1"/>
                </a:solidFill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 thì O </a:t>
            </a:r>
            <a:r>
              <a:rPr b="1" lang="en-US" sz="2600">
                <a:solidFill>
                  <a:schemeClr val="dk1"/>
                </a:solidFill>
              </a:rPr>
              <a:t>nằm trong</a:t>
            </a:r>
            <a:r>
              <a:rPr lang="en-US" sz="2600">
                <a:solidFill>
                  <a:schemeClr val="dk1"/>
                </a:solidFill>
              </a:rPr>
              <a:t> đa giác.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581896d73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/>
              <a:buNone/>
            </a:pPr>
            <a:r>
              <a:rPr b="1" lang="en-US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Thuật toán </a:t>
            </a:r>
            <a:endParaRPr/>
          </a:p>
        </p:txBody>
      </p:sp>
      <p:sp>
        <p:nvSpPr>
          <p:cNvPr id="169" name="Google Shape;169;g8581896d73_0_3"/>
          <p:cNvSpPr txBox="1"/>
          <p:nvPr/>
        </p:nvSpPr>
        <p:spPr>
          <a:xfrm>
            <a:off x="838200" y="1446550"/>
            <a:ext cx="8754900" cy="4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chemeClr val="dk1"/>
                </a:solidFill>
              </a:rPr>
              <a:t>if (O.x &lt;=Xmin || O.x &gt;=Xmax)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	return “NO"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newPoints =dividedPoint(points,O) // Loại bỏ các điểm khác miền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	G1,G2 =FindArea(newPoints,O) // Tìm G1, G2 mà O thuộc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if (Area(G1,G2,O) &lt;=0)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return “NO"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else </a:t>
            </a:r>
            <a:endParaRPr sz="2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return “YES”  </a:t>
            </a:r>
            <a:endParaRPr sz="2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Độ phức tạp O(Log(N))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70" name="Google Shape;170;g8581896d7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650" y="3648069"/>
            <a:ext cx="38957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655093" y="2721114"/>
            <a:ext cx="112630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CẢM ƠN THẦY VÀ CÁC BẠN ĐÃ LẮNG NGHE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2020-05-06T01:38:00Z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