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1.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2.xml" ContentType="application/vnd.openxmlformats-officedocument.drawingml.chartshape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3.xml" ContentType="application/vnd.openxmlformats-officedocument.drawingml.chartshape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4.xml" ContentType="application/vnd.openxmlformats-officedocument.drawingml.chartshape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5" r:id="rId5"/>
    <p:sldId id="260" r:id="rId6"/>
    <p:sldId id="263" r:id="rId7"/>
    <p:sldId id="270" r:id="rId8"/>
    <p:sldId id="261" r:id="rId9"/>
    <p:sldId id="262" r:id="rId10"/>
    <p:sldId id="264" r:id="rId11"/>
    <p:sldId id="271" r:id="rId12"/>
    <p:sldId id="266" r:id="rId13"/>
    <p:sldId id="267" r:id="rId14"/>
    <p:sldId id="272" r:id="rId15"/>
    <p:sldId id="269" r:id="rId16"/>
    <p:sldId id="268" r:id="rId17"/>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A6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33"/>
    <p:restoredTop sz="94663"/>
  </p:normalViewPr>
  <p:slideViewPr>
    <p:cSldViewPr snapToGrid="0" snapToObjects="1">
      <p:cViewPr>
        <p:scale>
          <a:sx n="115" d="100"/>
          <a:sy n="115" d="100"/>
        </p:scale>
        <p:origin x="26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1.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2.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3.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5400" cap="rnd">
              <a:noFill/>
              <a:round/>
            </a:ln>
            <a:effectLst/>
          </c:spPr>
          <c:marker>
            <c:symbol val="circle"/>
            <c:size val="5"/>
            <c:spPr>
              <a:solidFill>
                <a:schemeClr val="accent1"/>
              </a:solidFill>
              <a:ln w="9525">
                <a:solidFill>
                  <a:schemeClr val="accent1"/>
                </a:solidFill>
              </a:ln>
              <a:effectLst/>
            </c:spPr>
          </c:marker>
          <c:xVal>
            <c:numRef>
              <c:f>Sheet1!$A$2:$A$7</c:f>
              <c:numCache>
                <c:formatCode>General</c:formatCode>
                <c:ptCount val="6"/>
                <c:pt idx="0">
                  <c:v>3</c:v>
                </c:pt>
                <c:pt idx="1">
                  <c:v>1</c:v>
                </c:pt>
                <c:pt idx="2">
                  <c:v>3</c:v>
                </c:pt>
                <c:pt idx="3">
                  <c:v>6</c:v>
                </c:pt>
                <c:pt idx="4">
                  <c:v>8</c:v>
                </c:pt>
                <c:pt idx="5">
                  <c:v>6</c:v>
                </c:pt>
              </c:numCache>
            </c:numRef>
          </c:xVal>
          <c:yVal>
            <c:numRef>
              <c:f>Sheet1!$B$2:$B$7</c:f>
              <c:numCache>
                <c:formatCode>General</c:formatCode>
                <c:ptCount val="6"/>
                <c:pt idx="0">
                  <c:v>5</c:v>
                </c:pt>
                <c:pt idx="1">
                  <c:v>3</c:v>
                </c:pt>
                <c:pt idx="2">
                  <c:v>1</c:v>
                </c:pt>
                <c:pt idx="3">
                  <c:v>1</c:v>
                </c:pt>
                <c:pt idx="4">
                  <c:v>3</c:v>
                </c:pt>
                <c:pt idx="5">
                  <c:v>5</c:v>
                </c:pt>
              </c:numCache>
            </c:numRef>
          </c:yVal>
          <c:smooth val="0"/>
          <c:extLst>
            <c:ext xmlns:c16="http://schemas.microsoft.com/office/drawing/2014/chart" uri="{C3380CC4-5D6E-409C-BE32-E72D297353CC}">
              <c16:uniqueId val="{00000000-F34A-4648-8B08-6AD1DF901B64}"/>
            </c:ext>
          </c:extLst>
        </c:ser>
        <c:dLbls>
          <c:showLegendKey val="0"/>
          <c:showVal val="0"/>
          <c:showCatName val="0"/>
          <c:showSerName val="0"/>
          <c:showPercent val="0"/>
          <c:showBubbleSize val="0"/>
        </c:dLbls>
        <c:axId val="1472973488"/>
        <c:axId val="1472975120"/>
      </c:scatterChart>
      <c:valAx>
        <c:axId val="14729734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VN"/>
          </a:p>
        </c:txPr>
        <c:crossAx val="1472975120"/>
        <c:crosses val="autoZero"/>
        <c:crossBetween val="midCat"/>
      </c:valAx>
      <c:valAx>
        <c:axId val="1472975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VN"/>
          </a:p>
        </c:txPr>
        <c:crossAx val="14729734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V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5400" cap="rnd">
              <a:noFill/>
              <a:round/>
            </a:ln>
            <a:effectLst/>
          </c:spPr>
          <c:marker>
            <c:symbol val="circle"/>
            <c:size val="5"/>
            <c:spPr>
              <a:solidFill>
                <a:schemeClr val="accent1"/>
              </a:solidFill>
              <a:ln w="9525">
                <a:solidFill>
                  <a:schemeClr val="accent1"/>
                </a:solidFill>
              </a:ln>
              <a:effectLst/>
            </c:spPr>
          </c:marker>
          <c:xVal>
            <c:numRef>
              <c:f>Sheet1!$A$2:$A$7</c:f>
              <c:numCache>
                <c:formatCode>General</c:formatCode>
                <c:ptCount val="6"/>
                <c:pt idx="0">
                  <c:v>3</c:v>
                </c:pt>
                <c:pt idx="1">
                  <c:v>1</c:v>
                </c:pt>
                <c:pt idx="2">
                  <c:v>3</c:v>
                </c:pt>
                <c:pt idx="3">
                  <c:v>6</c:v>
                </c:pt>
                <c:pt idx="4">
                  <c:v>8</c:v>
                </c:pt>
                <c:pt idx="5">
                  <c:v>6</c:v>
                </c:pt>
              </c:numCache>
            </c:numRef>
          </c:xVal>
          <c:yVal>
            <c:numRef>
              <c:f>Sheet1!$B$2:$B$7</c:f>
              <c:numCache>
                <c:formatCode>General</c:formatCode>
                <c:ptCount val="6"/>
                <c:pt idx="0">
                  <c:v>5</c:v>
                </c:pt>
                <c:pt idx="1">
                  <c:v>3</c:v>
                </c:pt>
                <c:pt idx="2">
                  <c:v>1</c:v>
                </c:pt>
                <c:pt idx="3">
                  <c:v>1</c:v>
                </c:pt>
                <c:pt idx="4">
                  <c:v>3</c:v>
                </c:pt>
                <c:pt idx="5">
                  <c:v>5</c:v>
                </c:pt>
              </c:numCache>
            </c:numRef>
          </c:yVal>
          <c:smooth val="0"/>
          <c:extLst>
            <c:ext xmlns:c16="http://schemas.microsoft.com/office/drawing/2014/chart" uri="{C3380CC4-5D6E-409C-BE32-E72D297353CC}">
              <c16:uniqueId val="{00000000-7E3D-0246-85A7-D8C0E11F2FF5}"/>
            </c:ext>
          </c:extLst>
        </c:ser>
        <c:dLbls>
          <c:showLegendKey val="0"/>
          <c:showVal val="0"/>
          <c:showCatName val="0"/>
          <c:showSerName val="0"/>
          <c:showPercent val="0"/>
          <c:showBubbleSize val="0"/>
        </c:dLbls>
        <c:axId val="1472973488"/>
        <c:axId val="1472975120"/>
      </c:scatterChart>
      <c:valAx>
        <c:axId val="14729734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VN"/>
          </a:p>
        </c:txPr>
        <c:crossAx val="1472975120"/>
        <c:crosses val="autoZero"/>
        <c:crossBetween val="midCat"/>
      </c:valAx>
      <c:valAx>
        <c:axId val="1472975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VN"/>
          </a:p>
        </c:txPr>
        <c:crossAx val="14729734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V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5400" cap="rnd">
              <a:noFill/>
              <a:round/>
            </a:ln>
            <a:effectLst/>
          </c:spPr>
          <c:marker>
            <c:symbol val="circle"/>
            <c:size val="5"/>
            <c:spPr>
              <a:solidFill>
                <a:schemeClr val="accent1"/>
              </a:solidFill>
              <a:ln w="9525">
                <a:solidFill>
                  <a:schemeClr val="accent1"/>
                </a:solidFill>
              </a:ln>
              <a:effectLst/>
            </c:spPr>
          </c:marker>
          <c:xVal>
            <c:numRef>
              <c:f>Sheet1!$A$2:$A$7</c:f>
              <c:numCache>
                <c:formatCode>General</c:formatCode>
                <c:ptCount val="6"/>
                <c:pt idx="0">
                  <c:v>3</c:v>
                </c:pt>
                <c:pt idx="1">
                  <c:v>1</c:v>
                </c:pt>
                <c:pt idx="2">
                  <c:v>3</c:v>
                </c:pt>
                <c:pt idx="3">
                  <c:v>6</c:v>
                </c:pt>
                <c:pt idx="4">
                  <c:v>8</c:v>
                </c:pt>
                <c:pt idx="5">
                  <c:v>6</c:v>
                </c:pt>
              </c:numCache>
            </c:numRef>
          </c:xVal>
          <c:yVal>
            <c:numRef>
              <c:f>Sheet1!$B$2:$B$7</c:f>
              <c:numCache>
                <c:formatCode>General</c:formatCode>
                <c:ptCount val="6"/>
                <c:pt idx="0">
                  <c:v>5</c:v>
                </c:pt>
                <c:pt idx="1">
                  <c:v>3</c:v>
                </c:pt>
                <c:pt idx="2">
                  <c:v>1</c:v>
                </c:pt>
                <c:pt idx="3">
                  <c:v>1</c:v>
                </c:pt>
                <c:pt idx="4">
                  <c:v>3</c:v>
                </c:pt>
                <c:pt idx="5">
                  <c:v>5</c:v>
                </c:pt>
              </c:numCache>
            </c:numRef>
          </c:yVal>
          <c:smooth val="0"/>
          <c:extLst>
            <c:ext xmlns:c16="http://schemas.microsoft.com/office/drawing/2014/chart" uri="{C3380CC4-5D6E-409C-BE32-E72D297353CC}">
              <c16:uniqueId val="{00000000-DD34-5A4C-8F81-C819CC86340A}"/>
            </c:ext>
          </c:extLst>
        </c:ser>
        <c:dLbls>
          <c:showLegendKey val="0"/>
          <c:showVal val="0"/>
          <c:showCatName val="0"/>
          <c:showSerName val="0"/>
          <c:showPercent val="0"/>
          <c:showBubbleSize val="0"/>
        </c:dLbls>
        <c:axId val="1472973488"/>
        <c:axId val="1472975120"/>
      </c:scatterChart>
      <c:valAx>
        <c:axId val="14729734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VN"/>
          </a:p>
        </c:txPr>
        <c:crossAx val="1472975120"/>
        <c:crosses val="autoZero"/>
        <c:crossBetween val="midCat"/>
      </c:valAx>
      <c:valAx>
        <c:axId val="1472975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VN"/>
          </a:p>
        </c:txPr>
        <c:crossAx val="14729734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V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5400" cap="rnd">
              <a:noFill/>
              <a:round/>
            </a:ln>
            <a:effectLst/>
          </c:spPr>
          <c:marker>
            <c:symbol val="circle"/>
            <c:size val="5"/>
            <c:spPr>
              <a:solidFill>
                <a:schemeClr val="accent1"/>
              </a:solidFill>
              <a:ln w="9525">
                <a:solidFill>
                  <a:schemeClr val="accent1"/>
                </a:solidFill>
              </a:ln>
              <a:effectLst/>
            </c:spPr>
          </c:marker>
          <c:xVal>
            <c:numRef>
              <c:f>Sheet1!$A$2:$A$7</c:f>
              <c:numCache>
                <c:formatCode>General</c:formatCode>
                <c:ptCount val="6"/>
                <c:pt idx="0">
                  <c:v>3</c:v>
                </c:pt>
                <c:pt idx="1">
                  <c:v>1</c:v>
                </c:pt>
                <c:pt idx="2">
                  <c:v>3</c:v>
                </c:pt>
                <c:pt idx="3">
                  <c:v>6</c:v>
                </c:pt>
                <c:pt idx="4">
                  <c:v>8</c:v>
                </c:pt>
                <c:pt idx="5">
                  <c:v>6</c:v>
                </c:pt>
              </c:numCache>
            </c:numRef>
          </c:xVal>
          <c:yVal>
            <c:numRef>
              <c:f>Sheet1!$B$2:$B$7</c:f>
              <c:numCache>
                <c:formatCode>General</c:formatCode>
                <c:ptCount val="6"/>
                <c:pt idx="0">
                  <c:v>5</c:v>
                </c:pt>
                <c:pt idx="1">
                  <c:v>3</c:v>
                </c:pt>
                <c:pt idx="2">
                  <c:v>1</c:v>
                </c:pt>
                <c:pt idx="3">
                  <c:v>1</c:v>
                </c:pt>
                <c:pt idx="4">
                  <c:v>3</c:v>
                </c:pt>
                <c:pt idx="5">
                  <c:v>5</c:v>
                </c:pt>
              </c:numCache>
            </c:numRef>
          </c:yVal>
          <c:smooth val="0"/>
          <c:extLst>
            <c:ext xmlns:c16="http://schemas.microsoft.com/office/drawing/2014/chart" uri="{C3380CC4-5D6E-409C-BE32-E72D297353CC}">
              <c16:uniqueId val="{00000000-ACD9-1E4F-86AB-6848C794A2EF}"/>
            </c:ext>
          </c:extLst>
        </c:ser>
        <c:dLbls>
          <c:showLegendKey val="0"/>
          <c:showVal val="0"/>
          <c:showCatName val="0"/>
          <c:showSerName val="0"/>
          <c:showPercent val="0"/>
          <c:showBubbleSize val="0"/>
        </c:dLbls>
        <c:axId val="1472973488"/>
        <c:axId val="1472975120"/>
      </c:scatterChart>
      <c:valAx>
        <c:axId val="14729734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VN"/>
          </a:p>
        </c:txPr>
        <c:crossAx val="1472975120"/>
        <c:crosses val="autoZero"/>
        <c:crossBetween val="midCat"/>
      </c:valAx>
      <c:valAx>
        <c:axId val="1472975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VN"/>
          </a:p>
        </c:txPr>
        <c:crossAx val="14729734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V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5400" cap="rnd">
              <a:noFill/>
              <a:round/>
            </a:ln>
            <a:effectLst/>
          </c:spPr>
          <c:marker>
            <c:symbol val="circle"/>
            <c:size val="5"/>
            <c:spPr>
              <a:solidFill>
                <a:schemeClr val="accent1"/>
              </a:solidFill>
              <a:ln w="9525">
                <a:solidFill>
                  <a:schemeClr val="accent1"/>
                </a:solidFill>
              </a:ln>
              <a:effectLst/>
            </c:spPr>
          </c:marker>
          <c:xVal>
            <c:numRef>
              <c:f>Sheet1!$A$2:$A$7</c:f>
              <c:numCache>
                <c:formatCode>General</c:formatCode>
                <c:ptCount val="6"/>
                <c:pt idx="0">
                  <c:v>3</c:v>
                </c:pt>
                <c:pt idx="1">
                  <c:v>1</c:v>
                </c:pt>
                <c:pt idx="2">
                  <c:v>3</c:v>
                </c:pt>
                <c:pt idx="3">
                  <c:v>6</c:v>
                </c:pt>
                <c:pt idx="4">
                  <c:v>8</c:v>
                </c:pt>
                <c:pt idx="5">
                  <c:v>6</c:v>
                </c:pt>
              </c:numCache>
            </c:numRef>
          </c:xVal>
          <c:yVal>
            <c:numRef>
              <c:f>Sheet1!$B$2:$B$7</c:f>
              <c:numCache>
                <c:formatCode>General</c:formatCode>
                <c:ptCount val="6"/>
                <c:pt idx="0">
                  <c:v>5</c:v>
                </c:pt>
                <c:pt idx="1">
                  <c:v>3</c:v>
                </c:pt>
                <c:pt idx="2">
                  <c:v>1</c:v>
                </c:pt>
                <c:pt idx="3">
                  <c:v>1</c:v>
                </c:pt>
                <c:pt idx="4">
                  <c:v>3</c:v>
                </c:pt>
                <c:pt idx="5">
                  <c:v>5</c:v>
                </c:pt>
              </c:numCache>
            </c:numRef>
          </c:yVal>
          <c:smooth val="0"/>
          <c:extLst>
            <c:ext xmlns:c16="http://schemas.microsoft.com/office/drawing/2014/chart" uri="{C3380CC4-5D6E-409C-BE32-E72D297353CC}">
              <c16:uniqueId val="{00000000-F68A-7C45-AF8B-9885E3A0EB8A}"/>
            </c:ext>
          </c:extLst>
        </c:ser>
        <c:dLbls>
          <c:showLegendKey val="0"/>
          <c:showVal val="0"/>
          <c:showCatName val="0"/>
          <c:showSerName val="0"/>
          <c:showPercent val="0"/>
          <c:showBubbleSize val="0"/>
        </c:dLbls>
        <c:axId val="1472973488"/>
        <c:axId val="1472975120"/>
      </c:scatterChart>
      <c:valAx>
        <c:axId val="14729734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VN"/>
          </a:p>
        </c:txPr>
        <c:crossAx val="1472975120"/>
        <c:crosses val="autoZero"/>
        <c:crossBetween val="midCat"/>
      </c:valAx>
      <c:valAx>
        <c:axId val="1472975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VN"/>
          </a:p>
        </c:txPr>
        <c:crossAx val="14729734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V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5400" cap="rnd">
              <a:noFill/>
              <a:round/>
            </a:ln>
            <a:effectLst/>
          </c:spPr>
          <c:marker>
            <c:symbol val="circle"/>
            <c:size val="5"/>
            <c:spPr>
              <a:solidFill>
                <a:schemeClr val="accent1"/>
              </a:solidFill>
              <a:ln w="9525">
                <a:solidFill>
                  <a:schemeClr val="accent1"/>
                </a:solidFill>
              </a:ln>
              <a:effectLst/>
            </c:spPr>
          </c:marker>
          <c:xVal>
            <c:numRef>
              <c:f>Sheet1!$A$2:$A$7</c:f>
              <c:numCache>
                <c:formatCode>General</c:formatCode>
                <c:ptCount val="6"/>
                <c:pt idx="0">
                  <c:v>3</c:v>
                </c:pt>
                <c:pt idx="1">
                  <c:v>1</c:v>
                </c:pt>
                <c:pt idx="2">
                  <c:v>3</c:v>
                </c:pt>
                <c:pt idx="3">
                  <c:v>6</c:v>
                </c:pt>
                <c:pt idx="4">
                  <c:v>8</c:v>
                </c:pt>
                <c:pt idx="5">
                  <c:v>6</c:v>
                </c:pt>
              </c:numCache>
            </c:numRef>
          </c:xVal>
          <c:yVal>
            <c:numRef>
              <c:f>Sheet1!$B$2:$B$7</c:f>
              <c:numCache>
                <c:formatCode>General</c:formatCode>
                <c:ptCount val="6"/>
                <c:pt idx="0">
                  <c:v>5</c:v>
                </c:pt>
                <c:pt idx="1">
                  <c:v>3</c:v>
                </c:pt>
                <c:pt idx="2">
                  <c:v>1</c:v>
                </c:pt>
                <c:pt idx="3">
                  <c:v>1</c:v>
                </c:pt>
                <c:pt idx="4">
                  <c:v>3</c:v>
                </c:pt>
                <c:pt idx="5">
                  <c:v>5</c:v>
                </c:pt>
              </c:numCache>
            </c:numRef>
          </c:yVal>
          <c:smooth val="0"/>
          <c:extLst>
            <c:ext xmlns:c16="http://schemas.microsoft.com/office/drawing/2014/chart" uri="{C3380CC4-5D6E-409C-BE32-E72D297353CC}">
              <c16:uniqueId val="{00000000-9F18-394B-A98E-4CB19DFB0EDC}"/>
            </c:ext>
          </c:extLst>
        </c:ser>
        <c:dLbls>
          <c:showLegendKey val="0"/>
          <c:showVal val="0"/>
          <c:showCatName val="0"/>
          <c:showSerName val="0"/>
          <c:showPercent val="0"/>
          <c:showBubbleSize val="0"/>
        </c:dLbls>
        <c:axId val="1472973488"/>
        <c:axId val="1472975120"/>
      </c:scatterChart>
      <c:valAx>
        <c:axId val="14729734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VN"/>
          </a:p>
        </c:txPr>
        <c:crossAx val="1472975120"/>
        <c:crosses val="autoZero"/>
        <c:crossBetween val="midCat"/>
      </c:valAx>
      <c:valAx>
        <c:axId val="1472975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VN"/>
          </a:p>
        </c:txPr>
        <c:crossAx val="14729734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V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5400" cap="rnd">
              <a:noFill/>
              <a:round/>
            </a:ln>
            <a:effectLst/>
          </c:spPr>
          <c:marker>
            <c:symbol val="circle"/>
            <c:size val="5"/>
            <c:spPr>
              <a:solidFill>
                <a:schemeClr val="accent1"/>
              </a:solidFill>
              <a:ln w="9525">
                <a:solidFill>
                  <a:schemeClr val="accent1"/>
                </a:solidFill>
              </a:ln>
              <a:effectLst/>
            </c:spPr>
          </c:marker>
          <c:xVal>
            <c:numRef>
              <c:f>Sheet1!$A$2:$A$7</c:f>
              <c:numCache>
                <c:formatCode>General</c:formatCode>
                <c:ptCount val="6"/>
                <c:pt idx="0">
                  <c:v>3</c:v>
                </c:pt>
                <c:pt idx="1">
                  <c:v>1</c:v>
                </c:pt>
                <c:pt idx="2">
                  <c:v>3</c:v>
                </c:pt>
                <c:pt idx="3">
                  <c:v>6</c:v>
                </c:pt>
                <c:pt idx="4">
                  <c:v>8</c:v>
                </c:pt>
                <c:pt idx="5">
                  <c:v>6</c:v>
                </c:pt>
              </c:numCache>
            </c:numRef>
          </c:xVal>
          <c:yVal>
            <c:numRef>
              <c:f>Sheet1!$B$2:$B$7</c:f>
              <c:numCache>
                <c:formatCode>General</c:formatCode>
                <c:ptCount val="6"/>
                <c:pt idx="0">
                  <c:v>5</c:v>
                </c:pt>
                <c:pt idx="1">
                  <c:v>3</c:v>
                </c:pt>
                <c:pt idx="2">
                  <c:v>1</c:v>
                </c:pt>
                <c:pt idx="3">
                  <c:v>1</c:v>
                </c:pt>
                <c:pt idx="4">
                  <c:v>3</c:v>
                </c:pt>
                <c:pt idx="5">
                  <c:v>5</c:v>
                </c:pt>
              </c:numCache>
            </c:numRef>
          </c:yVal>
          <c:smooth val="0"/>
          <c:extLst>
            <c:ext xmlns:c16="http://schemas.microsoft.com/office/drawing/2014/chart" uri="{C3380CC4-5D6E-409C-BE32-E72D297353CC}">
              <c16:uniqueId val="{00000000-9F18-394B-A98E-4CB19DFB0EDC}"/>
            </c:ext>
          </c:extLst>
        </c:ser>
        <c:dLbls>
          <c:showLegendKey val="0"/>
          <c:showVal val="0"/>
          <c:showCatName val="0"/>
          <c:showSerName val="0"/>
          <c:showPercent val="0"/>
          <c:showBubbleSize val="0"/>
        </c:dLbls>
        <c:axId val="1472973488"/>
        <c:axId val="1472975120"/>
      </c:scatterChart>
      <c:valAx>
        <c:axId val="14729734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VN"/>
          </a:p>
        </c:txPr>
        <c:crossAx val="1472975120"/>
        <c:crosses val="autoZero"/>
        <c:crossBetween val="midCat"/>
      </c:valAx>
      <c:valAx>
        <c:axId val="1472975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VN"/>
          </a:p>
        </c:txPr>
        <c:crossAx val="14729734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V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5400" cap="rnd">
              <a:noFill/>
              <a:round/>
            </a:ln>
            <a:effectLst/>
          </c:spPr>
          <c:marker>
            <c:symbol val="circle"/>
            <c:size val="5"/>
            <c:spPr>
              <a:solidFill>
                <a:schemeClr val="accent1"/>
              </a:solidFill>
              <a:ln w="9525">
                <a:solidFill>
                  <a:schemeClr val="accent1"/>
                </a:solidFill>
              </a:ln>
              <a:effectLst/>
            </c:spPr>
          </c:marker>
          <c:xVal>
            <c:numRef>
              <c:f>Sheet1!$A$2:$A$7</c:f>
              <c:numCache>
                <c:formatCode>General</c:formatCode>
                <c:ptCount val="6"/>
                <c:pt idx="0">
                  <c:v>3</c:v>
                </c:pt>
                <c:pt idx="1">
                  <c:v>1</c:v>
                </c:pt>
                <c:pt idx="2">
                  <c:v>3</c:v>
                </c:pt>
                <c:pt idx="3">
                  <c:v>6</c:v>
                </c:pt>
                <c:pt idx="4">
                  <c:v>8</c:v>
                </c:pt>
                <c:pt idx="5">
                  <c:v>6</c:v>
                </c:pt>
              </c:numCache>
            </c:numRef>
          </c:xVal>
          <c:yVal>
            <c:numRef>
              <c:f>Sheet1!$B$2:$B$7</c:f>
              <c:numCache>
                <c:formatCode>General</c:formatCode>
                <c:ptCount val="6"/>
                <c:pt idx="0">
                  <c:v>5</c:v>
                </c:pt>
                <c:pt idx="1">
                  <c:v>3</c:v>
                </c:pt>
                <c:pt idx="2">
                  <c:v>1</c:v>
                </c:pt>
                <c:pt idx="3">
                  <c:v>1</c:v>
                </c:pt>
                <c:pt idx="4">
                  <c:v>3</c:v>
                </c:pt>
                <c:pt idx="5">
                  <c:v>5</c:v>
                </c:pt>
              </c:numCache>
            </c:numRef>
          </c:yVal>
          <c:smooth val="0"/>
          <c:extLst>
            <c:ext xmlns:c16="http://schemas.microsoft.com/office/drawing/2014/chart" uri="{C3380CC4-5D6E-409C-BE32-E72D297353CC}">
              <c16:uniqueId val="{00000000-E547-B043-AF61-85676AACC48B}"/>
            </c:ext>
          </c:extLst>
        </c:ser>
        <c:dLbls>
          <c:showLegendKey val="0"/>
          <c:showVal val="0"/>
          <c:showCatName val="0"/>
          <c:showSerName val="0"/>
          <c:showPercent val="0"/>
          <c:showBubbleSize val="0"/>
        </c:dLbls>
        <c:axId val="1472973488"/>
        <c:axId val="1472975120"/>
      </c:scatterChart>
      <c:valAx>
        <c:axId val="14729734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VN"/>
          </a:p>
        </c:txPr>
        <c:crossAx val="1472975120"/>
        <c:crosses val="autoZero"/>
        <c:crossBetween val="midCat"/>
      </c:valAx>
      <c:valAx>
        <c:axId val="1472975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VN"/>
          </a:p>
        </c:txPr>
        <c:crossAx val="14729734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V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5400" cap="rnd">
              <a:noFill/>
              <a:round/>
            </a:ln>
            <a:effectLst/>
          </c:spPr>
          <c:marker>
            <c:symbol val="circle"/>
            <c:size val="5"/>
            <c:spPr>
              <a:solidFill>
                <a:schemeClr val="accent1"/>
              </a:solidFill>
              <a:ln w="9525">
                <a:solidFill>
                  <a:schemeClr val="accent1"/>
                </a:solidFill>
              </a:ln>
              <a:effectLst/>
            </c:spPr>
          </c:marker>
          <c:xVal>
            <c:numRef>
              <c:f>Sheet1!$A$2:$A$7</c:f>
              <c:numCache>
                <c:formatCode>General</c:formatCode>
                <c:ptCount val="6"/>
                <c:pt idx="0">
                  <c:v>3</c:v>
                </c:pt>
                <c:pt idx="1">
                  <c:v>1</c:v>
                </c:pt>
                <c:pt idx="2">
                  <c:v>3</c:v>
                </c:pt>
                <c:pt idx="3">
                  <c:v>6</c:v>
                </c:pt>
                <c:pt idx="4">
                  <c:v>8</c:v>
                </c:pt>
                <c:pt idx="5">
                  <c:v>6</c:v>
                </c:pt>
              </c:numCache>
            </c:numRef>
          </c:xVal>
          <c:yVal>
            <c:numRef>
              <c:f>Sheet1!$B$2:$B$7</c:f>
              <c:numCache>
                <c:formatCode>General</c:formatCode>
                <c:ptCount val="6"/>
                <c:pt idx="0">
                  <c:v>5</c:v>
                </c:pt>
                <c:pt idx="1">
                  <c:v>3</c:v>
                </c:pt>
                <c:pt idx="2">
                  <c:v>1</c:v>
                </c:pt>
                <c:pt idx="3">
                  <c:v>1</c:v>
                </c:pt>
                <c:pt idx="4">
                  <c:v>3</c:v>
                </c:pt>
                <c:pt idx="5">
                  <c:v>5</c:v>
                </c:pt>
              </c:numCache>
            </c:numRef>
          </c:yVal>
          <c:smooth val="0"/>
          <c:extLst>
            <c:ext xmlns:c16="http://schemas.microsoft.com/office/drawing/2014/chart" uri="{C3380CC4-5D6E-409C-BE32-E72D297353CC}">
              <c16:uniqueId val="{00000000-1D32-C54A-A518-B89F34292C11}"/>
            </c:ext>
          </c:extLst>
        </c:ser>
        <c:dLbls>
          <c:showLegendKey val="0"/>
          <c:showVal val="0"/>
          <c:showCatName val="0"/>
          <c:showSerName val="0"/>
          <c:showPercent val="0"/>
          <c:showBubbleSize val="0"/>
        </c:dLbls>
        <c:axId val="1472973488"/>
        <c:axId val="1472975120"/>
      </c:scatterChart>
      <c:valAx>
        <c:axId val="14729734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VN"/>
          </a:p>
        </c:txPr>
        <c:crossAx val="1472975120"/>
        <c:crosses val="autoZero"/>
        <c:crossBetween val="midCat"/>
      </c:valAx>
      <c:valAx>
        <c:axId val="1472975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VN"/>
          </a:p>
        </c:txPr>
        <c:crossAx val="14729734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V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5400" cap="rnd">
              <a:noFill/>
              <a:round/>
            </a:ln>
            <a:effectLst/>
          </c:spPr>
          <c:marker>
            <c:symbol val="circle"/>
            <c:size val="5"/>
            <c:spPr>
              <a:solidFill>
                <a:schemeClr val="accent1"/>
              </a:solidFill>
              <a:ln w="9525">
                <a:solidFill>
                  <a:schemeClr val="accent1"/>
                </a:solidFill>
              </a:ln>
              <a:effectLst/>
            </c:spPr>
          </c:marker>
          <c:xVal>
            <c:numRef>
              <c:f>Sheet1!$A$2:$A$7</c:f>
              <c:numCache>
                <c:formatCode>General</c:formatCode>
                <c:ptCount val="6"/>
                <c:pt idx="0">
                  <c:v>3</c:v>
                </c:pt>
                <c:pt idx="1">
                  <c:v>1</c:v>
                </c:pt>
                <c:pt idx="2">
                  <c:v>3</c:v>
                </c:pt>
                <c:pt idx="3">
                  <c:v>6</c:v>
                </c:pt>
                <c:pt idx="4">
                  <c:v>8</c:v>
                </c:pt>
                <c:pt idx="5">
                  <c:v>6</c:v>
                </c:pt>
              </c:numCache>
            </c:numRef>
          </c:xVal>
          <c:yVal>
            <c:numRef>
              <c:f>Sheet1!$B$2:$B$7</c:f>
              <c:numCache>
                <c:formatCode>General</c:formatCode>
                <c:ptCount val="6"/>
                <c:pt idx="0">
                  <c:v>5</c:v>
                </c:pt>
                <c:pt idx="1">
                  <c:v>3</c:v>
                </c:pt>
                <c:pt idx="2">
                  <c:v>1</c:v>
                </c:pt>
                <c:pt idx="3">
                  <c:v>1</c:v>
                </c:pt>
                <c:pt idx="4">
                  <c:v>3</c:v>
                </c:pt>
                <c:pt idx="5">
                  <c:v>5</c:v>
                </c:pt>
              </c:numCache>
            </c:numRef>
          </c:yVal>
          <c:smooth val="0"/>
          <c:extLst>
            <c:ext xmlns:c16="http://schemas.microsoft.com/office/drawing/2014/chart" uri="{C3380CC4-5D6E-409C-BE32-E72D297353CC}">
              <c16:uniqueId val="{00000000-6B91-614F-906B-015D3CA300CB}"/>
            </c:ext>
          </c:extLst>
        </c:ser>
        <c:dLbls>
          <c:showLegendKey val="0"/>
          <c:showVal val="0"/>
          <c:showCatName val="0"/>
          <c:showSerName val="0"/>
          <c:showPercent val="0"/>
          <c:showBubbleSize val="0"/>
        </c:dLbls>
        <c:axId val="1472973488"/>
        <c:axId val="1472975120"/>
      </c:scatterChart>
      <c:valAx>
        <c:axId val="14729734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VN"/>
          </a:p>
        </c:txPr>
        <c:crossAx val="1472975120"/>
        <c:crosses val="autoZero"/>
        <c:crossBetween val="midCat"/>
      </c:valAx>
      <c:valAx>
        <c:axId val="1472975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VN"/>
          </a:p>
        </c:txPr>
        <c:crossAx val="14729734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VN"/>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5400" cap="rnd">
              <a:noFill/>
              <a:round/>
            </a:ln>
            <a:effectLst/>
          </c:spPr>
          <c:marker>
            <c:symbol val="circle"/>
            <c:size val="5"/>
            <c:spPr>
              <a:solidFill>
                <a:schemeClr val="accent1"/>
              </a:solidFill>
              <a:ln w="9525">
                <a:solidFill>
                  <a:schemeClr val="accent1"/>
                </a:solidFill>
              </a:ln>
              <a:effectLst/>
            </c:spPr>
          </c:marker>
          <c:xVal>
            <c:numRef>
              <c:f>Sheet1!$A$2:$A$7</c:f>
              <c:numCache>
                <c:formatCode>General</c:formatCode>
                <c:ptCount val="6"/>
                <c:pt idx="0">
                  <c:v>3</c:v>
                </c:pt>
                <c:pt idx="1">
                  <c:v>1</c:v>
                </c:pt>
                <c:pt idx="2">
                  <c:v>3</c:v>
                </c:pt>
                <c:pt idx="3">
                  <c:v>6</c:v>
                </c:pt>
                <c:pt idx="4">
                  <c:v>8</c:v>
                </c:pt>
                <c:pt idx="5">
                  <c:v>6</c:v>
                </c:pt>
              </c:numCache>
            </c:numRef>
          </c:xVal>
          <c:yVal>
            <c:numRef>
              <c:f>Sheet1!$B$2:$B$7</c:f>
              <c:numCache>
                <c:formatCode>General</c:formatCode>
                <c:ptCount val="6"/>
                <c:pt idx="0">
                  <c:v>5</c:v>
                </c:pt>
                <c:pt idx="1">
                  <c:v>3</c:v>
                </c:pt>
                <c:pt idx="2">
                  <c:v>1</c:v>
                </c:pt>
                <c:pt idx="3">
                  <c:v>1</c:v>
                </c:pt>
                <c:pt idx="4">
                  <c:v>3</c:v>
                </c:pt>
                <c:pt idx="5">
                  <c:v>5</c:v>
                </c:pt>
              </c:numCache>
            </c:numRef>
          </c:yVal>
          <c:smooth val="0"/>
          <c:extLst>
            <c:ext xmlns:c16="http://schemas.microsoft.com/office/drawing/2014/chart" uri="{C3380CC4-5D6E-409C-BE32-E72D297353CC}">
              <c16:uniqueId val="{00000000-DEE7-844C-A45E-9AE24F52A28C}"/>
            </c:ext>
          </c:extLst>
        </c:ser>
        <c:dLbls>
          <c:showLegendKey val="0"/>
          <c:showVal val="0"/>
          <c:showCatName val="0"/>
          <c:showSerName val="0"/>
          <c:showPercent val="0"/>
          <c:showBubbleSize val="0"/>
        </c:dLbls>
        <c:axId val="1472973488"/>
        <c:axId val="1472975120"/>
      </c:scatterChart>
      <c:valAx>
        <c:axId val="14729734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VN"/>
          </a:p>
        </c:txPr>
        <c:crossAx val="1472975120"/>
        <c:crosses val="autoZero"/>
        <c:crossBetween val="midCat"/>
      </c:valAx>
      <c:valAx>
        <c:axId val="1472975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VN"/>
          </a:p>
        </c:txPr>
        <c:crossAx val="14729734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VN"/>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5400" cap="rnd">
              <a:noFill/>
              <a:round/>
            </a:ln>
            <a:effectLst/>
          </c:spPr>
          <c:marker>
            <c:symbol val="circle"/>
            <c:size val="5"/>
            <c:spPr>
              <a:solidFill>
                <a:schemeClr val="accent1"/>
              </a:solidFill>
              <a:ln w="9525">
                <a:solidFill>
                  <a:schemeClr val="accent1"/>
                </a:solidFill>
              </a:ln>
              <a:effectLst/>
            </c:spPr>
          </c:marker>
          <c:xVal>
            <c:numRef>
              <c:f>Sheet1!$A$2:$A$7</c:f>
              <c:numCache>
                <c:formatCode>General</c:formatCode>
                <c:ptCount val="6"/>
                <c:pt idx="0">
                  <c:v>3</c:v>
                </c:pt>
                <c:pt idx="1">
                  <c:v>1</c:v>
                </c:pt>
                <c:pt idx="2">
                  <c:v>3</c:v>
                </c:pt>
                <c:pt idx="3">
                  <c:v>6</c:v>
                </c:pt>
                <c:pt idx="4">
                  <c:v>8</c:v>
                </c:pt>
                <c:pt idx="5">
                  <c:v>6</c:v>
                </c:pt>
              </c:numCache>
            </c:numRef>
          </c:xVal>
          <c:yVal>
            <c:numRef>
              <c:f>Sheet1!$B$2:$B$7</c:f>
              <c:numCache>
                <c:formatCode>General</c:formatCode>
                <c:ptCount val="6"/>
                <c:pt idx="0">
                  <c:v>5</c:v>
                </c:pt>
                <c:pt idx="1">
                  <c:v>3</c:v>
                </c:pt>
                <c:pt idx="2">
                  <c:v>1</c:v>
                </c:pt>
                <c:pt idx="3">
                  <c:v>1</c:v>
                </c:pt>
                <c:pt idx="4">
                  <c:v>3</c:v>
                </c:pt>
                <c:pt idx="5">
                  <c:v>5</c:v>
                </c:pt>
              </c:numCache>
            </c:numRef>
          </c:yVal>
          <c:smooth val="0"/>
          <c:extLst>
            <c:ext xmlns:c16="http://schemas.microsoft.com/office/drawing/2014/chart" uri="{C3380CC4-5D6E-409C-BE32-E72D297353CC}">
              <c16:uniqueId val="{00000000-E7F4-1242-8510-0D666CAAD05F}"/>
            </c:ext>
          </c:extLst>
        </c:ser>
        <c:dLbls>
          <c:showLegendKey val="0"/>
          <c:showVal val="0"/>
          <c:showCatName val="0"/>
          <c:showSerName val="0"/>
          <c:showPercent val="0"/>
          <c:showBubbleSize val="0"/>
        </c:dLbls>
        <c:axId val="1472973488"/>
        <c:axId val="1472975120"/>
      </c:scatterChart>
      <c:valAx>
        <c:axId val="14729734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VN"/>
          </a:p>
        </c:txPr>
        <c:crossAx val="1472975120"/>
        <c:crosses val="autoZero"/>
        <c:crossBetween val="midCat"/>
      </c:valAx>
      <c:valAx>
        <c:axId val="1472975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VN"/>
          </a:p>
        </c:txPr>
        <c:crossAx val="14729734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VN"/>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5400" cap="rnd">
              <a:noFill/>
              <a:round/>
            </a:ln>
            <a:effectLst/>
          </c:spPr>
          <c:marker>
            <c:symbol val="circle"/>
            <c:size val="5"/>
            <c:spPr>
              <a:solidFill>
                <a:schemeClr val="accent1"/>
              </a:solidFill>
              <a:ln w="9525">
                <a:solidFill>
                  <a:schemeClr val="accent1"/>
                </a:solidFill>
              </a:ln>
              <a:effectLst/>
            </c:spPr>
          </c:marker>
          <c:xVal>
            <c:numRef>
              <c:f>Sheet1!$A$2:$A$7</c:f>
              <c:numCache>
                <c:formatCode>General</c:formatCode>
                <c:ptCount val="6"/>
                <c:pt idx="0">
                  <c:v>3</c:v>
                </c:pt>
                <c:pt idx="1">
                  <c:v>1</c:v>
                </c:pt>
                <c:pt idx="2">
                  <c:v>3</c:v>
                </c:pt>
                <c:pt idx="3">
                  <c:v>6</c:v>
                </c:pt>
                <c:pt idx="4">
                  <c:v>8</c:v>
                </c:pt>
                <c:pt idx="5">
                  <c:v>6</c:v>
                </c:pt>
              </c:numCache>
            </c:numRef>
          </c:xVal>
          <c:yVal>
            <c:numRef>
              <c:f>Sheet1!$B$2:$B$7</c:f>
              <c:numCache>
                <c:formatCode>General</c:formatCode>
                <c:ptCount val="6"/>
                <c:pt idx="0">
                  <c:v>5</c:v>
                </c:pt>
                <c:pt idx="1">
                  <c:v>3</c:v>
                </c:pt>
                <c:pt idx="2">
                  <c:v>1</c:v>
                </c:pt>
                <c:pt idx="3">
                  <c:v>1</c:v>
                </c:pt>
                <c:pt idx="4">
                  <c:v>3</c:v>
                </c:pt>
                <c:pt idx="5">
                  <c:v>5</c:v>
                </c:pt>
              </c:numCache>
            </c:numRef>
          </c:yVal>
          <c:smooth val="0"/>
          <c:extLst>
            <c:ext xmlns:c16="http://schemas.microsoft.com/office/drawing/2014/chart" uri="{C3380CC4-5D6E-409C-BE32-E72D297353CC}">
              <c16:uniqueId val="{00000000-298A-5545-999F-042637EB9DE7}"/>
            </c:ext>
          </c:extLst>
        </c:ser>
        <c:dLbls>
          <c:showLegendKey val="0"/>
          <c:showVal val="0"/>
          <c:showCatName val="0"/>
          <c:showSerName val="0"/>
          <c:showPercent val="0"/>
          <c:showBubbleSize val="0"/>
        </c:dLbls>
        <c:axId val="1472973488"/>
        <c:axId val="1472975120"/>
      </c:scatterChart>
      <c:valAx>
        <c:axId val="14729734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VN"/>
          </a:p>
        </c:txPr>
        <c:crossAx val="1472975120"/>
        <c:crosses val="autoZero"/>
        <c:crossBetween val="midCat"/>
      </c:valAx>
      <c:valAx>
        <c:axId val="1472975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VN"/>
          </a:p>
        </c:txPr>
        <c:crossAx val="14729734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VN"/>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0.11471</cdr:x>
      <cdr:y>0.42194</cdr:y>
    </cdr:from>
    <cdr:to>
      <cdr:x>0.17998</cdr:x>
      <cdr:y>0.46804</cdr:y>
    </cdr:to>
    <cdr:sp macro="" textlink="">
      <cdr:nvSpPr>
        <cdr:cNvPr id="2" name="TextBox 1">
          <a:extLst xmlns:a="http://schemas.openxmlformats.org/drawingml/2006/main">
            <a:ext uri="{FF2B5EF4-FFF2-40B4-BE49-F238E27FC236}">
              <a16:creationId xmlns:a16="http://schemas.microsoft.com/office/drawing/2014/main" id="{F1560717-1254-3347-8C5A-CC91B8E1E5F5}"/>
            </a:ext>
          </a:extLst>
        </cdr:cNvPr>
        <cdr:cNvSpPr txBox="1"/>
      </cdr:nvSpPr>
      <cdr:spPr>
        <a:xfrm xmlns:a="http://schemas.openxmlformats.org/drawingml/2006/main">
          <a:off x="593916" y="2092446"/>
          <a:ext cx="337930" cy="2286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0</a:t>
          </a:r>
          <a:endParaRPr lang="en-VN" sz="1200" dirty="0">
            <a:latin typeface="Cambria Math" panose="02040503050406030204" pitchFamily="18" charset="0"/>
            <a:ea typeface="Cambria Math" panose="02040503050406030204" pitchFamily="18" charset="0"/>
          </a:endParaRPr>
        </a:p>
      </cdr:txBody>
    </cdr:sp>
  </cdr:relSizeAnchor>
  <cdr:relSizeAnchor xmlns:cdr="http://schemas.openxmlformats.org/drawingml/2006/chartDrawing">
    <cdr:from>
      <cdr:x>0.29343</cdr:x>
      <cdr:y>0.1184</cdr:y>
    </cdr:from>
    <cdr:to>
      <cdr:x>0.35869</cdr:x>
      <cdr:y>0.1645</cdr:y>
    </cdr:to>
    <cdr:sp macro="" textlink="">
      <cdr:nvSpPr>
        <cdr:cNvPr id="3" name="TextBox 2">
          <a:extLst xmlns:a="http://schemas.openxmlformats.org/drawingml/2006/main">
            <a:ext uri="{FF2B5EF4-FFF2-40B4-BE49-F238E27FC236}">
              <a16:creationId xmlns:a16="http://schemas.microsoft.com/office/drawing/2014/main" id="{5B7DBCFB-282D-4947-8E18-84FE52317B73}"/>
            </a:ext>
          </a:extLst>
        </cdr:cNvPr>
        <cdr:cNvSpPr txBox="1"/>
      </cdr:nvSpPr>
      <cdr:spPr>
        <a:xfrm xmlns:a="http://schemas.openxmlformats.org/drawingml/2006/main">
          <a:off x="1519202" y="587154"/>
          <a:ext cx="337930" cy="2286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2</a:t>
          </a:r>
          <a:endParaRPr lang="en-VN" sz="1200" dirty="0">
            <a:latin typeface="Cambria Math" panose="02040503050406030204" pitchFamily="18" charset="0"/>
            <a:ea typeface="Cambria Math" panose="02040503050406030204" pitchFamily="18" charset="0"/>
          </a:endParaRPr>
        </a:p>
      </cdr:txBody>
    </cdr:sp>
  </cdr:relSizeAnchor>
  <cdr:relSizeAnchor xmlns:cdr="http://schemas.openxmlformats.org/drawingml/2006/chartDrawing">
    <cdr:from>
      <cdr:x>0.29553</cdr:x>
      <cdr:y>0.72219</cdr:y>
    </cdr:from>
    <cdr:to>
      <cdr:x>0.3608</cdr:x>
      <cdr:y>0.76829</cdr:y>
    </cdr:to>
    <cdr:sp macro="" textlink="">
      <cdr:nvSpPr>
        <cdr:cNvPr id="4" name="TextBox 3">
          <a:extLst xmlns:a="http://schemas.openxmlformats.org/drawingml/2006/main">
            <a:ext uri="{FF2B5EF4-FFF2-40B4-BE49-F238E27FC236}">
              <a16:creationId xmlns:a16="http://schemas.microsoft.com/office/drawing/2014/main" id="{1A8EAC74-9FC2-8742-850E-945EC97FC61B}"/>
            </a:ext>
          </a:extLst>
        </cdr:cNvPr>
        <cdr:cNvSpPr txBox="1"/>
      </cdr:nvSpPr>
      <cdr:spPr>
        <a:xfrm xmlns:a="http://schemas.openxmlformats.org/drawingml/2006/main">
          <a:off x="1530088" y="3581400"/>
          <a:ext cx="337930" cy="2286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1</a:t>
          </a:r>
          <a:endParaRPr lang="en-VN" sz="1200" dirty="0">
            <a:latin typeface="Cambria Math" panose="02040503050406030204" pitchFamily="18" charset="0"/>
            <a:ea typeface="Cambria Math" panose="02040503050406030204" pitchFamily="18" charset="0"/>
          </a:endParaRPr>
        </a:p>
      </cdr:txBody>
    </cdr:sp>
  </cdr:relSizeAnchor>
  <cdr:relSizeAnchor xmlns:cdr="http://schemas.openxmlformats.org/drawingml/2006/chartDrawing">
    <cdr:from>
      <cdr:x>0.56465</cdr:x>
      <cdr:y>0.1184</cdr:y>
    </cdr:from>
    <cdr:to>
      <cdr:x>0.62992</cdr:x>
      <cdr:y>0.1645</cdr:y>
    </cdr:to>
    <cdr:sp macro="" textlink="">
      <cdr:nvSpPr>
        <cdr:cNvPr id="5" name="TextBox 4">
          <a:extLst xmlns:a="http://schemas.openxmlformats.org/drawingml/2006/main">
            <a:ext uri="{FF2B5EF4-FFF2-40B4-BE49-F238E27FC236}">
              <a16:creationId xmlns:a16="http://schemas.microsoft.com/office/drawing/2014/main" id="{297EC68D-7673-164A-A32B-A94BA8DC794C}"/>
            </a:ext>
          </a:extLst>
        </cdr:cNvPr>
        <cdr:cNvSpPr txBox="1"/>
      </cdr:nvSpPr>
      <cdr:spPr>
        <a:xfrm xmlns:a="http://schemas.openxmlformats.org/drawingml/2006/main">
          <a:off x="2923460" y="587154"/>
          <a:ext cx="337930" cy="2286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4</a:t>
          </a:r>
          <a:endParaRPr lang="en-VN" sz="1200" dirty="0">
            <a:latin typeface="Cambria Math" panose="02040503050406030204" pitchFamily="18" charset="0"/>
            <a:ea typeface="Cambria Math" panose="02040503050406030204" pitchFamily="18" charset="0"/>
          </a:endParaRPr>
        </a:p>
      </cdr:txBody>
    </cdr:sp>
  </cdr:relSizeAnchor>
  <cdr:relSizeAnchor xmlns:cdr="http://schemas.openxmlformats.org/drawingml/2006/chartDrawing">
    <cdr:from>
      <cdr:x>0.56886</cdr:x>
      <cdr:y>0.72219</cdr:y>
    </cdr:from>
    <cdr:to>
      <cdr:x>0.63412</cdr:x>
      <cdr:y>0.76829</cdr:y>
    </cdr:to>
    <cdr:sp macro="" textlink="">
      <cdr:nvSpPr>
        <cdr:cNvPr id="6" name="TextBox 5">
          <a:extLst xmlns:a="http://schemas.openxmlformats.org/drawingml/2006/main">
            <a:ext uri="{FF2B5EF4-FFF2-40B4-BE49-F238E27FC236}">
              <a16:creationId xmlns:a16="http://schemas.microsoft.com/office/drawing/2014/main" id="{868465FD-4288-1045-BC39-14400A7D74C7}"/>
            </a:ext>
          </a:extLst>
        </cdr:cNvPr>
        <cdr:cNvSpPr txBox="1"/>
      </cdr:nvSpPr>
      <cdr:spPr>
        <a:xfrm xmlns:a="http://schemas.openxmlformats.org/drawingml/2006/main">
          <a:off x="2945232" y="3581400"/>
          <a:ext cx="337930" cy="2286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3</a:t>
          </a:r>
          <a:endParaRPr lang="en-VN" sz="1200" dirty="0">
            <a:latin typeface="Cambria Math" panose="02040503050406030204" pitchFamily="18" charset="0"/>
            <a:ea typeface="Cambria Math" panose="02040503050406030204" pitchFamily="18" charset="0"/>
          </a:endParaRPr>
        </a:p>
      </cdr:txBody>
    </cdr:sp>
  </cdr:relSizeAnchor>
  <cdr:relSizeAnchor xmlns:cdr="http://schemas.openxmlformats.org/drawingml/2006/chartDrawing">
    <cdr:from>
      <cdr:x>0.74757</cdr:x>
      <cdr:y>0.42307</cdr:y>
    </cdr:from>
    <cdr:to>
      <cdr:x>0.81284</cdr:x>
      <cdr:y>0.46916</cdr:y>
    </cdr:to>
    <cdr:sp macro="" textlink="">
      <cdr:nvSpPr>
        <cdr:cNvPr id="7" name="TextBox 6">
          <a:extLst xmlns:a="http://schemas.openxmlformats.org/drawingml/2006/main">
            <a:ext uri="{FF2B5EF4-FFF2-40B4-BE49-F238E27FC236}">
              <a16:creationId xmlns:a16="http://schemas.microsoft.com/office/drawing/2014/main" id="{A9018FF1-303F-FA41-8238-F71A643AF579}"/>
            </a:ext>
          </a:extLst>
        </cdr:cNvPr>
        <cdr:cNvSpPr txBox="1"/>
      </cdr:nvSpPr>
      <cdr:spPr>
        <a:xfrm xmlns:a="http://schemas.openxmlformats.org/drawingml/2006/main">
          <a:off x="3870519" y="2098007"/>
          <a:ext cx="337930" cy="2286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5</a:t>
          </a:r>
          <a:endParaRPr lang="en-VN" sz="1200" dirty="0">
            <a:latin typeface="Cambria Math" panose="02040503050406030204" pitchFamily="18" charset="0"/>
            <a:ea typeface="Cambria Math" panose="02040503050406030204" pitchFamily="18" charset="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0.11471</cdr:x>
      <cdr:y>0.42194</cdr:y>
    </cdr:from>
    <cdr:to>
      <cdr:x>0.17998</cdr:x>
      <cdr:y>0.46804</cdr:y>
    </cdr:to>
    <cdr:sp macro="" textlink="">
      <cdr:nvSpPr>
        <cdr:cNvPr id="2" name="TextBox 1">
          <a:extLst xmlns:a="http://schemas.openxmlformats.org/drawingml/2006/main">
            <a:ext uri="{FF2B5EF4-FFF2-40B4-BE49-F238E27FC236}">
              <a16:creationId xmlns:a16="http://schemas.microsoft.com/office/drawing/2014/main" id="{F1560717-1254-3347-8C5A-CC91B8E1E5F5}"/>
            </a:ext>
          </a:extLst>
        </cdr:cNvPr>
        <cdr:cNvSpPr txBox="1"/>
      </cdr:nvSpPr>
      <cdr:spPr>
        <a:xfrm xmlns:a="http://schemas.openxmlformats.org/drawingml/2006/main">
          <a:off x="593916" y="2092446"/>
          <a:ext cx="337930" cy="2286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0</a:t>
          </a:r>
          <a:endParaRPr lang="en-VN" sz="1200" dirty="0">
            <a:latin typeface="Cambria Math" panose="02040503050406030204" pitchFamily="18" charset="0"/>
            <a:ea typeface="Cambria Math" panose="02040503050406030204" pitchFamily="18" charset="0"/>
          </a:endParaRPr>
        </a:p>
      </cdr:txBody>
    </cdr:sp>
  </cdr:relSizeAnchor>
  <cdr:relSizeAnchor xmlns:cdr="http://schemas.openxmlformats.org/drawingml/2006/chartDrawing">
    <cdr:from>
      <cdr:x>0.29343</cdr:x>
      <cdr:y>0.1184</cdr:y>
    </cdr:from>
    <cdr:to>
      <cdr:x>0.35869</cdr:x>
      <cdr:y>0.1645</cdr:y>
    </cdr:to>
    <cdr:sp macro="" textlink="">
      <cdr:nvSpPr>
        <cdr:cNvPr id="3" name="TextBox 2">
          <a:extLst xmlns:a="http://schemas.openxmlformats.org/drawingml/2006/main">
            <a:ext uri="{FF2B5EF4-FFF2-40B4-BE49-F238E27FC236}">
              <a16:creationId xmlns:a16="http://schemas.microsoft.com/office/drawing/2014/main" id="{5B7DBCFB-282D-4947-8E18-84FE52317B73}"/>
            </a:ext>
          </a:extLst>
        </cdr:cNvPr>
        <cdr:cNvSpPr txBox="1"/>
      </cdr:nvSpPr>
      <cdr:spPr>
        <a:xfrm xmlns:a="http://schemas.openxmlformats.org/drawingml/2006/main">
          <a:off x="1519202" y="587154"/>
          <a:ext cx="337930" cy="2286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2</a:t>
          </a:r>
          <a:endParaRPr lang="en-VN" sz="1200" dirty="0">
            <a:latin typeface="Cambria Math" panose="02040503050406030204" pitchFamily="18" charset="0"/>
            <a:ea typeface="Cambria Math" panose="02040503050406030204" pitchFamily="18" charset="0"/>
          </a:endParaRPr>
        </a:p>
      </cdr:txBody>
    </cdr:sp>
  </cdr:relSizeAnchor>
  <cdr:relSizeAnchor xmlns:cdr="http://schemas.openxmlformats.org/drawingml/2006/chartDrawing">
    <cdr:from>
      <cdr:x>0.29553</cdr:x>
      <cdr:y>0.72219</cdr:y>
    </cdr:from>
    <cdr:to>
      <cdr:x>0.3608</cdr:x>
      <cdr:y>0.76829</cdr:y>
    </cdr:to>
    <cdr:sp macro="" textlink="">
      <cdr:nvSpPr>
        <cdr:cNvPr id="4" name="TextBox 3">
          <a:extLst xmlns:a="http://schemas.openxmlformats.org/drawingml/2006/main">
            <a:ext uri="{FF2B5EF4-FFF2-40B4-BE49-F238E27FC236}">
              <a16:creationId xmlns:a16="http://schemas.microsoft.com/office/drawing/2014/main" id="{1A8EAC74-9FC2-8742-850E-945EC97FC61B}"/>
            </a:ext>
          </a:extLst>
        </cdr:cNvPr>
        <cdr:cNvSpPr txBox="1"/>
      </cdr:nvSpPr>
      <cdr:spPr>
        <a:xfrm xmlns:a="http://schemas.openxmlformats.org/drawingml/2006/main">
          <a:off x="1530088" y="3581400"/>
          <a:ext cx="337930" cy="2286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1</a:t>
          </a:r>
          <a:endParaRPr lang="en-VN" sz="1200" dirty="0">
            <a:latin typeface="Cambria Math" panose="02040503050406030204" pitchFamily="18" charset="0"/>
            <a:ea typeface="Cambria Math" panose="02040503050406030204" pitchFamily="18" charset="0"/>
          </a:endParaRPr>
        </a:p>
      </cdr:txBody>
    </cdr:sp>
  </cdr:relSizeAnchor>
  <cdr:relSizeAnchor xmlns:cdr="http://schemas.openxmlformats.org/drawingml/2006/chartDrawing">
    <cdr:from>
      <cdr:x>0.56465</cdr:x>
      <cdr:y>0.1184</cdr:y>
    </cdr:from>
    <cdr:to>
      <cdr:x>0.62992</cdr:x>
      <cdr:y>0.1645</cdr:y>
    </cdr:to>
    <cdr:sp macro="" textlink="">
      <cdr:nvSpPr>
        <cdr:cNvPr id="5" name="TextBox 4">
          <a:extLst xmlns:a="http://schemas.openxmlformats.org/drawingml/2006/main">
            <a:ext uri="{FF2B5EF4-FFF2-40B4-BE49-F238E27FC236}">
              <a16:creationId xmlns:a16="http://schemas.microsoft.com/office/drawing/2014/main" id="{297EC68D-7673-164A-A32B-A94BA8DC794C}"/>
            </a:ext>
          </a:extLst>
        </cdr:cNvPr>
        <cdr:cNvSpPr txBox="1"/>
      </cdr:nvSpPr>
      <cdr:spPr>
        <a:xfrm xmlns:a="http://schemas.openxmlformats.org/drawingml/2006/main">
          <a:off x="2923460" y="587154"/>
          <a:ext cx="337930" cy="2286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4</a:t>
          </a:r>
          <a:endParaRPr lang="en-VN" sz="1200" dirty="0">
            <a:latin typeface="Cambria Math" panose="02040503050406030204" pitchFamily="18" charset="0"/>
            <a:ea typeface="Cambria Math" panose="02040503050406030204" pitchFamily="18" charset="0"/>
          </a:endParaRPr>
        </a:p>
      </cdr:txBody>
    </cdr:sp>
  </cdr:relSizeAnchor>
  <cdr:relSizeAnchor xmlns:cdr="http://schemas.openxmlformats.org/drawingml/2006/chartDrawing">
    <cdr:from>
      <cdr:x>0.56886</cdr:x>
      <cdr:y>0.72219</cdr:y>
    </cdr:from>
    <cdr:to>
      <cdr:x>0.63412</cdr:x>
      <cdr:y>0.76829</cdr:y>
    </cdr:to>
    <cdr:sp macro="" textlink="">
      <cdr:nvSpPr>
        <cdr:cNvPr id="6" name="TextBox 5">
          <a:extLst xmlns:a="http://schemas.openxmlformats.org/drawingml/2006/main">
            <a:ext uri="{FF2B5EF4-FFF2-40B4-BE49-F238E27FC236}">
              <a16:creationId xmlns:a16="http://schemas.microsoft.com/office/drawing/2014/main" id="{868465FD-4288-1045-BC39-14400A7D74C7}"/>
            </a:ext>
          </a:extLst>
        </cdr:cNvPr>
        <cdr:cNvSpPr txBox="1"/>
      </cdr:nvSpPr>
      <cdr:spPr>
        <a:xfrm xmlns:a="http://schemas.openxmlformats.org/drawingml/2006/main">
          <a:off x="2945232" y="3581400"/>
          <a:ext cx="337930" cy="2286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3</a:t>
          </a:r>
          <a:endParaRPr lang="en-VN" sz="1200" dirty="0">
            <a:latin typeface="Cambria Math" panose="02040503050406030204" pitchFamily="18" charset="0"/>
            <a:ea typeface="Cambria Math" panose="02040503050406030204" pitchFamily="18" charset="0"/>
          </a:endParaRPr>
        </a:p>
      </cdr:txBody>
    </cdr:sp>
  </cdr:relSizeAnchor>
  <cdr:relSizeAnchor xmlns:cdr="http://schemas.openxmlformats.org/drawingml/2006/chartDrawing">
    <cdr:from>
      <cdr:x>0.74757</cdr:x>
      <cdr:y>0.42307</cdr:y>
    </cdr:from>
    <cdr:to>
      <cdr:x>0.81284</cdr:x>
      <cdr:y>0.46916</cdr:y>
    </cdr:to>
    <cdr:sp macro="" textlink="">
      <cdr:nvSpPr>
        <cdr:cNvPr id="7" name="TextBox 6">
          <a:extLst xmlns:a="http://schemas.openxmlformats.org/drawingml/2006/main">
            <a:ext uri="{FF2B5EF4-FFF2-40B4-BE49-F238E27FC236}">
              <a16:creationId xmlns:a16="http://schemas.microsoft.com/office/drawing/2014/main" id="{A9018FF1-303F-FA41-8238-F71A643AF579}"/>
            </a:ext>
          </a:extLst>
        </cdr:cNvPr>
        <cdr:cNvSpPr txBox="1"/>
      </cdr:nvSpPr>
      <cdr:spPr>
        <a:xfrm xmlns:a="http://schemas.openxmlformats.org/drawingml/2006/main">
          <a:off x="3870519" y="2098007"/>
          <a:ext cx="337930" cy="2286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5</a:t>
          </a:r>
          <a:endParaRPr lang="en-VN" sz="1200" dirty="0">
            <a:latin typeface="Cambria Math" panose="02040503050406030204" pitchFamily="18" charset="0"/>
            <a:ea typeface="Cambria Math" panose="02040503050406030204" pitchFamily="18" charset="0"/>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0.11471</cdr:x>
      <cdr:y>0.42194</cdr:y>
    </cdr:from>
    <cdr:to>
      <cdr:x>0.17998</cdr:x>
      <cdr:y>0.46804</cdr:y>
    </cdr:to>
    <cdr:sp macro="" textlink="">
      <cdr:nvSpPr>
        <cdr:cNvPr id="2" name="TextBox 1">
          <a:extLst xmlns:a="http://schemas.openxmlformats.org/drawingml/2006/main">
            <a:ext uri="{FF2B5EF4-FFF2-40B4-BE49-F238E27FC236}">
              <a16:creationId xmlns:a16="http://schemas.microsoft.com/office/drawing/2014/main" id="{F1560717-1254-3347-8C5A-CC91B8E1E5F5}"/>
            </a:ext>
          </a:extLst>
        </cdr:cNvPr>
        <cdr:cNvSpPr txBox="1"/>
      </cdr:nvSpPr>
      <cdr:spPr>
        <a:xfrm xmlns:a="http://schemas.openxmlformats.org/drawingml/2006/main">
          <a:off x="593916" y="2092446"/>
          <a:ext cx="337930" cy="2286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0</a:t>
          </a:r>
          <a:endParaRPr lang="en-VN" sz="1200" dirty="0">
            <a:latin typeface="Cambria Math" panose="02040503050406030204" pitchFamily="18" charset="0"/>
            <a:ea typeface="Cambria Math" panose="02040503050406030204" pitchFamily="18" charset="0"/>
          </a:endParaRPr>
        </a:p>
      </cdr:txBody>
    </cdr:sp>
  </cdr:relSizeAnchor>
  <cdr:relSizeAnchor xmlns:cdr="http://schemas.openxmlformats.org/drawingml/2006/chartDrawing">
    <cdr:from>
      <cdr:x>0.29343</cdr:x>
      <cdr:y>0.1184</cdr:y>
    </cdr:from>
    <cdr:to>
      <cdr:x>0.35869</cdr:x>
      <cdr:y>0.1645</cdr:y>
    </cdr:to>
    <cdr:sp macro="" textlink="">
      <cdr:nvSpPr>
        <cdr:cNvPr id="3" name="TextBox 2">
          <a:extLst xmlns:a="http://schemas.openxmlformats.org/drawingml/2006/main">
            <a:ext uri="{FF2B5EF4-FFF2-40B4-BE49-F238E27FC236}">
              <a16:creationId xmlns:a16="http://schemas.microsoft.com/office/drawing/2014/main" id="{5B7DBCFB-282D-4947-8E18-84FE52317B73}"/>
            </a:ext>
          </a:extLst>
        </cdr:cNvPr>
        <cdr:cNvSpPr txBox="1"/>
      </cdr:nvSpPr>
      <cdr:spPr>
        <a:xfrm xmlns:a="http://schemas.openxmlformats.org/drawingml/2006/main">
          <a:off x="1519202" y="587154"/>
          <a:ext cx="337930" cy="2286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2</a:t>
          </a:r>
          <a:endParaRPr lang="en-VN" sz="1200" dirty="0">
            <a:latin typeface="Cambria Math" panose="02040503050406030204" pitchFamily="18" charset="0"/>
            <a:ea typeface="Cambria Math" panose="02040503050406030204" pitchFamily="18" charset="0"/>
          </a:endParaRPr>
        </a:p>
      </cdr:txBody>
    </cdr:sp>
  </cdr:relSizeAnchor>
  <cdr:relSizeAnchor xmlns:cdr="http://schemas.openxmlformats.org/drawingml/2006/chartDrawing">
    <cdr:from>
      <cdr:x>0.29553</cdr:x>
      <cdr:y>0.72219</cdr:y>
    </cdr:from>
    <cdr:to>
      <cdr:x>0.3608</cdr:x>
      <cdr:y>0.76829</cdr:y>
    </cdr:to>
    <cdr:sp macro="" textlink="">
      <cdr:nvSpPr>
        <cdr:cNvPr id="4" name="TextBox 3">
          <a:extLst xmlns:a="http://schemas.openxmlformats.org/drawingml/2006/main">
            <a:ext uri="{FF2B5EF4-FFF2-40B4-BE49-F238E27FC236}">
              <a16:creationId xmlns:a16="http://schemas.microsoft.com/office/drawing/2014/main" id="{1A8EAC74-9FC2-8742-850E-945EC97FC61B}"/>
            </a:ext>
          </a:extLst>
        </cdr:cNvPr>
        <cdr:cNvSpPr txBox="1"/>
      </cdr:nvSpPr>
      <cdr:spPr>
        <a:xfrm xmlns:a="http://schemas.openxmlformats.org/drawingml/2006/main">
          <a:off x="1530088" y="3581400"/>
          <a:ext cx="337930" cy="2286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1</a:t>
          </a:r>
          <a:endParaRPr lang="en-VN" sz="1200" dirty="0">
            <a:latin typeface="Cambria Math" panose="02040503050406030204" pitchFamily="18" charset="0"/>
            <a:ea typeface="Cambria Math" panose="02040503050406030204" pitchFamily="18" charset="0"/>
          </a:endParaRPr>
        </a:p>
      </cdr:txBody>
    </cdr:sp>
  </cdr:relSizeAnchor>
  <cdr:relSizeAnchor xmlns:cdr="http://schemas.openxmlformats.org/drawingml/2006/chartDrawing">
    <cdr:from>
      <cdr:x>0.56465</cdr:x>
      <cdr:y>0.1184</cdr:y>
    </cdr:from>
    <cdr:to>
      <cdr:x>0.62992</cdr:x>
      <cdr:y>0.1645</cdr:y>
    </cdr:to>
    <cdr:sp macro="" textlink="">
      <cdr:nvSpPr>
        <cdr:cNvPr id="5" name="TextBox 4">
          <a:extLst xmlns:a="http://schemas.openxmlformats.org/drawingml/2006/main">
            <a:ext uri="{FF2B5EF4-FFF2-40B4-BE49-F238E27FC236}">
              <a16:creationId xmlns:a16="http://schemas.microsoft.com/office/drawing/2014/main" id="{297EC68D-7673-164A-A32B-A94BA8DC794C}"/>
            </a:ext>
          </a:extLst>
        </cdr:cNvPr>
        <cdr:cNvSpPr txBox="1"/>
      </cdr:nvSpPr>
      <cdr:spPr>
        <a:xfrm xmlns:a="http://schemas.openxmlformats.org/drawingml/2006/main">
          <a:off x="2923460" y="587154"/>
          <a:ext cx="337930" cy="2286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4</a:t>
          </a:r>
          <a:endParaRPr lang="en-VN" sz="1200" dirty="0">
            <a:latin typeface="Cambria Math" panose="02040503050406030204" pitchFamily="18" charset="0"/>
            <a:ea typeface="Cambria Math" panose="02040503050406030204" pitchFamily="18" charset="0"/>
          </a:endParaRPr>
        </a:p>
      </cdr:txBody>
    </cdr:sp>
  </cdr:relSizeAnchor>
  <cdr:relSizeAnchor xmlns:cdr="http://schemas.openxmlformats.org/drawingml/2006/chartDrawing">
    <cdr:from>
      <cdr:x>0.56886</cdr:x>
      <cdr:y>0.72219</cdr:y>
    </cdr:from>
    <cdr:to>
      <cdr:x>0.63412</cdr:x>
      <cdr:y>0.76829</cdr:y>
    </cdr:to>
    <cdr:sp macro="" textlink="">
      <cdr:nvSpPr>
        <cdr:cNvPr id="6" name="TextBox 5">
          <a:extLst xmlns:a="http://schemas.openxmlformats.org/drawingml/2006/main">
            <a:ext uri="{FF2B5EF4-FFF2-40B4-BE49-F238E27FC236}">
              <a16:creationId xmlns:a16="http://schemas.microsoft.com/office/drawing/2014/main" id="{868465FD-4288-1045-BC39-14400A7D74C7}"/>
            </a:ext>
          </a:extLst>
        </cdr:cNvPr>
        <cdr:cNvSpPr txBox="1"/>
      </cdr:nvSpPr>
      <cdr:spPr>
        <a:xfrm xmlns:a="http://schemas.openxmlformats.org/drawingml/2006/main">
          <a:off x="2945232" y="3581400"/>
          <a:ext cx="337930" cy="2286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3</a:t>
          </a:r>
          <a:endParaRPr lang="en-VN" sz="1200" dirty="0">
            <a:latin typeface="Cambria Math" panose="02040503050406030204" pitchFamily="18" charset="0"/>
            <a:ea typeface="Cambria Math" panose="02040503050406030204" pitchFamily="18" charset="0"/>
          </a:endParaRPr>
        </a:p>
      </cdr:txBody>
    </cdr:sp>
  </cdr:relSizeAnchor>
  <cdr:relSizeAnchor xmlns:cdr="http://schemas.openxmlformats.org/drawingml/2006/chartDrawing">
    <cdr:from>
      <cdr:x>0.74757</cdr:x>
      <cdr:y>0.42307</cdr:y>
    </cdr:from>
    <cdr:to>
      <cdr:x>0.81284</cdr:x>
      <cdr:y>0.46916</cdr:y>
    </cdr:to>
    <cdr:sp macro="" textlink="">
      <cdr:nvSpPr>
        <cdr:cNvPr id="7" name="TextBox 6">
          <a:extLst xmlns:a="http://schemas.openxmlformats.org/drawingml/2006/main">
            <a:ext uri="{FF2B5EF4-FFF2-40B4-BE49-F238E27FC236}">
              <a16:creationId xmlns:a16="http://schemas.microsoft.com/office/drawing/2014/main" id="{A9018FF1-303F-FA41-8238-F71A643AF579}"/>
            </a:ext>
          </a:extLst>
        </cdr:cNvPr>
        <cdr:cNvSpPr txBox="1"/>
      </cdr:nvSpPr>
      <cdr:spPr>
        <a:xfrm xmlns:a="http://schemas.openxmlformats.org/drawingml/2006/main">
          <a:off x="3870519" y="2098007"/>
          <a:ext cx="337930" cy="2286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5</a:t>
          </a:r>
          <a:endParaRPr lang="en-VN" sz="1200" dirty="0">
            <a:latin typeface="Cambria Math" panose="02040503050406030204" pitchFamily="18" charset="0"/>
            <a:ea typeface="Cambria Math" panose="02040503050406030204" pitchFamily="18" charset="0"/>
          </a:endParaRPr>
        </a:p>
      </cdr:txBody>
    </cdr:sp>
  </cdr:relSizeAnchor>
</c:userShapes>
</file>

<file path=ppt/drawings/drawing4.xml><?xml version="1.0" encoding="utf-8"?>
<c:userShapes xmlns:c="http://schemas.openxmlformats.org/drawingml/2006/chart">
  <cdr:relSizeAnchor xmlns:cdr="http://schemas.openxmlformats.org/drawingml/2006/chartDrawing">
    <cdr:from>
      <cdr:x>0.11471</cdr:x>
      <cdr:y>0.42194</cdr:y>
    </cdr:from>
    <cdr:to>
      <cdr:x>0.17998</cdr:x>
      <cdr:y>0.46804</cdr:y>
    </cdr:to>
    <cdr:sp macro="" textlink="">
      <cdr:nvSpPr>
        <cdr:cNvPr id="2" name="TextBox 1">
          <a:extLst xmlns:a="http://schemas.openxmlformats.org/drawingml/2006/main">
            <a:ext uri="{FF2B5EF4-FFF2-40B4-BE49-F238E27FC236}">
              <a16:creationId xmlns:a16="http://schemas.microsoft.com/office/drawing/2014/main" id="{F1560717-1254-3347-8C5A-CC91B8E1E5F5}"/>
            </a:ext>
          </a:extLst>
        </cdr:cNvPr>
        <cdr:cNvSpPr txBox="1"/>
      </cdr:nvSpPr>
      <cdr:spPr>
        <a:xfrm xmlns:a="http://schemas.openxmlformats.org/drawingml/2006/main">
          <a:off x="593916" y="2092446"/>
          <a:ext cx="337930" cy="2286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0</a:t>
          </a:r>
          <a:endParaRPr lang="en-VN" sz="1200" dirty="0">
            <a:latin typeface="Cambria Math" panose="02040503050406030204" pitchFamily="18" charset="0"/>
            <a:ea typeface="Cambria Math" panose="02040503050406030204" pitchFamily="18" charset="0"/>
          </a:endParaRPr>
        </a:p>
      </cdr:txBody>
    </cdr:sp>
  </cdr:relSizeAnchor>
  <cdr:relSizeAnchor xmlns:cdr="http://schemas.openxmlformats.org/drawingml/2006/chartDrawing">
    <cdr:from>
      <cdr:x>0.29343</cdr:x>
      <cdr:y>0.1184</cdr:y>
    </cdr:from>
    <cdr:to>
      <cdr:x>0.35869</cdr:x>
      <cdr:y>0.1645</cdr:y>
    </cdr:to>
    <cdr:sp macro="" textlink="">
      <cdr:nvSpPr>
        <cdr:cNvPr id="3" name="TextBox 2">
          <a:extLst xmlns:a="http://schemas.openxmlformats.org/drawingml/2006/main">
            <a:ext uri="{FF2B5EF4-FFF2-40B4-BE49-F238E27FC236}">
              <a16:creationId xmlns:a16="http://schemas.microsoft.com/office/drawing/2014/main" id="{5B7DBCFB-282D-4947-8E18-84FE52317B73}"/>
            </a:ext>
          </a:extLst>
        </cdr:cNvPr>
        <cdr:cNvSpPr txBox="1"/>
      </cdr:nvSpPr>
      <cdr:spPr>
        <a:xfrm xmlns:a="http://schemas.openxmlformats.org/drawingml/2006/main">
          <a:off x="1519202" y="587154"/>
          <a:ext cx="337930" cy="2286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2</a:t>
          </a:r>
          <a:endParaRPr lang="en-VN" sz="1200" dirty="0">
            <a:latin typeface="Cambria Math" panose="02040503050406030204" pitchFamily="18" charset="0"/>
            <a:ea typeface="Cambria Math" panose="02040503050406030204" pitchFamily="18" charset="0"/>
          </a:endParaRPr>
        </a:p>
      </cdr:txBody>
    </cdr:sp>
  </cdr:relSizeAnchor>
  <cdr:relSizeAnchor xmlns:cdr="http://schemas.openxmlformats.org/drawingml/2006/chartDrawing">
    <cdr:from>
      <cdr:x>0.29553</cdr:x>
      <cdr:y>0.72219</cdr:y>
    </cdr:from>
    <cdr:to>
      <cdr:x>0.3608</cdr:x>
      <cdr:y>0.76829</cdr:y>
    </cdr:to>
    <cdr:sp macro="" textlink="">
      <cdr:nvSpPr>
        <cdr:cNvPr id="4" name="TextBox 3">
          <a:extLst xmlns:a="http://schemas.openxmlformats.org/drawingml/2006/main">
            <a:ext uri="{FF2B5EF4-FFF2-40B4-BE49-F238E27FC236}">
              <a16:creationId xmlns:a16="http://schemas.microsoft.com/office/drawing/2014/main" id="{1A8EAC74-9FC2-8742-850E-945EC97FC61B}"/>
            </a:ext>
          </a:extLst>
        </cdr:cNvPr>
        <cdr:cNvSpPr txBox="1"/>
      </cdr:nvSpPr>
      <cdr:spPr>
        <a:xfrm xmlns:a="http://schemas.openxmlformats.org/drawingml/2006/main">
          <a:off x="1530088" y="3581400"/>
          <a:ext cx="337930" cy="2286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1</a:t>
          </a:r>
          <a:endParaRPr lang="en-VN" sz="1200" dirty="0">
            <a:latin typeface="Cambria Math" panose="02040503050406030204" pitchFamily="18" charset="0"/>
            <a:ea typeface="Cambria Math" panose="02040503050406030204" pitchFamily="18" charset="0"/>
          </a:endParaRPr>
        </a:p>
      </cdr:txBody>
    </cdr:sp>
  </cdr:relSizeAnchor>
  <cdr:relSizeAnchor xmlns:cdr="http://schemas.openxmlformats.org/drawingml/2006/chartDrawing">
    <cdr:from>
      <cdr:x>0.56465</cdr:x>
      <cdr:y>0.1184</cdr:y>
    </cdr:from>
    <cdr:to>
      <cdr:x>0.62992</cdr:x>
      <cdr:y>0.1645</cdr:y>
    </cdr:to>
    <cdr:sp macro="" textlink="">
      <cdr:nvSpPr>
        <cdr:cNvPr id="5" name="TextBox 4">
          <a:extLst xmlns:a="http://schemas.openxmlformats.org/drawingml/2006/main">
            <a:ext uri="{FF2B5EF4-FFF2-40B4-BE49-F238E27FC236}">
              <a16:creationId xmlns:a16="http://schemas.microsoft.com/office/drawing/2014/main" id="{297EC68D-7673-164A-A32B-A94BA8DC794C}"/>
            </a:ext>
          </a:extLst>
        </cdr:cNvPr>
        <cdr:cNvSpPr txBox="1"/>
      </cdr:nvSpPr>
      <cdr:spPr>
        <a:xfrm xmlns:a="http://schemas.openxmlformats.org/drawingml/2006/main">
          <a:off x="2923460" y="587154"/>
          <a:ext cx="337930" cy="2286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4</a:t>
          </a:r>
          <a:endParaRPr lang="en-VN" sz="1200" dirty="0">
            <a:latin typeface="Cambria Math" panose="02040503050406030204" pitchFamily="18" charset="0"/>
            <a:ea typeface="Cambria Math" panose="02040503050406030204" pitchFamily="18" charset="0"/>
          </a:endParaRPr>
        </a:p>
      </cdr:txBody>
    </cdr:sp>
  </cdr:relSizeAnchor>
  <cdr:relSizeAnchor xmlns:cdr="http://schemas.openxmlformats.org/drawingml/2006/chartDrawing">
    <cdr:from>
      <cdr:x>0.56886</cdr:x>
      <cdr:y>0.72219</cdr:y>
    </cdr:from>
    <cdr:to>
      <cdr:x>0.63412</cdr:x>
      <cdr:y>0.76829</cdr:y>
    </cdr:to>
    <cdr:sp macro="" textlink="">
      <cdr:nvSpPr>
        <cdr:cNvPr id="6" name="TextBox 5">
          <a:extLst xmlns:a="http://schemas.openxmlformats.org/drawingml/2006/main">
            <a:ext uri="{FF2B5EF4-FFF2-40B4-BE49-F238E27FC236}">
              <a16:creationId xmlns:a16="http://schemas.microsoft.com/office/drawing/2014/main" id="{868465FD-4288-1045-BC39-14400A7D74C7}"/>
            </a:ext>
          </a:extLst>
        </cdr:cNvPr>
        <cdr:cNvSpPr txBox="1"/>
      </cdr:nvSpPr>
      <cdr:spPr>
        <a:xfrm xmlns:a="http://schemas.openxmlformats.org/drawingml/2006/main">
          <a:off x="2945232" y="3581400"/>
          <a:ext cx="337930" cy="2286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3</a:t>
          </a:r>
          <a:endParaRPr lang="en-VN" sz="1200" dirty="0">
            <a:latin typeface="Cambria Math" panose="02040503050406030204" pitchFamily="18" charset="0"/>
            <a:ea typeface="Cambria Math" panose="02040503050406030204" pitchFamily="18" charset="0"/>
          </a:endParaRPr>
        </a:p>
      </cdr:txBody>
    </cdr:sp>
  </cdr:relSizeAnchor>
  <cdr:relSizeAnchor xmlns:cdr="http://schemas.openxmlformats.org/drawingml/2006/chartDrawing">
    <cdr:from>
      <cdr:x>0.74757</cdr:x>
      <cdr:y>0.42307</cdr:y>
    </cdr:from>
    <cdr:to>
      <cdr:x>0.81284</cdr:x>
      <cdr:y>0.46916</cdr:y>
    </cdr:to>
    <cdr:sp macro="" textlink="">
      <cdr:nvSpPr>
        <cdr:cNvPr id="7" name="TextBox 6">
          <a:extLst xmlns:a="http://schemas.openxmlformats.org/drawingml/2006/main">
            <a:ext uri="{FF2B5EF4-FFF2-40B4-BE49-F238E27FC236}">
              <a16:creationId xmlns:a16="http://schemas.microsoft.com/office/drawing/2014/main" id="{A9018FF1-303F-FA41-8238-F71A643AF579}"/>
            </a:ext>
          </a:extLst>
        </cdr:cNvPr>
        <cdr:cNvSpPr txBox="1"/>
      </cdr:nvSpPr>
      <cdr:spPr>
        <a:xfrm xmlns:a="http://schemas.openxmlformats.org/drawingml/2006/main">
          <a:off x="3870519" y="2098007"/>
          <a:ext cx="337930" cy="2286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5</a:t>
          </a:r>
          <a:endParaRPr lang="en-VN" sz="1200" dirty="0">
            <a:latin typeface="Cambria Math" panose="02040503050406030204" pitchFamily="18" charset="0"/>
            <a:ea typeface="Cambria Math" panose="02040503050406030204" pitchFamily="18" charset="0"/>
          </a:endParaRP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8F2F5-D12A-C445-B2B7-7C17A38D1D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4C6ED969-C79C-E847-9A73-4CA71F2D2C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87335213-FEA4-1042-A36F-E9F4CADFB66E}"/>
              </a:ext>
            </a:extLst>
          </p:cNvPr>
          <p:cNvSpPr>
            <a:spLocks noGrp="1"/>
          </p:cNvSpPr>
          <p:nvPr>
            <p:ph type="dt" sz="half" idx="10"/>
          </p:nvPr>
        </p:nvSpPr>
        <p:spPr/>
        <p:txBody>
          <a:bodyPr/>
          <a:lstStyle/>
          <a:p>
            <a:fld id="{6B4D54B0-5E06-B345-B9AD-D930E1E93474}" type="datetimeFigureOut">
              <a:rPr lang="en-VN" smtClean="0"/>
              <a:t>5/11/20</a:t>
            </a:fld>
            <a:endParaRPr lang="en-VN"/>
          </a:p>
        </p:txBody>
      </p:sp>
      <p:sp>
        <p:nvSpPr>
          <p:cNvPr id="5" name="Footer Placeholder 4">
            <a:extLst>
              <a:ext uri="{FF2B5EF4-FFF2-40B4-BE49-F238E27FC236}">
                <a16:creationId xmlns:a16="http://schemas.microsoft.com/office/drawing/2014/main" id="{406B596F-B716-0146-9618-9113D8E5005B}"/>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EBDFDBBC-4F0C-624F-BE3C-2EADA31C24D1}"/>
              </a:ext>
            </a:extLst>
          </p:cNvPr>
          <p:cNvSpPr>
            <a:spLocks noGrp="1"/>
          </p:cNvSpPr>
          <p:nvPr>
            <p:ph type="sldNum" sz="quarter" idx="12"/>
          </p:nvPr>
        </p:nvSpPr>
        <p:spPr/>
        <p:txBody>
          <a:bodyPr/>
          <a:lstStyle/>
          <a:p>
            <a:fld id="{6A0A3270-AD3E-E042-BC25-83F40F628EEB}" type="slidenum">
              <a:rPr lang="en-VN" smtClean="0"/>
              <a:t>‹#›</a:t>
            </a:fld>
            <a:endParaRPr lang="en-VN"/>
          </a:p>
        </p:txBody>
      </p:sp>
    </p:spTree>
    <p:extLst>
      <p:ext uri="{BB962C8B-B14F-4D97-AF65-F5344CB8AC3E}">
        <p14:creationId xmlns:p14="http://schemas.microsoft.com/office/powerpoint/2010/main" val="382607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33ADF-46EC-C44E-8432-188AEB8FC6FB}"/>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2784ECDF-184F-C94E-986F-F7B2624916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4F310388-F78D-DE4E-8FDF-453CC9E2B6BB}"/>
              </a:ext>
            </a:extLst>
          </p:cNvPr>
          <p:cNvSpPr>
            <a:spLocks noGrp="1"/>
          </p:cNvSpPr>
          <p:nvPr>
            <p:ph type="dt" sz="half" idx="10"/>
          </p:nvPr>
        </p:nvSpPr>
        <p:spPr/>
        <p:txBody>
          <a:bodyPr/>
          <a:lstStyle/>
          <a:p>
            <a:fld id="{6B4D54B0-5E06-B345-B9AD-D930E1E93474}" type="datetimeFigureOut">
              <a:rPr lang="en-VN" smtClean="0"/>
              <a:t>5/11/20</a:t>
            </a:fld>
            <a:endParaRPr lang="en-VN"/>
          </a:p>
        </p:txBody>
      </p:sp>
      <p:sp>
        <p:nvSpPr>
          <p:cNvPr id="5" name="Footer Placeholder 4">
            <a:extLst>
              <a:ext uri="{FF2B5EF4-FFF2-40B4-BE49-F238E27FC236}">
                <a16:creationId xmlns:a16="http://schemas.microsoft.com/office/drawing/2014/main" id="{EB0C7482-6CE8-AD41-80F7-2680CEBA032A}"/>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BC9D517C-5365-6846-BB7B-637FAA1A3079}"/>
              </a:ext>
            </a:extLst>
          </p:cNvPr>
          <p:cNvSpPr>
            <a:spLocks noGrp="1"/>
          </p:cNvSpPr>
          <p:nvPr>
            <p:ph type="sldNum" sz="quarter" idx="12"/>
          </p:nvPr>
        </p:nvSpPr>
        <p:spPr/>
        <p:txBody>
          <a:bodyPr/>
          <a:lstStyle/>
          <a:p>
            <a:fld id="{6A0A3270-AD3E-E042-BC25-83F40F628EEB}" type="slidenum">
              <a:rPr lang="en-VN" smtClean="0"/>
              <a:t>‹#›</a:t>
            </a:fld>
            <a:endParaRPr lang="en-VN"/>
          </a:p>
        </p:txBody>
      </p:sp>
    </p:spTree>
    <p:extLst>
      <p:ext uri="{BB962C8B-B14F-4D97-AF65-F5344CB8AC3E}">
        <p14:creationId xmlns:p14="http://schemas.microsoft.com/office/powerpoint/2010/main" val="301361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0C6380-F693-864B-993A-C40DE6C70F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4568D06B-696A-2647-8D0E-2B3B452EB3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A4F6F5A5-D660-2843-822B-D5FC9BC1B3BC}"/>
              </a:ext>
            </a:extLst>
          </p:cNvPr>
          <p:cNvSpPr>
            <a:spLocks noGrp="1"/>
          </p:cNvSpPr>
          <p:nvPr>
            <p:ph type="dt" sz="half" idx="10"/>
          </p:nvPr>
        </p:nvSpPr>
        <p:spPr/>
        <p:txBody>
          <a:bodyPr/>
          <a:lstStyle/>
          <a:p>
            <a:fld id="{6B4D54B0-5E06-B345-B9AD-D930E1E93474}" type="datetimeFigureOut">
              <a:rPr lang="en-VN" smtClean="0"/>
              <a:t>5/11/20</a:t>
            </a:fld>
            <a:endParaRPr lang="en-VN"/>
          </a:p>
        </p:txBody>
      </p:sp>
      <p:sp>
        <p:nvSpPr>
          <p:cNvPr id="5" name="Footer Placeholder 4">
            <a:extLst>
              <a:ext uri="{FF2B5EF4-FFF2-40B4-BE49-F238E27FC236}">
                <a16:creationId xmlns:a16="http://schemas.microsoft.com/office/drawing/2014/main" id="{C5A44432-AA34-A64C-B6BB-24230470FA93}"/>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43F327C1-8BDE-4E47-B02F-90141FAA7BA5}"/>
              </a:ext>
            </a:extLst>
          </p:cNvPr>
          <p:cNvSpPr>
            <a:spLocks noGrp="1"/>
          </p:cNvSpPr>
          <p:nvPr>
            <p:ph type="sldNum" sz="quarter" idx="12"/>
          </p:nvPr>
        </p:nvSpPr>
        <p:spPr/>
        <p:txBody>
          <a:bodyPr/>
          <a:lstStyle/>
          <a:p>
            <a:fld id="{6A0A3270-AD3E-E042-BC25-83F40F628EEB}" type="slidenum">
              <a:rPr lang="en-VN" smtClean="0"/>
              <a:t>‹#›</a:t>
            </a:fld>
            <a:endParaRPr lang="en-VN"/>
          </a:p>
        </p:txBody>
      </p:sp>
    </p:spTree>
    <p:extLst>
      <p:ext uri="{BB962C8B-B14F-4D97-AF65-F5344CB8AC3E}">
        <p14:creationId xmlns:p14="http://schemas.microsoft.com/office/powerpoint/2010/main" val="3109948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CC0E9-B8BF-6044-B024-34392676A31E}"/>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B21C87E9-04BD-C64C-9BAC-7F3E5A9E74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54C5B043-778F-7546-9D73-B1B207BCF095}"/>
              </a:ext>
            </a:extLst>
          </p:cNvPr>
          <p:cNvSpPr>
            <a:spLocks noGrp="1"/>
          </p:cNvSpPr>
          <p:nvPr>
            <p:ph type="dt" sz="half" idx="10"/>
          </p:nvPr>
        </p:nvSpPr>
        <p:spPr/>
        <p:txBody>
          <a:bodyPr/>
          <a:lstStyle/>
          <a:p>
            <a:fld id="{6B4D54B0-5E06-B345-B9AD-D930E1E93474}" type="datetimeFigureOut">
              <a:rPr lang="en-VN" smtClean="0"/>
              <a:t>5/11/20</a:t>
            </a:fld>
            <a:endParaRPr lang="en-VN"/>
          </a:p>
        </p:txBody>
      </p:sp>
      <p:sp>
        <p:nvSpPr>
          <p:cNvPr id="5" name="Footer Placeholder 4">
            <a:extLst>
              <a:ext uri="{FF2B5EF4-FFF2-40B4-BE49-F238E27FC236}">
                <a16:creationId xmlns:a16="http://schemas.microsoft.com/office/drawing/2014/main" id="{FCBCEF9C-777F-944D-A2C7-D37C4E58752E}"/>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416550E2-96A9-FD45-A971-B1AA9D0A8CA4}"/>
              </a:ext>
            </a:extLst>
          </p:cNvPr>
          <p:cNvSpPr>
            <a:spLocks noGrp="1"/>
          </p:cNvSpPr>
          <p:nvPr>
            <p:ph type="sldNum" sz="quarter" idx="12"/>
          </p:nvPr>
        </p:nvSpPr>
        <p:spPr/>
        <p:txBody>
          <a:bodyPr/>
          <a:lstStyle/>
          <a:p>
            <a:fld id="{6A0A3270-AD3E-E042-BC25-83F40F628EEB}" type="slidenum">
              <a:rPr lang="en-VN" smtClean="0"/>
              <a:t>‹#›</a:t>
            </a:fld>
            <a:endParaRPr lang="en-VN"/>
          </a:p>
        </p:txBody>
      </p:sp>
    </p:spTree>
    <p:extLst>
      <p:ext uri="{BB962C8B-B14F-4D97-AF65-F5344CB8AC3E}">
        <p14:creationId xmlns:p14="http://schemas.microsoft.com/office/powerpoint/2010/main" val="3445554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B97BF-E04C-0A47-8E35-3A8C5904A5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6EB3DA6C-F585-5F41-A6DA-2BACF8B4B5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48F775-D000-8E46-ABCD-55E75BA9B76E}"/>
              </a:ext>
            </a:extLst>
          </p:cNvPr>
          <p:cNvSpPr>
            <a:spLocks noGrp="1"/>
          </p:cNvSpPr>
          <p:nvPr>
            <p:ph type="dt" sz="half" idx="10"/>
          </p:nvPr>
        </p:nvSpPr>
        <p:spPr/>
        <p:txBody>
          <a:bodyPr/>
          <a:lstStyle/>
          <a:p>
            <a:fld id="{6B4D54B0-5E06-B345-B9AD-D930E1E93474}" type="datetimeFigureOut">
              <a:rPr lang="en-VN" smtClean="0"/>
              <a:t>5/11/20</a:t>
            </a:fld>
            <a:endParaRPr lang="en-VN"/>
          </a:p>
        </p:txBody>
      </p:sp>
      <p:sp>
        <p:nvSpPr>
          <p:cNvPr id="5" name="Footer Placeholder 4">
            <a:extLst>
              <a:ext uri="{FF2B5EF4-FFF2-40B4-BE49-F238E27FC236}">
                <a16:creationId xmlns:a16="http://schemas.microsoft.com/office/drawing/2014/main" id="{8CE877F0-9873-F548-AFE0-DB87E07E31DF}"/>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AB884F37-F41E-B34F-8321-0C39724EA136}"/>
              </a:ext>
            </a:extLst>
          </p:cNvPr>
          <p:cNvSpPr>
            <a:spLocks noGrp="1"/>
          </p:cNvSpPr>
          <p:nvPr>
            <p:ph type="sldNum" sz="quarter" idx="12"/>
          </p:nvPr>
        </p:nvSpPr>
        <p:spPr/>
        <p:txBody>
          <a:bodyPr/>
          <a:lstStyle/>
          <a:p>
            <a:fld id="{6A0A3270-AD3E-E042-BC25-83F40F628EEB}" type="slidenum">
              <a:rPr lang="en-VN" smtClean="0"/>
              <a:t>‹#›</a:t>
            </a:fld>
            <a:endParaRPr lang="en-VN"/>
          </a:p>
        </p:txBody>
      </p:sp>
    </p:spTree>
    <p:extLst>
      <p:ext uri="{BB962C8B-B14F-4D97-AF65-F5344CB8AC3E}">
        <p14:creationId xmlns:p14="http://schemas.microsoft.com/office/powerpoint/2010/main" val="1817834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EDD7-9296-B547-9975-E2C071DB4A71}"/>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88AFA934-0B10-C842-B063-2BA659F758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0FA71B62-345E-0C4B-B453-41219D828E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05BA673A-AF47-2B49-870D-1DEBE5768BE9}"/>
              </a:ext>
            </a:extLst>
          </p:cNvPr>
          <p:cNvSpPr>
            <a:spLocks noGrp="1"/>
          </p:cNvSpPr>
          <p:nvPr>
            <p:ph type="dt" sz="half" idx="10"/>
          </p:nvPr>
        </p:nvSpPr>
        <p:spPr/>
        <p:txBody>
          <a:bodyPr/>
          <a:lstStyle/>
          <a:p>
            <a:fld id="{6B4D54B0-5E06-B345-B9AD-D930E1E93474}" type="datetimeFigureOut">
              <a:rPr lang="en-VN" smtClean="0"/>
              <a:t>5/11/20</a:t>
            </a:fld>
            <a:endParaRPr lang="en-VN"/>
          </a:p>
        </p:txBody>
      </p:sp>
      <p:sp>
        <p:nvSpPr>
          <p:cNvPr id="6" name="Footer Placeholder 5">
            <a:extLst>
              <a:ext uri="{FF2B5EF4-FFF2-40B4-BE49-F238E27FC236}">
                <a16:creationId xmlns:a16="http://schemas.microsoft.com/office/drawing/2014/main" id="{836861E3-75EB-2D48-8997-9EB746F43FDC}"/>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E0299925-7491-1547-9688-5E86610F4E7A}"/>
              </a:ext>
            </a:extLst>
          </p:cNvPr>
          <p:cNvSpPr>
            <a:spLocks noGrp="1"/>
          </p:cNvSpPr>
          <p:nvPr>
            <p:ph type="sldNum" sz="quarter" idx="12"/>
          </p:nvPr>
        </p:nvSpPr>
        <p:spPr/>
        <p:txBody>
          <a:bodyPr/>
          <a:lstStyle/>
          <a:p>
            <a:fld id="{6A0A3270-AD3E-E042-BC25-83F40F628EEB}" type="slidenum">
              <a:rPr lang="en-VN" smtClean="0"/>
              <a:t>‹#›</a:t>
            </a:fld>
            <a:endParaRPr lang="en-VN"/>
          </a:p>
        </p:txBody>
      </p:sp>
    </p:spTree>
    <p:extLst>
      <p:ext uri="{BB962C8B-B14F-4D97-AF65-F5344CB8AC3E}">
        <p14:creationId xmlns:p14="http://schemas.microsoft.com/office/powerpoint/2010/main" val="769212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D3D3-E474-0E4A-AB13-DC8D9D29E093}"/>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233357E4-4F6A-6648-8D03-E6A52C5382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B3D9A6-4216-224E-9682-7A161C1AE6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484723DC-D1BD-624D-8F72-6A0D617DB0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B78AF2-6B7D-6449-875D-84FE674B60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FDCA8ED9-1B60-244A-AC74-8477FBD2F497}"/>
              </a:ext>
            </a:extLst>
          </p:cNvPr>
          <p:cNvSpPr>
            <a:spLocks noGrp="1"/>
          </p:cNvSpPr>
          <p:nvPr>
            <p:ph type="dt" sz="half" idx="10"/>
          </p:nvPr>
        </p:nvSpPr>
        <p:spPr/>
        <p:txBody>
          <a:bodyPr/>
          <a:lstStyle/>
          <a:p>
            <a:fld id="{6B4D54B0-5E06-B345-B9AD-D930E1E93474}" type="datetimeFigureOut">
              <a:rPr lang="en-VN" smtClean="0"/>
              <a:t>5/11/20</a:t>
            </a:fld>
            <a:endParaRPr lang="en-VN"/>
          </a:p>
        </p:txBody>
      </p:sp>
      <p:sp>
        <p:nvSpPr>
          <p:cNvPr id="8" name="Footer Placeholder 7">
            <a:extLst>
              <a:ext uri="{FF2B5EF4-FFF2-40B4-BE49-F238E27FC236}">
                <a16:creationId xmlns:a16="http://schemas.microsoft.com/office/drawing/2014/main" id="{FCDEC713-9D47-6A48-8D5C-FC5A94F08C93}"/>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7106A2AB-B4B4-D149-B6D8-2734EEA3AE86}"/>
              </a:ext>
            </a:extLst>
          </p:cNvPr>
          <p:cNvSpPr>
            <a:spLocks noGrp="1"/>
          </p:cNvSpPr>
          <p:nvPr>
            <p:ph type="sldNum" sz="quarter" idx="12"/>
          </p:nvPr>
        </p:nvSpPr>
        <p:spPr/>
        <p:txBody>
          <a:bodyPr/>
          <a:lstStyle/>
          <a:p>
            <a:fld id="{6A0A3270-AD3E-E042-BC25-83F40F628EEB}" type="slidenum">
              <a:rPr lang="en-VN" smtClean="0"/>
              <a:t>‹#›</a:t>
            </a:fld>
            <a:endParaRPr lang="en-VN"/>
          </a:p>
        </p:txBody>
      </p:sp>
    </p:spTree>
    <p:extLst>
      <p:ext uri="{BB962C8B-B14F-4D97-AF65-F5344CB8AC3E}">
        <p14:creationId xmlns:p14="http://schemas.microsoft.com/office/powerpoint/2010/main" val="368959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F51A8-9015-CB46-9071-1B8D0C15B608}"/>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B589F35A-36B0-AD4A-B4FA-B997EB032B52}"/>
              </a:ext>
            </a:extLst>
          </p:cNvPr>
          <p:cNvSpPr>
            <a:spLocks noGrp="1"/>
          </p:cNvSpPr>
          <p:nvPr>
            <p:ph type="dt" sz="half" idx="10"/>
          </p:nvPr>
        </p:nvSpPr>
        <p:spPr/>
        <p:txBody>
          <a:bodyPr/>
          <a:lstStyle/>
          <a:p>
            <a:fld id="{6B4D54B0-5E06-B345-B9AD-D930E1E93474}" type="datetimeFigureOut">
              <a:rPr lang="en-VN" smtClean="0"/>
              <a:t>5/11/20</a:t>
            </a:fld>
            <a:endParaRPr lang="en-VN"/>
          </a:p>
        </p:txBody>
      </p:sp>
      <p:sp>
        <p:nvSpPr>
          <p:cNvPr id="4" name="Footer Placeholder 3">
            <a:extLst>
              <a:ext uri="{FF2B5EF4-FFF2-40B4-BE49-F238E27FC236}">
                <a16:creationId xmlns:a16="http://schemas.microsoft.com/office/drawing/2014/main" id="{265A621B-D1A9-3B41-86AE-F63DE5F1EE93}"/>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97054AF4-C6B6-A64A-A83E-6C9629F56439}"/>
              </a:ext>
            </a:extLst>
          </p:cNvPr>
          <p:cNvSpPr>
            <a:spLocks noGrp="1"/>
          </p:cNvSpPr>
          <p:nvPr>
            <p:ph type="sldNum" sz="quarter" idx="12"/>
          </p:nvPr>
        </p:nvSpPr>
        <p:spPr/>
        <p:txBody>
          <a:bodyPr/>
          <a:lstStyle/>
          <a:p>
            <a:fld id="{6A0A3270-AD3E-E042-BC25-83F40F628EEB}" type="slidenum">
              <a:rPr lang="en-VN" smtClean="0"/>
              <a:t>‹#›</a:t>
            </a:fld>
            <a:endParaRPr lang="en-VN"/>
          </a:p>
        </p:txBody>
      </p:sp>
    </p:spTree>
    <p:extLst>
      <p:ext uri="{BB962C8B-B14F-4D97-AF65-F5344CB8AC3E}">
        <p14:creationId xmlns:p14="http://schemas.microsoft.com/office/powerpoint/2010/main" val="1084286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7A0034-0A01-6248-9C18-659B6574B0DB}"/>
              </a:ext>
            </a:extLst>
          </p:cNvPr>
          <p:cNvSpPr>
            <a:spLocks noGrp="1"/>
          </p:cNvSpPr>
          <p:nvPr>
            <p:ph type="dt" sz="half" idx="10"/>
          </p:nvPr>
        </p:nvSpPr>
        <p:spPr/>
        <p:txBody>
          <a:bodyPr/>
          <a:lstStyle/>
          <a:p>
            <a:fld id="{6B4D54B0-5E06-B345-B9AD-D930E1E93474}" type="datetimeFigureOut">
              <a:rPr lang="en-VN" smtClean="0"/>
              <a:t>5/11/20</a:t>
            </a:fld>
            <a:endParaRPr lang="en-VN"/>
          </a:p>
        </p:txBody>
      </p:sp>
      <p:sp>
        <p:nvSpPr>
          <p:cNvPr id="3" name="Footer Placeholder 2">
            <a:extLst>
              <a:ext uri="{FF2B5EF4-FFF2-40B4-BE49-F238E27FC236}">
                <a16:creationId xmlns:a16="http://schemas.microsoft.com/office/drawing/2014/main" id="{1D99DA3C-8CC8-F94F-B97C-7A9B1B12DCA5}"/>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2621F79C-ABD7-3E4F-949E-72C10F586BD3}"/>
              </a:ext>
            </a:extLst>
          </p:cNvPr>
          <p:cNvSpPr>
            <a:spLocks noGrp="1"/>
          </p:cNvSpPr>
          <p:nvPr>
            <p:ph type="sldNum" sz="quarter" idx="12"/>
          </p:nvPr>
        </p:nvSpPr>
        <p:spPr/>
        <p:txBody>
          <a:bodyPr/>
          <a:lstStyle/>
          <a:p>
            <a:fld id="{6A0A3270-AD3E-E042-BC25-83F40F628EEB}" type="slidenum">
              <a:rPr lang="en-VN" smtClean="0"/>
              <a:t>‹#›</a:t>
            </a:fld>
            <a:endParaRPr lang="en-VN"/>
          </a:p>
        </p:txBody>
      </p:sp>
    </p:spTree>
    <p:extLst>
      <p:ext uri="{BB962C8B-B14F-4D97-AF65-F5344CB8AC3E}">
        <p14:creationId xmlns:p14="http://schemas.microsoft.com/office/powerpoint/2010/main" val="199239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6166-5154-4847-B2AF-3660D1A491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63FF1BA3-49FF-5648-93D5-C55C50BA86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F3297BC9-842D-BB40-8B85-6BFB2B0739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338F98-FE29-214E-8699-C4F43646A611}"/>
              </a:ext>
            </a:extLst>
          </p:cNvPr>
          <p:cNvSpPr>
            <a:spLocks noGrp="1"/>
          </p:cNvSpPr>
          <p:nvPr>
            <p:ph type="dt" sz="half" idx="10"/>
          </p:nvPr>
        </p:nvSpPr>
        <p:spPr/>
        <p:txBody>
          <a:bodyPr/>
          <a:lstStyle/>
          <a:p>
            <a:fld id="{6B4D54B0-5E06-B345-B9AD-D930E1E93474}" type="datetimeFigureOut">
              <a:rPr lang="en-VN" smtClean="0"/>
              <a:t>5/11/20</a:t>
            </a:fld>
            <a:endParaRPr lang="en-VN"/>
          </a:p>
        </p:txBody>
      </p:sp>
      <p:sp>
        <p:nvSpPr>
          <p:cNvPr id="6" name="Footer Placeholder 5">
            <a:extLst>
              <a:ext uri="{FF2B5EF4-FFF2-40B4-BE49-F238E27FC236}">
                <a16:creationId xmlns:a16="http://schemas.microsoft.com/office/drawing/2014/main" id="{E08A2A68-3DEA-1346-9BB8-DE46E10B84DF}"/>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980FAD71-974B-D643-8292-C538285A1100}"/>
              </a:ext>
            </a:extLst>
          </p:cNvPr>
          <p:cNvSpPr>
            <a:spLocks noGrp="1"/>
          </p:cNvSpPr>
          <p:nvPr>
            <p:ph type="sldNum" sz="quarter" idx="12"/>
          </p:nvPr>
        </p:nvSpPr>
        <p:spPr/>
        <p:txBody>
          <a:bodyPr/>
          <a:lstStyle/>
          <a:p>
            <a:fld id="{6A0A3270-AD3E-E042-BC25-83F40F628EEB}" type="slidenum">
              <a:rPr lang="en-VN" smtClean="0"/>
              <a:t>‹#›</a:t>
            </a:fld>
            <a:endParaRPr lang="en-VN"/>
          </a:p>
        </p:txBody>
      </p:sp>
    </p:spTree>
    <p:extLst>
      <p:ext uri="{BB962C8B-B14F-4D97-AF65-F5344CB8AC3E}">
        <p14:creationId xmlns:p14="http://schemas.microsoft.com/office/powerpoint/2010/main" val="1713345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02FDE-EB62-8848-A5BF-B92DE83E48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C292EF04-34B6-8241-B723-AA19B9F900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3FDBF7C5-023D-004A-83C4-99F405B97E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897D1E-D96A-924A-8625-8A344246D370}"/>
              </a:ext>
            </a:extLst>
          </p:cNvPr>
          <p:cNvSpPr>
            <a:spLocks noGrp="1"/>
          </p:cNvSpPr>
          <p:nvPr>
            <p:ph type="dt" sz="half" idx="10"/>
          </p:nvPr>
        </p:nvSpPr>
        <p:spPr/>
        <p:txBody>
          <a:bodyPr/>
          <a:lstStyle/>
          <a:p>
            <a:fld id="{6B4D54B0-5E06-B345-B9AD-D930E1E93474}" type="datetimeFigureOut">
              <a:rPr lang="en-VN" smtClean="0"/>
              <a:t>5/11/20</a:t>
            </a:fld>
            <a:endParaRPr lang="en-VN"/>
          </a:p>
        </p:txBody>
      </p:sp>
      <p:sp>
        <p:nvSpPr>
          <p:cNvPr id="6" name="Footer Placeholder 5">
            <a:extLst>
              <a:ext uri="{FF2B5EF4-FFF2-40B4-BE49-F238E27FC236}">
                <a16:creationId xmlns:a16="http://schemas.microsoft.com/office/drawing/2014/main" id="{C6CE9945-2B5C-8741-AD6F-59F99807FDD7}"/>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2243E3F8-10D5-7344-96A4-E819C2DD45EE}"/>
              </a:ext>
            </a:extLst>
          </p:cNvPr>
          <p:cNvSpPr>
            <a:spLocks noGrp="1"/>
          </p:cNvSpPr>
          <p:nvPr>
            <p:ph type="sldNum" sz="quarter" idx="12"/>
          </p:nvPr>
        </p:nvSpPr>
        <p:spPr/>
        <p:txBody>
          <a:bodyPr/>
          <a:lstStyle/>
          <a:p>
            <a:fld id="{6A0A3270-AD3E-E042-BC25-83F40F628EEB}" type="slidenum">
              <a:rPr lang="en-VN" smtClean="0"/>
              <a:t>‹#›</a:t>
            </a:fld>
            <a:endParaRPr lang="en-VN"/>
          </a:p>
        </p:txBody>
      </p:sp>
    </p:spTree>
    <p:extLst>
      <p:ext uri="{BB962C8B-B14F-4D97-AF65-F5344CB8AC3E}">
        <p14:creationId xmlns:p14="http://schemas.microsoft.com/office/powerpoint/2010/main" val="458664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C52363-AF7D-BB45-AD82-491B9905DD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558B83EE-D397-5D4F-A2FC-47E3194D7D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4307913-5816-914C-959F-98C77BFDCA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4D54B0-5E06-B345-B9AD-D930E1E93474}" type="datetimeFigureOut">
              <a:rPr lang="en-VN" smtClean="0"/>
              <a:t>5/11/20</a:t>
            </a:fld>
            <a:endParaRPr lang="en-VN"/>
          </a:p>
        </p:txBody>
      </p:sp>
      <p:sp>
        <p:nvSpPr>
          <p:cNvPr id="5" name="Footer Placeholder 4">
            <a:extLst>
              <a:ext uri="{FF2B5EF4-FFF2-40B4-BE49-F238E27FC236}">
                <a16:creationId xmlns:a16="http://schemas.microsoft.com/office/drawing/2014/main" id="{E2448A1D-6B75-5D4A-B333-2362B76C8F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CC620BC2-D525-D440-AA74-533F4273EB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0A3270-AD3E-E042-BC25-83F40F628EEB}" type="slidenum">
              <a:rPr lang="en-VN" smtClean="0"/>
              <a:t>‹#›</a:t>
            </a:fld>
            <a:endParaRPr lang="en-VN"/>
          </a:p>
        </p:txBody>
      </p:sp>
    </p:spTree>
    <p:extLst>
      <p:ext uri="{BB962C8B-B14F-4D97-AF65-F5344CB8AC3E}">
        <p14:creationId xmlns:p14="http://schemas.microsoft.com/office/powerpoint/2010/main" val="1524598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1C68FE5D-9CEC-DE4A-A1F6-C7C8F7FB89BB}"/>
              </a:ext>
            </a:extLst>
          </p:cNvPr>
          <p:cNvPicPr>
            <a:picLocks noChangeAspect="1"/>
          </p:cNvPicPr>
          <p:nvPr/>
        </p:nvPicPr>
        <p:blipFill>
          <a:blip r:embed="rId2"/>
          <a:stretch>
            <a:fillRect/>
          </a:stretch>
        </p:blipFill>
        <p:spPr>
          <a:xfrm>
            <a:off x="685648" y="1312200"/>
            <a:ext cx="5410351" cy="4233600"/>
          </a:xfrm>
          <a:prstGeom prst="rect">
            <a:avLst/>
          </a:prstGeom>
        </p:spPr>
      </p:pic>
      <p:sp>
        <p:nvSpPr>
          <p:cNvPr id="7" name="TextBox 6">
            <a:extLst>
              <a:ext uri="{FF2B5EF4-FFF2-40B4-BE49-F238E27FC236}">
                <a16:creationId xmlns:a16="http://schemas.microsoft.com/office/drawing/2014/main" id="{670888A1-F06E-544D-B56D-2DBEC118FB9F}"/>
              </a:ext>
            </a:extLst>
          </p:cNvPr>
          <p:cNvSpPr txBox="1"/>
          <p:nvPr/>
        </p:nvSpPr>
        <p:spPr>
          <a:xfrm>
            <a:off x="6095998" y="1312200"/>
            <a:ext cx="5048923" cy="1446550"/>
          </a:xfrm>
          <a:prstGeom prst="rect">
            <a:avLst/>
          </a:prstGeom>
          <a:noFill/>
        </p:spPr>
        <p:txBody>
          <a:bodyPr wrap="square" rtlCol="0">
            <a:spAutoFit/>
          </a:bodyPr>
          <a:lstStyle/>
          <a:p>
            <a:r>
              <a:rPr lang="vi-VN" sz="4400" b="1" dirty="0">
                <a:latin typeface="Cambria Math" panose="02040503050406030204" pitchFamily="18" charset="0"/>
                <a:ea typeface="Cambria Math" panose="02040503050406030204" pitchFamily="18" charset="0"/>
              </a:rPr>
              <a:t>NHẬP MÔN TƯ DUY THUẬT TOÁN</a:t>
            </a:r>
            <a:endParaRPr lang="en-VN" sz="4400" b="1" dirty="0">
              <a:latin typeface="Cambria Math" panose="02040503050406030204" pitchFamily="18" charset="0"/>
              <a:ea typeface="Cambria Math" panose="02040503050406030204" pitchFamily="18" charset="0"/>
            </a:endParaRPr>
          </a:p>
        </p:txBody>
      </p:sp>
      <p:sp>
        <p:nvSpPr>
          <p:cNvPr id="12" name="TextBox 11">
            <a:extLst>
              <a:ext uri="{FF2B5EF4-FFF2-40B4-BE49-F238E27FC236}">
                <a16:creationId xmlns:a16="http://schemas.microsoft.com/office/drawing/2014/main" id="{5D5D9B6C-11DD-5445-9F82-2063F9E4FB7C}"/>
              </a:ext>
            </a:extLst>
          </p:cNvPr>
          <p:cNvSpPr txBox="1"/>
          <p:nvPr/>
        </p:nvSpPr>
        <p:spPr>
          <a:xfrm>
            <a:off x="6095998" y="3429000"/>
            <a:ext cx="3618157" cy="1323439"/>
          </a:xfrm>
          <a:prstGeom prst="rect">
            <a:avLst/>
          </a:prstGeom>
          <a:noFill/>
        </p:spPr>
        <p:txBody>
          <a:bodyPr wrap="square" rtlCol="0">
            <a:spAutoFit/>
          </a:bodyPr>
          <a:lstStyle/>
          <a:p>
            <a:r>
              <a:rPr lang="en-VN" sz="2000" dirty="0">
                <a:latin typeface="Cambria Math" panose="02040503050406030204" pitchFamily="18" charset="0"/>
                <a:ea typeface="Cambria Math" panose="02040503050406030204" pitchFamily="18" charset="0"/>
              </a:rPr>
              <a:t>1712224 – Nguyễn Phúc Khang</a:t>
            </a:r>
          </a:p>
          <a:p>
            <a:r>
              <a:rPr lang="en-VN" sz="2000" dirty="0">
                <a:latin typeface="Cambria Math" panose="02040503050406030204" pitchFamily="18" charset="0"/>
                <a:ea typeface="Cambria Math" panose="02040503050406030204" pitchFamily="18" charset="0"/>
              </a:rPr>
              <a:t>1712236 – Nguyễn Lê Sang</a:t>
            </a:r>
          </a:p>
          <a:p>
            <a:r>
              <a:rPr lang="en-VN" sz="2000" dirty="0">
                <a:latin typeface="Cambria Math" panose="02040503050406030204" pitchFamily="18" charset="0"/>
                <a:ea typeface="Cambria Math" panose="02040503050406030204" pitchFamily="18" charset="0"/>
              </a:rPr>
              <a:t>1712786 – Nguyễn Văn Thiều</a:t>
            </a:r>
          </a:p>
          <a:p>
            <a:r>
              <a:rPr lang="en-VN" sz="2000" dirty="0">
                <a:latin typeface="Cambria Math" panose="02040503050406030204" pitchFamily="18" charset="0"/>
                <a:ea typeface="Cambria Math" panose="02040503050406030204" pitchFamily="18" charset="0"/>
              </a:rPr>
              <a:t>1712823 – Nguyễn Quý Toàn</a:t>
            </a:r>
          </a:p>
        </p:txBody>
      </p:sp>
      <p:sp>
        <p:nvSpPr>
          <p:cNvPr id="14" name="TextBox 13">
            <a:extLst>
              <a:ext uri="{FF2B5EF4-FFF2-40B4-BE49-F238E27FC236}">
                <a16:creationId xmlns:a16="http://schemas.microsoft.com/office/drawing/2014/main" id="{303FBED8-EA2E-AE4E-AB5D-E7D92FEFC677}"/>
              </a:ext>
            </a:extLst>
          </p:cNvPr>
          <p:cNvSpPr txBox="1"/>
          <p:nvPr/>
        </p:nvSpPr>
        <p:spPr>
          <a:xfrm>
            <a:off x="6095998" y="5176468"/>
            <a:ext cx="3281082" cy="369332"/>
          </a:xfrm>
          <a:prstGeom prst="rect">
            <a:avLst/>
          </a:prstGeom>
          <a:noFill/>
        </p:spPr>
        <p:txBody>
          <a:bodyPr wrap="square" rtlCol="0">
            <a:spAutoFit/>
          </a:bodyPr>
          <a:lstStyle/>
          <a:p>
            <a:r>
              <a:rPr lang="en-VN" b="1" dirty="0">
                <a:latin typeface="Cambria Math" panose="02040503050406030204" pitchFamily="18" charset="0"/>
                <a:ea typeface="Cambria Math" panose="02040503050406030204" pitchFamily="18" charset="0"/>
              </a:rPr>
              <a:t>HCMUS – FIT – CNTN2017</a:t>
            </a:r>
          </a:p>
        </p:txBody>
      </p:sp>
    </p:spTree>
    <p:extLst>
      <p:ext uri="{BB962C8B-B14F-4D97-AF65-F5344CB8AC3E}">
        <p14:creationId xmlns:p14="http://schemas.microsoft.com/office/powerpoint/2010/main" val="201824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96AFE0-0CA2-0D43-9432-938BBDDFD0FB}"/>
              </a:ext>
            </a:extLst>
          </p:cNvPr>
          <p:cNvSpPr/>
          <p:nvPr/>
        </p:nvSpPr>
        <p:spPr>
          <a:xfrm>
            <a:off x="535555" y="321714"/>
            <a:ext cx="155750" cy="273705"/>
          </a:xfrm>
          <a:prstGeom prst="rect">
            <a:avLst/>
          </a:prstGeom>
          <a:solidFill>
            <a:srgbClr val="42A6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 name="TextBox 4">
            <a:extLst>
              <a:ext uri="{FF2B5EF4-FFF2-40B4-BE49-F238E27FC236}">
                <a16:creationId xmlns:a16="http://schemas.microsoft.com/office/drawing/2014/main" id="{C0E59FBF-2BD1-2A44-AF1D-EA847A0C952C}"/>
              </a:ext>
            </a:extLst>
          </p:cNvPr>
          <p:cNvSpPr txBox="1"/>
          <p:nvPr/>
        </p:nvSpPr>
        <p:spPr>
          <a:xfrm>
            <a:off x="708980" y="281210"/>
            <a:ext cx="1246279" cy="369332"/>
          </a:xfrm>
          <a:prstGeom prst="rect">
            <a:avLst/>
          </a:prstGeom>
          <a:noFill/>
        </p:spPr>
        <p:txBody>
          <a:bodyPr wrap="square" rtlCol="0">
            <a:spAutoFit/>
          </a:bodyPr>
          <a:lstStyle/>
          <a:p>
            <a:r>
              <a:rPr lang="en-VN" b="1" dirty="0">
                <a:latin typeface="Cambria Math" panose="02040503050406030204" pitchFamily="18" charset="0"/>
                <a:ea typeface="Cambria Math" panose="02040503050406030204" pitchFamily="18" charset="0"/>
              </a:rPr>
              <a:t>SOLUTION</a:t>
            </a:r>
          </a:p>
        </p:txBody>
      </p:sp>
      <p:sp>
        <p:nvSpPr>
          <p:cNvPr id="6" name="TextBox 5">
            <a:extLst>
              <a:ext uri="{FF2B5EF4-FFF2-40B4-BE49-F238E27FC236}">
                <a16:creationId xmlns:a16="http://schemas.microsoft.com/office/drawing/2014/main" id="{83687401-9344-3A49-91E8-899B3A75D225}"/>
              </a:ext>
            </a:extLst>
          </p:cNvPr>
          <p:cNvSpPr txBox="1"/>
          <p:nvPr/>
        </p:nvSpPr>
        <p:spPr>
          <a:xfrm>
            <a:off x="708980" y="650542"/>
            <a:ext cx="5177470" cy="646331"/>
          </a:xfrm>
          <a:prstGeom prst="rect">
            <a:avLst/>
          </a:prstGeom>
          <a:noFill/>
        </p:spPr>
        <p:txBody>
          <a:bodyPr wrap="square" rtlCol="0">
            <a:spAutoFit/>
          </a:bodyPr>
          <a:lstStyle/>
          <a:p>
            <a:r>
              <a:rPr lang="en-US" sz="3600" b="1" dirty="0">
                <a:latin typeface="Cambria Math" panose="02040503050406030204" pitchFamily="18" charset="0"/>
                <a:ea typeface="Cambria Math" panose="02040503050406030204" pitchFamily="18" charset="0"/>
              </a:rPr>
              <a:t>OUR SOLUTIONS</a:t>
            </a:r>
            <a:endParaRPr lang="en-VN" sz="3600" b="1" dirty="0">
              <a:latin typeface="Cambria Math" panose="02040503050406030204" pitchFamily="18" charset="0"/>
              <a:ea typeface="Cambria Math" panose="02040503050406030204" pitchFamily="18" charset="0"/>
            </a:endParaRPr>
          </a:p>
        </p:txBody>
      </p:sp>
      <p:sp>
        <p:nvSpPr>
          <p:cNvPr id="7" name="Rectangle 6">
            <a:extLst>
              <a:ext uri="{FF2B5EF4-FFF2-40B4-BE49-F238E27FC236}">
                <a16:creationId xmlns:a16="http://schemas.microsoft.com/office/drawing/2014/main" id="{F5D3603B-4B58-BC41-947C-B4D417946F99}"/>
              </a:ext>
            </a:extLst>
          </p:cNvPr>
          <p:cNvSpPr/>
          <p:nvPr/>
        </p:nvSpPr>
        <p:spPr>
          <a:xfrm>
            <a:off x="6305552" y="729000"/>
            <a:ext cx="5400000" cy="5400000"/>
          </a:xfrm>
          <a:prstGeom prst="rect">
            <a:avLst/>
          </a:prstGeom>
          <a:solidFill>
            <a:schemeClr val="bg1"/>
          </a:solidFill>
          <a:ln w="190500">
            <a:solidFill>
              <a:srgbClr val="42A6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TextBox 7">
            <a:extLst>
              <a:ext uri="{FF2B5EF4-FFF2-40B4-BE49-F238E27FC236}">
                <a16:creationId xmlns:a16="http://schemas.microsoft.com/office/drawing/2014/main" id="{17917AA2-EC14-2C45-A6D1-0D70D64EFB2D}"/>
              </a:ext>
            </a:extLst>
          </p:cNvPr>
          <p:cNvSpPr txBox="1"/>
          <p:nvPr/>
        </p:nvSpPr>
        <p:spPr>
          <a:xfrm>
            <a:off x="6596743" y="973707"/>
            <a:ext cx="3080657" cy="400110"/>
          </a:xfrm>
          <a:prstGeom prst="rect">
            <a:avLst/>
          </a:prstGeom>
          <a:noFill/>
        </p:spPr>
        <p:txBody>
          <a:bodyPr wrap="square" rtlCol="0">
            <a:spAutoFit/>
          </a:bodyPr>
          <a:lstStyle/>
          <a:p>
            <a:r>
              <a:rPr lang="en-VN" sz="2000" b="1" dirty="0">
                <a:latin typeface="Cambria Math" panose="02040503050406030204" pitchFamily="18" charset="0"/>
                <a:ea typeface="Cambria Math" panose="02040503050406030204" pitchFamily="18" charset="0"/>
              </a:rPr>
              <a:t>SOLUTION 2 – O(n</a:t>
            </a:r>
            <a:r>
              <a:rPr lang="en-VN" sz="2000" b="1" baseline="30000" dirty="0">
                <a:latin typeface="Cambria Math" panose="02040503050406030204" pitchFamily="18" charset="0"/>
                <a:ea typeface="Cambria Math" panose="02040503050406030204" pitchFamily="18" charset="0"/>
              </a:rPr>
              <a:t>2</a:t>
            </a:r>
            <a:r>
              <a:rPr lang="en-VN" sz="2000" b="1" dirty="0">
                <a:latin typeface="Cambria Math" panose="02040503050406030204" pitchFamily="18" charset="0"/>
                <a:ea typeface="Cambria Math" panose="02040503050406030204" pitchFamily="18" charset="0"/>
              </a:rPr>
              <a:t>)</a:t>
            </a:r>
            <a:endParaRPr lang="en-VN" b="1" dirty="0">
              <a:latin typeface="Cambria Math" panose="02040503050406030204" pitchFamily="18" charset="0"/>
              <a:ea typeface="Cambria Math" panose="02040503050406030204" pitchFamily="18" charset="0"/>
            </a:endParaRPr>
          </a:p>
        </p:txBody>
      </p:sp>
      <p:sp>
        <p:nvSpPr>
          <p:cNvPr id="9" name="TextBox 8">
            <a:extLst>
              <a:ext uri="{FF2B5EF4-FFF2-40B4-BE49-F238E27FC236}">
                <a16:creationId xmlns:a16="http://schemas.microsoft.com/office/drawing/2014/main" id="{5EAD92E1-7DFE-1C4F-87FC-B0E99C6C14C2}"/>
              </a:ext>
            </a:extLst>
          </p:cNvPr>
          <p:cNvSpPr txBox="1"/>
          <p:nvPr/>
        </p:nvSpPr>
        <p:spPr>
          <a:xfrm>
            <a:off x="6596743" y="1279970"/>
            <a:ext cx="1883229" cy="338554"/>
          </a:xfrm>
          <a:prstGeom prst="rect">
            <a:avLst/>
          </a:prstGeom>
          <a:noFill/>
        </p:spPr>
        <p:txBody>
          <a:bodyPr wrap="square" rtlCol="0">
            <a:spAutoFit/>
          </a:bodyPr>
          <a:lstStyle/>
          <a:p>
            <a:r>
              <a:rPr lang="en-VN" sz="1600" dirty="0">
                <a:solidFill>
                  <a:srgbClr val="42A68B"/>
                </a:solidFill>
              </a:rPr>
              <a:t>#hinhhoctinhtoan</a:t>
            </a:r>
          </a:p>
        </p:txBody>
      </p:sp>
      <p:sp>
        <p:nvSpPr>
          <p:cNvPr id="10" name="TextBox 9">
            <a:extLst>
              <a:ext uri="{FF2B5EF4-FFF2-40B4-BE49-F238E27FC236}">
                <a16:creationId xmlns:a16="http://schemas.microsoft.com/office/drawing/2014/main" id="{29AA7F83-7DA8-EF41-A0C3-C842C12D6705}"/>
              </a:ext>
            </a:extLst>
          </p:cNvPr>
          <p:cNvSpPr txBox="1"/>
          <p:nvPr/>
        </p:nvSpPr>
        <p:spPr>
          <a:xfrm>
            <a:off x="6596743" y="1957445"/>
            <a:ext cx="4822371" cy="1296445"/>
          </a:xfrm>
          <a:prstGeom prst="rect">
            <a:avLst/>
          </a:prstGeom>
          <a:noFill/>
        </p:spPr>
        <p:txBody>
          <a:bodyPr wrap="square" rtlCol="0">
            <a:spAutoFit/>
          </a:bodyPr>
          <a:lstStyle/>
          <a:p>
            <a:pPr algn="just">
              <a:lnSpc>
                <a:spcPct val="150000"/>
              </a:lnSpc>
            </a:pPr>
            <a:r>
              <a:rPr lang="en-VN" dirty="0">
                <a:latin typeface="Cambria Math" panose="02040503050406030204" pitchFamily="18" charset="0"/>
                <a:ea typeface="Cambria Math" panose="02040503050406030204" pitchFamily="18" charset="0"/>
              </a:rPr>
              <a:t>_ Sắp xếp tập điểm - O(n logn)</a:t>
            </a:r>
          </a:p>
          <a:p>
            <a:pPr algn="just">
              <a:lnSpc>
                <a:spcPct val="150000"/>
              </a:lnSpc>
            </a:pPr>
            <a:r>
              <a:rPr lang="en-VN" dirty="0">
                <a:latin typeface="Cambria Math" panose="02040503050406030204" pitchFamily="18" charset="0"/>
                <a:ea typeface="Cambria Math" panose="02040503050406030204" pitchFamily="18" charset="0"/>
              </a:rPr>
              <a:t>_ Tìm kiếm điểm còn lại - O(n</a:t>
            </a:r>
            <a:r>
              <a:rPr lang="en-VN" baseline="30000" dirty="0">
                <a:latin typeface="Cambria Math" panose="02040503050406030204" pitchFamily="18" charset="0"/>
                <a:ea typeface="Cambria Math" panose="02040503050406030204" pitchFamily="18" charset="0"/>
              </a:rPr>
              <a:t>2</a:t>
            </a:r>
            <a:r>
              <a:rPr lang="en-VN" dirty="0">
                <a:latin typeface="Cambria Math" panose="02040503050406030204" pitchFamily="18" charset="0"/>
                <a:ea typeface="Cambria Math" panose="02040503050406030204" pitchFamily="18" charset="0"/>
              </a:rPr>
              <a:t>)</a:t>
            </a:r>
          </a:p>
          <a:p>
            <a:pPr algn="just">
              <a:lnSpc>
                <a:spcPct val="150000"/>
              </a:lnSpc>
            </a:pPr>
            <a:r>
              <a:rPr lang="en-VN" dirty="0">
                <a:latin typeface="Cambria Math" panose="02040503050406030204" pitchFamily="18" charset="0"/>
                <a:ea typeface="Cambria Math" panose="02040503050406030204" pitchFamily="18" charset="0"/>
              </a:rPr>
              <a:t>=&gt; </a:t>
            </a:r>
            <a:r>
              <a:rPr lang="en-VN" b="1" dirty="0">
                <a:latin typeface="Cambria Math" panose="02040503050406030204" pitchFamily="18" charset="0"/>
                <a:ea typeface="Cambria Math" panose="02040503050406030204" pitchFamily="18" charset="0"/>
              </a:rPr>
              <a:t>ĐỘ PHỨC TẠP CỦA THUẬT TOÁN: O(n</a:t>
            </a:r>
            <a:r>
              <a:rPr lang="en-VN" b="1" baseline="30000" dirty="0">
                <a:latin typeface="Cambria Math" panose="02040503050406030204" pitchFamily="18" charset="0"/>
                <a:ea typeface="Cambria Math" panose="02040503050406030204" pitchFamily="18" charset="0"/>
              </a:rPr>
              <a:t>2</a:t>
            </a:r>
            <a:r>
              <a:rPr lang="en-VN" b="1" dirty="0">
                <a:latin typeface="Cambria Math" panose="02040503050406030204" pitchFamily="18" charset="0"/>
                <a:ea typeface="Cambria Math" panose="02040503050406030204" pitchFamily="18" charset="0"/>
              </a:rPr>
              <a:t>)</a:t>
            </a:r>
          </a:p>
        </p:txBody>
      </p:sp>
      <p:sp>
        <p:nvSpPr>
          <p:cNvPr id="2" name="Right Brace 1">
            <a:extLst>
              <a:ext uri="{FF2B5EF4-FFF2-40B4-BE49-F238E27FC236}">
                <a16:creationId xmlns:a16="http://schemas.microsoft.com/office/drawing/2014/main" id="{B8958FFA-FE46-E241-9E61-3D37A7BE8C8E}"/>
              </a:ext>
            </a:extLst>
          </p:cNvPr>
          <p:cNvSpPr/>
          <p:nvPr/>
        </p:nvSpPr>
        <p:spPr>
          <a:xfrm>
            <a:off x="9873343" y="1957445"/>
            <a:ext cx="155448" cy="9144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VN"/>
          </a:p>
        </p:txBody>
      </p:sp>
      <p:sp>
        <p:nvSpPr>
          <p:cNvPr id="3" name="TextBox 2">
            <a:extLst>
              <a:ext uri="{FF2B5EF4-FFF2-40B4-BE49-F238E27FC236}">
                <a16:creationId xmlns:a16="http://schemas.microsoft.com/office/drawing/2014/main" id="{296A1667-7C0A-4E4E-9E62-7F9C922A650C}"/>
              </a:ext>
            </a:extLst>
          </p:cNvPr>
          <p:cNvSpPr txBox="1"/>
          <p:nvPr/>
        </p:nvSpPr>
        <p:spPr>
          <a:xfrm>
            <a:off x="10142482" y="2249214"/>
            <a:ext cx="1072055" cy="369332"/>
          </a:xfrm>
          <a:prstGeom prst="rect">
            <a:avLst/>
          </a:prstGeom>
          <a:noFill/>
        </p:spPr>
        <p:txBody>
          <a:bodyPr wrap="square" rtlCol="0">
            <a:spAutoFit/>
          </a:bodyPr>
          <a:lstStyle/>
          <a:p>
            <a:r>
              <a:rPr lang="en-VN" b="1" dirty="0">
                <a:latin typeface="Cambria Math" panose="02040503050406030204" pitchFamily="18" charset="0"/>
                <a:ea typeface="Cambria Math" panose="02040503050406030204" pitchFamily="18" charset="0"/>
              </a:rPr>
              <a:t>ĐỘC LẬP</a:t>
            </a:r>
          </a:p>
        </p:txBody>
      </p:sp>
      <p:graphicFrame>
        <p:nvGraphicFramePr>
          <p:cNvPr id="11" name="Chart 10">
            <a:extLst>
              <a:ext uri="{FF2B5EF4-FFF2-40B4-BE49-F238E27FC236}">
                <a16:creationId xmlns:a16="http://schemas.microsoft.com/office/drawing/2014/main" id="{FF28E882-C4BE-5C40-A712-376DB63E5DFA}"/>
              </a:ext>
            </a:extLst>
          </p:cNvPr>
          <p:cNvGraphicFramePr/>
          <p:nvPr>
            <p:extLst>
              <p:ext uri="{D42A27DB-BD31-4B8C-83A1-F6EECF244321}">
                <p14:modId xmlns:p14="http://schemas.microsoft.com/office/powerpoint/2010/main" val="3984184452"/>
              </p:ext>
            </p:extLst>
          </p:nvPr>
        </p:nvGraphicFramePr>
        <p:xfrm>
          <a:off x="613430" y="1416206"/>
          <a:ext cx="5177470" cy="4959065"/>
        </p:xfrm>
        <a:graphic>
          <a:graphicData uri="http://schemas.openxmlformats.org/drawingml/2006/chart">
            <c:chart xmlns:c="http://schemas.openxmlformats.org/drawingml/2006/chart" xmlns:r="http://schemas.openxmlformats.org/officeDocument/2006/relationships" r:id="rId2"/>
          </a:graphicData>
        </a:graphic>
      </p:graphicFrame>
      <p:sp>
        <p:nvSpPr>
          <p:cNvPr id="12" name="Oval 11">
            <a:extLst>
              <a:ext uri="{FF2B5EF4-FFF2-40B4-BE49-F238E27FC236}">
                <a16:creationId xmlns:a16="http://schemas.microsoft.com/office/drawing/2014/main" id="{413E065A-17A7-8948-92A1-EA64BB59DF07}"/>
              </a:ext>
            </a:extLst>
          </p:cNvPr>
          <p:cNvSpPr/>
          <p:nvPr/>
        </p:nvSpPr>
        <p:spPr>
          <a:xfrm>
            <a:off x="2127355" y="2117660"/>
            <a:ext cx="378372" cy="3888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3" name="Oval 12">
            <a:extLst>
              <a:ext uri="{FF2B5EF4-FFF2-40B4-BE49-F238E27FC236}">
                <a16:creationId xmlns:a16="http://schemas.microsoft.com/office/drawing/2014/main" id="{F84A6A0A-B4F8-3D4E-9A05-A6DBA4C17CA5}"/>
              </a:ext>
            </a:extLst>
          </p:cNvPr>
          <p:cNvSpPr/>
          <p:nvPr/>
        </p:nvSpPr>
        <p:spPr>
          <a:xfrm>
            <a:off x="3525274" y="5052911"/>
            <a:ext cx="378372" cy="3888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14" name="Straight Connector 13">
            <a:extLst>
              <a:ext uri="{FF2B5EF4-FFF2-40B4-BE49-F238E27FC236}">
                <a16:creationId xmlns:a16="http://schemas.microsoft.com/office/drawing/2014/main" id="{B70AC409-8DE8-A347-A86C-B6B87661EF94}"/>
              </a:ext>
            </a:extLst>
          </p:cNvPr>
          <p:cNvCxnSpPr>
            <a:cxnSpLocks/>
          </p:cNvCxnSpPr>
          <p:nvPr/>
        </p:nvCxnSpPr>
        <p:spPr>
          <a:xfrm>
            <a:off x="2316541" y="2312101"/>
            <a:ext cx="1397919" cy="296911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2132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90C18BD-2F12-6C48-95BA-8BB930535FDB}"/>
              </a:ext>
            </a:extLst>
          </p:cNvPr>
          <p:cNvSpPr/>
          <p:nvPr/>
        </p:nvSpPr>
        <p:spPr>
          <a:xfrm>
            <a:off x="535555" y="321714"/>
            <a:ext cx="155750" cy="273705"/>
          </a:xfrm>
          <a:prstGeom prst="rect">
            <a:avLst/>
          </a:prstGeom>
          <a:solidFill>
            <a:srgbClr val="42A6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 name="TextBox 4">
            <a:extLst>
              <a:ext uri="{FF2B5EF4-FFF2-40B4-BE49-F238E27FC236}">
                <a16:creationId xmlns:a16="http://schemas.microsoft.com/office/drawing/2014/main" id="{1338BE43-362D-894D-B095-4F343EC1811B}"/>
              </a:ext>
            </a:extLst>
          </p:cNvPr>
          <p:cNvSpPr txBox="1"/>
          <p:nvPr/>
        </p:nvSpPr>
        <p:spPr>
          <a:xfrm>
            <a:off x="708980" y="281210"/>
            <a:ext cx="1246279" cy="369332"/>
          </a:xfrm>
          <a:prstGeom prst="rect">
            <a:avLst/>
          </a:prstGeom>
          <a:noFill/>
        </p:spPr>
        <p:txBody>
          <a:bodyPr wrap="square" rtlCol="0">
            <a:spAutoFit/>
          </a:bodyPr>
          <a:lstStyle/>
          <a:p>
            <a:r>
              <a:rPr lang="en-VN" b="1" dirty="0">
                <a:latin typeface="Cambria Math" panose="02040503050406030204" pitchFamily="18" charset="0"/>
                <a:ea typeface="Cambria Math" panose="02040503050406030204" pitchFamily="18" charset="0"/>
              </a:rPr>
              <a:t>SOLUTION</a:t>
            </a:r>
          </a:p>
        </p:txBody>
      </p:sp>
      <p:sp>
        <p:nvSpPr>
          <p:cNvPr id="6" name="TextBox 5">
            <a:extLst>
              <a:ext uri="{FF2B5EF4-FFF2-40B4-BE49-F238E27FC236}">
                <a16:creationId xmlns:a16="http://schemas.microsoft.com/office/drawing/2014/main" id="{DC3B8C4A-B5BC-BA4E-9141-933AC58CD4DA}"/>
              </a:ext>
            </a:extLst>
          </p:cNvPr>
          <p:cNvSpPr txBox="1"/>
          <p:nvPr/>
        </p:nvSpPr>
        <p:spPr>
          <a:xfrm>
            <a:off x="708980" y="650542"/>
            <a:ext cx="5177470" cy="646331"/>
          </a:xfrm>
          <a:prstGeom prst="rect">
            <a:avLst/>
          </a:prstGeom>
          <a:noFill/>
        </p:spPr>
        <p:txBody>
          <a:bodyPr wrap="square" rtlCol="0">
            <a:spAutoFit/>
          </a:bodyPr>
          <a:lstStyle/>
          <a:p>
            <a:r>
              <a:rPr lang="en-US" sz="3600" b="1" dirty="0">
                <a:latin typeface="Cambria Math" panose="02040503050406030204" pitchFamily="18" charset="0"/>
                <a:ea typeface="Cambria Math" panose="02040503050406030204" pitchFamily="18" charset="0"/>
              </a:rPr>
              <a:t>OUR SOLUTIONS</a:t>
            </a:r>
            <a:endParaRPr lang="en-VN" sz="3600" b="1" dirty="0">
              <a:latin typeface="Cambria Math" panose="02040503050406030204" pitchFamily="18" charset="0"/>
              <a:ea typeface="Cambria Math" panose="02040503050406030204" pitchFamily="18" charset="0"/>
            </a:endParaRPr>
          </a:p>
        </p:txBody>
      </p:sp>
      <p:sp>
        <p:nvSpPr>
          <p:cNvPr id="7" name="Rectangle 6">
            <a:extLst>
              <a:ext uri="{FF2B5EF4-FFF2-40B4-BE49-F238E27FC236}">
                <a16:creationId xmlns:a16="http://schemas.microsoft.com/office/drawing/2014/main" id="{E405F9F5-661D-054C-8178-1861BCD638DC}"/>
              </a:ext>
            </a:extLst>
          </p:cNvPr>
          <p:cNvSpPr/>
          <p:nvPr/>
        </p:nvSpPr>
        <p:spPr>
          <a:xfrm>
            <a:off x="6305552" y="729000"/>
            <a:ext cx="5400000" cy="5400000"/>
          </a:xfrm>
          <a:prstGeom prst="rect">
            <a:avLst/>
          </a:prstGeom>
          <a:solidFill>
            <a:schemeClr val="bg1"/>
          </a:solidFill>
          <a:ln w="190500">
            <a:solidFill>
              <a:srgbClr val="42A6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TextBox 7">
            <a:extLst>
              <a:ext uri="{FF2B5EF4-FFF2-40B4-BE49-F238E27FC236}">
                <a16:creationId xmlns:a16="http://schemas.microsoft.com/office/drawing/2014/main" id="{CE49B25B-05B7-934A-B5C1-9C79A91DC197}"/>
              </a:ext>
            </a:extLst>
          </p:cNvPr>
          <p:cNvSpPr txBox="1"/>
          <p:nvPr/>
        </p:nvSpPr>
        <p:spPr>
          <a:xfrm>
            <a:off x="6596743" y="973707"/>
            <a:ext cx="3080657" cy="400110"/>
          </a:xfrm>
          <a:prstGeom prst="rect">
            <a:avLst/>
          </a:prstGeom>
          <a:noFill/>
        </p:spPr>
        <p:txBody>
          <a:bodyPr wrap="square" rtlCol="0">
            <a:spAutoFit/>
          </a:bodyPr>
          <a:lstStyle/>
          <a:p>
            <a:r>
              <a:rPr lang="en-VN" sz="2000" b="1" dirty="0">
                <a:latin typeface="Cambria Math" panose="02040503050406030204" pitchFamily="18" charset="0"/>
                <a:ea typeface="Cambria Math" panose="02040503050406030204" pitchFamily="18" charset="0"/>
              </a:rPr>
              <a:t>SOLUTION 2 – O(n</a:t>
            </a:r>
            <a:r>
              <a:rPr lang="en-VN" sz="2000" b="1" baseline="30000" dirty="0">
                <a:latin typeface="Cambria Math" panose="02040503050406030204" pitchFamily="18" charset="0"/>
                <a:ea typeface="Cambria Math" panose="02040503050406030204" pitchFamily="18" charset="0"/>
              </a:rPr>
              <a:t>2</a:t>
            </a:r>
            <a:r>
              <a:rPr lang="en-VN" sz="2000" b="1" dirty="0">
                <a:latin typeface="Cambria Math" panose="02040503050406030204" pitchFamily="18" charset="0"/>
                <a:ea typeface="Cambria Math" panose="02040503050406030204" pitchFamily="18" charset="0"/>
              </a:rPr>
              <a:t>)</a:t>
            </a:r>
            <a:endParaRPr lang="en-VN" b="1" dirty="0">
              <a:latin typeface="Cambria Math" panose="02040503050406030204" pitchFamily="18" charset="0"/>
              <a:ea typeface="Cambria Math" panose="02040503050406030204" pitchFamily="18" charset="0"/>
            </a:endParaRPr>
          </a:p>
        </p:txBody>
      </p:sp>
      <p:sp>
        <p:nvSpPr>
          <p:cNvPr id="9" name="TextBox 8">
            <a:extLst>
              <a:ext uri="{FF2B5EF4-FFF2-40B4-BE49-F238E27FC236}">
                <a16:creationId xmlns:a16="http://schemas.microsoft.com/office/drawing/2014/main" id="{1410CAB5-4FDE-5F4F-BB32-0433D0CA3EB6}"/>
              </a:ext>
            </a:extLst>
          </p:cNvPr>
          <p:cNvSpPr txBox="1"/>
          <p:nvPr/>
        </p:nvSpPr>
        <p:spPr>
          <a:xfrm>
            <a:off x="6596743" y="1279970"/>
            <a:ext cx="1883229" cy="338554"/>
          </a:xfrm>
          <a:prstGeom prst="rect">
            <a:avLst/>
          </a:prstGeom>
          <a:noFill/>
        </p:spPr>
        <p:txBody>
          <a:bodyPr wrap="square" rtlCol="0">
            <a:spAutoFit/>
          </a:bodyPr>
          <a:lstStyle/>
          <a:p>
            <a:r>
              <a:rPr lang="en-VN" sz="1600" dirty="0">
                <a:solidFill>
                  <a:srgbClr val="42A68B"/>
                </a:solidFill>
              </a:rPr>
              <a:t>#hinhhoctinhtoan</a:t>
            </a:r>
          </a:p>
        </p:txBody>
      </p:sp>
      <p:graphicFrame>
        <p:nvGraphicFramePr>
          <p:cNvPr id="11" name="Chart 10">
            <a:extLst>
              <a:ext uri="{FF2B5EF4-FFF2-40B4-BE49-F238E27FC236}">
                <a16:creationId xmlns:a16="http://schemas.microsoft.com/office/drawing/2014/main" id="{BE997E5E-D7C1-DD45-BC0A-37B2D66C3D88}"/>
              </a:ext>
            </a:extLst>
          </p:cNvPr>
          <p:cNvGraphicFramePr/>
          <p:nvPr>
            <p:extLst>
              <p:ext uri="{D42A27DB-BD31-4B8C-83A1-F6EECF244321}">
                <p14:modId xmlns:p14="http://schemas.microsoft.com/office/powerpoint/2010/main" val="1655844406"/>
              </p:ext>
            </p:extLst>
          </p:nvPr>
        </p:nvGraphicFramePr>
        <p:xfrm>
          <a:off x="613430" y="1416206"/>
          <a:ext cx="5177470" cy="4959065"/>
        </p:xfrm>
        <a:graphic>
          <a:graphicData uri="http://schemas.openxmlformats.org/drawingml/2006/chart">
            <c:chart xmlns:c="http://schemas.openxmlformats.org/drawingml/2006/chart" xmlns:r="http://schemas.openxmlformats.org/officeDocument/2006/relationships" r:id="rId2"/>
          </a:graphicData>
        </a:graphic>
      </p:graphicFrame>
      <p:sp>
        <p:nvSpPr>
          <p:cNvPr id="12" name="Oval 11">
            <a:extLst>
              <a:ext uri="{FF2B5EF4-FFF2-40B4-BE49-F238E27FC236}">
                <a16:creationId xmlns:a16="http://schemas.microsoft.com/office/drawing/2014/main" id="{C3F8055A-D92D-8B40-945A-AD07781E970A}"/>
              </a:ext>
            </a:extLst>
          </p:cNvPr>
          <p:cNvSpPr/>
          <p:nvPr/>
        </p:nvSpPr>
        <p:spPr>
          <a:xfrm>
            <a:off x="2127355" y="2117660"/>
            <a:ext cx="378372" cy="3888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3" name="Oval 12">
            <a:extLst>
              <a:ext uri="{FF2B5EF4-FFF2-40B4-BE49-F238E27FC236}">
                <a16:creationId xmlns:a16="http://schemas.microsoft.com/office/drawing/2014/main" id="{3A6B75E9-650D-AD42-B058-B5D713B00153}"/>
              </a:ext>
            </a:extLst>
          </p:cNvPr>
          <p:cNvSpPr/>
          <p:nvPr/>
        </p:nvSpPr>
        <p:spPr>
          <a:xfrm>
            <a:off x="3525274" y="5052911"/>
            <a:ext cx="378372" cy="3888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14" name="Straight Connector 13">
            <a:extLst>
              <a:ext uri="{FF2B5EF4-FFF2-40B4-BE49-F238E27FC236}">
                <a16:creationId xmlns:a16="http://schemas.microsoft.com/office/drawing/2014/main" id="{E6DF8915-C761-F54F-92DF-34C81A39EFDE}"/>
              </a:ext>
            </a:extLst>
          </p:cNvPr>
          <p:cNvCxnSpPr>
            <a:cxnSpLocks/>
          </p:cNvCxnSpPr>
          <p:nvPr/>
        </p:nvCxnSpPr>
        <p:spPr>
          <a:xfrm>
            <a:off x="2316541" y="2312101"/>
            <a:ext cx="1397919" cy="296911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E7765D6-94B9-EF4D-A964-E5B3692C44D5}"/>
              </a:ext>
            </a:extLst>
          </p:cNvPr>
          <p:cNvSpPr txBox="1"/>
          <p:nvPr/>
        </p:nvSpPr>
        <p:spPr>
          <a:xfrm>
            <a:off x="6596743" y="1589425"/>
            <a:ext cx="4822371" cy="4247317"/>
          </a:xfrm>
          <a:prstGeom prst="rect">
            <a:avLst/>
          </a:prstGeom>
          <a:noFill/>
        </p:spPr>
        <p:txBody>
          <a:bodyPr wrap="square" rtlCol="0">
            <a:spAutoFit/>
          </a:bodyPr>
          <a:lstStyle/>
          <a:p>
            <a:pPr algn="just"/>
            <a:r>
              <a:rPr lang="en-US" b="1" dirty="0">
                <a:latin typeface="Cambria Math" panose="02040503050406030204" pitchFamily="18" charset="0"/>
                <a:ea typeface="Cambria Math" panose="02040503050406030204" pitchFamily="18" charset="0"/>
                <a:sym typeface="Wingdings" pitchFamily="2" charset="2"/>
              </a:rPr>
              <a:t>PSEUDOCODE</a:t>
            </a:r>
          </a:p>
          <a:p>
            <a:pPr algn="just"/>
            <a:endParaRPr lang="en-US" dirty="0">
              <a:latin typeface="Cambria Math" panose="02040503050406030204" pitchFamily="18" charset="0"/>
              <a:ea typeface="Cambria Math" panose="02040503050406030204" pitchFamily="18" charset="0"/>
              <a:sym typeface="Wingdings" pitchFamily="2" charset="2"/>
            </a:endParaRPr>
          </a:p>
          <a:p>
            <a:pPr algn="just"/>
            <a:r>
              <a:rPr lang="en-US" dirty="0">
                <a:latin typeface="Cambria Math" panose="02040503050406030204" pitchFamily="18" charset="0"/>
                <a:ea typeface="Cambria Math" panose="02040503050406030204" pitchFamily="18" charset="0"/>
                <a:sym typeface="Wingdings" pitchFamily="2" charset="2"/>
              </a:rPr>
              <a:t>s</a:t>
            </a:r>
            <a:r>
              <a:rPr lang="en-VN" dirty="0">
                <a:latin typeface="Cambria Math" panose="02040503050406030204" pitchFamily="18" charset="0"/>
                <a:ea typeface="Cambria Math" panose="02040503050406030204" pitchFamily="18" charset="0"/>
                <a:sym typeface="Wingdings" pitchFamily="2" charset="2"/>
              </a:rPr>
              <a:t>ort_by_x(points)</a:t>
            </a:r>
          </a:p>
          <a:p>
            <a:pPr algn="just"/>
            <a:r>
              <a:rPr lang="en-US" dirty="0">
                <a:latin typeface="Cambria Math" panose="02040503050406030204" pitchFamily="18" charset="0"/>
                <a:ea typeface="Cambria Math" panose="02040503050406030204" pitchFamily="18" charset="0"/>
                <a:sym typeface="Wingdings" pitchFamily="2" charset="2"/>
              </a:rPr>
              <a:t>i</a:t>
            </a:r>
            <a:r>
              <a:rPr lang="en-VN" dirty="0">
                <a:latin typeface="Cambria Math" panose="02040503050406030204" pitchFamily="18" charset="0"/>
                <a:ea typeface="Cambria Math" panose="02040503050406030204" pitchFamily="18" charset="0"/>
                <a:sym typeface="Wingdings" pitchFamily="2" charset="2"/>
              </a:rPr>
              <a:t> = n / 2</a:t>
            </a:r>
          </a:p>
          <a:p>
            <a:pPr algn="just"/>
            <a:r>
              <a:rPr lang="en-US" dirty="0">
                <a:latin typeface="Cambria Math" panose="02040503050406030204" pitchFamily="18" charset="0"/>
                <a:ea typeface="Cambria Math" panose="02040503050406030204" pitchFamily="18" charset="0"/>
                <a:sym typeface="Wingdings" pitchFamily="2" charset="2"/>
              </a:rPr>
              <a:t>f</a:t>
            </a:r>
            <a:r>
              <a:rPr lang="en-VN" dirty="0">
                <a:latin typeface="Cambria Math" panose="02040503050406030204" pitchFamily="18" charset="0"/>
                <a:ea typeface="Cambria Math" panose="02040503050406030204" pitchFamily="18" charset="0"/>
                <a:sym typeface="Wingdings" pitchFamily="2" charset="2"/>
              </a:rPr>
              <a:t>or j = i + 1 </a:t>
            </a:r>
            <a:r>
              <a:rPr lang="en-US" dirty="0">
                <a:latin typeface="Cambria Math" panose="02040503050406030204" pitchFamily="18" charset="0"/>
                <a:ea typeface="Cambria Math" panose="02040503050406030204" pitchFamily="18" charset="0"/>
                <a:sym typeface="Wingdings" pitchFamily="2" charset="2"/>
              </a:rPr>
              <a:t>→ n:</a:t>
            </a:r>
          </a:p>
          <a:p>
            <a:pPr algn="just"/>
            <a:r>
              <a:rPr lang="en-VN" dirty="0">
                <a:latin typeface="Cambria Math" panose="02040503050406030204" pitchFamily="18" charset="0"/>
                <a:ea typeface="Cambria Math" panose="02040503050406030204" pitchFamily="18" charset="0"/>
                <a:sym typeface="Wingdings" pitchFamily="2" charset="2"/>
              </a:rPr>
              <a:t>    cnt_pos = 0</a:t>
            </a:r>
          </a:p>
          <a:p>
            <a:pPr algn="just"/>
            <a:r>
              <a:rPr lang="en-VN" dirty="0">
                <a:latin typeface="Cambria Math" panose="02040503050406030204" pitchFamily="18" charset="0"/>
                <a:ea typeface="Cambria Math" panose="02040503050406030204" pitchFamily="18" charset="0"/>
                <a:sym typeface="Wingdings" pitchFamily="2" charset="2"/>
              </a:rPr>
              <a:t>    cnt_neg = 0</a:t>
            </a:r>
          </a:p>
          <a:p>
            <a:pPr algn="just"/>
            <a:r>
              <a:rPr lang="en-VN" dirty="0">
                <a:latin typeface="Cambria Math" panose="02040503050406030204" pitchFamily="18" charset="0"/>
                <a:ea typeface="Cambria Math" panose="02040503050406030204" pitchFamily="18" charset="0"/>
                <a:sym typeface="Wingdings" pitchFamily="2" charset="2"/>
              </a:rPr>
              <a:t>    for k = j + 1 </a:t>
            </a:r>
            <a:r>
              <a:rPr lang="en-US" dirty="0">
                <a:latin typeface="Cambria Math" panose="02040503050406030204" pitchFamily="18" charset="0"/>
                <a:ea typeface="Cambria Math" panose="02040503050406030204" pitchFamily="18" charset="0"/>
                <a:sym typeface="Wingdings" pitchFamily="2" charset="2"/>
              </a:rPr>
              <a:t>→ n:</a:t>
            </a:r>
          </a:p>
          <a:p>
            <a:pPr algn="just"/>
            <a:r>
              <a:rPr lang="en-US" dirty="0">
                <a:latin typeface="Cambria Math" panose="02040503050406030204" pitchFamily="18" charset="0"/>
                <a:ea typeface="Cambria Math" panose="02040503050406030204" pitchFamily="18" charset="0"/>
                <a:sym typeface="Wingdings" pitchFamily="2" charset="2"/>
              </a:rPr>
              <a:t>        if </a:t>
            </a:r>
            <a:r>
              <a:rPr lang="en-US" dirty="0" err="1">
                <a:latin typeface="Cambria Math" panose="02040503050406030204" pitchFamily="18" charset="0"/>
                <a:ea typeface="Cambria Math" panose="02040503050406030204" pitchFamily="18" charset="0"/>
                <a:sym typeface="Wingdings" pitchFamily="2" charset="2"/>
              </a:rPr>
              <a:t>dtds</a:t>
            </a:r>
            <a:r>
              <a:rPr lang="en-US" dirty="0">
                <a:latin typeface="Cambria Math" panose="02040503050406030204" pitchFamily="18" charset="0"/>
                <a:ea typeface="Cambria Math" panose="02040503050406030204" pitchFamily="18" charset="0"/>
                <a:sym typeface="Wingdings" pitchFamily="2" charset="2"/>
              </a:rPr>
              <a:t>(</a:t>
            </a:r>
            <a:r>
              <a:rPr lang="en-US" dirty="0" err="1">
                <a:latin typeface="Cambria Math" panose="02040503050406030204" pitchFamily="18" charset="0"/>
                <a:ea typeface="Cambria Math" panose="02040503050406030204" pitchFamily="18" charset="0"/>
                <a:sym typeface="Wingdings" pitchFamily="2" charset="2"/>
              </a:rPr>
              <a:t>i</a:t>
            </a:r>
            <a:r>
              <a:rPr lang="en-US" dirty="0">
                <a:latin typeface="Cambria Math" panose="02040503050406030204" pitchFamily="18" charset="0"/>
                <a:ea typeface="Cambria Math" panose="02040503050406030204" pitchFamily="18" charset="0"/>
                <a:sym typeface="Wingdings" pitchFamily="2" charset="2"/>
              </a:rPr>
              <a:t>, j, k) &gt; 0:</a:t>
            </a:r>
          </a:p>
          <a:p>
            <a:pPr algn="just"/>
            <a:r>
              <a:rPr lang="en-US" dirty="0">
                <a:latin typeface="Cambria Math" panose="02040503050406030204" pitchFamily="18" charset="0"/>
                <a:ea typeface="Cambria Math" panose="02040503050406030204" pitchFamily="18" charset="0"/>
                <a:sym typeface="Wingdings" pitchFamily="2" charset="2"/>
              </a:rPr>
              <a:t>            </a:t>
            </a:r>
            <a:r>
              <a:rPr lang="en-US" dirty="0" err="1">
                <a:latin typeface="Cambria Math" panose="02040503050406030204" pitchFamily="18" charset="0"/>
                <a:ea typeface="Cambria Math" panose="02040503050406030204" pitchFamily="18" charset="0"/>
                <a:sym typeface="Wingdings" pitchFamily="2" charset="2"/>
              </a:rPr>
              <a:t>cnt_pos</a:t>
            </a:r>
            <a:r>
              <a:rPr lang="en-US" dirty="0">
                <a:latin typeface="Cambria Math" panose="02040503050406030204" pitchFamily="18" charset="0"/>
                <a:ea typeface="Cambria Math" panose="02040503050406030204" pitchFamily="18" charset="0"/>
                <a:sym typeface="Wingdings" pitchFamily="2" charset="2"/>
              </a:rPr>
              <a:t> += 1</a:t>
            </a:r>
          </a:p>
          <a:p>
            <a:pPr algn="just"/>
            <a:r>
              <a:rPr lang="en-US" dirty="0">
                <a:latin typeface="Cambria Math" panose="02040503050406030204" pitchFamily="18" charset="0"/>
                <a:ea typeface="Cambria Math" panose="02040503050406030204" pitchFamily="18" charset="0"/>
                <a:sym typeface="Wingdings" pitchFamily="2" charset="2"/>
              </a:rPr>
              <a:t>        else:</a:t>
            </a:r>
          </a:p>
          <a:p>
            <a:pPr algn="just"/>
            <a:r>
              <a:rPr lang="en-US" dirty="0">
                <a:latin typeface="Cambria Math" panose="02040503050406030204" pitchFamily="18" charset="0"/>
                <a:ea typeface="Cambria Math" panose="02040503050406030204" pitchFamily="18" charset="0"/>
                <a:sym typeface="Wingdings" pitchFamily="2" charset="2"/>
              </a:rPr>
              <a:t>            </a:t>
            </a:r>
            <a:r>
              <a:rPr lang="en-US" dirty="0" err="1">
                <a:latin typeface="Cambria Math" panose="02040503050406030204" pitchFamily="18" charset="0"/>
                <a:ea typeface="Cambria Math" panose="02040503050406030204" pitchFamily="18" charset="0"/>
                <a:sym typeface="Wingdings" pitchFamily="2" charset="2"/>
              </a:rPr>
              <a:t>cnt_neg</a:t>
            </a:r>
            <a:r>
              <a:rPr lang="en-US" dirty="0">
                <a:latin typeface="Cambria Math" panose="02040503050406030204" pitchFamily="18" charset="0"/>
                <a:ea typeface="Cambria Math" panose="02040503050406030204" pitchFamily="18" charset="0"/>
                <a:sym typeface="Wingdings" pitchFamily="2" charset="2"/>
              </a:rPr>
              <a:t> += 1</a:t>
            </a:r>
          </a:p>
          <a:p>
            <a:pPr algn="just"/>
            <a:r>
              <a:rPr lang="en-US" dirty="0">
                <a:latin typeface="Cambria Math" panose="02040503050406030204" pitchFamily="18" charset="0"/>
                <a:ea typeface="Cambria Math" panose="02040503050406030204" pitchFamily="18" charset="0"/>
                <a:sym typeface="Wingdings" pitchFamily="2" charset="2"/>
              </a:rPr>
              <a:t>    if </a:t>
            </a:r>
            <a:r>
              <a:rPr lang="en-US" dirty="0" err="1">
                <a:latin typeface="Cambria Math" panose="02040503050406030204" pitchFamily="18" charset="0"/>
                <a:ea typeface="Cambria Math" panose="02040503050406030204" pitchFamily="18" charset="0"/>
                <a:sym typeface="Wingdings" pitchFamily="2" charset="2"/>
              </a:rPr>
              <a:t>cnt_pos</a:t>
            </a:r>
            <a:r>
              <a:rPr lang="en-US" dirty="0">
                <a:latin typeface="Cambria Math" panose="02040503050406030204" pitchFamily="18" charset="0"/>
                <a:ea typeface="Cambria Math" panose="02040503050406030204" pitchFamily="18" charset="0"/>
                <a:sym typeface="Wingdings" pitchFamily="2" charset="2"/>
              </a:rPr>
              <a:t> == </a:t>
            </a:r>
            <a:r>
              <a:rPr lang="en-US" dirty="0" err="1">
                <a:latin typeface="Cambria Math" panose="02040503050406030204" pitchFamily="18" charset="0"/>
                <a:ea typeface="Cambria Math" panose="02040503050406030204" pitchFamily="18" charset="0"/>
                <a:sym typeface="Wingdings" pitchFamily="2" charset="2"/>
              </a:rPr>
              <a:t>cnt_neg</a:t>
            </a:r>
            <a:r>
              <a:rPr lang="en-US" dirty="0">
                <a:latin typeface="Cambria Math" panose="02040503050406030204" pitchFamily="18" charset="0"/>
                <a:ea typeface="Cambria Math" panose="02040503050406030204" pitchFamily="18" charset="0"/>
                <a:sym typeface="Wingdings" pitchFamily="2" charset="2"/>
              </a:rPr>
              <a:t>:</a:t>
            </a:r>
          </a:p>
          <a:p>
            <a:pPr algn="just"/>
            <a:r>
              <a:rPr lang="en-US" dirty="0">
                <a:latin typeface="Cambria Math" panose="02040503050406030204" pitchFamily="18" charset="0"/>
                <a:ea typeface="Cambria Math" panose="02040503050406030204" pitchFamily="18" charset="0"/>
                <a:sym typeface="Wingdings" pitchFamily="2" charset="2"/>
              </a:rPr>
              <a:t>        print(</a:t>
            </a:r>
            <a:r>
              <a:rPr lang="en-US" dirty="0" err="1">
                <a:latin typeface="Cambria Math" panose="02040503050406030204" pitchFamily="18" charset="0"/>
                <a:ea typeface="Cambria Math" panose="02040503050406030204" pitchFamily="18" charset="0"/>
                <a:sym typeface="Wingdings" pitchFamily="2" charset="2"/>
              </a:rPr>
              <a:t>i</a:t>
            </a:r>
            <a:r>
              <a:rPr lang="en-US" dirty="0">
                <a:latin typeface="Cambria Math" panose="02040503050406030204" pitchFamily="18" charset="0"/>
                <a:ea typeface="Cambria Math" panose="02040503050406030204" pitchFamily="18" charset="0"/>
                <a:sym typeface="Wingdings" pitchFamily="2" charset="2"/>
              </a:rPr>
              <a:t>, j)</a:t>
            </a:r>
          </a:p>
          <a:p>
            <a:pPr algn="just"/>
            <a:r>
              <a:rPr lang="en-US" dirty="0">
                <a:latin typeface="Cambria Math" panose="02040503050406030204" pitchFamily="18" charset="0"/>
                <a:ea typeface="Cambria Math" panose="02040503050406030204" pitchFamily="18" charset="0"/>
                <a:sym typeface="Wingdings" pitchFamily="2" charset="2"/>
              </a:rPr>
              <a:t>        return</a:t>
            </a:r>
            <a:endParaRPr lang="en-VN" dirty="0">
              <a:latin typeface="Cambria Math" panose="02040503050406030204" pitchFamily="18" charset="0"/>
              <a:ea typeface="Cambria Math" panose="02040503050406030204" pitchFamily="18" charset="0"/>
              <a:sym typeface="Wingdings" pitchFamily="2" charset="2"/>
            </a:endParaRPr>
          </a:p>
        </p:txBody>
      </p:sp>
    </p:spTree>
    <p:extLst>
      <p:ext uri="{BB962C8B-B14F-4D97-AF65-F5344CB8AC3E}">
        <p14:creationId xmlns:p14="http://schemas.microsoft.com/office/powerpoint/2010/main" val="3200598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6D12B4-CEFB-AF46-A27B-ADF2F45EC6A7}"/>
              </a:ext>
            </a:extLst>
          </p:cNvPr>
          <p:cNvSpPr/>
          <p:nvPr/>
        </p:nvSpPr>
        <p:spPr>
          <a:xfrm>
            <a:off x="535555" y="321714"/>
            <a:ext cx="155750" cy="273705"/>
          </a:xfrm>
          <a:prstGeom prst="rect">
            <a:avLst/>
          </a:prstGeom>
          <a:solidFill>
            <a:srgbClr val="42A6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 name="TextBox 4">
            <a:extLst>
              <a:ext uri="{FF2B5EF4-FFF2-40B4-BE49-F238E27FC236}">
                <a16:creationId xmlns:a16="http://schemas.microsoft.com/office/drawing/2014/main" id="{6B37C6EB-6640-604E-802D-44C2E6FA4667}"/>
              </a:ext>
            </a:extLst>
          </p:cNvPr>
          <p:cNvSpPr txBox="1"/>
          <p:nvPr/>
        </p:nvSpPr>
        <p:spPr>
          <a:xfrm>
            <a:off x="708980" y="281210"/>
            <a:ext cx="1246279" cy="369332"/>
          </a:xfrm>
          <a:prstGeom prst="rect">
            <a:avLst/>
          </a:prstGeom>
          <a:noFill/>
        </p:spPr>
        <p:txBody>
          <a:bodyPr wrap="square" rtlCol="0">
            <a:spAutoFit/>
          </a:bodyPr>
          <a:lstStyle/>
          <a:p>
            <a:r>
              <a:rPr lang="en-VN" b="1" dirty="0">
                <a:latin typeface="Cambria Math" panose="02040503050406030204" pitchFamily="18" charset="0"/>
                <a:ea typeface="Cambria Math" panose="02040503050406030204" pitchFamily="18" charset="0"/>
              </a:rPr>
              <a:t>SOLUTION</a:t>
            </a:r>
          </a:p>
        </p:txBody>
      </p:sp>
      <p:sp>
        <p:nvSpPr>
          <p:cNvPr id="6" name="TextBox 5">
            <a:extLst>
              <a:ext uri="{FF2B5EF4-FFF2-40B4-BE49-F238E27FC236}">
                <a16:creationId xmlns:a16="http://schemas.microsoft.com/office/drawing/2014/main" id="{03E77F12-2BC1-0E48-9B11-07B9CF6EBE37}"/>
              </a:ext>
            </a:extLst>
          </p:cNvPr>
          <p:cNvSpPr txBox="1"/>
          <p:nvPr/>
        </p:nvSpPr>
        <p:spPr>
          <a:xfrm>
            <a:off x="708980" y="650542"/>
            <a:ext cx="5177470" cy="646331"/>
          </a:xfrm>
          <a:prstGeom prst="rect">
            <a:avLst/>
          </a:prstGeom>
          <a:noFill/>
        </p:spPr>
        <p:txBody>
          <a:bodyPr wrap="square" rtlCol="0">
            <a:spAutoFit/>
          </a:bodyPr>
          <a:lstStyle/>
          <a:p>
            <a:r>
              <a:rPr lang="en-US" sz="3600" b="1" dirty="0">
                <a:latin typeface="Cambria Math" panose="02040503050406030204" pitchFamily="18" charset="0"/>
                <a:ea typeface="Cambria Math" panose="02040503050406030204" pitchFamily="18" charset="0"/>
              </a:rPr>
              <a:t>OUR SOLUTIONS</a:t>
            </a:r>
            <a:endParaRPr lang="en-VN" sz="3600" b="1" dirty="0">
              <a:latin typeface="Cambria Math" panose="02040503050406030204" pitchFamily="18" charset="0"/>
              <a:ea typeface="Cambria Math" panose="02040503050406030204" pitchFamily="18" charset="0"/>
            </a:endParaRPr>
          </a:p>
        </p:txBody>
      </p:sp>
      <p:sp>
        <p:nvSpPr>
          <p:cNvPr id="7" name="Rectangle 6">
            <a:extLst>
              <a:ext uri="{FF2B5EF4-FFF2-40B4-BE49-F238E27FC236}">
                <a16:creationId xmlns:a16="http://schemas.microsoft.com/office/drawing/2014/main" id="{FC778A32-7C4A-1D45-AFC5-5297F615A332}"/>
              </a:ext>
            </a:extLst>
          </p:cNvPr>
          <p:cNvSpPr/>
          <p:nvPr/>
        </p:nvSpPr>
        <p:spPr>
          <a:xfrm>
            <a:off x="6305552" y="729000"/>
            <a:ext cx="5400000" cy="5400000"/>
          </a:xfrm>
          <a:prstGeom prst="rect">
            <a:avLst/>
          </a:prstGeom>
          <a:solidFill>
            <a:schemeClr val="bg1"/>
          </a:solidFill>
          <a:ln w="190500">
            <a:solidFill>
              <a:srgbClr val="42A6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TextBox 7">
            <a:extLst>
              <a:ext uri="{FF2B5EF4-FFF2-40B4-BE49-F238E27FC236}">
                <a16:creationId xmlns:a16="http://schemas.microsoft.com/office/drawing/2014/main" id="{F7540632-7C56-6A4C-B9A9-BF669902959F}"/>
              </a:ext>
            </a:extLst>
          </p:cNvPr>
          <p:cNvSpPr txBox="1"/>
          <p:nvPr/>
        </p:nvSpPr>
        <p:spPr>
          <a:xfrm>
            <a:off x="6596743" y="973707"/>
            <a:ext cx="3080657" cy="400110"/>
          </a:xfrm>
          <a:prstGeom prst="rect">
            <a:avLst/>
          </a:prstGeom>
          <a:noFill/>
        </p:spPr>
        <p:txBody>
          <a:bodyPr wrap="square" rtlCol="0">
            <a:spAutoFit/>
          </a:bodyPr>
          <a:lstStyle/>
          <a:p>
            <a:r>
              <a:rPr lang="en-VN" sz="2000" b="1" dirty="0">
                <a:latin typeface="Cambria Math" panose="02040503050406030204" pitchFamily="18" charset="0"/>
                <a:ea typeface="Cambria Math" panose="02040503050406030204" pitchFamily="18" charset="0"/>
              </a:rPr>
              <a:t>SOLUTION 3 – O(n logn</a:t>
            </a:r>
            <a:r>
              <a:rPr lang="en-VN" sz="2000" b="1" baseline="30000" dirty="0">
                <a:latin typeface="Cambria Math" panose="02040503050406030204" pitchFamily="18" charset="0"/>
                <a:ea typeface="Cambria Math" panose="02040503050406030204" pitchFamily="18" charset="0"/>
              </a:rPr>
              <a:t> </a:t>
            </a:r>
            <a:r>
              <a:rPr lang="en-VN" sz="2000" b="1" dirty="0">
                <a:latin typeface="Cambria Math" panose="02040503050406030204" pitchFamily="18" charset="0"/>
                <a:ea typeface="Cambria Math" panose="02040503050406030204" pitchFamily="18" charset="0"/>
              </a:rPr>
              <a:t>)</a:t>
            </a:r>
            <a:endParaRPr lang="en-VN" b="1" dirty="0">
              <a:latin typeface="Cambria Math" panose="02040503050406030204" pitchFamily="18" charset="0"/>
              <a:ea typeface="Cambria Math" panose="02040503050406030204" pitchFamily="18" charset="0"/>
            </a:endParaRPr>
          </a:p>
        </p:txBody>
      </p:sp>
      <p:sp>
        <p:nvSpPr>
          <p:cNvPr id="9" name="TextBox 8">
            <a:extLst>
              <a:ext uri="{FF2B5EF4-FFF2-40B4-BE49-F238E27FC236}">
                <a16:creationId xmlns:a16="http://schemas.microsoft.com/office/drawing/2014/main" id="{78AE66C8-A2DB-A942-8B21-C126EDEE9231}"/>
              </a:ext>
            </a:extLst>
          </p:cNvPr>
          <p:cNvSpPr txBox="1"/>
          <p:nvPr/>
        </p:nvSpPr>
        <p:spPr>
          <a:xfrm>
            <a:off x="6596743" y="1279970"/>
            <a:ext cx="1883229" cy="338554"/>
          </a:xfrm>
          <a:prstGeom prst="rect">
            <a:avLst/>
          </a:prstGeom>
          <a:noFill/>
        </p:spPr>
        <p:txBody>
          <a:bodyPr wrap="square" rtlCol="0">
            <a:spAutoFit/>
          </a:bodyPr>
          <a:lstStyle/>
          <a:p>
            <a:r>
              <a:rPr lang="en-VN" sz="1600" dirty="0">
                <a:solidFill>
                  <a:srgbClr val="42A68B"/>
                </a:solidFill>
              </a:rPr>
              <a:t>#hinhhoctinhtoan</a:t>
            </a:r>
          </a:p>
        </p:txBody>
      </p:sp>
      <p:sp>
        <p:nvSpPr>
          <p:cNvPr id="10" name="TextBox 9">
            <a:extLst>
              <a:ext uri="{FF2B5EF4-FFF2-40B4-BE49-F238E27FC236}">
                <a16:creationId xmlns:a16="http://schemas.microsoft.com/office/drawing/2014/main" id="{D524BF07-2ABC-E74A-AC47-A4A157E4070D}"/>
              </a:ext>
            </a:extLst>
          </p:cNvPr>
          <p:cNvSpPr txBox="1"/>
          <p:nvPr/>
        </p:nvSpPr>
        <p:spPr>
          <a:xfrm>
            <a:off x="6596743" y="1957445"/>
            <a:ext cx="4822371" cy="2958502"/>
          </a:xfrm>
          <a:prstGeom prst="rect">
            <a:avLst/>
          </a:prstGeom>
          <a:noFill/>
        </p:spPr>
        <p:txBody>
          <a:bodyPr wrap="square" rtlCol="0">
            <a:spAutoFit/>
          </a:bodyPr>
          <a:lstStyle/>
          <a:p>
            <a:pPr algn="just">
              <a:lnSpc>
                <a:spcPct val="150000"/>
              </a:lnSpc>
            </a:pPr>
            <a:r>
              <a:rPr lang="en-VN" dirty="0">
                <a:latin typeface="Cambria Math" panose="02040503050406030204" pitchFamily="18" charset="0"/>
                <a:ea typeface="Cambria Math" panose="02040503050406030204" pitchFamily="18" charset="0"/>
              </a:rPr>
              <a:t>_ Chọn điểm có x nhỏ nhất (lớn nhất) – gọi là P.</a:t>
            </a:r>
          </a:p>
          <a:p>
            <a:pPr algn="just">
              <a:lnSpc>
                <a:spcPct val="150000"/>
              </a:lnSpc>
            </a:pPr>
            <a:r>
              <a:rPr lang="en-VN" dirty="0">
                <a:latin typeface="Cambria Math" panose="02040503050406030204" pitchFamily="18" charset="0"/>
                <a:ea typeface="Cambria Math" panose="02040503050406030204" pitchFamily="18" charset="0"/>
              </a:rPr>
              <a:t>_ Cố định điểm P, dời trục toạ độ về điểm P.</a:t>
            </a:r>
          </a:p>
          <a:p>
            <a:pPr algn="just">
              <a:lnSpc>
                <a:spcPct val="150000"/>
              </a:lnSpc>
            </a:pPr>
            <a:r>
              <a:rPr lang="en-VN" dirty="0">
                <a:latin typeface="Cambria Math" panose="02040503050406030204" pitchFamily="18" charset="0"/>
                <a:ea typeface="Cambria Math" panose="02040503050406030204" pitchFamily="18" charset="0"/>
              </a:rPr>
              <a:t>_ Sắp xếp lại các điểm còn lại theo độ dốc của đường thẳng nối giữa điểm P và điểm đang xét. _ Nhận thấy rằng đường thẳng cần tìm là đường thẳng nối giữa P và phần tử trung vị sau khi sắp xếp.</a:t>
            </a:r>
          </a:p>
        </p:txBody>
      </p:sp>
      <p:graphicFrame>
        <p:nvGraphicFramePr>
          <p:cNvPr id="11" name="Chart 10">
            <a:extLst>
              <a:ext uri="{FF2B5EF4-FFF2-40B4-BE49-F238E27FC236}">
                <a16:creationId xmlns:a16="http://schemas.microsoft.com/office/drawing/2014/main" id="{3CAC6ACB-7451-EF4E-BCE5-DD6D5AA924FB}"/>
              </a:ext>
            </a:extLst>
          </p:cNvPr>
          <p:cNvGraphicFramePr/>
          <p:nvPr>
            <p:extLst>
              <p:ext uri="{D42A27DB-BD31-4B8C-83A1-F6EECF244321}">
                <p14:modId xmlns:p14="http://schemas.microsoft.com/office/powerpoint/2010/main" val="2318728007"/>
              </p:ext>
            </p:extLst>
          </p:nvPr>
        </p:nvGraphicFramePr>
        <p:xfrm>
          <a:off x="613430" y="1416206"/>
          <a:ext cx="5177470" cy="4959065"/>
        </p:xfrm>
        <a:graphic>
          <a:graphicData uri="http://schemas.openxmlformats.org/drawingml/2006/chart">
            <c:chart xmlns:c="http://schemas.openxmlformats.org/drawingml/2006/chart" xmlns:r="http://schemas.openxmlformats.org/officeDocument/2006/relationships" r:id="rId2"/>
          </a:graphicData>
        </a:graphic>
      </p:graphicFrame>
      <p:sp>
        <p:nvSpPr>
          <p:cNvPr id="12" name="Oval 11">
            <a:extLst>
              <a:ext uri="{FF2B5EF4-FFF2-40B4-BE49-F238E27FC236}">
                <a16:creationId xmlns:a16="http://schemas.microsoft.com/office/drawing/2014/main" id="{878F490D-500C-F646-8645-90719D055BC5}"/>
              </a:ext>
            </a:extLst>
          </p:cNvPr>
          <p:cNvSpPr/>
          <p:nvPr/>
        </p:nvSpPr>
        <p:spPr>
          <a:xfrm>
            <a:off x="1188329" y="3592532"/>
            <a:ext cx="378372" cy="3888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3" name="TextBox 1">
            <a:extLst>
              <a:ext uri="{FF2B5EF4-FFF2-40B4-BE49-F238E27FC236}">
                <a16:creationId xmlns:a16="http://schemas.microsoft.com/office/drawing/2014/main" id="{8674A30C-010D-1B4F-82BB-3C87D08D8327}"/>
              </a:ext>
            </a:extLst>
          </p:cNvPr>
          <p:cNvSpPr txBox="1"/>
          <p:nvPr/>
        </p:nvSpPr>
        <p:spPr>
          <a:xfrm>
            <a:off x="1208548" y="3363919"/>
            <a:ext cx="337933" cy="228613"/>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VN" sz="1200" dirty="0">
                <a:latin typeface="Cambria Math" panose="02040503050406030204" pitchFamily="18" charset="0"/>
                <a:ea typeface="Cambria Math" panose="02040503050406030204" pitchFamily="18" charset="0"/>
              </a:rPr>
              <a:t>P</a:t>
            </a:r>
          </a:p>
        </p:txBody>
      </p:sp>
      <p:cxnSp>
        <p:nvCxnSpPr>
          <p:cNvPr id="15" name="Straight Arrow Connector 14">
            <a:extLst>
              <a:ext uri="{FF2B5EF4-FFF2-40B4-BE49-F238E27FC236}">
                <a16:creationId xmlns:a16="http://schemas.microsoft.com/office/drawing/2014/main" id="{F14AED0D-0F2C-AA47-B02F-2F9567B58C1F}"/>
              </a:ext>
            </a:extLst>
          </p:cNvPr>
          <p:cNvCxnSpPr>
            <a:cxnSpLocks/>
          </p:cNvCxnSpPr>
          <p:nvPr/>
        </p:nvCxnSpPr>
        <p:spPr>
          <a:xfrm flipV="1">
            <a:off x="1377514" y="1373817"/>
            <a:ext cx="0" cy="4833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4E83E04-2FF2-7548-B264-09BFF027FA56}"/>
              </a:ext>
            </a:extLst>
          </p:cNvPr>
          <p:cNvCxnSpPr>
            <a:cxnSpLocks/>
          </p:cNvCxnSpPr>
          <p:nvPr/>
        </p:nvCxnSpPr>
        <p:spPr>
          <a:xfrm>
            <a:off x="424244" y="3786972"/>
            <a:ext cx="54622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93EB1F5-7A5C-804B-B0F8-D19207E9837F}"/>
              </a:ext>
            </a:extLst>
          </p:cNvPr>
          <p:cNvCxnSpPr/>
          <p:nvPr/>
        </p:nvCxnSpPr>
        <p:spPr>
          <a:xfrm>
            <a:off x="1377514" y="3786972"/>
            <a:ext cx="930257" cy="1467199"/>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4F496A1-9DC9-4841-9EC9-A93B5AC8A0D5}"/>
              </a:ext>
            </a:extLst>
          </p:cNvPr>
          <p:cNvCxnSpPr>
            <a:cxnSpLocks/>
          </p:cNvCxnSpPr>
          <p:nvPr/>
        </p:nvCxnSpPr>
        <p:spPr>
          <a:xfrm>
            <a:off x="1377513" y="3786971"/>
            <a:ext cx="2330887" cy="146720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FE6FB78B-D872-5F4D-9D81-6BB343FC77DB}"/>
              </a:ext>
            </a:extLst>
          </p:cNvPr>
          <p:cNvCxnSpPr>
            <a:cxnSpLocks/>
          </p:cNvCxnSpPr>
          <p:nvPr/>
        </p:nvCxnSpPr>
        <p:spPr>
          <a:xfrm>
            <a:off x="1377512" y="3786970"/>
            <a:ext cx="3247945"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A927789E-559E-9D49-8D30-2FE257F34451}"/>
              </a:ext>
            </a:extLst>
          </p:cNvPr>
          <p:cNvCxnSpPr>
            <a:cxnSpLocks/>
          </p:cNvCxnSpPr>
          <p:nvPr/>
        </p:nvCxnSpPr>
        <p:spPr>
          <a:xfrm flipV="1">
            <a:off x="1377511" y="2293257"/>
            <a:ext cx="2330889" cy="1493712"/>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4DECA032-3274-8D49-B2F8-C1C8403F2FE9}"/>
              </a:ext>
            </a:extLst>
          </p:cNvPr>
          <p:cNvCxnSpPr>
            <a:cxnSpLocks/>
          </p:cNvCxnSpPr>
          <p:nvPr/>
        </p:nvCxnSpPr>
        <p:spPr>
          <a:xfrm flipV="1">
            <a:off x="1377510" y="2293256"/>
            <a:ext cx="930261" cy="1493714"/>
          </a:xfrm>
          <a:prstGeom prst="line">
            <a:avLst/>
          </a:prstGeom>
        </p:spPr>
        <p:style>
          <a:lnRef idx="1">
            <a:schemeClr val="dk1"/>
          </a:lnRef>
          <a:fillRef idx="0">
            <a:schemeClr val="dk1"/>
          </a:fillRef>
          <a:effectRef idx="0">
            <a:schemeClr val="dk1"/>
          </a:effectRef>
          <a:fontRef idx="minor">
            <a:schemeClr val="tx1"/>
          </a:fontRef>
        </p:style>
      </p:cxnSp>
      <p:sp>
        <p:nvSpPr>
          <p:cNvPr id="37" name="Oval 36">
            <a:extLst>
              <a:ext uri="{FF2B5EF4-FFF2-40B4-BE49-F238E27FC236}">
                <a16:creationId xmlns:a16="http://schemas.microsoft.com/office/drawing/2014/main" id="{153CDF56-CAAB-0D4D-B39B-73C5019A44EF}"/>
              </a:ext>
            </a:extLst>
          </p:cNvPr>
          <p:cNvSpPr/>
          <p:nvPr/>
        </p:nvSpPr>
        <p:spPr>
          <a:xfrm>
            <a:off x="4445539" y="3592532"/>
            <a:ext cx="378372" cy="3888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38" name="TextBox 1">
            <a:extLst>
              <a:ext uri="{FF2B5EF4-FFF2-40B4-BE49-F238E27FC236}">
                <a16:creationId xmlns:a16="http://schemas.microsoft.com/office/drawing/2014/main" id="{F23C9246-B062-D04A-98D4-D0C0D6B9E908}"/>
              </a:ext>
            </a:extLst>
          </p:cNvPr>
          <p:cNvSpPr txBox="1"/>
          <p:nvPr/>
        </p:nvSpPr>
        <p:spPr>
          <a:xfrm>
            <a:off x="2138804" y="4979654"/>
            <a:ext cx="337933" cy="228613"/>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0</a:t>
            </a:r>
            <a:endParaRPr lang="en-VN" sz="1200" dirty="0">
              <a:latin typeface="Cambria Math" panose="02040503050406030204" pitchFamily="18" charset="0"/>
              <a:ea typeface="Cambria Math" panose="02040503050406030204" pitchFamily="18" charset="0"/>
            </a:endParaRPr>
          </a:p>
        </p:txBody>
      </p:sp>
      <p:sp>
        <p:nvSpPr>
          <p:cNvPr id="39" name="TextBox 1">
            <a:extLst>
              <a:ext uri="{FF2B5EF4-FFF2-40B4-BE49-F238E27FC236}">
                <a16:creationId xmlns:a16="http://schemas.microsoft.com/office/drawing/2014/main" id="{60074886-6AD6-3340-AF79-51D17515128F}"/>
              </a:ext>
            </a:extLst>
          </p:cNvPr>
          <p:cNvSpPr txBox="1"/>
          <p:nvPr/>
        </p:nvSpPr>
        <p:spPr>
          <a:xfrm>
            <a:off x="3539434" y="4967194"/>
            <a:ext cx="337933" cy="228613"/>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1</a:t>
            </a:r>
            <a:endParaRPr lang="en-VN" sz="1200" dirty="0">
              <a:latin typeface="Cambria Math" panose="02040503050406030204" pitchFamily="18" charset="0"/>
              <a:ea typeface="Cambria Math" panose="02040503050406030204" pitchFamily="18" charset="0"/>
            </a:endParaRPr>
          </a:p>
        </p:txBody>
      </p:sp>
      <p:sp>
        <p:nvSpPr>
          <p:cNvPr id="40" name="TextBox 1">
            <a:extLst>
              <a:ext uri="{FF2B5EF4-FFF2-40B4-BE49-F238E27FC236}">
                <a16:creationId xmlns:a16="http://schemas.microsoft.com/office/drawing/2014/main" id="{AD90217D-FF92-C64E-B88C-51C1FDB8FA11}"/>
              </a:ext>
            </a:extLst>
          </p:cNvPr>
          <p:cNvSpPr txBox="1"/>
          <p:nvPr/>
        </p:nvSpPr>
        <p:spPr>
          <a:xfrm>
            <a:off x="4472484" y="3356365"/>
            <a:ext cx="337933" cy="228613"/>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2</a:t>
            </a:r>
            <a:endParaRPr lang="en-VN" sz="1200" dirty="0">
              <a:latin typeface="Cambria Math" panose="02040503050406030204" pitchFamily="18" charset="0"/>
              <a:ea typeface="Cambria Math" panose="02040503050406030204" pitchFamily="18" charset="0"/>
            </a:endParaRPr>
          </a:p>
        </p:txBody>
      </p:sp>
      <p:sp>
        <p:nvSpPr>
          <p:cNvPr id="41" name="TextBox 1">
            <a:extLst>
              <a:ext uri="{FF2B5EF4-FFF2-40B4-BE49-F238E27FC236}">
                <a16:creationId xmlns:a16="http://schemas.microsoft.com/office/drawing/2014/main" id="{1099EB7F-F790-E44B-B451-2B3DB08C9B15}"/>
              </a:ext>
            </a:extLst>
          </p:cNvPr>
          <p:cNvSpPr txBox="1"/>
          <p:nvPr/>
        </p:nvSpPr>
        <p:spPr>
          <a:xfrm>
            <a:off x="3503600" y="2006280"/>
            <a:ext cx="337933" cy="228613"/>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3</a:t>
            </a:r>
            <a:endParaRPr lang="en-VN" sz="1200" dirty="0">
              <a:latin typeface="Cambria Math" panose="02040503050406030204" pitchFamily="18" charset="0"/>
              <a:ea typeface="Cambria Math" panose="02040503050406030204" pitchFamily="18" charset="0"/>
            </a:endParaRPr>
          </a:p>
        </p:txBody>
      </p:sp>
      <p:sp>
        <p:nvSpPr>
          <p:cNvPr id="42" name="TextBox 1">
            <a:extLst>
              <a:ext uri="{FF2B5EF4-FFF2-40B4-BE49-F238E27FC236}">
                <a16:creationId xmlns:a16="http://schemas.microsoft.com/office/drawing/2014/main" id="{30EB0E62-26CF-1144-BFDB-007EBBC89BBE}"/>
              </a:ext>
            </a:extLst>
          </p:cNvPr>
          <p:cNvSpPr txBox="1"/>
          <p:nvPr/>
        </p:nvSpPr>
        <p:spPr>
          <a:xfrm>
            <a:off x="2138804" y="2018739"/>
            <a:ext cx="337933" cy="228613"/>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4</a:t>
            </a:r>
            <a:endParaRPr lang="en-VN" sz="1200" dirty="0">
              <a:latin typeface="Cambria Math" panose="02040503050406030204" pitchFamily="18" charset="0"/>
              <a:ea typeface="Cambria Math" panose="02040503050406030204" pitchFamily="18" charset="0"/>
            </a:endParaRPr>
          </a:p>
        </p:txBody>
      </p:sp>
      <p:cxnSp>
        <p:nvCxnSpPr>
          <p:cNvPr id="44" name="Straight Connector 43">
            <a:extLst>
              <a:ext uri="{FF2B5EF4-FFF2-40B4-BE49-F238E27FC236}">
                <a16:creationId xmlns:a16="http://schemas.microsoft.com/office/drawing/2014/main" id="{8DEC5474-DBF1-6245-B830-D7DEEF145642}"/>
              </a:ext>
            </a:extLst>
          </p:cNvPr>
          <p:cNvCxnSpPr/>
          <p:nvPr/>
        </p:nvCxnSpPr>
        <p:spPr>
          <a:xfrm>
            <a:off x="1377510" y="3786969"/>
            <a:ext cx="324794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82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par>
                                <p:cTn id="13" presetID="9"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dissolv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dissolve">
                                      <p:cBhvr>
                                        <p:cTn id="20" dur="500"/>
                                        <p:tgtEl>
                                          <p:spTgt spid="38"/>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dissolve">
                                      <p:cBhvr>
                                        <p:cTn id="23" dur="500"/>
                                        <p:tgtEl>
                                          <p:spTgt spid="39"/>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dissolve">
                                      <p:cBhvr>
                                        <p:cTn id="26" dur="500"/>
                                        <p:tgtEl>
                                          <p:spTgt spid="40"/>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dissolve">
                                      <p:cBhvr>
                                        <p:cTn id="29" dur="500"/>
                                        <p:tgtEl>
                                          <p:spTgt spid="41"/>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dissolve">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dissolv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26"/>
                                        </p:tgtEl>
                                        <p:attrNameLst>
                                          <p:attrName>style.visibility</p:attrName>
                                        </p:attrNameLst>
                                      </p:cBhvr>
                                      <p:to>
                                        <p:strVal val="hidden"/>
                                      </p:to>
                                    </p:set>
                                  </p:childTnLst>
                                </p:cTn>
                              </p:par>
                              <p:par>
                                <p:cTn id="42" presetID="9" presetClass="entr" presetSubtype="0"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dissolve">
                                      <p:cBhvr>
                                        <p:cTn id="44" dur="5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27"/>
                                        </p:tgtEl>
                                        <p:attrNameLst>
                                          <p:attrName>style.visibility</p:attrName>
                                        </p:attrNameLst>
                                      </p:cBhvr>
                                      <p:to>
                                        <p:strVal val="hidden"/>
                                      </p:to>
                                    </p:set>
                                  </p:childTnLst>
                                </p:cTn>
                              </p:par>
                              <p:par>
                                <p:cTn id="49" presetID="9"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dissolve">
                                      <p:cBhvr>
                                        <p:cTn id="51" dur="500"/>
                                        <p:tgtEl>
                                          <p:spTgt spid="30"/>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nodeType="clickEffect">
                                  <p:stCondLst>
                                    <p:cond delay="0"/>
                                  </p:stCondLst>
                                  <p:childTnLst>
                                    <p:set>
                                      <p:cBhvr>
                                        <p:cTn id="55" dur="1" fill="hold">
                                          <p:stCondLst>
                                            <p:cond delay="0"/>
                                          </p:stCondLst>
                                        </p:cTn>
                                        <p:tgtEl>
                                          <p:spTgt spid="30"/>
                                        </p:tgtEl>
                                        <p:attrNameLst>
                                          <p:attrName>style.visibility</p:attrName>
                                        </p:attrNameLst>
                                      </p:cBhvr>
                                      <p:to>
                                        <p:strVal val="hidden"/>
                                      </p:to>
                                    </p:set>
                                  </p:childTnLst>
                                </p:cTn>
                              </p:par>
                              <p:par>
                                <p:cTn id="56" presetID="9" presetClass="entr" presetSubtype="0" fill="hold"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dissolve">
                                      <p:cBhvr>
                                        <p:cTn id="58" dur="500"/>
                                        <p:tgtEl>
                                          <p:spTgt spid="32"/>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32"/>
                                        </p:tgtEl>
                                        <p:attrNameLst>
                                          <p:attrName>style.visibility</p:attrName>
                                        </p:attrNameLst>
                                      </p:cBhvr>
                                      <p:to>
                                        <p:strVal val="hidden"/>
                                      </p:to>
                                    </p:set>
                                  </p:childTnLst>
                                </p:cTn>
                              </p:par>
                              <p:par>
                                <p:cTn id="63" presetID="9" presetClass="entr" presetSubtype="0" fill="hold" nodeType="with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dissolve">
                                      <p:cBhvr>
                                        <p:cTn id="65" dur="500"/>
                                        <p:tgtEl>
                                          <p:spTgt spid="34"/>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nodeType="clickEffect">
                                  <p:stCondLst>
                                    <p:cond delay="0"/>
                                  </p:stCondLst>
                                  <p:childTnLst>
                                    <p:set>
                                      <p:cBhvr>
                                        <p:cTn id="69" dur="1" fill="hold">
                                          <p:stCondLst>
                                            <p:cond delay="0"/>
                                          </p:stCondLst>
                                        </p:cTn>
                                        <p:tgtEl>
                                          <p:spTgt spid="34"/>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dissolve">
                                      <p:cBhvr>
                                        <p:cTn id="74" dur="500"/>
                                        <p:tgtEl>
                                          <p:spTgt spid="37"/>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44"/>
                                        </p:tgtEl>
                                        <p:attrNameLst>
                                          <p:attrName>style.visibility</p:attrName>
                                        </p:attrNameLst>
                                      </p:cBhvr>
                                      <p:to>
                                        <p:strVal val="visible"/>
                                      </p:to>
                                    </p:set>
                                    <p:animEffect transition="in" filter="dissolve">
                                      <p:cBhvr>
                                        <p:cTn id="7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7" grpId="0" animBg="1"/>
      <p:bldP spid="38" grpId="0"/>
      <p:bldP spid="39" grpId="0"/>
      <p:bldP spid="40" grpId="0"/>
      <p:bldP spid="41" grpId="0"/>
      <p:bldP spid="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6D12B4-CEFB-AF46-A27B-ADF2F45EC6A7}"/>
              </a:ext>
            </a:extLst>
          </p:cNvPr>
          <p:cNvSpPr/>
          <p:nvPr/>
        </p:nvSpPr>
        <p:spPr>
          <a:xfrm>
            <a:off x="535555" y="321714"/>
            <a:ext cx="155750" cy="273705"/>
          </a:xfrm>
          <a:prstGeom prst="rect">
            <a:avLst/>
          </a:prstGeom>
          <a:solidFill>
            <a:srgbClr val="42A6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 name="TextBox 4">
            <a:extLst>
              <a:ext uri="{FF2B5EF4-FFF2-40B4-BE49-F238E27FC236}">
                <a16:creationId xmlns:a16="http://schemas.microsoft.com/office/drawing/2014/main" id="{6B37C6EB-6640-604E-802D-44C2E6FA4667}"/>
              </a:ext>
            </a:extLst>
          </p:cNvPr>
          <p:cNvSpPr txBox="1"/>
          <p:nvPr/>
        </p:nvSpPr>
        <p:spPr>
          <a:xfrm>
            <a:off x="708980" y="281210"/>
            <a:ext cx="1246279" cy="369332"/>
          </a:xfrm>
          <a:prstGeom prst="rect">
            <a:avLst/>
          </a:prstGeom>
          <a:noFill/>
        </p:spPr>
        <p:txBody>
          <a:bodyPr wrap="square" rtlCol="0">
            <a:spAutoFit/>
          </a:bodyPr>
          <a:lstStyle/>
          <a:p>
            <a:r>
              <a:rPr lang="en-VN" b="1" dirty="0">
                <a:latin typeface="Cambria Math" panose="02040503050406030204" pitchFamily="18" charset="0"/>
                <a:ea typeface="Cambria Math" panose="02040503050406030204" pitchFamily="18" charset="0"/>
              </a:rPr>
              <a:t>SOLUTION</a:t>
            </a:r>
          </a:p>
        </p:txBody>
      </p:sp>
      <p:sp>
        <p:nvSpPr>
          <p:cNvPr id="6" name="TextBox 5">
            <a:extLst>
              <a:ext uri="{FF2B5EF4-FFF2-40B4-BE49-F238E27FC236}">
                <a16:creationId xmlns:a16="http://schemas.microsoft.com/office/drawing/2014/main" id="{03E77F12-2BC1-0E48-9B11-07B9CF6EBE37}"/>
              </a:ext>
            </a:extLst>
          </p:cNvPr>
          <p:cNvSpPr txBox="1"/>
          <p:nvPr/>
        </p:nvSpPr>
        <p:spPr>
          <a:xfrm>
            <a:off x="708980" y="650542"/>
            <a:ext cx="5177470" cy="646331"/>
          </a:xfrm>
          <a:prstGeom prst="rect">
            <a:avLst/>
          </a:prstGeom>
          <a:noFill/>
        </p:spPr>
        <p:txBody>
          <a:bodyPr wrap="square" rtlCol="0">
            <a:spAutoFit/>
          </a:bodyPr>
          <a:lstStyle/>
          <a:p>
            <a:r>
              <a:rPr lang="en-US" sz="3600" b="1" dirty="0">
                <a:latin typeface="Cambria Math" panose="02040503050406030204" pitchFamily="18" charset="0"/>
                <a:ea typeface="Cambria Math" panose="02040503050406030204" pitchFamily="18" charset="0"/>
              </a:rPr>
              <a:t>OUR SOLUTIONS</a:t>
            </a:r>
            <a:endParaRPr lang="en-VN" sz="3600" b="1" dirty="0">
              <a:latin typeface="Cambria Math" panose="02040503050406030204" pitchFamily="18" charset="0"/>
              <a:ea typeface="Cambria Math" panose="02040503050406030204" pitchFamily="18" charset="0"/>
            </a:endParaRPr>
          </a:p>
        </p:txBody>
      </p:sp>
      <p:sp>
        <p:nvSpPr>
          <p:cNvPr id="7" name="Rectangle 6">
            <a:extLst>
              <a:ext uri="{FF2B5EF4-FFF2-40B4-BE49-F238E27FC236}">
                <a16:creationId xmlns:a16="http://schemas.microsoft.com/office/drawing/2014/main" id="{FC778A32-7C4A-1D45-AFC5-5297F615A332}"/>
              </a:ext>
            </a:extLst>
          </p:cNvPr>
          <p:cNvSpPr/>
          <p:nvPr/>
        </p:nvSpPr>
        <p:spPr>
          <a:xfrm>
            <a:off x="6305552" y="729000"/>
            <a:ext cx="5400000" cy="5400000"/>
          </a:xfrm>
          <a:prstGeom prst="rect">
            <a:avLst/>
          </a:prstGeom>
          <a:solidFill>
            <a:schemeClr val="bg1"/>
          </a:solidFill>
          <a:ln w="190500">
            <a:solidFill>
              <a:srgbClr val="42A6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TextBox 7">
            <a:extLst>
              <a:ext uri="{FF2B5EF4-FFF2-40B4-BE49-F238E27FC236}">
                <a16:creationId xmlns:a16="http://schemas.microsoft.com/office/drawing/2014/main" id="{F7540632-7C56-6A4C-B9A9-BF669902959F}"/>
              </a:ext>
            </a:extLst>
          </p:cNvPr>
          <p:cNvSpPr txBox="1"/>
          <p:nvPr/>
        </p:nvSpPr>
        <p:spPr>
          <a:xfrm>
            <a:off x="6596743" y="973707"/>
            <a:ext cx="3080657" cy="400110"/>
          </a:xfrm>
          <a:prstGeom prst="rect">
            <a:avLst/>
          </a:prstGeom>
          <a:noFill/>
        </p:spPr>
        <p:txBody>
          <a:bodyPr wrap="square" rtlCol="0">
            <a:spAutoFit/>
          </a:bodyPr>
          <a:lstStyle/>
          <a:p>
            <a:r>
              <a:rPr lang="en-VN" sz="2000" b="1" dirty="0">
                <a:latin typeface="Cambria Math" panose="02040503050406030204" pitchFamily="18" charset="0"/>
                <a:ea typeface="Cambria Math" panose="02040503050406030204" pitchFamily="18" charset="0"/>
              </a:rPr>
              <a:t>SOLUTION 3 – O(n logn</a:t>
            </a:r>
            <a:r>
              <a:rPr lang="en-VN" sz="2000" b="1" baseline="30000" dirty="0">
                <a:latin typeface="Cambria Math" panose="02040503050406030204" pitchFamily="18" charset="0"/>
                <a:ea typeface="Cambria Math" panose="02040503050406030204" pitchFamily="18" charset="0"/>
              </a:rPr>
              <a:t> </a:t>
            </a:r>
            <a:r>
              <a:rPr lang="en-VN" sz="2000" b="1" dirty="0">
                <a:latin typeface="Cambria Math" panose="02040503050406030204" pitchFamily="18" charset="0"/>
                <a:ea typeface="Cambria Math" panose="02040503050406030204" pitchFamily="18" charset="0"/>
              </a:rPr>
              <a:t>)</a:t>
            </a:r>
            <a:endParaRPr lang="en-VN" b="1" dirty="0">
              <a:latin typeface="Cambria Math" panose="02040503050406030204" pitchFamily="18" charset="0"/>
              <a:ea typeface="Cambria Math" panose="02040503050406030204" pitchFamily="18" charset="0"/>
            </a:endParaRPr>
          </a:p>
        </p:txBody>
      </p:sp>
      <p:sp>
        <p:nvSpPr>
          <p:cNvPr id="9" name="TextBox 8">
            <a:extLst>
              <a:ext uri="{FF2B5EF4-FFF2-40B4-BE49-F238E27FC236}">
                <a16:creationId xmlns:a16="http://schemas.microsoft.com/office/drawing/2014/main" id="{78AE66C8-A2DB-A942-8B21-C126EDEE9231}"/>
              </a:ext>
            </a:extLst>
          </p:cNvPr>
          <p:cNvSpPr txBox="1"/>
          <p:nvPr/>
        </p:nvSpPr>
        <p:spPr>
          <a:xfrm>
            <a:off x="6596743" y="1279970"/>
            <a:ext cx="1883229" cy="338554"/>
          </a:xfrm>
          <a:prstGeom prst="rect">
            <a:avLst/>
          </a:prstGeom>
          <a:noFill/>
        </p:spPr>
        <p:txBody>
          <a:bodyPr wrap="square" rtlCol="0">
            <a:spAutoFit/>
          </a:bodyPr>
          <a:lstStyle/>
          <a:p>
            <a:r>
              <a:rPr lang="en-VN" sz="1600" dirty="0">
                <a:solidFill>
                  <a:srgbClr val="42A68B"/>
                </a:solidFill>
              </a:rPr>
              <a:t>#hinhhoctinhtoan</a:t>
            </a:r>
          </a:p>
        </p:txBody>
      </p:sp>
      <p:sp>
        <p:nvSpPr>
          <p:cNvPr id="10" name="TextBox 9">
            <a:extLst>
              <a:ext uri="{FF2B5EF4-FFF2-40B4-BE49-F238E27FC236}">
                <a16:creationId xmlns:a16="http://schemas.microsoft.com/office/drawing/2014/main" id="{D524BF07-2ABC-E74A-AC47-A4A157E4070D}"/>
              </a:ext>
            </a:extLst>
          </p:cNvPr>
          <p:cNvSpPr txBox="1"/>
          <p:nvPr/>
        </p:nvSpPr>
        <p:spPr>
          <a:xfrm>
            <a:off x="6596743" y="1957445"/>
            <a:ext cx="4933618" cy="4059829"/>
          </a:xfrm>
          <a:prstGeom prst="rect">
            <a:avLst/>
          </a:prstGeom>
          <a:noFill/>
        </p:spPr>
        <p:txBody>
          <a:bodyPr wrap="square" rtlCol="0">
            <a:spAutoFit/>
          </a:bodyPr>
          <a:lstStyle/>
          <a:p>
            <a:pPr algn="just">
              <a:lnSpc>
                <a:spcPct val="150000"/>
              </a:lnSpc>
            </a:pPr>
            <a:r>
              <a:rPr lang="en-VN" dirty="0">
                <a:latin typeface="Cambria Math" panose="02040503050406030204" pitchFamily="18" charset="0"/>
                <a:ea typeface="Cambria Math" panose="02040503050406030204" pitchFamily="18" charset="0"/>
              </a:rPr>
              <a:t>_ Chọn điểm P – O(n)</a:t>
            </a:r>
          </a:p>
          <a:p>
            <a:pPr algn="just">
              <a:lnSpc>
                <a:spcPct val="150000"/>
              </a:lnSpc>
            </a:pPr>
            <a:r>
              <a:rPr lang="en-VN" dirty="0">
                <a:latin typeface="Cambria Math" panose="02040503050406030204" pitchFamily="18" charset="0"/>
                <a:ea typeface="Cambria Math" panose="02040503050406030204" pitchFamily="18" charset="0"/>
              </a:rPr>
              <a:t>_ Sắp xếp các điểm còn lại - O(n logn)</a:t>
            </a:r>
          </a:p>
          <a:p>
            <a:pPr marL="285750" indent="-285750" algn="just">
              <a:lnSpc>
                <a:spcPct val="150000"/>
              </a:lnSpc>
              <a:buFont typeface="Symbol" pitchFamily="2" charset="2"/>
              <a:buChar char="Þ"/>
            </a:pPr>
            <a:r>
              <a:rPr lang="en-VN" b="1" dirty="0">
                <a:latin typeface="Cambria Math" panose="02040503050406030204" pitchFamily="18" charset="0"/>
                <a:ea typeface="Cambria Math" panose="02040503050406030204" pitchFamily="18" charset="0"/>
              </a:rPr>
              <a:t>ĐỘ PHỨC TẠP CỦA THUẬT TOÁN: O(n logn)</a:t>
            </a:r>
          </a:p>
          <a:p>
            <a:pPr algn="just">
              <a:lnSpc>
                <a:spcPct val="150000"/>
              </a:lnSpc>
            </a:pPr>
            <a:endParaRPr lang="en-VN" b="1" dirty="0">
              <a:latin typeface="Cambria Math" panose="02040503050406030204" pitchFamily="18" charset="0"/>
              <a:ea typeface="Cambria Math" panose="02040503050406030204" pitchFamily="18" charset="0"/>
            </a:endParaRPr>
          </a:p>
          <a:p>
            <a:pPr algn="just">
              <a:lnSpc>
                <a:spcPct val="150000"/>
              </a:lnSpc>
            </a:pPr>
            <a:endParaRPr lang="en-VN" b="1" dirty="0">
              <a:latin typeface="Cambria Math" panose="02040503050406030204" pitchFamily="18" charset="0"/>
              <a:ea typeface="Cambria Math" panose="02040503050406030204" pitchFamily="18" charset="0"/>
            </a:endParaRPr>
          </a:p>
          <a:p>
            <a:pPr algn="just">
              <a:lnSpc>
                <a:spcPct val="150000"/>
              </a:lnSpc>
            </a:pPr>
            <a:endParaRPr lang="en-VN" b="1" dirty="0">
              <a:latin typeface="Cambria Math" panose="02040503050406030204" pitchFamily="18" charset="0"/>
              <a:ea typeface="Cambria Math" panose="02040503050406030204" pitchFamily="18" charset="0"/>
            </a:endParaRPr>
          </a:p>
          <a:p>
            <a:pPr algn="just">
              <a:lnSpc>
                <a:spcPct val="150000"/>
              </a:lnSpc>
            </a:pPr>
            <a:endParaRPr lang="en-VN" b="1" dirty="0">
              <a:latin typeface="Cambria Math" panose="02040503050406030204" pitchFamily="18" charset="0"/>
              <a:ea typeface="Cambria Math" panose="02040503050406030204" pitchFamily="18" charset="0"/>
            </a:endParaRPr>
          </a:p>
          <a:p>
            <a:pPr algn="just">
              <a:lnSpc>
                <a:spcPct val="150000"/>
              </a:lnSpc>
            </a:pPr>
            <a:endParaRPr lang="en-VN" b="1" dirty="0">
              <a:latin typeface="Cambria Math" panose="02040503050406030204" pitchFamily="18" charset="0"/>
              <a:ea typeface="Cambria Math" panose="02040503050406030204" pitchFamily="18" charset="0"/>
            </a:endParaRPr>
          </a:p>
          <a:p>
            <a:pPr algn="just">
              <a:lnSpc>
                <a:spcPct val="150000"/>
              </a:lnSpc>
            </a:pPr>
            <a:endParaRPr lang="en-VN" b="1" dirty="0">
              <a:latin typeface="Cambria Math" panose="02040503050406030204" pitchFamily="18" charset="0"/>
              <a:ea typeface="Cambria Math" panose="02040503050406030204" pitchFamily="18" charset="0"/>
            </a:endParaRPr>
          </a:p>
          <a:p>
            <a:pPr algn="just">
              <a:lnSpc>
                <a:spcPct val="150000"/>
              </a:lnSpc>
            </a:pPr>
            <a:r>
              <a:rPr lang="en-VN" sz="1100" i="1" dirty="0">
                <a:latin typeface="Cambria Math" panose="02040503050406030204" pitchFamily="18" charset="0"/>
                <a:ea typeface="Cambria Math" panose="02040503050406030204" pitchFamily="18" charset="0"/>
              </a:rPr>
              <a:t>*Thuật toán này có thể tối ưu hơn nếu thuật toán sắp xếp đạt độ phức tạp O(n)</a:t>
            </a:r>
          </a:p>
        </p:txBody>
      </p:sp>
      <p:sp>
        <p:nvSpPr>
          <p:cNvPr id="11" name="Right Brace 10">
            <a:extLst>
              <a:ext uri="{FF2B5EF4-FFF2-40B4-BE49-F238E27FC236}">
                <a16:creationId xmlns:a16="http://schemas.microsoft.com/office/drawing/2014/main" id="{63B96A78-0D0C-C148-848D-B63A26F0CE3A}"/>
              </a:ext>
            </a:extLst>
          </p:cNvPr>
          <p:cNvSpPr/>
          <p:nvPr/>
        </p:nvSpPr>
        <p:spPr>
          <a:xfrm>
            <a:off x="10274787" y="1957445"/>
            <a:ext cx="155448" cy="9144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VN"/>
          </a:p>
        </p:txBody>
      </p:sp>
      <p:sp>
        <p:nvSpPr>
          <p:cNvPr id="12" name="TextBox 11">
            <a:extLst>
              <a:ext uri="{FF2B5EF4-FFF2-40B4-BE49-F238E27FC236}">
                <a16:creationId xmlns:a16="http://schemas.microsoft.com/office/drawing/2014/main" id="{3A3BADC3-4E71-2C4C-ABF3-76AE10464FB8}"/>
              </a:ext>
            </a:extLst>
          </p:cNvPr>
          <p:cNvSpPr txBox="1"/>
          <p:nvPr/>
        </p:nvSpPr>
        <p:spPr>
          <a:xfrm>
            <a:off x="10543926" y="2249214"/>
            <a:ext cx="1072055" cy="369332"/>
          </a:xfrm>
          <a:prstGeom prst="rect">
            <a:avLst/>
          </a:prstGeom>
          <a:noFill/>
        </p:spPr>
        <p:txBody>
          <a:bodyPr wrap="square" rtlCol="0">
            <a:spAutoFit/>
          </a:bodyPr>
          <a:lstStyle/>
          <a:p>
            <a:r>
              <a:rPr lang="en-VN" b="1" dirty="0">
                <a:latin typeface="Cambria Math" panose="02040503050406030204" pitchFamily="18" charset="0"/>
                <a:ea typeface="Cambria Math" panose="02040503050406030204" pitchFamily="18" charset="0"/>
              </a:rPr>
              <a:t>ĐỘC LẬP</a:t>
            </a:r>
          </a:p>
        </p:txBody>
      </p:sp>
      <p:graphicFrame>
        <p:nvGraphicFramePr>
          <p:cNvPr id="13" name="Chart 12">
            <a:extLst>
              <a:ext uri="{FF2B5EF4-FFF2-40B4-BE49-F238E27FC236}">
                <a16:creationId xmlns:a16="http://schemas.microsoft.com/office/drawing/2014/main" id="{EBE21414-934B-614E-B8AC-8BC5DD98E948}"/>
              </a:ext>
            </a:extLst>
          </p:cNvPr>
          <p:cNvGraphicFramePr/>
          <p:nvPr>
            <p:extLst>
              <p:ext uri="{D42A27DB-BD31-4B8C-83A1-F6EECF244321}">
                <p14:modId xmlns:p14="http://schemas.microsoft.com/office/powerpoint/2010/main" val="3648832497"/>
              </p:ext>
            </p:extLst>
          </p:nvPr>
        </p:nvGraphicFramePr>
        <p:xfrm>
          <a:off x="613430" y="1416206"/>
          <a:ext cx="5177470" cy="4959065"/>
        </p:xfrm>
        <a:graphic>
          <a:graphicData uri="http://schemas.openxmlformats.org/drawingml/2006/chart">
            <c:chart xmlns:c="http://schemas.openxmlformats.org/drawingml/2006/chart" xmlns:r="http://schemas.openxmlformats.org/officeDocument/2006/relationships" r:id="rId2"/>
          </a:graphicData>
        </a:graphic>
      </p:graphicFrame>
      <p:sp>
        <p:nvSpPr>
          <p:cNvPr id="14" name="Oval 13">
            <a:extLst>
              <a:ext uri="{FF2B5EF4-FFF2-40B4-BE49-F238E27FC236}">
                <a16:creationId xmlns:a16="http://schemas.microsoft.com/office/drawing/2014/main" id="{E8987937-AF06-5048-B4A0-FD25FB893C7B}"/>
              </a:ext>
            </a:extLst>
          </p:cNvPr>
          <p:cNvSpPr/>
          <p:nvPr/>
        </p:nvSpPr>
        <p:spPr>
          <a:xfrm>
            <a:off x="1187487" y="3599823"/>
            <a:ext cx="378372" cy="3888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5" name="Oval 14">
            <a:extLst>
              <a:ext uri="{FF2B5EF4-FFF2-40B4-BE49-F238E27FC236}">
                <a16:creationId xmlns:a16="http://schemas.microsoft.com/office/drawing/2014/main" id="{E3508695-4F14-2A44-9AFD-13FE27B04991}"/>
              </a:ext>
            </a:extLst>
          </p:cNvPr>
          <p:cNvSpPr/>
          <p:nvPr/>
        </p:nvSpPr>
        <p:spPr>
          <a:xfrm>
            <a:off x="4447273" y="3599822"/>
            <a:ext cx="378372" cy="3888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16" name="Straight Connector 15">
            <a:extLst>
              <a:ext uri="{FF2B5EF4-FFF2-40B4-BE49-F238E27FC236}">
                <a16:creationId xmlns:a16="http://schemas.microsoft.com/office/drawing/2014/main" id="{3128F1BA-0214-E243-99C8-7F05CDF788FB}"/>
              </a:ext>
            </a:extLst>
          </p:cNvPr>
          <p:cNvCxnSpPr>
            <a:cxnSpLocks/>
          </p:cNvCxnSpPr>
          <p:nvPr/>
        </p:nvCxnSpPr>
        <p:spPr>
          <a:xfrm>
            <a:off x="1360025" y="3782690"/>
            <a:ext cx="327563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
            <a:extLst>
              <a:ext uri="{FF2B5EF4-FFF2-40B4-BE49-F238E27FC236}">
                <a16:creationId xmlns:a16="http://schemas.microsoft.com/office/drawing/2014/main" id="{7F74B29D-FE36-084E-9AF4-63BA1001ED20}"/>
              </a:ext>
            </a:extLst>
          </p:cNvPr>
          <p:cNvSpPr txBox="1"/>
          <p:nvPr/>
        </p:nvSpPr>
        <p:spPr>
          <a:xfrm>
            <a:off x="2138804" y="4979654"/>
            <a:ext cx="337933" cy="228613"/>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0</a:t>
            </a:r>
            <a:endParaRPr lang="en-VN" sz="1200" dirty="0">
              <a:latin typeface="Cambria Math" panose="02040503050406030204" pitchFamily="18" charset="0"/>
              <a:ea typeface="Cambria Math" panose="02040503050406030204" pitchFamily="18" charset="0"/>
            </a:endParaRPr>
          </a:p>
        </p:txBody>
      </p:sp>
      <p:sp>
        <p:nvSpPr>
          <p:cNvPr id="18" name="TextBox 1">
            <a:extLst>
              <a:ext uri="{FF2B5EF4-FFF2-40B4-BE49-F238E27FC236}">
                <a16:creationId xmlns:a16="http://schemas.microsoft.com/office/drawing/2014/main" id="{F66F3188-9433-EC4F-8B70-44647FFA5008}"/>
              </a:ext>
            </a:extLst>
          </p:cNvPr>
          <p:cNvSpPr txBox="1"/>
          <p:nvPr/>
        </p:nvSpPr>
        <p:spPr>
          <a:xfrm>
            <a:off x="3539434" y="4967194"/>
            <a:ext cx="337933" cy="228613"/>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1</a:t>
            </a:r>
            <a:endParaRPr lang="en-VN" sz="1200" dirty="0">
              <a:latin typeface="Cambria Math" panose="02040503050406030204" pitchFamily="18" charset="0"/>
              <a:ea typeface="Cambria Math" panose="02040503050406030204" pitchFamily="18" charset="0"/>
            </a:endParaRPr>
          </a:p>
        </p:txBody>
      </p:sp>
      <p:sp>
        <p:nvSpPr>
          <p:cNvPr id="19" name="TextBox 1">
            <a:extLst>
              <a:ext uri="{FF2B5EF4-FFF2-40B4-BE49-F238E27FC236}">
                <a16:creationId xmlns:a16="http://schemas.microsoft.com/office/drawing/2014/main" id="{21A7AE77-9D1D-6846-8FC1-C96967A99B13}"/>
              </a:ext>
            </a:extLst>
          </p:cNvPr>
          <p:cNvSpPr txBox="1"/>
          <p:nvPr/>
        </p:nvSpPr>
        <p:spPr>
          <a:xfrm>
            <a:off x="4472484" y="3356365"/>
            <a:ext cx="337933" cy="228613"/>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2</a:t>
            </a:r>
            <a:endParaRPr lang="en-VN" sz="1200" dirty="0">
              <a:latin typeface="Cambria Math" panose="02040503050406030204" pitchFamily="18" charset="0"/>
              <a:ea typeface="Cambria Math" panose="02040503050406030204" pitchFamily="18" charset="0"/>
            </a:endParaRPr>
          </a:p>
        </p:txBody>
      </p:sp>
      <p:sp>
        <p:nvSpPr>
          <p:cNvPr id="20" name="TextBox 1">
            <a:extLst>
              <a:ext uri="{FF2B5EF4-FFF2-40B4-BE49-F238E27FC236}">
                <a16:creationId xmlns:a16="http://schemas.microsoft.com/office/drawing/2014/main" id="{1D98D7DC-306D-5740-98DE-E20C10EAD9E9}"/>
              </a:ext>
            </a:extLst>
          </p:cNvPr>
          <p:cNvSpPr txBox="1"/>
          <p:nvPr/>
        </p:nvSpPr>
        <p:spPr>
          <a:xfrm>
            <a:off x="3503600" y="2006280"/>
            <a:ext cx="337933" cy="228613"/>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3</a:t>
            </a:r>
            <a:endParaRPr lang="en-VN" sz="1200" dirty="0">
              <a:latin typeface="Cambria Math" panose="02040503050406030204" pitchFamily="18" charset="0"/>
              <a:ea typeface="Cambria Math" panose="02040503050406030204" pitchFamily="18" charset="0"/>
            </a:endParaRPr>
          </a:p>
        </p:txBody>
      </p:sp>
      <p:sp>
        <p:nvSpPr>
          <p:cNvPr id="21" name="TextBox 1">
            <a:extLst>
              <a:ext uri="{FF2B5EF4-FFF2-40B4-BE49-F238E27FC236}">
                <a16:creationId xmlns:a16="http://schemas.microsoft.com/office/drawing/2014/main" id="{DC5F0A40-AD56-5B48-8B49-DB90878B7E68}"/>
              </a:ext>
            </a:extLst>
          </p:cNvPr>
          <p:cNvSpPr txBox="1"/>
          <p:nvPr/>
        </p:nvSpPr>
        <p:spPr>
          <a:xfrm>
            <a:off x="2138804" y="2018739"/>
            <a:ext cx="337933" cy="228613"/>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4</a:t>
            </a:r>
            <a:endParaRPr lang="en-VN" sz="1200" dirty="0">
              <a:latin typeface="Cambria Math" panose="02040503050406030204" pitchFamily="18" charset="0"/>
              <a:ea typeface="Cambria Math" panose="02040503050406030204" pitchFamily="18" charset="0"/>
            </a:endParaRPr>
          </a:p>
        </p:txBody>
      </p:sp>
      <p:sp>
        <p:nvSpPr>
          <p:cNvPr id="22" name="TextBox 1">
            <a:extLst>
              <a:ext uri="{FF2B5EF4-FFF2-40B4-BE49-F238E27FC236}">
                <a16:creationId xmlns:a16="http://schemas.microsoft.com/office/drawing/2014/main" id="{88870CF5-B255-D642-880E-1DFC1AD93A30}"/>
              </a:ext>
            </a:extLst>
          </p:cNvPr>
          <p:cNvSpPr txBox="1"/>
          <p:nvPr/>
        </p:nvSpPr>
        <p:spPr>
          <a:xfrm>
            <a:off x="1227926" y="3380104"/>
            <a:ext cx="337933" cy="228613"/>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VN" sz="1200" dirty="0">
                <a:latin typeface="Cambria Math" panose="02040503050406030204" pitchFamily="18" charset="0"/>
                <a:ea typeface="Cambria Math" panose="02040503050406030204" pitchFamily="18" charset="0"/>
              </a:rPr>
              <a:t>P</a:t>
            </a:r>
          </a:p>
        </p:txBody>
      </p:sp>
    </p:spTree>
    <p:extLst>
      <p:ext uri="{BB962C8B-B14F-4D97-AF65-F5344CB8AC3E}">
        <p14:creationId xmlns:p14="http://schemas.microsoft.com/office/powerpoint/2010/main" val="644922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2EB6AA-BE79-954F-9861-3222F9FE4D27}"/>
              </a:ext>
            </a:extLst>
          </p:cNvPr>
          <p:cNvSpPr/>
          <p:nvPr/>
        </p:nvSpPr>
        <p:spPr>
          <a:xfrm>
            <a:off x="535555" y="321714"/>
            <a:ext cx="155750" cy="273705"/>
          </a:xfrm>
          <a:prstGeom prst="rect">
            <a:avLst/>
          </a:prstGeom>
          <a:solidFill>
            <a:srgbClr val="42A6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 name="TextBox 4">
            <a:extLst>
              <a:ext uri="{FF2B5EF4-FFF2-40B4-BE49-F238E27FC236}">
                <a16:creationId xmlns:a16="http://schemas.microsoft.com/office/drawing/2014/main" id="{63E3A6A8-7E5D-0E47-BCBF-F2309C455FDE}"/>
              </a:ext>
            </a:extLst>
          </p:cNvPr>
          <p:cNvSpPr txBox="1"/>
          <p:nvPr/>
        </p:nvSpPr>
        <p:spPr>
          <a:xfrm>
            <a:off x="708980" y="281210"/>
            <a:ext cx="1246279" cy="369332"/>
          </a:xfrm>
          <a:prstGeom prst="rect">
            <a:avLst/>
          </a:prstGeom>
          <a:noFill/>
        </p:spPr>
        <p:txBody>
          <a:bodyPr wrap="square" rtlCol="0">
            <a:spAutoFit/>
          </a:bodyPr>
          <a:lstStyle/>
          <a:p>
            <a:r>
              <a:rPr lang="en-VN" b="1" dirty="0">
                <a:latin typeface="Cambria Math" panose="02040503050406030204" pitchFamily="18" charset="0"/>
                <a:ea typeface="Cambria Math" panose="02040503050406030204" pitchFamily="18" charset="0"/>
              </a:rPr>
              <a:t>SOLUTION</a:t>
            </a:r>
          </a:p>
        </p:txBody>
      </p:sp>
      <p:sp>
        <p:nvSpPr>
          <p:cNvPr id="6" name="TextBox 5">
            <a:extLst>
              <a:ext uri="{FF2B5EF4-FFF2-40B4-BE49-F238E27FC236}">
                <a16:creationId xmlns:a16="http://schemas.microsoft.com/office/drawing/2014/main" id="{93B28D89-B863-194A-BBEF-B8A146387D2C}"/>
              </a:ext>
            </a:extLst>
          </p:cNvPr>
          <p:cNvSpPr txBox="1"/>
          <p:nvPr/>
        </p:nvSpPr>
        <p:spPr>
          <a:xfrm>
            <a:off x="708980" y="650542"/>
            <a:ext cx="5177470" cy="646331"/>
          </a:xfrm>
          <a:prstGeom prst="rect">
            <a:avLst/>
          </a:prstGeom>
          <a:noFill/>
        </p:spPr>
        <p:txBody>
          <a:bodyPr wrap="square" rtlCol="0">
            <a:spAutoFit/>
          </a:bodyPr>
          <a:lstStyle/>
          <a:p>
            <a:r>
              <a:rPr lang="en-US" sz="3600" b="1" dirty="0">
                <a:latin typeface="Cambria Math" panose="02040503050406030204" pitchFamily="18" charset="0"/>
                <a:ea typeface="Cambria Math" panose="02040503050406030204" pitchFamily="18" charset="0"/>
              </a:rPr>
              <a:t>OUR SOLUTIONS</a:t>
            </a:r>
            <a:endParaRPr lang="en-VN" sz="3600" b="1" dirty="0">
              <a:latin typeface="Cambria Math" panose="02040503050406030204" pitchFamily="18" charset="0"/>
              <a:ea typeface="Cambria Math" panose="02040503050406030204" pitchFamily="18" charset="0"/>
            </a:endParaRPr>
          </a:p>
        </p:txBody>
      </p:sp>
      <p:sp>
        <p:nvSpPr>
          <p:cNvPr id="7" name="Rectangle 6">
            <a:extLst>
              <a:ext uri="{FF2B5EF4-FFF2-40B4-BE49-F238E27FC236}">
                <a16:creationId xmlns:a16="http://schemas.microsoft.com/office/drawing/2014/main" id="{14B1BC8D-55F9-F948-8B03-F13E30B28E85}"/>
              </a:ext>
            </a:extLst>
          </p:cNvPr>
          <p:cNvSpPr/>
          <p:nvPr/>
        </p:nvSpPr>
        <p:spPr>
          <a:xfrm>
            <a:off x="6305552" y="729000"/>
            <a:ext cx="5400000" cy="5400000"/>
          </a:xfrm>
          <a:prstGeom prst="rect">
            <a:avLst/>
          </a:prstGeom>
          <a:solidFill>
            <a:schemeClr val="bg1"/>
          </a:solidFill>
          <a:ln w="190500">
            <a:solidFill>
              <a:srgbClr val="42A6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TextBox 7">
            <a:extLst>
              <a:ext uri="{FF2B5EF4-FFF2-40B4-BE49-F238E27FC236}">
                <a16:creationId xmlns:a16="http://schemas.microsoft.com/office/drawing/2014/main" id="{6049DF0D-B1D9-084C-99D9-DD42B1F68243}"/>
              </a:ext>
            </a:extLst>
          </p:cNvPr>
          <p:cNvSpPr txBox="1"/>
          <p:nvPr/>
        </p:nvSpPr>
        <p:spPr>
          <a:xfrm>
            <a:off x="6596743" y="973707"/>
            <a:ext cx="3080657" cy="400110"/>
          </a:xfrm>
          <a:prstGeom prst="rect">
            <a:avLst/>
          </a:prstGeom>
          <a:noFill/>
        </p:spPr>
        <p:txBody>
          <a:bodyPr wrap="square" rtlCol="0">
            <a:spAutoFit/>
          </a:bodyPr>
          <a:lstStyle/>
          <a:p>
            <a:r>
              <a:rPr lang="en-VN" sz="2000" b="1" dirty="0">
                <a:latin typeface="Cambria Math" panose="02040503050406030204" pitchFamily="18" charset="0"/>
                <a:ea typeface="Cambria Math" panose="02040503050406030204" pitchFamily="18" charset="0"/>
              </a:rPr>
              <a:t>SOLUTION 3 – O(n logn</a:t>
            </a:r>
            <a:r>
              <a:rPr lang="en-VN" sz="2000" b="1" baseline="30000" dirty="0">
                <a:latin typeface="Cambria Math" panose="02040503050406030204" pitchFamily="18" charset="0"/>
                <a:ea typeface="Cambria Math" panose="02040503050406030204" pitchFamily="18" charset="0"/>
              </a:rPr>
              <a:t> </a:t>
            </a:r>
            <a:r>
              <a:rPr lang="en-VN" sz="2000" b="1" dirty="0">
                <a:latin typeface="Cambria Math" panose="02040503050406030204" pitchFamily="18" charset="0"/>
                <a:ea typeface="Cambria Math" panose="02040503050406030204" pitchFamily="18" charset="0"/>
              </a:rPr>
              <a:t>)</a:t>
            </a:r>
            <a:endParaRPr lang="en-VN" b="1" dirty="0">
              <a:latin typeface="Cambria Math" panose="02040503050406030204" pitchFamily="18" charset="0"/>
              <a:ea typeface="Cambria Math" panose="02040503050406030204" pitchFamily="18" charset="0"/>
            </a:endParaRPr>
          </a:p>
        </p:txBody>
      </p:sp>
      <p:sp>
        <p:nvSpPr>
          <p:cNvPr id="9" name="TextBox 8">
            <a:extLst>
              <a:ext uri="{FF2B5EF4-FFF2-40B4-BE49-F238E27FC236}">
                <a16:creationId xmlns:a16="http://schemas.microsoft.com/office/drawing/2014/main" id="{1F2671E8-307A-274C-9983-81A08653FFB2}"/>
              </a:ext>
            </a:extLst>
          </p:cNvPr>
          <p:cNvSpPr txBox="1"/>
          <p:nvPr/>
        </p:nvSpPr>
        <p:spPr>
          <a:xfrm>
            <a:off x="6596743" y="1279970"/>
            <a:ext cx="1883229" cy="338554"/>
          </a:xfrm>
          <a:prstGeom prst="rect">
            <a:avLst/>
          </a:prstGeom>
          <a:noFill/>
        </p:spPr>
        <p:txBody>
          <a:bodyPr wrap="square" rtlCol="0">
            <a:spAutoFit/>
          </a:bodyPr>
          <a:lstStyle/>
          <a:p>
            <a:r>
              <a:rPr lang="en-VN" sz="1600" dirty="0">
                <a:solidFill>
                  <a:srgbClr val="42A68B"/>
                </a:solidFill>
              </a:rPr>
              <a:t>#hinhhoctinhtoan</a:t>
            </a:r>
          </a:p>
        </p:txBody>
      </p:sp>
      <p:graphicFrame>
        <p:nvGraphicFramePr>
          <p:cNvPr id="10" name="Chart 9">
            <a:extLst>
              <a:ext uri="{FF2B5EF4-FFF2-40B4-BE49-F238E27FC236}">
                <a16:creationId xmlns:a16="http://schemas.microsoft.com/office/drawing/2014/main" id="{A81B24C2-D7CD-664C-A016-323FC08CF135}"/>
              </a:ext>
            </a:extLst>
          </p:cNvPr>
          <p:cNvGraphicFramePr/>
          <p:nvPr>
            <p:extLst>
              <p:ext uri="{D42A27DB-BD31-4B8C-83A1-F6EECF244321}">
                <p14:modId xmlns:p14="http://schemas.microsoft.com/office/powerpoint/2010/main" val="2066887804"/>
              </p:ext>
            </p:extLst>
          </p:nvPr>
        </p:nvGraphicFramePr>
        <p:xfrm>
          <a:off x="613430" y="1416206"/>
          <a:ext cx="5177470" cy="4959065"/>
        </p:xfrm>
        <a:graphic>
          <a:graphicData uri="http://schemas.openxmlformats.org/drawingml/2006/chart">
            <c:chart xmlns:c="http://schemas.openxmlformats.org/drawingml/2006/chart" xmlns:r="http://schemas.openxmlformats.org/officeDocument/2006/relationships" r:id="rId2"/>
          </a:graphicData>
        </a:graphic>
      </p:graphicFrame>
      <p:sp>
        <p:nvSpPr>
          <p:cNvPr id="11" name="Oval 10">
            <a:extLst>
              <a:ext uri="{FF2B5EF4-FFF2-40B4-BE49-F238E27FC236}">
                <a16:creationId xmlns:a16="http://schemas.microsoft.com/office/drawing/2014/main" id="{34A00FA3-199D-0545-B872-E8E92C8C6F4B}"/>
              </a:ext>
            </a:extLst>
          </p:cNvPr>
          <p:cNvSpPr/>
          <p:nvPr/>
        </p:nvSpPr>
        <p:spPr>
          <a:xfrm>
            <a:off x="1187487" y="3599823"/>
            <a:ext cx="378372" cy="3888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2" name="Oval 11">
            <a:extLst>
              <a:ext uri="{FF2B5EF4-FFF2-40B4-BE49-F238E27FC236}">
                <a16:creationId xmlns:a16="http://schemas.microsoft.com/office/drawing/2014/main" id="{061EEAA6-C687-6A42-BF63-D192C5FE05FA}"/>
              </a:ext>
            </a:extLst>
          </p:cNvPr>
          <p:cNvSpPr/>
          <p:nvPr/>
        </p:nvSpPr>
        <p:spPr>
          <a:xfrm>
            <a:off x="4447273" y="3599822"/>
            <a:ext cx="378372" cy="3888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13" name="Straight Connector 12">
            <a:extLst>
              <a:ext uri="{FF2B5EF4-FFF2-40B4-BE49-F238E27FC236}">
                <a16:creationId xmlns:a16="http://schemas.microsoft.com/office/drawing/2014/main" id="{2F243483-DC47-9D48-A11E-5A01255E212D}"/>
              </a:ext>
            </a:extLst>
          </p:cNvPr>
          <p:cNvCxnSpPr>
            <a:cxnSpLocks/>
          </p:cNvCxnSpPr>
          <p:nvPr/>
        </p:nvCxnSpPr>
        <p:spPr>
          <a:xfrm>
            <a:off x="1360025" y="3782690"/>
            <a:ext cx="327563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
            <a:extLst>
              <a:ext uri="{FF2B5EF4-FFF2-40B4-BE49-F238E27FC236}">
                <a16:creationId xmlns:a16="http://schemas.microsoft.com/office/drawing/2014/main" id="{31A1CA0E-BFBB-014D-A88B-2531A3A90E46}"/>
              </a:ext>
            </a:extLst>
          </p:cNvPr>
          <p:cNvSpPr txBox="1"/>
          <p:nvPr/>
        </p:nvSpPr>
        <p:spPr>
          <a:xfrm>
            <a:off x="2138804" y="4979654"/>
            <a:ext cx="337933" cy="228613"/>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0</a:t>
            </a:r>
            <a:endParaRPr lang="en-VN" sz="1200" dirty="0">
              <a:latin typeface="Cambria Math" panose="02040503050406030204" pitchFamily="18" charset="0"/>
              <a:ea typeface="Cambria Math" panose="02040503050406030204" pitchFamily="18" charset="0"/>
            </a:endParaRPr>
          </a:p>
        </p:txBody>
      </p:sp>
      <p:sp>
        <p:nvSpPr>
          <p:cNvPr id="15" name="TextBox 1">
            <a:extLst>
              <a:ext uri="{FF2B5EF4-FFF2-40B4-BE49-F238E27FC236}">
                <a16:creationId xmlns:a16="http://schemas.microsoft.com/office/drawing/2014/main" id="{DD19D5FA-2944-2741-8CAF-188E3BE7ED83}"/>
              </a:ext>
            </a:extLst>
          </p:cNvPr>
          <p:cNvSpPr txBox="1"/>
          <p:nvPr/>
        </p:nvSpPr>
        <p:spPr>
          <a:xfrm>
            <a:off x="3539434" y="4967194"/>
            <a:ext cx="337933" cy="228613"/>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1</a:t>
            </a:r>
            <a:endParaRPr lang="en-VN" sz="1200" dirty="0">
              <a:latin typeface="Cambria Math" panose="02040503050406030204" pitchFamily="18" charset="0"/>
              <a:ea typeface="Cambria Math" panose="02040503050406030204" pitchFamily="18" charset="0"/>
            </a:endParaRPr>
          </a:p>
        </p:txBody>
      </p:sp>
      <p:sp>
        <p:nvSpPr>
          <p:cNvPr id="16" name="TextBox 1">
            <a:extLst>
              <a:ext uri="{FF2B5EF4-FFF2-40B4-BE49-F238E27FC236}">
                <a16:creationId xmlns:a16="http://schemas.microsoft.com/office/drawing/2014/main" id="{D01875E5-E7D2-E94F-A3EB-EAF7AE9F8D20}"/>
              </a:ext>
            </a:extLst>
          </p:cNvPr>
          <p:cNvSpPr txBox="1"/>
          <p:nvPr/>
        </p:nvSpPr>
        <p:spPr>
          <a:xfrm>
            <a:off x="4472484" y="3356365"/>
            <a:ext cx="337933" cy="228613"/>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2</a:t>
            </a:r>
            <a:endParaRPr lang="en-VN" sz="1200" dirty="0">
              <a:latin typeface="Cambria Math" panose="02040503050406030204" pitchFamily="18" charset="0"/>
              <a:ea typeface="Cambria Math" panose="02040503050406030204" pitchFamily="18" charset="0"/>
            </a:endParaRPr>
          </a:p>
        </p:txBody>
      </p:sp>
      <p:sp>
        <p:nvSpPr>
          <p:cNvPr id="17" name="TextBox 1">
            <a:extLst>
              <a:ext uri="{FF2B5EF4-FFF2-40B4-BE49-F238E27FC236}">
                <a16:creationId xmlns:a16="http://schemas.microsoft.com/office/drawing/2014/main" id="{F2F53DE7-13CD-894F-BED9-F35FAC0C5A04}"/>
              </a:ext>
            </a:extLst>
          </p:cNvPr>
          <p:cNvSpPr txBox="1"/>
          <p:nvPr/>
        </p:nvSpPr>
        <p:spPr>
          <a:xfrm>
            <a:off x="3503600" y="2006280"/>
            <a:ext cx="337933" cy="228613"/>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3</a:t>
            </a:r>
            <a:endParaRPr lang="en-VN" sz="1200" dirty="0">
              <a:latin typeface="Cambria Math" panose="02040503050406030204" pitchFamily="18" charset="0"/>
              <a:ea typeface="Cambria Math" panose="02040503050406030204" pitchFamily="18" charset="0"/>
            </a:endParaRPr>
          </a:p>
        </p:txBody>
      </p:sp>
      <p:sp>
        <p:nvSpPr>
          <p:cNvPr id="18" name="TextBox 1">
            <a:extLst>
              <a:ext uri="{FF2B5EF4-FFF2-40B4-BE49-F238E27FC236}">
                <a16:creationId xmlns:a16="http://schemas.microsoft.com/office/drawing/2014/main" id="{66E9FFA8-A92B-1744-AEDC-6811366D3C44}"/>
              </a:ext>
            </a:extLst>
          </p:cNvPr>
          <p:cNvSpPr txBox="1"/>
          <p:nvPr/>
        </p:nvSpPr>
        <p:spPr>
          <a:xfrm>
            <a:off x="2138804" y="2018739"/>
            <a:ext cx="337933" cy="228613"/>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4</a:t>
            </a:r>
            <a:endParaRPr lang="en-VN" sz="1200" dirty="0">
              <a:latin typeface="Cambria Math" panose="02040503050406030204" pitchFamily="18" charset="0"/>
              <a:ea typeface="Cambria Math" panose="02040503050406030204" pitchFamily="18" charset="0"/>
            </a:endParaRPr>
          </a:p>
        </p:txBody>
      </p:sp>
      <p:sp>
        <p:nvSpPr>
          <p:cNvPr id="19" name="TextBox 1">
            <a:extLst>
              <a:ext uri="{FF2B5EF4-FFF2-40B4-BE49-F238E27FC236}">
                <a16:creationId xmlns:a16="http://schemas.microsoft.com/office/drawing/2014/main" id="{EBB7D5BA-0FE5-8648-99B0-4710539884AE}"/>
              </a:ext>
            </a:extLst>
          </p:cNvPr>
          <p:cNvSpPr txBox="1"/>
          <p:nvPr/>
        </p:nvSpPr>
        <p:spPr>
          <a:xfrm>
            <a:off x="1227926" y="3380104"/>
            <a:ext cx="337933" cy="228613"/>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VN" sz="1200" dirty="0">
                <a:latin typeface="Cambria Math" panose="02040503050406030204" pitchFamily="18" charset="0"/>
                <a:ea typeface="Cambria Math" panose="02040503050406030204" pitchFamily="18" charset="0"/>
              </a:rPr>
              <a:t>P</a:t>
            </a:r>
          </a:p>
        </p:txBody>
      </p:sp>
      <p:sp>
        <p:nvSpPr>
          <p:cNvPr id="20" name="TextBox 19">
            <a:extLst>
              <a:ext uri="{FF2B5EF4-FFF2-40B4-BE49-F238E27FC236}">
                <a16:creationId xmlns:a16="http://schemas.microsoft.com/office/drawing/2014/main" id="{2E10B73F-8180-054D-8F12-BA173F98AFA0}"/>
              </a:ext>
            </a:extLst>
          </p:cNvPr>
          <p:cNvSpPr txBox="1"/>
          <p:nvPr/>
        </p:nvSpPr>
        <p:spPr>
          <a:xfrm>
            <a:off x="6596743" y="1589425"/>
            <a:ext cx="4822371" cy="4247317"/>
          </a:xfrm>
          <a:prstGeom prst="rect">
            <a:avLst/>
          </a:prstGeom>
          <a:noFill/>
        </p:spPr>
        <p:txBody>
          <a:bodyPr wrap="square" rtlCol="0">
            <a:spAutoFit/>
          </a:bodyPr>
          <a:lstStyle/>
          <a:p>
            <a:pPr algn="just"/>
            <a:r>
              <a:rPr lang="en-US" b="1" dirty="0">
                <a:latin typeface="Cambria Math" panose="02040503050406030204" pitchFamily="18" charset="0"/>
                <a:ea typeface="Cambria Math" panose="02040503050406030204" pitchFamily="18" charset="0"/>
                <a:sym typeface="Wingdings" pitchFamily="2" charset="2"/>
              </a:rPr>
              <a:t>PSEUDOCODE</a:t>
            </a:r>
          </a:p>
          <a:p>
            <a:pPr algn="just"/>
            <a:endParaRPr lang="en-US" dirty="0">
              <a:latin typeface="Cambria Math" panose="02040503050406030204" pitchFamily="18" charset="0"/>
              <a:ea typeface="Cambria Math" panose="02040503050406030204" pitchFamily="18" charset="0"/>
              <a:sym typeface="Wingdings" pitchFamily="2" charset="2"/>
            </a:endParaRPr>
          </a:p>
          <a:p>
            <a:pPr algn="just"/>
            <a:r>
              <a:rPr lang="en-US" dirty="0" err="1">
                <a:latin typeface="Cambria Math" panose="02040503050406030204" pitchFamily="18" charset="0"/>
                <a:ea typeface="Cambria Math" panose="02040503050406030204" pitchFamily="18" charset="0"/>
                <a:sym typeface="Wingdings" pitchFamily="2" charset="2"/>
              </a:rPr>
              <a:t>new_origin</a:t>
            </a:r>
            <a:r>
              <a:rPr lang="en-US" dirty="0">
                <a:latin typeface="Cambria Math" panose="02040503050406030204" pitchFamily="18" charset="0"/>
                <a:ea typeface="Cambria Math" panose="02040503050406030204" pitchFamily="18" charset="0"/>
                <a:sym typeface="Wingdings" pitchFamily="2" charset="2"/>
              </a:rPr>
              <a:t> = 1</a:t>
            </a:r>
          </a:p>
          <a:p>
            <a:pPr algn="just"/>
            <a:r>
              <a:rPr lang="en-US" dirty="0">
                <a:latin typeface="Cambria Math" panose="02040503050406030204" pitchFamily="18" charset="0"/>
                <a:ea typeface="Cambria Math" panose="02040503050406030204" pitchFamily="18" charset="0"/>
                <a:sym typeface="Wingdings" pitchFamily="2" charset="2"/>
              </a:rPr>
              <a:t>for i = 2 → n:</a:t>
            </a:r>
          </a:p>
          <a:p>
            <a:pPr algn="just"/>
            <a:r>
              <a:rPr lang="en-US" dirty="0">
                <a:latin typeface="Cambria Math" panose="02040503050406030204" pitchFamily="18" charset="0"/>
                <a:ea typeface="Cambria Math" panose="02040503050406030204" pitchFamily="18" charset="0"/>
                <a:sym typeface="Wingdings" pitchFamily="2" charset="2"/>
              </a:rPr>
              <a:t>    if points[</a:t>
            </a:r>
            <a:r>
              <a:rPr lang="en-US" dirty="0" err="1">
                <a:latin typeface="Cambria Math" panose="02040503050406030204" pitchFamily="18" charset="0"/>
                <a:ea typeface="Cambria Math" panose="02040503050406030204" pitchFamily="18" charset="0"/>
                <a:sym typeface="Wingdings" pitchFamily="2" charset="2"/>
              </a:rPr>
              <a:t>i</a:t>
            </a:r>
            <a:r>
              <a:rPr lang="en-US" dirty="0">
                <a:latin typeface="Cambria Math" panose="02040503050406030204" pitchFamily="18" charset="0"/>
                <a:ea typeface="Cambria Math" panose="02040503050406030204" pitchFamily="18" charset="0"/>
                <a:sym typeface="Wingdings" pitchFamily="2" charset="2"/>
              </a:rPr>
              <a:t>].x &lt; points[</a:t>
            </a:r>
            <a:r>
              <a:rPr lang="en-US" dirty="0" err="1">
                <a:latin typeface="Cambria Math" panose="02040503050406030204" pitchFamily="18" charset="0"/>
                <a:ea typeface="Cambria Math" panose="02040503050406030204" pitchFamily="18" charset="0"/>
                <a:sym typeface="Wingdings" pitchFamily="2" charset="2"/>
              </a:rPr>
              <a:t>new_origin</a:t>
            </a:r>
            <a:r>
              <a:rPr lang="en-US" dirty="0">
                <a:latin typeface="Cambria Math" panose="02040503050406030204" pitchFamily="18" charset="0"/>
                <a:ea typeface="Cambria Math" panose="02040503050406030204" pitchFamily="18" charset="0"/>
                <a:sym typeface="Wingdings" pitchFamily="2" charset="2"/>
              </a:rPr>
              <a:t>].x:</a:t>
            </a:r>
          </a:p>
          <a:p>
            <a:pPr algn="just"/>
            <a:r>
              <a:rPr lang="en-US" dirty="0">
                <a:latin typeface="Cambria Math" panose="02040503050406030204" pitchFamily="18" charset="0"/>
                <a:ea typeface="Cambria Math" panose="02040503050406030204" pitchFamily="18" charset="0"/>
                <a:sym typeface="Wingdings" pitchFamily="2" charset="2"/>
              </a:rPr>
              <a:t>        </a:t>
            </a:r>
            <a:r>
              <a:rPr lang="en-US" dirty="0" err="1">
                <a:latin typeface="Cambria Math" panose="02040503050406030204" pitchFamily="18" charset="0"/>
                <a:ea typeface="Cambria Math" panose="02040503050406030204" pitchFamily="18" charset="0"/>
                <a:sym typeface="Wingdings" pitchFamily="2" charset="2"/>
              </a:rPr>
              <a:t>new_origin</a:t>
            </a:r>
            <a:r>
              <a:rPr lang="en-US" dirty="0">
                <a:latin typeface="Cambria Math" panose="02040503050406030204" pitchFamily="18" charset="0"/>
                <a:ea typeface="Cambria Math" panose="02040503050406030204" pitchFamily="18" charset="0"/>
                <a:sym typeface="Wingdings" pitchFamily="2" charset="2"/>
              </a:rPr>
              <a:t> = </a:t>
            </a:r>
            <a:r>
              <a:rPr lang="en-US" dirty="0" err="1">
                <a:latin typeface="Cambria Math" panose="02040503050406030204" pitchFamily="18" charset="0"/>
                <a:ea typeface="Cambria Math" panose="02040503050406030204" pitchFamily="18" charset="0"/>
                <a:sym typeface="Wingdings" pitchFamily="2" charset="2"/>
              </a:rPr>
              <a:t>i</a:t>
            </a:r>
            <a:endParaRPr lang="en-US" dirty="0">
              <a:latin typeface="Cambria Math" panose="02040503050406030204" pitchFamily="18" charset="0"/>
              <a:ea typeface="Cambria Math" panose="02040503050406030204" pitchFamily="18" charset="0"/>
              <a:sym typeface="Wingdings" pitchFamily="2" charset="2"/>
            </a:endParaRPr>
          </a:p>
          <a:p>
            <a:pPr algn="just"/>
            <a:r>
              <a:rPr lang="en-US" dirty="0" err="1">
                <a:latin typeface="Cambria Math" panose="02040503050406030204" pitchFamily="18" charset="0"/>
                <a:ea typeface="Cambria Math" panose="02040503050406030204" pitchFamily="18" charset="0"/>
                <a:sym typeface="Wingdings" pitchFamily="2" charset="2"/>
              </a:rPr>
              <a:t>swap_point</a:t>
            </a:r>
            <a:r>
              <a:rPr lang="en-US" dirty="0">
                <a:latin typeface="Cambria Math" panose="02040503050406030204" pitchFamily="18" charset="0"/>
                <a:ea typeface="Cambria Math" panose="02040503050406030204" pitchFamily="18" charset="0"/>
                <a:sym typeface="Wingdings" pitchFamily="2" charset="2"/>
              </a:rPr>
              <a:t>(1, </a:t>
            </a:r>
            <a:r>
              <a:rPr lang="en-US" dirty="0" err="1">
                <a:latin typeface="Cambria Math" panose="02040503050406030204" pitchFamily="18" charset="0"/>
                <a:ea typeface="Cambria Math" panose="02040503050406030204" pitchFamily="18" charset="0"/>
                <a:sym typeface="Wingdings" pitchFamily="2" charset="2"/>
              </a:rPr>
              <a:t>new_origin</a:t>
            </a:r>
            <a:r>
              <a:rPr lang="en-US" dirty="0">
                <a:latin typeface="Cambria Math" panose="02040503050406030204" pitchFamily="18" charset="0"/>
                <a:ea typeface="Cambria Math" panose="02040503050406030204" pitchFamily="18" charset="0"/>
                <a:sym typeface="Wingdings" pitchFamily="2" charset="2"/>
              </a:rPr>
              <a:t>)</a:t>
            </a:r>
          </a:p>
          <a:p>
            <a:pPr algn="just"/>
            <a:r>
              <a:rPr lang="en-US" dirty="0" err="1">
                <a:latin typeface="Cambria Math" panose="02040503050406030204" pitchFamily="18" charset="0"/>
                <a:ea typeface="Cambria Math" panose="02040503050406030204" pitchFamily="18" charset="0"/>
                <a:sym typeface="Wingdings" pitchFamily="2" charset="2"/>
              </a:rPr>
              <a:t>new_origin</a:t>
            </a:r>
            <a:r>
              <a:rPr lang="en-US" dirty="0">
                <a:latin typeface="Cambria Math" panose="02040503050406030204" pitchFamily="18" charset="0"/>
                <a:ea typeface="Cambria Math" panose="02040503050406030204" pitchFamily="18" charset="0"/>
                <a:sym typeface="Wingdings" pitchFamily="2" charset="2"/>
              </a:rPr>
              <a:t> = 1</a:t>
            </a:r>
          </a:p>
          <a:p>
            <a:pPr algn="just"/>
            <a:r>
              <a:rPr lang="en-US" dirty="0">
                <a:latin typeface="Cambria Math" panose="02040503050406030204" pitchFamily="18" charset="0"/>
                <a:ea typeface="Cambria Math" panose="02040503050406030204" pitchFamily="18" charset="0"/>
                <a:sym typeface="Wingdings" pitchFamily="2" charset="2"/>
              </a:rPr>
              <a:t>for </a:t>
            </a:r>
            <a:r>
              <a:rPr lang="en-US" dirty="0" err="1">
                <a:latin typeface="Cambria Math" panose="02040503050406030204" pitchFamily="18" charset="0"/>
                <a:ea typeface="Cambria Math" panose="02040503050406030204" pitchFamily="18" charset="0"/>
                <a:sym typeface="Wingdings" pitchFamily="2" charset="2"/>
              </a:rPr>
              <a:t>i</a:t>
            </a:r>
            <a:r>
              <a:rPr lang="en-US" dirty="0">
                <a:latin typeface="Cambria Math" panose="02040503050406030204" pitchFamily="18" charset="0"/>
                <a:ea typeface="Cambria Math" panose="02040503050406030204" pitchFamily="18" charset="0"/>
                <a:sym typeface="Wingdings" pitchFamily="2" charset="2"/>
              </a:rPr>
              <a:t> = 2 → n:</a:t>
            </a:r>
          </a:p>
          <a:p>
            <a:pPr algn="just"/>
            <a:r>
              <a:rPr lang="en-US" dirty="0">
                <a:latin typeface="Cambria Math" panose="02040503050406030204" pitchFamily="18" charset="0"/>
                <a:ea typeface="Cambria Math" panose="02040503050406030204" pitchFamily="18" charset="0"/>
                <a:sym typeface="Wingdings" pitchFamily="2" charset="2"/>
              </a:rPr>
              <a:t>    points[</a:t>
            </a:r>
            <a:r>
              <a:rPr lang="en-US" dirty="0" err="1">
                <a:latin typeface="Cambria Math" panose="02040503050406030204" pitchFamily="18" charset="0"/>
                <a:ea typeface="Cambria Math" panose="02040503050406030204" pitchFamily="18" charset="0"/>
                <a:sym typeface="Wingdings" pitchFamily="2" charset="2"/>
              </a:rPr>
              <a:t>i</a:t>
            </a:r>
            <a:r>
              <a:rPr lang="en-US" dirty="0">
                <a:latin typeface="Cambria Math" panose="02040503050406030204" pitchFamily="18" charset="0"/>
                <a:ea typeface="Cambria Math" panose="02040503050406030204" pitchFamily="18" charset="0"/>
                <a:sym typeface="Wingdings" pitchFamily="2" charset="2"/>
              </a:rPr>
              <a:t>] -= points[</a:t>
            </a:r>
            <a:r>
              <a:rPr lang="en-US" dirty="0" err="1">
                <a:latin typeface="Cambria Math" panose="02040503050406030204" pitchFamily="18" charset="0"/>
                <a:ea typeface="Cambria Math" panose="02040503050406030204" pitchFamily="18" charset="0"/>
                <a:sym typeface="Wingdings" pitchFamily="2" charset="2"/>
              </a:rPr>
              <a:t>new_origin</a:t>
            </a:r>
            <a:r>
              <a:rPr lang="en-US" dirty="0">
                <a:latin typeface="Cambria Math" panose="02040503050406030204" pitchFamily="18" charset="0"/>
                <a:ea typeface="Cambria Math" panose="02040503050406030204" pitchFamily="18" charset="0"/>
                <a:sym typeface="Wingdings" pitchFamily="2" charset="2"/>
              </a:rPr>
              <a:t>]</a:t>
            </a:r>
          </a:p>
          <a:p>
            <a:pPr algn="just"/>
            <a:r>
              <a:rPr lang="en-US" dirty="0">
                <a:latin typeface="Cambria Math" panose="02040503050406030204" pitchFamily="18" charset="0"/>
                <a:ea typeface="Cambria Math" panose="02040503050406030204" pitchFamily="18" charset="0"/>
                <a:sym typeface="Wingdings" pitchFamily="2" charset="2"/>
              </a:rPr>
              <a:t>points[1] = (0, 0)</a:t>
            </a:r>
          </a:p>
          <a:p>
            <a:pPr algn="just"/>
            <a:r>
              <a:rPr lang="en-US" dirty="0" err="1">
                <a:latin typeface="Cambria Math" panose="02040503050406030204" pitchFamily="18" charset="0"/>
                <a:ea typeface="Cambria Math" panose="02040503050406030204" pitchFamily="18" charset="0"/>
                <a:sym typeface="Wingdings" pitchFamily="2" charset="2"/>
              </a:rPr>
              <a:t>sort_by_slope</a:t>
            </a:r>
            <a:r>
              <a:rPr lang="en-US" dirty="0">
                <a:latin typeface="Cambria Math" panose="02040503050406030204" pitchFamily="18" charset="0"/>
                <a:ea typeface="Cambria Math" panose="02040503050406030204" pitchFamily="18" charset="0"/>
                <a:sym typeface="Wingdings" pitchFamily="2" charset="2"/>
              </a:rPr>
              <a:t>(points)</a:t>
            </a:r>
          </a:p>
          <a:p>
            <a:pPr algn="just"/>
            <a:r>
              <a:rPr lang="en-US" dirty="0">
                <a:latin typeface="Cambria Math" panose="02040503050406030204" pitchFamily="18" charset="0"/>
                <a:ea typeface="Cambria Math" panose="02040503050406030204" pitchFamily="18" charset="0"/>
                <a:sym typeface="Wingdings" pitchFamily="2" charset="2"/>
              </a:rPr>
              <a:t>head = 1</a:t>
            </a:r>
          </a:p>
          <a:p>
            <a:pPr algn="just"/>
            <a:r>
              <a:rPr lang="en-US" dirty="0">
                <a:latin typeface="Cambria Math" panose="02040503050406030204" pitchFamily="18" charset="0"/>
                <a:ea typeface="Cambria Math" panose="02040503050406030204" pitchFamily="18" charset="0"/>
                <a:sym typeface="Wingdings" pitchFamily="2" charset="2"/>
              </a:rPr>
              <a:t>tail = n / 2 + 1 # median</a:t>
            </a:r>
          </a:p>
          <a:p>
            <a:pPr algn="just"/>
            <a:r>
              <a:rPr lang="en-US" dirty="0">
                <a:latin typeface="Cambria Math" panose="02040503050406030204" pitchFamily="18" charset="0"/>
                <a:ea typeface="Cambria Math" panose="02040503050406030204" pitchFamily="18" charset="0"/>
                <a:sym typeface="Wingdings" pitchFamily="2" charset="2"/>
              </a:rPr>
              <a:t>print(points[head].id, points[tail].id)</a:t>
            </a:r>
          </a:p>
        </p:txBody>
      </p:sp>
    </p:spTree>
    <p:extLst>
      <p:ext uri="{BB962C8B-B14F-4D97-AF65-F5344CB8AC3E}">
        <p14:creationId xmlns:p14="http://schemas.microsoft.com/office/powerpoint/2010/main" val="1011266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1D1E738-42D1-BB44-B572-8E57BF5B1C9D}"/>
              </a:ext>
            </a:extLst>
          </p:cNvPr>
          <p:cNvSpPr/>
          <p:nvPr/>
        </p:nvSpPr>
        <p:spPr>
          <a:xfrm>
            <a:off x="535555" y="321714"/>
            <a:ext cx="155750" cy="273705"/>
          </a:xfrm>
          <a:prstGeom prst="rect">
            <a:avLst/>
          </a:prstGeom>
          <a:solidFill>
            <a:srgbClr val="42A6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 name="TextBox 4">
            <a:extLst>
              <a:ext uri="{FF2B5EF4-FFF2-40B4-BE49-F238E27FC236}">
                <a16:creationId xmlns:a16="http://schemas.microsoft.com/office/drawing/2014/main" id="{8812209B-7A1A-3A48-A869-B155E3F23C2C}"/>
              </a:ext>
            </a:extLst>
          </p:cNvPr>
          <p:cNvSpPr txBox="1"/>
          <p:nvPr/>
        </p:nvSpPr>
        <p:spPr>
          <a:xfrm>
            <a:off x="708980" y="281210"/>
            <a:ext cx="1246279" cy="369332"/>
          </a:xfrm>
          <a:prstGeom prst="rect">
            <a:avLst/>
          </a:prstGeom>
          <a:noFill/>
        </p:spPr>
        <p:txBody>
          <a:bodyPr wrap="square" rtlCol="0">
            <a:spAutoFit/>
          </a:bodyPr>
          <a:lstStyle/>
          <a:p>
            <a:r>
              <a:rPr lang="en-VN" b="1" dirty="0">
                <a:latin typeface="Cambria Math" panose="02040503050406030204" pitchFamily="18" charset="0"/>
                <a:ea typeface="Cambria Math" panose="02040503050406030204" pitchFamily="18" charset="0"/>
              </a:rPr>
              <a:t>Q&amp;A</a:t>
            </a:r>
          </a:p>
        </p:txBody>
      </p:sp>
      <p:sp>
        <p:nvSpPr>
          <p:cNvPr id="6" name="TextBox 5">
            <a:extLst>
              <a:ext uri="{FF2B5EF4-FFF2-40B4-BE49-F238E27FC236}">
                <a16:creationId xmlns:a16="http://schemas.microsoft.com/office/drawing/2014/main" id="{AF5E251C-6B41-874F-8D71-BE4B4C0C7CD5}"/>
              </a:ext>
            </a:extLst>
          </p:cNvPr>
          <p:cNvSpPr txBox="1"/>
          <p:nvPr/>
        </p:nvSpPr>
        <p:spPr>
          <a:xfrm>
            <a:off x="708980" y="650542"/>
            <a:ext cx="5177470" cy="646331"/>
          </a:xfrm>
          <a:prstGeom prst="rect">
            <a:avLst/>
          </a:prstGeom>
          <a:noFill/>
        </p:spPr>
        <p:txBody>
          <a:bodyPr wrap="square" rtlCol="0">
            <a:spAutoFit/>
          </a:bodyPr>
          <a:lstStyle/>
          <a:p>
            <a:r>
              <a:rPr lang="en-US" sz="3600" b="1" dirty="0">
                <a:latin typeface="Cambria Math" panose="02040503050406030204" pitchFamily="18" charset="0"/>
                <a:ea typeface="Cambria Math" panose="02040503050406030204" pitchFamily="18" charset="0"/>
              </a:rPr>
              <a:t>YOUR QUESTIONS</a:t>
            </a:r>
            <a:endParaRPr lang="en-VN" sz="3600" b="1" dirty="0">
              <a:latin typeface="Cambria Math" panose="02040503050406030204" pitchFamily="18" charset="0"/>
              <a:ea typeface="Cambria Math" panose="02040503050406030204" pitchFamily="18" charset="0"/>
            </a:endParaRPr>
          </a:p>
        </p:txBody>
      </p:sp>
      <p:sp>
        <p:nvSpPr>
          <p:cNvPr id="7" name="Rectangle 6">
            <a:extLst>
              <a:ext uri="{FF2B5EF4-FFF2-40B4-BE49-F238E27FC236}">
                <a16:creationId xmlns:a16="http://schemas.microsoft.com/office/drawing/2014/main" id="{E9AF58FB-5D72-F641-9646-FE6A844946DB}"/>
              </a:ext>
            </a:extLst>
          </p:cNvPr>
          <p:cNvSpPr/>
          <p:nvPr/>
        </p:nvSpPr>
        <p:spPr>
          <a:xfrm>
            <a:off x="6305552" y="729000"/>
            <a:ext cx="5400000" cy="5400000"/>
          </a:xfrm>
          <a:prstGeom prst="rect">
            <a:avLst/>
          </a:prstGeom>
          <a:solidFill>
            <a:schemeClr val="bg1"/>
          </a:solidFill>
          <a:ln w="190500">
            <a:solidFill>
              <a:srgbClr val="42A6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TextBox 7">
            <a:extLst>
              <a:ext uri="{FF2B5EF4-FFF2-40B4-BE49-F238E27FC236}">
                <a16:creationId xmlns:a16="http://schemas.microsoft.com/office/drawing/2014/main" id="{F548017C-C789-F441-AE96-328924D92F19}"/>
              </a:ext>
            </a:extLst>
          </p:cNvPr>
          <p:cNvSpPr txBox="1"/>
          <p:nvPr/>
        </p:nvSpPr>
        <p:spPr>
          <a:xfrm>
            <a:off x="6596743" y="973707"/>
            <a:ext cx="3080657" cy="400110"/>
          </a:xfrm>
          <a:prstGeom prst="rect">
            <a:avLst/>
          </a:prstGeom>
          <a:noFill/>
        </p:spPr>
        <p:txBody>
          <a:bodyPr wrap="square" rtlCol="0">
            <a:spAutoFit/>
          </a:bodyPr>
          <a:lstStyle/>
          <a:p>
            <a:r>
              <a:rPr lang="en-VN" sz="2000" b="1" dirty="0">
                <a:latin typeface="Cambria Math" panose="02040503050406030204" pitchFamily="18" charset="0"/>
                <a:ea typeface="Cambria Math" panose="02040503050406030204" pitchFamily="18" charset="0"/>
              </a:rPr>
              <a:t>QUESTION ABOUT</a:t>
            </a:r>
            <a:endParaRPr lang="en-VN" b="1" dirty="0">
              <a:latin typeface="Cambria Math" panose="02040503050406030204" pitchFamily="18" charset="0"/>
              <a:ea typeface="Cambria Math" panose="02040503050406030204" pitchFamily="18" charset="0"/>
            </a:endParaRPr>
          </a:p>
        </p:txBody>
      </p:sp>
      <p:sp>
        <p:nvSpPr>
          <p:cNvPr id="9" name="TextBox 8">
            <a:extLst>
              <a:ext uri="{FF2B5EF4-FFF2-40B4-BE49-F238E27FC236}">
                <a16:creationId xmlns:a16="http://schemas.microsoft.com/office/drawing/2014/main" id="{AFCD2A55-C596-1449-A0D2-66FBA615A303}"/>
              </a:ext>
            </a:extLst>
          </p:cNvPr>
          <p:cNvSpPr txBox="1"/>
          <p:nvPr/>
        </p:nvSpPr>
        <p:spPr>
          <a:xfrm>
            <a:off x="6596743" y="1279970"/>
            <a:ext cx="1883229" cy="338554"/>
          </a:xfrm>
          <a:prstGeom prst="rect">
            <a:avLst/>
          </a:prstGeom>
          <a:noFill/>
        </p:spPr>
        <p:txBody>
          <a:bodyPr wrap="square" rtlCol="0">
            <a:spAutoFit/>
          </a:bodyPr>
          <a:lstStyle/>
          <a:p>
            <a:r>
              <a:rPr lang="en-VN" sz="1600" dirty="0">
                <a:solidFill>
                  <a:srgbClr val="42A68B"/>
                </a:solidFill>
              </a:rPr>
              <a:t>#hinhhoctinhtoan</a:t>
            </a:r>
          </a:p>
        </p:txBody>
      </p:sp>
      <p:sp>
        <p:nvSpPr>
          <p:cNvPr id="10" name="TextBox 9">
            <a:extLst>
              <a:ext uri="{FF2B5EF4-FFF2-40B4-BE49-F238E27FC236}">
                <a16:creationId xmlns:a16="http://schemas.microsoft.com/office/drawing/2014/main" id="{DFB27EBC-888E-6D4F-AA62-BE8EB3E9C9D2}"/>
              </a:ext>
            </a:extLst>
          </p:cNvPr>
          <p:cNvSpPr txBox="1"/>
          <p:nvPr/>
        </p:nvSpPr>
        <p:spPr>
          <a:xfrm>
            <a:off x="6596743" y="1957445"/>
            <a:ext cx="4822371" cy="1296445"/>
          </a:xfrm>
          <a:prstGeom prst="rect">
            <a:avLst/>
          </a:prstGeom>
          <a:noFill/>
        </p:spPr>
        <p:txBody>
          <a:bodyPr wrap="square" rtlCol="0">
            <a:spAutoFit/>
          </a:bodyPr>
          <a:lstStyle/>
          <a:p>
            <a:pPr algn="just">
              <a:lnSpc>
                <a:spcPct val="150000"/>
              </a:lnSpc>
            </a:pPr>
            <a:r>
              <a:rPr lang="en-VN" dirty="0">
                <a:latin typeface="Cambria Math" panose="02040503050406030204" pitchFamily="18" charset="0"/>
                <a:ea typeface="Cambria Math" panose="02040503050406030204" pitchFamily="18" charset="0"/>
              </a:rPr>
              <a:t>SOLUTION 1?</a:t>
            </a:r>
          </a:p>
          <a:p>
            <a:pPr algn="just">
              <a:lnSpc>
                <a:spcPct val="150000"/>
              </a:lnSpc>
            </a:pPr>
            <a:r>
              <a:rPr lang="en-VN" dirty="0">
                <a:latin typeface="Cambria Math" panose="02040503050406030204" pitchFamily="18" charset="0"/>
                <a:ea typeface="Cambria Math" panose="02040503050406030204" pitchFamily="18" charset="0"/>
              </a:rPr>
              <a:t>SOLUTION 2?</a:t>
            </a:r>
          </a:p>
          <a:p>
            <a:pPr algn="just">
              <a:lnSpc>
                <a:spcPct val="150000"/>
              </a:lnSpc>
            </a:pPr>
            <a:r>
              <a:rPr lang="en-VN" dirty="0">
                <a:latin typeface="Cambria Math" panose="02040503050406030204" pitchFamily="18" charset="0"/>
                <a:ea typeface="Cambria Math" panose="02040503050406030204" pitchFamily="18" charset="0"/>
              </a:rPr>
              <a:t>SOLUTION 3?</a:t>
            </a:r>
          </a:p>
        </p:txBody>
      </p:sp>
      <p:graphicFrame>
        <p:nvGraphicFramePr>
          <p:cNvPr id="11" name="Chart 10">
            <a:extLst>
              <a:ext uri="{FF2B5EF4-FFF2-40B4-BE49-F238E27FC236}">
                <a16:creationId xmlns:a16="http://schemas.microsoft.com/office/drawing/2014/main" id="{6FC828F6-2A65-9D4C-8970-D9D7C15DFB20}"/>
              </a:ext>
            </a:extLst>
          </p:cNvPr>
          <p:cNvGraphicFramePr/>
          <p:nvPr>
            <p:extLst>
              <p:ext uri="{D42A27DB-BD31-4B8C-83A1-F6EECF244321}">
                <p14:modId xmlns:p14="http://schemas.microsoft.com/office/powerpoint/2010/main" val="2447291915"/>
              </p:ext>
            </p:extLst>
          </p:nvPr>
        </p:nvGraphicFramePr>
        <p:xfrm>
          <a:off x="613430" y="1416206"/>
          <a:ext cx="5177470" cy="49590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75836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1A9A7A-DA33-B040-BE60-0BB8522F5E56}"/>
              </a:ext>
            </a:extLst>
          </p:cNvPr>
          <p:cNvSpPr/>
          <p:nvPr/>
        </p:nvSpPr>
        <p:spPr>
          <a:xfrm>
            <a:off x="557561" y="729000"/>
            <a:ext cx="11147991" cy="5400000"/>
          </a:xfrm>
          <a:prstGeom prst="rect">
            <a:avLst/>
          </a:prstGeom>
          <a:solidFill>
            <a:schemeClr val="bg1"/>
          </a:solidFill>
          <a:ln w="190500">
            <a:solidFill>
              <a:srgbClr val="42A6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 name="TextBox 4">
            <a:extLst>
              <a:ext uri="{FF2B5EF4-FFF2-40B4-BE49-F238E27FC236}">
                <a16:creationId xmlns:a16="http://schemas.microsoft.com/office/drawing/2014/main" id="{A145BBC7-1905-494C-A1EB-F9EC5052CE6C}"/>
              </a:ext>
            </a:extLst>
          </p:cNvPr>
          <p:cNvSpPr txBox="1"/>
          <p:nvPr/>
        </p:nvSpPr>
        <p:spPr>
          <a:xfrm>
            <a:off x="1504887" y="1997838"/>
            <a:ext cx="4388005" cy="2862322"/>
          </a:xfrm>
          <a:prstGeom prst="rect">
            <a:avLst/>
          </a:prstGeom>
          <a:noFill/>
        </p:spPr>
        <p:txBody>
          <a:bodyPr wrap="square" rtlCol="0">
            <a:spAutoFit/>
          </a:bodyPr>
          <a:lstStyle/>
          <a:p>
            <a:pPr algn="r"/>
            <a:r>
              <a:rPr lang="en-VN" sz="6000" dirty="0">
                <a:latin typeface="Cambria Math" panose="02040503050406030204" pitchFamily="18" charset="0"/>
                <a:ea typeface="Cambria Math" panose="02040503050406030204" pitchFamily="18" charset="0"/>
              </a:rPr>
              <a:t>THANKS FOR LISTENING</a:t>
            </a:r>
          </a:p>
        </p:txBody>
      </p:sp>
      <p:pic>
        <p:nvPicPr>
          <p:cNvPr id="6" name="Picture 5" descr="A close up of a logo&#10;&#10;Description automatically generated">
            <a:extLst>
              <a:ext uri="{FF2B5EF4-FFF2-40B4-BE49-F238E27FC236}">
                <a16:creationId xmlns:a16="http://schemas.microsoft.com/office/drawing/2014/main" id="{BE62E05F-25E8-CD4B-B45B-8DDCA77EE53F}"/>
              </a:ext>
            </a:extLst>
          </p:cNvPr>
          <p:cNvPicPr>
            <a:picLocks noChangeAspect="1"/>
          </p:cNvPicPr>
          <p:nvPr/>
        </p:nvPicPr>
        <p:blipFill>
          <a:blip r:embed="rId2"/>
          <a:stretch>
            <a:fillRect/>
          </a:stretch>
        </p:blipFill>
        <p:spPr>
          <a:xfrm>
            <a:off x="6096000" y="1313728"/>
            <a:ext cx="5406444" cy="4230543"/>
          </a:xfrm>
          <a:prstGeom prst="rect">
            <a:avLst/>
          </a:prstGeom>
        </p:spPr>
      </p:pic>
    </p:spTree>
    <p:extLst>
      <p:ext uri="{BB962C8B-B14F-4D97-AF65-F5344CB8AC3E}">
        <p14:creationId xmlns:p14="http://schemas.microsoft.com/office/powerpoint/2010/main" val="2993363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C85CA8-B997-CF4B-8F3E-6F0709AF84E7}"/>
              </a:ext>
            </a:extLst>
          </p:cNvPr>
          <p:cNvSpPr/>
          <p:nvPr/>
        </p:nvSpPr>
        <p:spPr>
          <a:xfrm>
            <a:off x="535555" y="321714"/>
            <a:ext cx="155750" cy="273705"/>
          </a:xfrm>
          <a:prstGeom prst="rect">
            <a:avLst/>
          </a:prstGeom>
          <a:solidFill>
            <a:srgbClr val="42A6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 name="TextBox 4">
            <a:extLst>
              <a:ext uri="{FF2B5EF4-FFF2-40B4-BE49-F238E27FC236}">
                <a16:creationId xmlns:a16="http://schemas.microsoft.com/office/drawing/2014/main" id="{1D8D30F0-85A5-FE4C-A75F-F76CAE90FF88}"/>
              </a:ext>
            </a:extLst>
          </p:cNvPr>
          <p:cNvSpPr txBox="1"/>
          <p:nvPr/>
        </p:nvSpPr>
        <p:spPr>
          <a:xfrm>
            <a:off x="708980" y="281210"/>
            <a:ext cx="1246279" cy="369332"/>
          </a:xfrm>
          <a:prstGeom prst="rect">
            <a:avLst/>
          </a:prstGeom>
          <a:noFill/>
        </p:spPr>
        <p:txBody>
          <a:bodyPr wrap="square" rtlCol="0">
            <a:spAutoFit/>
          </a:bodyPr>
          <a:lstStyle/>
          <a:p>
            <a:r>
              <a:rPr lang="en-VN" b="1" dirty="0">
                <a:latin typeface="Cambria Math" panose="02040503050406030204" pitchFamily="18" charset="0"/>
                <a:ea typeface="Cambria Math" panose="02040503050406030204" pitchFamily="18" charset="0"/>
              </a:rPr>
              <a:t>PROBLEM</a:t>
            </a:r>
          </a:p>
        </p:txBody>
      </p:sp>
      <p:sp>
        <p:nvSpPr>
          <p:cNvPr id="6" name="TextBox 5">
            <a:extLst>
              <a:ext uri="{FF2B5EF4-FFF2-40B4-BE49-F238E27FC236}">
                <a16:creationId xmlns:a16="http://schemas.microsoft.com/office/drawing/2014/main" id="{B4A6A7FA-3777-CA41-9893-EC625ACAA647}"/>
              </a:ext>
            </a:extLst>
          </p:cNvPr>
          <p:cNvSpPr txBox="1"/>
          <p:nvPr/>
        </p:nvSpPr>
        <p:spPr>
          <a:xfrm>
            <a:off x="708980" y="650542"/>
            <a:ext cx="5177470" cy="646331"/>
          </a:xfrm>
          <a:prstGeom prst="rect">
            <a:avLst/>
          </a:prstGeom>
          <a:noFill/>
        </p:spPr>
        <p:txBody>
          <a:bodyPr wrap="square" rtlCol="0">
            <a:spAutoFit/>
          </a:bodyPr>
          <a:lstStyle/>
          <a:p>
            <a:r>
              <a:rPr lang="en-US" sz="3600" b="1" dirty="0">
                <a:latin typeface="Cambria Math" panose="02040503050406030204" pitchFamily="18" charset="0"/>
                <a:ea typeface="Cambria Math" panose="02040503050406030204" pitchFamily="18" charset="0"/>
              </a:rPr>
              <a:t>WHAT IS THE PROBLEM?</a:t>
            </a:r>
            <a:endParaRPr lang="en-VN" sz="3600" b="1" dirty="0">
              <a:latin typeface="Cambria Math" panose="02040503050406030204" pitchFamily="18" charset="0"/>
              <a:ea typeface="Cambria Math" panose="02040503050406030204" pitchFamily="18" charset="0"/>
            </a:endParaRPr>
          </a:p>
        </p:txBody>
      </p:sp>
      <p:sp>
        <p:nvSpPr>
          <p:cNvPr id="7" name="TextBox 6">
            <a:extLst>
              <a:ext uri="{FF2B5EF4-FFF2-40B4-BE49-F238E27FC236}">
                <a16:creationId xmlns:a16="http://schemas.microsoft.com/office/drawing/2014/main" id="{03292413-1FC6-9F4E-8F2E-0415158A104E}"/>
              </a:ext>
            </a:extLst>
          </p:cNvPr>
          <p:cNvSpPr txBox="1"/>
          <p:nvPr/>
        </p:nvSpPr>
        <p:spPr>
          <a:xfrm>
            <a:off x="535555" y="1406144"/>
            <a:ext cx="5400000" cy="4801314"/>
          </a:xfrm>
          <a:prstGeom prst="rect">
            <a:avLst/>
          </a:prstGeom>
          <a:noFill/>
        </p:spPr>
        <p:txBody>
          <a:bodyPr wrap="square" rtlCol="0">
            <a:spAutoFit/>
          </a:bodyPr>
          <a:lstStyle/>
          <a:p>
            <a:pPr algn="just"/>
            <a:r>
              <a:rPr lang="vi-VN" dirty="0">
                <a:latin typeface="Cambria Math" panose="02040503050406030204" pitchFamily="18" charset="0"/>
                <a:ea typeface="Cambria Math" panose="02040503050406030204" pitchFamily="18" charset="0"/>
              </a:rPr>
              <a:t>Sau nhiều năm theo cha khởi nghiệp làm nông, hai anh em trai nhà nọ đã phát triển khu vườn cây ăn quả sau nhà trở thành một nông trại táo rộng lớn gồm có n cây táo. Nông trại của họ khá đặc biệt, người ta </a:t>
            </a:r>
            <a:r>
              <a:rPr lang="vi-VN" b="1" u="sng" dirty="0">
                <a:solidFill>
                  <a:srgbClr val="42A68B"/>
                </a:solidFill>
                <a:latin typeface="Cambria Math" panose="02040503050406030204" pitchFamily="18" charset="0"/>
                <a:ea typeface="Cambria Math" panose="02040503050406030204" pitchFamily="18" charset="0"/>
              </a:rPr>
              <a:t>không</a:t>
            </a:r>
            <a:r>
              <a:rPr lang="vi-VN" dirty="0">
                <a:latin typeface="Cambria Math" panose="02040503050406030204" pitchFamily="18" charset="0"/>
                <a:ea typeface="Cambria Math" panose="02040503050406030204" pitchFamily="18" charset="0"/>
              </a:rPr>
              <a:t> thể tìm thấy 3 gốc cây nào nằm thẳng hàng.</a:t>
            </a:r>
          </a:p>
          <a:p>
            <a:endParaRPr lang="vi-VN" dirty="0">
              <a:latin typeface="Cambria Math" panose="02040503050406030204" pitchFamily="18" charset="0"/>
              <a:ea typeface="Cambria Math" panose="02040503050406030204" pitchFamily="18" charset="0"/>
            </a:endParaRPr>
          </a:p>
          <a:p>
            <a:pPr algn="just"/>
            <a:r>
              <a:rPr lang="vi-VN" dirty="0">
                <a:latin typeface="Cambria Math" panose="02040503050406030204" pitchFamily="18" charset="0"/>
                <a:ea typeface="Cambria Math" panose="02040503050406030204" pitchFamily="18" charset="0"/>
              </a:rPr>
              <a:t>Người cha cảm thấy đến lúc cần được nghỉ ngơi để hưởng thụ tuổi già nên quyết định giao toàn bộ nông trại cho 2 người con. Tuy nhiên, để tránh những tranh chấp về sau, người cha dự định làm một hàng rào đi qua 2 gốc cây tạo thành một đường phân cách chia nông trại thành 2 phần đều nhau về số lượng cây táo.</a:t>
            </a:r>
          </a:p>
          <a:p>
            <a:endParaRPr lang="vi-VN" dirty="0">
              <a:latin typeface="Cambria Math" panose="02040503050406030204" pitchFamily="18" charset="0"/>
              <a:ea typeface="Cambria Math" panose="02040503050406030204" pitchFamily="18" charset="0"/>
            </a:endParaRPr>
          </a:p>
          <a:p>
            <a:pPr algn="just"/>
            <a:r>
              <a:rPr lang="vi-VN" dirty="0">
                <a:latin typeface="Cambria Math" panose="02040503050406030204" pitchFamily="18" charset="0"/>
                <a:ea typeface="Cambria Math" panose="02040503050406030204" pitchFamily="18" charset="0"/>
              </a:rPr>
              <a:t>Việc chia đều các cây táo cho 2 người con trai không làm ông băn khoăn vì số lượng cây táo là một số chẵn. Nhưng việc chọn ra 2 cây trong nông trại để làm hàng rào là điều không đơn giản đối với ông.</a:t>
            </a:r>
            <a:endParaRPr lang="en-VN" dirty="0">
              <a:latin typeface="Cambria Math" panose="02040503050406030204" pitchFamily="18" charset="0"/>
              <a:ea typeface="Cambria Math" panose="02040503050406030204" pitchFamily="18" charset="0"/>
            </a:endParaRPr>
          </a:p>
        </p:txBody>
      </p:sp>
      <p:sp>
        <p:nvSpPr>
          <p:cNvPr id="8" name="Rectangle 7">
            <a:extLst>
              <a:ext uri="{FF2B5EF4-FFF2-40B4-BE49-F238E27FC236}">
                <a16:creationId xmlns:a16="http://schemas.microsoft.com/office/drawing/2014/main" id="{42FB85C3-D444-1C40-86B2-FB4E4678F640}"/>
              </a:ext>
            </a:extLst>
          </p:cNvPr>
          <p:cNvSpPr/>
          <p:nvPr/>
        </p:nvSpPr>
        <p:spPr>
          <a:xfrm>
            <a:off x="6305552" y="729000"/>
            <a:ext cx="5400000" cy="5400000"/>
          </a:xfrm>
          <a:prstGeom prst="rect">
            <a:avLst/>
          </a:prstGeom>
          <a:solidFill>
            <a:schemeClr val="bg1"/>
          </a:solidFill>
          <a:ln w="190500">
            <a:solidFill>
              <a:srgbClr val="42A6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Rectangle 8">
            <a:extLst>
              <a:ext uri="{FF2B5EF4-FFF2-40B4-BE49-F238E27FC236}">
                <a16:creationId xmlns:a16="http://schemas.microsoft.com/office/drawing/2014/main" id="{65702965-2F91-244D-8502-0D3199C0FF11}"/>
              </a:ext>
            </a:extLst>
          </p:cNvPr>
          <p:cNvSpPr/>
          <p:nvPr/>
        </p:nvSpPr>
        <p:spPr>
          <a:xfrm>
            <a:off x="486448" y="2269307"/>
            <a:ext cx="1181733" cy="312234"/>
          </a:xfrm>
          <a:prstGeom prst="rect">
            <a:avLst/>
          </a:prstGeom>
          <a:noFill/>
          <a:ln>
            <a:solidFill>
              <a:srgbClr val="42A6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0" name="Rectangle 9">
            <a:extLst>
              <a:ext uri="{FF2B5EF4-FFF2-40B4-BE49-F238E27FC236}">
                <a16:creationId xmlns:a16="http://schemas.microsoft.com/office/drawing/2014/main" id="{9ACA3525-B393-C542-99F5-B850DD317A0D}"/>
              </a:ext>
            </a:extLst>
          </p:cNvPr>
          <p:cNvSpPr/>
          <p:nvPr/>
        </p:nvSpPr>
        <p:spPr>
          <a:xfrm>
            <a:off x="2478868" y="2539514"/>
            <a:ext cx="3018752" cy="312234"/>
          </a:xfrm>
          <a:prstGeom prst="rect">
            <a:avLst/>
          </a:prstGeom>
          <a:noFill/>
          <a:ln>
            <a:solidFill>
              <a:srgbClr val="42A6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1" name="Rectangle 10">
            <a:extLst>
              <a:ext uri="{FF2B5EF4-FFF2-40B4-BE49-F238E27FC236}">
                <a16:creationId xmlns:a16="http://schemas.microsoft.com/office/drawing/2014/main" id="{2E295921-16FF-B647-9DA4-6E9AE3EBAC6C}"/>
              </a:ext>
            </a:extLst>
          </p:cNvPr>
          <p:cNvSpPr/>
          <p:nvPr/>
        </p:nvSpPr>
        <p:spPr>
          <a:xfrm>
            <a:off x="2137604" y="4464615"/>
            <a:ext cx="3662946" cy="312234"/>
          </a:xfrm>
          <a:prstGeom prst="rect">
            <a:avLst/>
          </a:prstGeom>
          <a:noFill/>
          <a:ln>
            <a:solidFill>
              <a:srgbClr val="42A6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2" name="Rectangle 11">
            <a:extLst>
              <a:ext uri="{FF2B5EF4-FFF2-40B4-BE49-F238E27FC236}">
                <a16:creationId xmlns:a16="http://schemas.microsoft.com/office/drawing/2014/main" id="{08D75A95-11F7-D642-9CA1-95245FD810B7}"/>
              </a:ext>
            </a:extLst>
          </p:cNvPr>
          <p:cNvSpPr/>
          <p:nvPr/>
        </p:nvSpPr>
        <p:spPr>
          <a:xfrm>
            <a:off x="535555" y="4194408"/>
            <a:ext cx="1517638" cy="312234"/>
          </a:xfrm>
          <a:prstGeom prst="rect">
            <a:avLst/>
          </a:prstGeom>
          <a:noFill/>
          <a:ln>
            <a:solidFill>
              <a:srgbClr val="42A6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3" name="TextBox 12">
            <a:extLst>
              <a:ext uri="{FF2B5EF4-FFF2-40B4-BE49-F238E27FC236}">
                <a16:creationId xmlns:a16="http://schemas.microsoft.com/office/drawing/2014/main" id="{8ADB02C0-8257-614E-ABCD-7A6E50766A2A}"/>
              </a:ext>
            </a:extLst>
          </p:cNvPr>
          <p:cNvSpPr txBox="1"/>
          <p:nvPr/>
        </p:nvSpPr>
        <p:spPr>
          <a:xfrm>
            <a:off x="6596743" y="973707"/>
            <a:ext cx="1709057" cy="400110"/>
          </a:xfrm>
          <a:prstGeom prst="rect">
            <a:avLst/>
          </a:prstGeom>
          <a:noFill/>
        </p:spPr>
        <p:txBody>
          <a:bodyPr wrap="square" rtlCol="0">
            <a:spAutoFit/>
          </a:bodyPr>
          <a:lstStyle/>
          <a:p>
            <a:r>
              <a:rPr lang="en-VN" sz="2000" b="1" dirty="0">
                <a:latin typeface="Cambria Math" panose="02040503050406030204" pitchFamily="18" charset="0"/>
                <a:ea typeface="Cambria Math" panose="02040503050406030204" pitchFamily="18" charset="0"/>
              </a:rPr>
              <a:t>REQUEST</a:t>
            </a:r>
            <a:endParaRPr lang="en-VN" b="1" dirty="0">
              <a:latin typeface="Cambria Math" panose="02040503050406030204" pitchFamily="18" charset="0"/>
              <a:ea typeface="Cambria Math" panose="02040503050406030204" pitchFamily="18" charset="0"/>
            </a:endParaRPr>
          </a:p>
        </p:txBody>
      </p:sp>
      <p:sp>
        <p:nvSpPr>
          <p:cNvPr id="14" name="TextBox 13">
            <a:extLst>
              <a:ext uri="{FF2B5EF4-FFF2-40B4-BE49-F238E27FC236}">
                <a16:creationId xmlns:a16="http://schemas.microsoft.com/office/drawing/2014/main" id="{0F6EACF5-6291-5E40-85F7-41A9131BF276}"/>
              </a:ext>
            </a:extLst>
          </p:cNvPr>
          <p:cNvSpPr txBox="1"/>
          <p:nvPr/>
        </p:nvSpPr>
        <p:spPr>
          <a:xfrm>
            <a:off x="6596743" y="1279970"/>
            <a:ext cx="1883229" cy="338554"/>
          </a:xfrm>
          <a:prstGeom prst="rect">
            <a:avLst/>
          </a:prstGeom>
          <a:noFill/>
        </p:spPr>
        <p:txBody>
          <a:bodyPr wrap="square" rtlCol="0">
            <a:spAutoFit/>
          </a:bodyPr>
          <a:lstStyle/>
          <a:p>
            <a:r>
              <a:rPr lang="en-VN" sz="1600" dirty="0">
                <a:solidFill>
                  <a:srgbClr val="42A68B"/>
                </a:solidFill>
              </a:rPr>
              <a:t>#hinhhoctinhtoan</a:t>
            </a:r>
          </a:p>
        </p:txBody>
      </p:sp>
      <p:sp>
        <p:nvSpPr>
          <p:cNvPr id="15" name="TextBox 14">
            <a:extLst>
              <a:ext uri="{FF2B5EF4-FFF2-40B4-BE49-F238E27FC236}">
                <a16:creationId xmlns:a16="http://schemas.microsoft.com/office/drawing/2014/main" id="{8F0A40BB-ACE5-5E48-B83E-E6603C6C76D3}"/>
              </a:ext>
            </a:extLst>
          </p:cNvPr>
          <p:cNvSpPr txBox="1"/>
          <p:nvPr/>
        </p:nvSpPr>
        <p:spPr>
          <a:xfrm>
            <a:off x="6596743" y="1957445"/>
            <a:ext cx="4822371" cy="1711944"/>
          </a:xfrm>
          <a:prstGeom prst="rect">
            <a:avLst/>
          </a:prstGeom>
          <a:noFill/>
        </p:spPr>
        <p:txBody>
          <a:bodyPr wrap="square" rtlCol="0">
            <a:spAutoFit/>
          </a:bodyPr>
          <a:lstStyle/>
          <a:p>
            <a:pPr algn="just">
              <a:lnSpc>
                <a:spcPct val="150000"/>
              </a:lnSpc>
            </a:pPr>
            <a:r>
              <a:rPr lang="vi-VN" dirty="0">
                <a:latin typeface="Cambria Math" panose="02040503050406030204" pitchFamily="18" charset="0"/>
                <a:ea typeface="Cambria Math" panose="02040503050406030204" pitchFamily="18" charset="0"/>
              </a:rPr>
              <a:t>Cho tọa độ của n gốc cây táo trong nông trại. Hãy chỉ ra 2 cây táo được chọn để làm hàng rào sao cho chia nông trại thành 2 phần bằng nhau về số lượng cây táo.</a:t>
            </a:r>
          </a:p>
        </p:txBody>
      </p:sp>
    </p:spTree>
    <p:extLst>
      <p:ext uri="{BB962C8B-B14F-4D97-AF65-F5344CB8AC3E}">
        <p14:creationId xmlns:p14="http://schemas.microsoft.com/office/powerpoint/2010/main" val="2665947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E0005B-1598-6A44-9BD9-A262BED5BBD6}"/>
              </a:ext>
            </a:extLst>
          </p:cNvPr>
          <p:cNvSpPr/>
          <p:nvPr/>
        </p:nvSpPr>
        <p:spPr>
          <a:xfrm>
            <a:off x="535555" y="321714"/>
            <a:ext cx="155750" cy="273705"/>
          </a:xfrm>
          <a:prstGeom prst="rect">
            <a:avLst/>
          </a:prstGeom>
          <a:solidFill>
            <a:srgbClr val="42A6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 name="TextBox 4">
            <a:extLst>
              <a:ext uri="{FF2B5EF4-FFF2-40B4-BE49-F238E27FC236}">
                <a16:creationId xmlns:a16="http://schemas.microsoft.com/office/drawing/2014/main" id="{47661B81-E5BD-874A-BD16-C0B33D42C61B}"/>
              </a:ext>
            </a:extLst>
          </p:cNvPr>
          <p:cNvSpPr txBox="1"/>
          <p:nvPr/>
        </p:nvSpPr>
        <p:spPr>
          <a:xfrm>
            <a:off x="708980" y="281210"/>
            <a:ext cx="1246279" cy="369332"/>
          </a:xfrm>
          <a:prstGeom prst="rect">
            <a:avLst/>
          </a:prstGeom>
          <a:noFill/>
        </p:spPr>
        <p:txBody>
          <a:bodyPr wrap="square" rtlCol="0">
            <a:spAutoFit/>
          </a:bodyPr>
          <a:lstStyle/>
          <a:p>
            <a:r>
              <a:rPr lang="en-VN" b="1" dirty="0">
                <a:latin typeface="Cambria Math" panose="02040503050406030204" pitchFamily="18" charset="0"/>
                <a:ea typeface="Cambria Math" panose="02040503050406030204" pitchFamily="18" charset="0"/>
              </a:rPr>
              <a:t>PROBLEM</a:t>
            </a:r>
          </a:p>
        </p:txBody>
      </p:sp>
      <p:sp>
        <p:nvSpPr>
          <p:cNvPr id="6" name="TextBox 5">
            <a:extLst>
              <a:ext uri="{FF2B5EF4-FFF2-40B4-BE49-F238E27FC236}">
                <a16:creationId xmlns:a16="http://schemas.microsoft.com/office/drawing/2014/main" id="{66A36FDA-92C1-A14C-9464-A53622D78FE6}"/>
              </a:ext>
            </a:extLst>
          </p:cNvPr>
          <p:cNvSpPr txBox="1"/>
          <p:nvPr/>
        </p:nvSpPr>
        <p:spPr>
          <a:xfrm>
            <a:off x="708980" y="650542"/>
            <a:ext cx="5177470" cy="646331"/>
          </a:xfrm>
          <a:prstGeom prst="rect">
            <a:avLst/>
          </a:prstGeom>
          <a:noFill/>
        </p:spPr>
        <p:txBody>
          <a:bodyPr wrap="square" rtlCol="0">
            <a:spAutoFit/>
          </a:bodyPr>
          <a:lstStyle/>
          <a:p>
            <a:r>
              <a:rPr lang="en-US" sz="3600" b="1" dirty="0">
                <a:latin typeface="Cambria Math" panose="02040503050406030204" pitchFamily="18" charset="0"/>
                <a:ea typeface="Cambria Math" panose="02040503050406030204" pitchFamily="18" charset="0"/>
              </a:rPr>
              <a:t>WHAT IS THE PROBLEM?</a:t>
            </a:r>
            <a:endParaRPr lang="en-VN" sz="3600" b="1" dirty="0">
              <a:latin typeface="Cambria Math" panose="02040503050406030204" pitchFamily="18" charset="0"/>
              <a:ea typeface="Cambria Math" panose="02040503050406030204" pitchFamily="18" charset="0"/>
            </a:endParaRPr>
          </a:p>
        </p:txBody>
      </p:sp>
      <p:sp>
        <p:nvSpPr>
          <p:cNvPr id="7" name="Rectangle 6">
            <a:extLst>
              <a:ext uri="{FF2B5EF4-FFF2-40B4-BE49-F238E27FC236}">
                <a16:creationId xmlns:a16="http://schemas.microsoft.com/office/drawing/2014/main" id="{323D10D2-563F-DC4E-9056-E9BF092B5DF0}"/>
              </a:ext>
            </a:extLst>
          </p:cNvPr>
          <p:cNvSpPr/>
          <p:nvPr/>
        </p:nvSpPr>
        <p:spPr>
          <a:xfrm>
            <a:off x="6305552" y="729000"/>
            <a:ext cx="5400000" cy="5400000"/>
          </a:xfrm>
          <a:prstGeom prst="rect">
            <a:avLst/>
          </a:prstGeom>
          <a:solidFill>
            <a:schemeClr val="bg1"/>
          </a:solidFill>
          <a:ln w="190500">
            <a:solidFill>
              <a:srgbClr val="42A6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graphicFrame>
        <p:nvGraphicFramePr>
          <p:cNvPr id="8" name="Chart 7">
            <a:extLst>
              <a:ext uri="{FF2B5EF4-FFF2-40B4-BE49-F238E27FC236}">
                <a16:creationId xmlns:a16="http://schemas.microsoft.com/office/drawing/2014/main" id="{82392065-2AB3-E948-BFCE-D71FC44AA19E}"/>
              </a:ext>
            </a:extLst>
          </p:cNvPr>
          <p:cNvGraphicFramePr/>
          <p:nvPr>
            <p:extLst>
              <p:ext uri="{D42A27DB-BD31-4B8C-83A1-F6EECF244321}">
                <p14:modId xmlns:p14="http://schemas.microsoft.com/office/powerpoint/2010/main" val="1291689825"/>
              </p:ext>
            </p:extLst>
          </p:nvPr>
        </p:nvGraphicFramePr>
        <p:xfrm>
          <a:off x="613430" y="1416206"/>
          <a:ext cx="5177470" cy="4959065"/>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ABCB09A2-8A36-BD43-AA78-B9EA7E4B6CFE}"/>
              </a:ext>
            </a:extLst>
          </p:cNvPr>
          <p:cNvSpPr txBox="1"/>
          <p:nvPr/>
        </p:nvSpPr>
        <p:spPr>
          <a:xfrm>
            <a:off x="6596743" y="973707"/>
            <a:ext cx="1709057" cy="400110"/>
          </a:xfrm>
          <a:prstGeom prst="rect">
            <a:avLst/>
          </a:prstGeom>
          <a:noFill/>
        </p:spPr>
        <p:txBody>
          <a:bodyPr wrap="square" rtlCol="0">
            <a:spAutoFit/>
          </a:bodyPr>
          <a:lstStyle/>
          <a:p>
            <a:r>
              <a:rPr lang="en-VN" sz="2000" b="1" dirty="0">
                <a:latin typeface="Cambria Math" panose="02040503050406030204" pitchFamily="18" charset="0"/>
                <a:ea typeface="Cambria Math" panose="02040503050406030204" pitchFamily="18" charset="0"/>
              </a:rPr>
              <a:t>SUMMARY</a:t>
            </a:r>
            <a:endParaRPr lang="en-VN" b="1" dirty="0">
              <a:latin typeface="Cambria Math" panose="02040503050406030204" pitchFamily="18" charset="0"/>
              <a:ea typeface="Cambria Math" panose="02040503050406030204" pitchFamily="18" charset="0"/>
            </a:endParaRPr>
          </a:p>
        </p:txBody>
      </p:sp>
      <p:sp>
        <p:nvSpPr>
          <p:cNvPr id="10" name="TextBox 9">
            <a:extLst>
              <a:ext uri="{FF2B5EF4-FFF2-40B4-BE49-F238E27FC236}">
                <a16:creationId xmlns:a16="http://schemas.microsoft.com/office/drawing/2014/main" id="{4AAC999C-D6A3-BE4E-BC76-E56E3D680C48}"/>
              </a:ext>
            </a:extLst>
          </p:cNvPr>
          <p:cNvSpPr txBox="1"/>
          <p:nvPr/>
        </p:nvSpPr>
        <p:spPr>
          <a:xfrm>
            <a:off x="6596743" y="1279970"/>
            <a:ext cx="1883229" cy="338554"/>
          </a:xfrm>
          <a:prstGeom prst="rect">
            <a:avLst/>
          </a:prstGeom>
          <a:noFill/>
        </p:spPr>
        <p:txBody>
          <a:bodyPr wrap="square" rtlCol="0">
            <a:spAutoFit/>
          </a:bodyPr>
          <a:lstStyle/>
          <a:p>
            <a:r>
              <a:rPr lang="en-VN" sz="1600" dirty="0">
                <a:solidFill>
                  <a:srgbClr val="42A68B"/>
                </a:solidFill>
              </a:rPr>
              <a:t>#hinhhoctinhtoan</a:t>
            </a:r>
          </a:p>
        </p:txBody>
      </p:sp>
      <p:sp>
        <p:nvSpPr>
          <p:cNvPr id="11" name="TextBox 10">
            <a:extLst>
              <a:ext uri="{FF2B5EF4-FFF2-40B4-BE49-F238E27FC236}">
                <a16:creationId xmlns:a16="http://schemas.microsoft.com/office/drawing/2014/main" id="{2A784A15-EA60-F34B-A13C-B012FDD9B892}"/>
              </a:ext>
            </a:extLst>
          </p:cNvPr>
          <p:cNvSpPr txBox="1"/>
          <p:nvPr/>
        </p:nvSpPr>
        <p:spPr>
          <a:xfrm>
            <a:off x="6596743" y="1957445"/>
            <a:ext cx="4822371" cy="2542940"/>
          </a:xfrm>
          <a:prstGeom prst="rect">
            <a:avLst/>
          </a:prstGeom>
          <a:noFill/>
        </p:spPr>
        <p:txBody>
          <a:bodyPr wrap="square" rtlCol="0">
            <a:spAutoFit/>
          </a:bodyPr>
          <a:lstStyle/>
          <a:p>
            <a:pPr algn="just">
              <a:lnSpc>
                <a:spcPct val="150000"/>
              </a:lnSpc>
            </a:pPr>
            <a:r>
              <a:rPr lang="en-VN" dirty="0">
                <a:latin typeface="Cambria Math" panose="02040503050406030204" pitchFamily="18" charset="0"/>
                <a:ea typeface="Cambria Math" panose="02040503050406030204" pitchFamily="18" charset="0"/>
              </a:rPr>
              <a:t>Cho N điểm trên hệ trục toạ độ Oxy và biết rằng không tồn tại ba điểm thẳng hàng.</a:t>
            </a:r>
          </a:p>
          <a:p>
            <a:pPr algn="just">
              <a:lnSpc>
                <a:spcPct val="150000"/>
              </a:lnSpc>
            </a:pPr>
            <a:endParaRPr lang="en-VN" dirty="0">
              <a:latin typeface="Cambria Math" panose="02040503050406030204" pitchFamily="18" charset="0"/>
              <a:ea typeface="Cambria Math" panose="02040503050406030204" pitchFamily="18" charset="0"/>
            </a:endParaRPr>
          </a:p>
          <a:p>
            <a:pPr algn="just">
              <a:lnSpc>
                <a:spcPct val="150000"/>
              </a:lnSpc>
            </a:pPr>
            <a:r>
              <a:rPr lang="en-VN" dirty="0">
                <a:latin typeface="Cambria Math" panose="02040503050406030204" pitchFamily="18" charset="0"/>
                <a:ea typeface="Cambria Math" panose="02040503050406030204" pitchFamily="18" charset="0"/>
              </a:rPr>
              <a:t>Chọn hai điểm bất kỳ sao cho khi kẻ một đường thẳng đi qua hai điểm đó, toàn bộ N – 2 điểm còn lại được chia thành hai phần bằng nhau.</a:t>
            </a:r>
          </a:p>
        </p:txBody>
      </p:sp>
    </p:spTree>
    <p:extLst>
      <p:ext uri="{BB962C8B-B14F-4D97-AF65-F5344CB8AC3E}">
        <p14:creationId xmlns:p14="http://schemas.microsoft.com/office/powerpoint/2010/main" val="2261387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96AFE0-0CA2-0D43-9432-938BBDDFD0FB}"/>
              </a:ext>
            </a:extLst>
          </p:cNvPr>
          <p:cNvSpPr/>
          <p:nvPr/>
        </p:nvSpPr>
        <p:spPr>
          <a:xfrm>
            <a:off x="535555" y="321714"/>
            <a:ext cx="155750" cy="273705"/>
          </a:xfrm>
          <a:prstGeom prst="rect">
            <a:avLst/>
          </a:prstGeom>
          <a:solidFill>
            <a:srgbClr val="42A6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 name="TextBox 4">
            <a:extLst>
              <a:ext uri="{FF2B5EF4-FFF2-40B4-BE49-F238E27FC236}">
                <a16:creationId xmlns:a16="http://schemas.microsoft.com/office/drawing/2014/main" id="{C0E59FBF-2BD1-2A44-AF1D-EA847A0C952C}"/>
              </a:ext>
            </a:extLst>
          </p:cNvPr>
          <p:cNvSpPr txBox="1"/>
          <p:nvPr/>
        </p:nvSpPr>
        <p:spPr>
          <a:xfrm>
            <a:off x="708980" y="281210"/>
            <a:ext cx="1246279" cy="369332"/>
          </a:xfrm>
          <a:prstGeom prst="rect">
            <a:avLst/>
          </a:prstGeom>
          <a:noFill/>
        </p:spPr>
        <p:txBody>
          <a:bodyPr wrap="square" rtlCol="0">
            <a:spAutoFit/>
          </a:bodyPr>
          <a:lstStyle/>
          <a:p>
            <a:r>
              <a:rPr lang="en-VN" b="1" dirty="0">
                <a:latin typeface="Cambria Math" panose="02040503050406030204" pitchFamily="18" charset="0"/>
                <a:ea typeface="Cambria Math" panose="02040503050406030204" pitchFamily="18" charset="0"/>
              </a:rPr>
              <a:t>SOLUTION</a:t>
            </a:r>
          </a:p>
        </p:txBody>
      </p:sp>
      <p:sp>
        <p:nvSpPr>
          <p:cNvPr id="6" name="TextBox 5">
            <a:extLst>
              <a:ext uri="{FF2B5EF4-FFF2-40B4-BE49-F238E27FC236}">
                <a16:creationId xmlns:a16="http://schemas.microsoft.com/office/drawing/2014/main" id="{83687401-9344-3A49-91E8-899B3A75D225}"/>
              </a:ext>
            </a:extLst>
          </p:cNvPr>
          <p:cNvSpPr txBox="1"/>
          <p:nvPr/>
        </p:nvSpPr>
        <p:spPr>
          <a:xfrm>
            <a:off x="708980" y="650542"/>
            <a:ext cx="5177470" cy="646331"/>
          </a:xfrm>
          <a:prstGeom prst="rect">
            <a:avLst/>
          </a:prstGeom>
          <a:noFill/>
        </p:spPr>
        <p:txBody>
          <a:bodyPr wrap="square" rtlCol="0">
            <a:spAutoFit/>
          </a:bodyPr>
          <a:lstStyle/>
          <a:p>
            <a:r>
              <a:rPr lang="en-US" sz="3600" b="1" dirty="0">
                <a:latin typeface="Cambria Math" panose="02040503050406030204" pitchFamily="18" charset="0"/>
                <a:ea typeface="Cambria Math" panose="02040503050406030204" pitchFamily="18" charset="0"/>
              </a:rPr>
              <a:t>OUR SOLUTIONS</a:t>
            </a:r>
            <a:endParaRPr lang="en-VN" sz="3600" b="1" dirty="0">
              <a:latin typeface="Cambria Math" panose="02040503050406030204" pitchFamily="18" charset="0"/>
              <a:ea typeface="Cambria Math" panose="02040503050406030204" pitchFamily="18" charset="0"/>
            </a:endParaRPr>
          </a:p>
        </p:txBody>
      </p:sp>
      <p:sp>
        <p:nvSpPr>
          <p:cNvPr id="7" name="Rectangle 6">
            <a:extLst>
              <a:ext uri="{FF2B5EF4-FFF2-40B4-BE49-F238E27FC236}">
                <a16:creationId xmlns:a16="http://schemas.microsoft.com/office/drawing/2014/main" id="{F5D3603B-4B58-BC41-947C-B4D417946F99}"/>
              </a:ext>
            </a:extLst>
          </p:cNvPr>
          <p:cNvSpPr/>
          <p:nvPr/>
        </p:nvSpPr>
        <p:spPr>
          <a:xfrm>
            <a:off x="6305552" y="729000"/>
            <a:ext cx="5400000" cy="5400000"/>
          </a:xfrm>
          <a:prstGeom prst="rect">
            <a:avLst/>
          </a:prstGeom>
          <a:solidFill>
            <a:schemeClr val="bg1"/>
          </a:solidFill>
          <a:ln w="190500">
            <a:solidFill>
              <a:srgbClr val="42A6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TextBox 7">
            <a:extLst>
              <a:ext uri="{FF2B5EF4-FFF2-40B4-BE49-F238E27FC236}">
                <a16:creationId xmlns:a16="http://schemas.microsoft.com/office/drawing/2014/main" id="{17917AA2-EC14-2C45-A6D1-0D70D64EFB2D}"/>
              </a:ext>
            </a:extLst>
          </p:cNvPr>
          <p:cNvSpPr txBox="1"/>
          <p:nvPr/>
        </p:nvSpPr>
        <p:spPr>
          <a:xfrm>
            <a:off x="6596743" y="973707"/>
            <a:ext cx="3080657" cy="400110"/>
          </a:xfrm>
          <a:prstGeom prst="rect">
            <a:avLst/>
          </a:prstGeom>
          <a:noFill/>
        </p:spPr>
        <p:txBody>
          <a:bodyPr wrap="square" rtlCol="0">
            <a:spAutoFit/>
          </a:bodyPr>
          <a:lstStyle/>
          <a:p>
            <a:r>
              <a:rPr lang="en-VN" sz="2000" b="1" dirty="0">
                <a:latin typeface="Cambria Math" panose="02040503050406030204" pitchFamily="18" charset="0"/>
                <a:ea typeface="Cambria Math" panose="02040503050406030204" pitchFamily="18" charset="0"/>
              </a:rPr>
              <a:t>SOLUTION 1 – O(n</a:t>
            </a:r>
            <a:r>
              <a:rPr lang="en-VN" sz="2000" b="1" baseline="30000" dirty="0">
                <a:latin typeface="Cambria Math" panose="02040503050406030204" pitchFamily="18" charset="0"/>
                <a:ea typeface="Cambria Math" panose="02040503050406030204" pitchFamily="18" charset="0"/>
              </a:rPr>
              <a:t>3</a:t>
            </a:r>
            <a:r>
              <a:rPr lang="en-VN" sz="2000" b="1" dirty="0">
                <a:latin typeface="Cambria Math" panose="02040503050406030204" pitchFamily="18" charset="0"/>
                <a:ea typeface="Cambria Math" panose="02040503050406030204" pitchFamily="18" charset="0"/>
              </a:rPr>
              <a:t>)</a:t>
            </a:r>
            <a:endParaRPr lang="en-VN" b="1" dirty="0">
              <a:latin typeface="Cambria Math" panose="02040503050406030204" pitchFamily="18" charset="0"/>
              <a:ea typeface="Cambria Math" panose="02040503050406030204" pitchFamily="18" charset="0"/>
            </a:endParaRPr>
          </a:p>
        </p:txBody>
      </p:sp>
      <p:sp>
        <p:nvSpPr>
          <p:cNvPr id="9" name="TextBox 8">
            <a:extLst>
              <a:ext uri="{FF2B5EF4-FFF2-40B4-BE49-F238E27FC236}">
                <a16:creationId xmlns:a16="http://schemas.microsoft.com/office/drawing/2014/main" id="{5EAD92E1-7DFE-1C4F-87FC-B0E99C6C14C2}"/>
              </a:ext>
            </a:extLst>
          </p:cNvPr>
          <p:cNvSpPr txBox="1"/>
          <p:nvPr/>
        </p:nvSpPr>
        <p:spPr>
          <a:xfrm>
            <a:off x="6596743" y="1279970"/>
            <a:ext cx="1883229" cy="338554"/>
          </a:xfrm>
          <a:prstGeom prst="rect">
            <a:avLst/>
          </a:prstGeom>
          <a:noFill/>
        </p:spPr>
        <p:txBody>
          <a:bodyPr wrap="square" rtlCol="0">
            <a:spAutoFit/>
          </a:bodyPr>
          <a:lstStyle/>
          <a:p>
            <a:r>
              <a:rPr lang="en-VN" sz="1600" dirty="0">
                <a:solidFill>
                  <a:srgbClr val="42A68B"/>
                </a:solidFill>
              </a:rPr>
              <a:t>#hinhhoctinhtoan</a:t>
            </a:r>
          </a:p>
        </p:txBody>
      </p:sp>
      <p:sp>
        <p:nvSpPr>
          <p:cNvPr id="10" name="TextBox 9">
            <a:extLst>
              <a:ext uri="{FF2B5EF4-FFF2-40B4-BE49-F238E27FC236}">
                <a16:creationId xmlns:a16="http://schemas.microsoft.com/office/drawing/2014/main" id="{29AA7F83-7DA8-EF41-A0C3-C842C12D6705}"/>
              </a:ext>
            </a:extLst>
          </p:cNvPr>
          <p:cNvSpPr txBox="1"/>
          <p:nvPr/>
        </p:nvSpPr>
        <p:spPr>
          <a:xfrm>
            <a:off x="6596743" y="1957445"/>
            <a:ext cx="4822371" cy="2958439"/>
          </a:xfrm>
          <a:prstGeom prst="rect">
            <a:avLst/>
          </a:prstGeom>
          <a:noFill/>
        </p:spPr>
        <p:txBody>
          <a:bodyPr wrap="square" rtlCol="0">
            <a:spAutoFit/>
          </a:bodyPr>
          <a:lstStyle/>
          <a:p>
            <a:pPr algn="just">
              <a:lnSpc>
                <a:spcPct val="150000"/>
              </a:lnSpc>
            </a:pPr>
            <a:r>
              <a:rPr lang="en-VN" dirty="0">
                <a:latin typeface="Cambria Math" panose="02040503050406030204" pitchFamily="18" charset="0"/>
                <a:ea typeface="Cambria Math" panose="02040503050406030204" pitchFamily="18" charset="0"/>
              </a:rPr>
              <a:t>_ Chọn ngẫu nhiên hai điểm trong tập điểm.</a:t>
            </a:r>
          </a:p>
          <a:p>
            <a:pPr algn="just">
              <a:lnSpc>
                <a:spcPct val="150000"/>
              </a:lnSpc>
            </a:pPr>
            <a:r>
              <a:rPr lang="en-VN" dirty="0">
                <a:latin typeface="Cambria Math" panose="02040503050406030204" pitchFamily="18" charset="0"/>
                <a:ea typeface="Cambria Math" panose="02040503050406030204" pitchFamily="18" charset="0"/>
              </a:rPr>
              <a:t>_ Duyệt qua toàn bộ các điểm còn lại. Với mỗi điểm, tính diện tích đại số của nó với hai điểm đã chọn ban đầu.</a:t>
            </a:r>
          </a:p>
          <a:p>
            <a:pPr algn="just">
              <a:lnSpc>
                <a:spcPct val="150000"/>
              </a:lnSpc>
            </a:pPr>
            <a:r>
              <a:rPr lang="en-VN" dirty="0">
                <a:latin typeface="Cambria Math" panose="02040503050406030204" pitchFamily="18" charset="0"/>
                <a:ea typeface="Cambria Math" panose="02040503050406030204" pitchFamily="18" charset="0"/>
              </a:rPr>
              <a:t>_ Đếm số lượng tích đại số âm và dương, nếu hai tập có độ lớn bằng nhau thì hai điểm đã chọn ban đầu là điểm cần tìm.</a:t>
            </a:r>
          </a:p>
        </p:txBody>
      </p:sp>
      <p:graphicFrame>
        <p:nvGraphicFramePr>
          <p:cNvPr id="11" name="Chart 10">
            <a:extLst>
              <a:ext uri="{FF2B5EF4-FFF2-40B4-BE49-F238E27FC236}">
                <a16:creationId xmlns:a16="http://schemas.microsoft.com/office/drawing/2014/main" id="{F8F4423B-01AE-4145-9D7D-10E533E2F013}"/>
              </a:ext>
            </a:extLst>
          </p:cNvPr>
          <p:cNvGraphicFramePr/>
          <p:nvPr/>
        </p:nvGraphicFramePr>
        <p:xfrm>
          <a:off x="613430" y="1416206"/>
          <a:ext cx="5177470" cy="4959065"/>
        </p:xfrm>
        <a:graphic>
          <a:graphicData uri="http://schemas.openxmlformats.org/drawingml/2006/chart">
            <c:chart xmlns:c="http://schemas.openxmlformats.org/drawingml/2006/chart" xmlns:r="http://schemas.openxmlformats.org/officeDocument/2006/relationships" r:id="rId2"/>
          </a:graphicData>
        </a:graphic>
      </p:graphicFrame>
      <p:cxnSp>
        <p:nvCxnSpPr>
          <p:cNvPr id="13" name="Straight Connector 12">
            <a:extLst>
              <a:ext uri="{FF2B5EF4-FFF2-40B4-BE49-F238E27FC236}">
                <a16:creationId xmlns:a16="http://schemas.microsoft.com/office/drawing/2014/main" id="{2B49EF23-534E-2A41-B99B-7A032E54FD6A}"/>
              </a:ext>
            </a:extLst>
          </p:cNvPr>
          <p:cNvCxnSpPr>
            <a:cxnSpLocks/>
          </p:cNvCxnSpPr>
          <p:nvPr/>
        </p:nvCxnSpPr>
        <p:spPr>
          <a:xfrm flipV="1">
            <a:off x="1376673" y="2312104"/>
            <a:ext cx="924090" cy="14821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7D245D85-A2C3-444A-A15A-319CFBBCD575}"/>
              </a:ext>
            </a:extLst>
          </p:cNvPr>
          <p:cNvSpPr/>
          <p:nvPr/>
        </p:nvSpPr>
        <p:spPr>
          <a:xfrm>
            <a:off x="1187487" y="3599823"/>
            <a:ext cx="378372" cy="3888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2" name="Oval 11">
            <a:extLst>
              <a:ext uri="{FF2B5EF4-FFF2-40B4-BE49-F238E27FC236}">
                <a16:creationId xmlns:a16="http://schemas.microsoft.com/office/drawing/2014/main" id="{9B3091B2-1544-6C4C-9034-A45E6304C65C}"/>
              </a:ext>
            </a:extLst>
          </p:cNvPr>
          <p:cNvSpPr/>
          <p:nvPr/>
        </p:nvSpPr>
        <p:spPr>
          <a:xfrm>
            <a:off x="2111577" y="2117660"/>
            <a:ext cx="378372" cy="3888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19" name="Straight Connector 18">
            <a:extLst>
              <a:ext uri="{FF2B5EF4-FFF2-40B4-BE49-F238E27FC236}">
                <a16:creationId xmlns:a16="http://schemas.microsoft.com/office/drawing/2014/main" id="{755957F8-5AFF-544C-8944-A48B9293F469}"/>
              </a:ext>
            </a:extLst>
          </p:cNvPr>
          <p:cNvCxnSpPr/>
          <p:nvPr/>
        </p:nvCxnSpPr>
        <p:spPr>
          <a:xfrm>
            <a:off x="2300763" y="2312101"/>
            <a:ext cx="1402233"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4728DA2-5D87-BA4B-974D-4E95E1600F85}"/>
              </a:ext>
            </a:extLst>
          </p:cNvPr>
          <p:cNvCxnSpPr>
            <a:cxnSpLocks/>
          </p:cNvCxnSpPr>
          <p:nvPr/>
        </p:nvCxnSpPr>
        <p:spPr>
          <a:xfrm flipV="1">
            <a:off x="1376673" y="2312099"/>
            <a:ext cx="2326323" cy="1482166"/>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F29B848B-63E8-8A47-8FA7-9EF53E8E1A77}"/>
              </a:ext>
            </a:extLst>
          </p:cNvPr>
          <p:cNvCxnSpPr>
            <a:cxnSpLocks/>
          </p:cNvCxnSpPr>
          <p:nvPr/>
        </p:nvCxnSpPr>
        <p:spPr>
          <a:xfrm>
            <a:off x="2300763" y="2312099"/>
            <a:ext cx="2342573" cy="1482165"/>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3BEC8BB0-0CB4-8746-A95A-8655365F40A7}"/>
              </a:ext>
            </a:extLst>
          </p:cNvPr>
          <p:cNvCxnSpPr>
            <a:cxnSpLocks/>
          </p:cNvCxnSpPr>
          <p:nvPr/>
        </p:nvCxnSpPr>
        <p:spPr>
          <a:xfrm>
            <a:off x="1376673" y="3794263"/>
            <a:ext cx="3266663"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F704DBBE-42A9-E446-BFC7-03807A8B5A72}"/>
              </a:ext>
            </a:extLst>
          </p:cNvPr>
          <p:cNvCxnSpPr>
            <a:cxnSpLocks/>
          </p:cNvCxnSpPr>
          <p:nvPr/>
        </p:nvCxnSpPr>
        <p:spPr>
          <a:xfrm>
            <a:off x="1376673" y="3794263"/>
            <a:ext cx="2352703" cy="148216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FDDA515-D37D-2743-B55A-BA1FB0BE47BE}"/>
              </a:ext>
            </a:extLst>
          </p:cNvPr>
          <p:cNvCxnSpPr>
            <a:cxnSpLocks/>
          </p:cNvCxnSpPr>
          <p:nvPr/>
        </p:nvCxnSpPr>
        <p:spPr>
          <a:xfrm>
            <a:off x="2329102" y="2312099"/>
            <a:ext cx="1387580" cy="2964324"/>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A574E940-0FF8-3840-BBCB-A195E2ADEAB1}"/>
              </a:ext>
            </a:extLst>
          </p:cNvPr>
          <p:cNvCxnSpPr>
            <a:cxnSpLocks/>
          </p:cNvCxnSpPr>
          <p:nvPr/>
        </p:nvCxnSpPr>
        <p:spPr>
          <a:xfrm>
            <a:off x="1374109" y="3794261"/>
            <a:ext cx="926654" cy="1482162"/>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59CC2334-C329-4348-8EFA-D9142EA73A2B}"/>
              </a:ext>
            </a:extLst>
          </p:cNvPr>
          <p:cNvCxnSpPr>
            <a:cxnSpLocks/>
          </p:cNvCxnSpPr>
          <p:nvPr/>
        </p:nvCxnSpPr>
        <p:spPr>
          <a:xfrm>
            <a:off x="2316408" y="2324392"/>
            <a:ext cx="0" cy="2952029"/>
          </a:xfrm>
          <a:prstGeom prst="line">
            <a:avLst/>
          </a:prstGeom>
        </p:spPr>
        <p:style>
          <a:lnRef idx="1">
            <a:schemeClr val="dk1"/>
          </a:lnRef>
          <a:fillRef idx="0">
            <a:schemeClr val="dk1"/>
          </a:fillRef>
          <a:effectRef idx="0">
            <a:schemeClr val="dk1"/>
          </a:effectRef>
          <a:fontRef idx="minor">
            <a:schemeClr val="tx1"/>
          </a:fontRef>
        </p:style>
      </p:cxnSp>
      <p:sp>
        <p:nvSpPr>
          <p:cNvPr id="50" name="TextBox 1">
            <a:extLst>
              <a:ext uri="{FF2B5EF4-FFF2-40B4-BE49-F238E27FC236}">
                <a16:creationId xmlns:a16="http://schemas.microsoft.com/office/drawing/2014/main" id="{EEDA6597-CFE5-2045-A2BB-D0225C7AAA01}"/>
              </a:ext>
            </a:extLst>
          </p:cNvPr>
          <p:cNvSpPr txBox="1"/>
          <p:nvPr/>
        </p:nvSpPr>
        <p:spPr>
          <a:xfrm>
            <a:off x="1234851" y="3523691"/>
            <a:ext cx="337930" cy="22860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0</a:t>
            </a:r>
            <a:endParaRPr lang="en-VN" sz="1200" dirty="0">
              <a:latin typeface="Cambria Math" panose="02040503050406030204" pitchFamily="18" charset="0"/>
              <a:ea typeface="Cambria Math" panose="02040503050406030204" pitchFamily="18" charset="0"/>
            </a:endParaRPr>
          </a:p>
        </p:txBody>
      </p:sp>
      <p:sp>
        <p:nvSpPr>
          <p:cNvPr id="51" name="TextBox 2">
            <a:extLst>
              <a:ext uri="{FF2B5EF4-FFF2-40B4-BE49-F238E27FC236}">
                <a16:creationId xmlns:a16="http://schemas.microsoft.com/office/drawing/2014/main" id="{01613E03-2DEA-5A44-AFC0-E53B56A08937}"/>
              </a:ext>
            </a:extLst>
          </p:cNvPr>
          <p:cNvSpPr txBox="1"/>
          <p:nvPr/>
        </p:nvSpPr>
        <p:spPr>
          <a:xfrm>
            <a:off x="2160137" y="2018399"/>
            <a:ext cx="337930" cy="22860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1</a:t>
            </a:r>
            <a:endParaRPr lang="en-VN" sz="1200" dirty="0">
              <a:latin typeface="Cambria Math" panose="02040503050406030204" pitchFamily="18" charset="0"/>
              <a:ea typeface="Cambria Math" panose="02040503050406030204" pitchFamily="18" charset="0"/>
            </a:endParaRPr>
          </a:p>
        </p:txBody>
      </p:sp>
      <p:sp>
        <p:nvSpPr>
          <p:cNvPr id="52" name="TextBox 3">
            <a:extLst>
              <a:ext uri="{FF2B5EF4-FFF2-40B4-BE49-F238E27FC236}">
                <a16:creationId xmlns:a16="http://schemas.microsoft.com/office/drawing/2014/main" id="{375BF0C4-4206-6742-AB78-89E47A245563}"/>
              </a:ext>
            </a:extLst>
          </p:cNvPr>
          <p:cNvSpPr txBox="1"/>
          <p:nvPr/>
        </p:nvSpPr>
        <p:spPr>
          <a:xfrm>
            <a:off x="2171023" y="5012645"/>
            <a:ext cx="337930" cy="22860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5</a:t>
            </a:r>
            <a:endParaRPr lang="en-VN" sz="1200" dirty="0">
              <a:latin typeface="Cambria Math" panose="02040503050406030204" pitchFamily="18" charset="0"/>
              <a:ea typeface="Cambria Math" panose="02040503050406030204" pitchFamily="18" charset="0"/>
            </a:endParaRPr>
          </a:p>
        </p:txBody>
      </p:sp>
      <p:sp>
        <p:nvSpPr>
          <p:cNvPr id="53" name="TextBox 4">
            <a:extLst>
              <a:ext uri="{FF2B5EF4-FFF2-40B4-BE49-F238E27FC236}">
                <a16:creationId xmlns:a16="http://schemas.microsoft.com/office/drawing/2014/main" id="{8D2736BD-A00C-F146-8E75-3607C80CC6C5}"/>
              </a:ext>
            </a:extLst>
          </p:cNvPr>
          <p:cNvSpPr txBox="1"/>
          <p:nvPr/>
        </p:nvSpPr>
        <p:spPr>
          <a:xfrm>
            <a:off x="3564395" y="2018399"/>
            <a:ext cx="337930" cy="22860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2</a:t>
            </a:r>
            <a:endParaRPr lang="en-VN" sz="1200" dirty="0">
              <a:latin typeface="Cambria Math" panose="02040503050406030204" pitchFamily="18" charset="0"/>
              <a:ea typeface="Cambria Math" panose="02040503050406030204" pitchFamily="18" charset="0"/>
            </a:endParaRPr>
          </a:p>
        </p:txBody>
      </p:sp>
      <p:sp>
        <p:nvSpPr>
          <p:cNvPr id="54" name="TextBox 5">
            <a:extLst>
              <a:ext uri="{FF2B5EF4-FFF2-40B4-BE49-F238E27FC236}">
                <a16:creationId xmlns:a16="http://schemas.microsoft.com/office/drawing/2014/main" id="{C741AB09-C85A-3E4E-B200-DC1C3D53AFF4}"/>
              </a:ext>
            </a:extLst>
          </p:cNvPr>
          <p:cNvSpPr txBox="1"/>
          <p:nvPr/>
        </p:nvSpPr>
        <p:spPr>
          <a:xfrm>
            <a:off x="3586167" y="5012645"/>
            <a:ext cx="337930" cy="22860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4</a:t>
            </a:r>
            <a:endParaRPr lang="en-VN" sz="1200" dirty="0">
              <a:latin typeface="Cambria Math" panose="02040503050406030204" pitchFamily="18" charset="0"/>
              <a:ea typeface="Cambria Math" panose="02040503050406030204" pitchFamily="18" charset="0"/>
            </a:endParaRPr>
          </a:p>
        </p:txBody>
      </p:sp>
      <p:sp>
        <p:nvSpPr>
          <p:cNvPr id="55" name="TextBox 6">
            <a:extLst>
              <a:ext uri="{FF2B5EF4-FFF2-40B4-BE49-F238E27FC236}">
                <a16:creationId xmlns:a16="http://schemas.microsoft.com/office/drawing/2014/main" id="{54E7D298-59D8-314B-A240-A0C94BB585DC}"/>
              </a:ext>
            </a:extLst>
          </p:cNvPr>
          <p:cNvSpPr txBox="1"/>
          <p:nvPr/>
        </p:nvSpPr>
        <p:spPr>
          <a:xfrm>
            <a:off x="4511454" y="3529252"/>
            <a:ext cx="337930" cy="22860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3</a:t>
            </a:r>
            <a:endParaRPr lang="en-VN" sz="12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9281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ssolv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dissolve">
                                      <p:cBhvr>
                                        <p:cTn id="20" dur="500"/>
                                        <p:tgtEl>
                                          <p:spTgt spid="19"/>
                                        </p:tgtEl>
                                      </p:cBhvr>
                                    </p:animEffect>
                                  </p:childTnLst>
                                </p:cTn>
                              </p:par>
                              <p:par>
                                <p:cTn id="21" presetID="9"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dissolv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19"/>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0"/>
                                          </p:stCondLst>
                                        </p:cTn>
                                        <p:tgtEl>
                                          <p:spTgt spid="20"/>
                                        </p:tgtEl>
                                        <p:attrNameLst>
                                          <p:attrName>style.visibility</p:attrName>
                                        </p:attrNameLst>
                                      </p:cBhvr>
                                      <p:to>
                                        <p:strVal val="hidden"/>
                                      </p:to>
                                    </p:set>
                                  </p:childTnLst>
                                </p:cTn>
                              </p:par>
                              <p:par>
                                <p:cTn id="30" presetID="9" presetClass="entr" presetSubtype="0"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dissolve">
                                      <p:cBhvr>
                                        <p:cTn id="32" dur="500"/>
                                        <p:tgtEl>
                                          <p:spTgt spid="23"/>
                                        </p:tgtEl>
                                      </p:cBhvr>
                                    </p:animEffect>
                                  </p:childTnLst>
                                </p:cTn>
                              </p:par>
                              <p:par>
                                <p:cTn id="33" presetID="9"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dissolve">
                                      <p:cBhvr>
                                        <p:cTn id="35" dur="500"/>
                                        <p:tgtEl>
                                          <p:spTgt spid="26"/>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23"/>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26"/>
                                        </p:tgtEl>
                                        <p:attrNameLst>
                                          <p:attrName>style.visibility</p:attrName>
                                        </p:attrNameLst>
                                      </p:cBhvr>
                                      <p:to>
                                        <p:strVal val="hidden"/>
                                      </p:to>
                                    </p:set>
                                  </p:childTnLst>
                                </p:cTn>
                              </p:par>
                              <p:par>
                                <p:cTn id="42" presetID="9" presetClass="entr" presetSubtype="0" fill="hold" nodeType="with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dissolve">
                                      <p:cBhvr>
                                        <p:cTn id="44" dur="500"/>
                                        <p:tgtEl>
                                          <p:spTgt spid="32"/>
                                        </p:tgtEl>
                                      </p:cBhvr>
                                    </p:animEffect>
                                  </p:childTnLst>
                                </p:cTn>
                              </p:par>
                              <p:par>
                                <p:cTn id="45" presetID="9"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dissolve">
                                      <p:cBhvr>
                                        <p:cTn id="47" dur="5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32"/>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29"/>
                                        </p:tgtEl>
                                        <p:attrNameLst>
                                          <p:attrName>style.visibility</p:attrName>
                                        </p:attrNameLst>
                                      </p:cBhvr>
                                      <p:to>
                                        <p:strVal val="hidden"/>
                                      </p:to>
                                    </p:set>
                                  </p:childTnLst>
                                </p:cTn>
                              </p:par>
                              <p:par>
                                <p:cTn id="54" presetID="9" presetClass="entr" presetSubtype="0" fill="hold" nodeType="with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dissolve">
                                      <p:cBhvr>
                                        <p:cTn id="56" dur="500"/>
                                        <p:tgtEl>
                                          <p:spTgt spid="41"/>
                                        </p:tgtEl>
                                      </p:cBhvr>
                                    </p:animEffect>
                                  </p:childTnLst>
                                </p:cTn>
                              </p:par>
                              <p:par>
                                <p:cTn id="57" presetID="9" presetClass="entr" presetSubtype="0" fill="hold" nodeType="with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dissolve">
                                      <p:cBhvr>
                                        <p:cTn id="59" dur="500"/>
                                        <p:tgtEl>
                                          <p:spTgt spid="36"/>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41"/>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96AFE0-0CA2-0D43-9432-938BBDDFD0FB}"/>
              </a:ext>
            </a:extLst>
          </p:cNvPr>
          <p:cNvSpPr/>
          <p:nvPr/>
        </p:nvSpPr>
        <p:spPr>
          <a:xfrm>
            <a:off x="535555" y="321714"/>
            <a:ext cx="155750" cy="273705"/>
          </a:xfrm>
          <a:prstGeom prst="rect">
            <a:avLst/>
          </a:prstGeom>
          <a:solidFill>
            <a:srgbClr val="42A6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 name="TextBox 4">
            <a:extLst>
              <a:ext uri="{FF2B5EF4-FFF2-40B4-BE49-F238E27FC236}">
                <a16:creationId xmlns:a16="http://schemas.microsoft.com/office/drawing/2014/main" id="{C0E59FBF-2BD1-2A44-AF1D-EA847A0C952C}"/>
              </a:ext>
            </a:extLst>
          </p:cNvPr>
          <p:cNvSpPr txBox="1"/>
          <p:nvPr/>
        </p:nvSpPr>
        <p:spPr>
          <a:xfrm>
            <a:off x="708980" y="281210"/>
            <a:ext cx="1246279" cy="369332"/>
          </a:xfrm>
          <a:prstGeom prst="rect">
            <a:avLst/>
          </a:prstGeom>
          <a:noFill/>
        </p:spPr>
        <p:txBody>
          <a:bodyPr wrap="square" rtlCol="0">
            <a:spAutoFit/>
          </a:bodyPr>
          <a:lstStyle/>
          <a:p>
            <a:r>
              <a:rPr lang="en-VN" b="1" dirty="0">
                <a:latin typeface="Cambria Math" panose="02040503050406030204" pitchFamily="18" charset="0"/>
                <a:ea typeface="Cambria Math" panose="02040503050406030204" pitchFamily="18" charset="0"/>
              </a:rPr>
              <a:t>SOLUTION</a:t>
            </a:r>
          </a:p>
        </p:txBody>
      </p:sp>
      <p:sp>
        <p:nvSpPr>
          <p:cNvPr id="6" name="TextBox 5">
            <a:extLst>
              <a:ext uri="{FF2B5EF4-FFF2-40B4-BE49-F238E27FC236}">
                <a16:creationId xmlns:a16="http://schemas.microsoft.com/office/drawing/2014/main" id="{83687401-9344-3A49-91E8-899B3A75D225}"/>
              </a:ext>
            </a:extLst>
          </p:cNvPr>
          <p:cNvSpPr txBox="1"/>
          <p:nvPr/>
        </p:nvSpPr>
        <p:spPr>
          <a:xfrm>
            <a:off x="708980" y="650542"/>
            <a:ext cx="5177470" cy="646331"/>
          </a:xfrm>
          <a:prstGeom prst="rect">
            <a:avLst/>
          </a:prstGeom>
          <a:noFill/>
        </p:spPr>
        <p:txBody>
          <a:bodyPr wrap="square" rtlCol="0">
            <a:spAutoFit/>
          </a:bodyPr>
          <a:lstStyle/>
          <a:p>
            <a:r>
              <a:rPr lang="en-US" sz="3600" b="1" dirty="0">
                <a:latin typeface="Cambria Math" panose="02040503050406030204" pitchFamily="18" charset="0"/>
                <a:ea typeface="Cambria Math" panose="02040503050406030204" pitchFamily="18" charset="0"/>
              </a:rPr>
              <a:t>OUR SOLUTIONS</a:t>
            </a:r>
            <a:endParaRPr lang="en-VN" sz="3600" b="1" dirty="0">
              <a:latin typeface="Cambria Math" panose="02040503050406030204" pitchFamily="18" charset="0"/>
              <a:ea typeface="Cambria Math" panose="02040503050406030204" pitchFamily="18" charset="0"/>
            </a:endParaRPr>
          </a:p>
        </p:txBody>
      </p:sp>
      <p:sp>
        <p:nvSpPr>
          <p:cNvPr id="7" name="Rectangle 6">
            <a:extLst>
              <a:ext uri="{FF2B5EF4-FFF2-40B4-BE49-F238E27FC236}">
                <a16:creationId xmlns:a16="http://schemas.microsoft.com/office/drawing/2014/main" id="{F5D3603B-4B58-BC41-947C-B4D417946F99}"/>
              </a:ext>
            </a:extLst>
          </p:cNvPr>
          <p:cNvSpPr/>
          <p:nvPr/>
        </p:nvSpPr>
        <p:spPr>
          <a:xfrm>
            <a:off x="6305552" y="729000"/>
            <a:ext cx="5400000" cy="5400000"/>
          </a:xfrm>
          <a:prstGeom prst="rect">
            <a:avLst/>
          </a:prstGeom>
          <a:solidFill>
            <a:schemeClr val="bg1"/>
          </a:solidFill>
          <a:ln w="190500">
            <a:solidFill>
              <a:srgbClr val="42A6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TextBox 7">
            <a:extLst>
              <a:ext uri="{FF2B5EF4-FFF2-40B4-BE49-F238E27FC236}">
                <a16:creationId xmlns:a16="http://schemas.microsoft.com/office/drawing/2014/main" id="{17917AA2-EC14-2C45-A6D1-0D70D64EFB2D}"/>
              </a:ext>
            </a:extLst>
          </p:cNvPr>
          <p:cNvSpPr txBox="1"/>
          <p:nvPr/>
        </p:nvSpPr>
        <p:spPr>
          <a:xfrm>
            <a:off x="6596743" y="973707"/>
            <a:ext cx="3080657" cy="400110"/>
          </a:xfrm>
          <a:prstGeom prst="rect">
            <a:avLst/>
          </a:prstGeom>
          <a:noFill/>
        </p:spPr>
        <p:txBody>
          <a:bodyPr wrap="square" rtlCol="0">
            <a:spAutoFit/>
          </a:bodyPr>
          <a:lstStyle/>
          <a:p>
            <a:r>
              <a:rPr lang="en-VN" sz="2000" b="1" dirty="0">
                <a:latin typeface="Cambria Math" panose="02040503050406030204" pitchFamily="18" charset="0"/>
                <a:ea typeface="Cambria Math" panose="02040503050406030204" pitchFamily="18" charset="0"/>
              </a:rPr>
              <a:t>SOLUTION 1 – O(n</a:t>
            </a:r>
            <a:r>
              <a:rPr lang="en-VN" sz="2000" b="1" baseline="30000" dirty="0">
                <a:latin typeface="Cambria Math" panose="02040503050406030204" pitchFamily="18" charset="0"/>
                <a:ea typeface="Cambria Math" panose="02040503050406030204" pitchFamily="18" charset="0"/>
              </a:rPr>
              <a:t>3</a:t>
            </a:r>
            <a:r>
              <a:rPr lang="en-VN" sz="2000" b="1" dirty="0">
                <a:latin typeface="Cambria Math" panose="02040503050406030204" pitchFamily="18" charset="0"/>
                <a:ea typeface="Cambria Math" panose="02040503050406030204" pitchFamily="18" charset="0"/>
              </a:rPr>
              <a:t>)</a:t>
            </a:r>
            <a:endParaRPr lang="en-VN" b="1" dirty="0">
              <a:latin typeface="Cambria Math" panose="02040503050406030204" pitchFamily="18" charset="0"/>
              <a:ea typeface="Cambria Math" panose="02040503050406030204" pitchFamily="18" charset="0"/>
            </a:endParaRPr>
          </a:p>
        </p:txBody>
      </p:sp>
      <p:sp>
        <p:nvSpPr>
          <p:cNvPr id="9" name="TextBox 8">
            <a:extLst>
              <a:ext uri="{FF2B5EF4-FFF2-40B4-BE49-F238E27FC236}">
                <a16:creationId xmlns:a16="http://schemas.microsoft.com/office/drawing/2014/main" id="{5EAD92E1-7DFE-1C4F-87FC-B0E99C6C14C2}"/>
              </a:ext>
            </a:extLst>
          </p:cNvPr>
          <p:cNvSpPr txBox="1"/>
          <p:nvPr/>
        </p:nvSpPr>
        <p:spPr>
          <a:xfrm>
            <a:off x="6596743" y="1279970"/>
            <a:ext cx="1883229" cy="338554"/>
          </a:xfrm>
          <a:prstGeom prst="rect">
            <a:avLst/>
          </a:prstGeom>
          <a:noFill/>
        </p:spPr>
        <p:txBody>
          <a:bodyPr wrap="square" rtlCol="0">
            <a:spAutoFit/>
          </a:bodyPr>
          <a:lstStyle/>
          <a:p>
            <a:r>
              <a:rPr lang="en-VN" sz="1600" dirty="0">
                <a:solidFill>
                  <a:srgbClr val="42A68B"/>
                </a:solidFill>
              </a:rPr>
              <a:t>#hinhhoctinhtoan</a:t>
            </a:r>
          </a:p>
        </p:txBody>
      </p:sp>
      <p:sp>
        <p:nvSpPr>
          <p:cNvPr id="10" name="TextBox 9">
            <a:extLst>
              <a:ext uri="{FF2B5EF4-FFF2-40B4-BE49-F238E27FC236}">
                <a16:creationId xmlns:a16="http://schemas.microsoft.com/office/drawing/2014/main" id="{29AA7F83-7DA8-EF41-A0C3-C842C12D6705}"/>
              </a:ext>
            </a:extLst>
          </p:cNvPr>
          <p:cNvSpPr txBox="1"/>
          <p:nvPr/>
        </p:nvSpPr>
        <p:spPr>
          <a:xfrm>
            <a:off x="6596743" y="1957445"/>
            <a:ext cx="4822371" cy="2958439"/>
          </a:xfrm>
          <a:prstGeom prst="rect">
            <a:avLst/>
          </a:prstGeom>
          <a:noFill/>
        </p:spPr>
        <p:txBody>
          <a:bodyPr wrap="square" rtlCol="0">
            <a:spAutoFit/>
          </a:bodyPr>
          <a:lstStyle/>
          <a:p>
            <a:pPr algn="just">
              <a:lnSpc>
                <a:spcPct val="150000"/>
              </a:lnSpc>
            </a:pPr>
            <a:r>
              <a:rPr lang="en-VN" dirty="0">
                <a:latin typeface="Cambria Math" panose="02040503050406030204" pitchFamily="18" charset="0"/>
                <a:ea typeface="Cambria Math" panose="02040503050406030204" pitchFamily="18" charset="0"/>
              </a:rPr>
              <a:t>_ Chọn ngẫu nhiên hai điểm trong tập điểm.</a:t>
            </a:r>
          </a:p>
          <a:p>
            <a:pPr algn="just">
              <a:lnSpc>
                <a:spcPct val="150000"/>
              </a:lnSpc>
            </a:pPr>
            <a:r>
              <a:rPr lang="en-VN" dirty="0">
                <a:latin typeface="Cambria Math" panose="02040503050406030204" pitchFamily="18" charset="0"/>
                <a:ea typeface="Cambria Math" panose="02040503050406030204" pitchFamily="18" charset="0"/>
              </a:rPr>
              <a:t>_ Duyệt qua toàn bộ các điểm còn lại. Với mỗi điểm, tính diện tích đại số của nó với hai điểm đã chọn ban đầu.</a:t>
            </a:r>
          </a:p>
          <a:p>
            <a:pPr algn="just">
              <a:lnSpc>
                <a:spcPct val="150000"/>
              </a:lnSpc>
            </a:pPr>
            <a:r>
              <a:rPr lang="en-VN" dirty="0">
                <a:latin typeface="Cambria Math" panose="02040503050406030204" pitchFamily="18" charset="0"/>
                <a:ea typeface="Cambria Math" panose="02040503050406030204" pitchFamily="18" charset="0"/>
              </a:rPr>
              <a:t>_ Đếm số lượng tích đại số âm và dương, nếu hai tập có độ lớn bằng nhau thì hai điểm đã chọn ban đầu là điểm cần tìm.</a:t>
            </a:r>
          </a:p>
        </p:txBody>
      </p:sp>
      <p:graphicFrame>
        <p:nvGraphicFramePr>
          <p:cNvPr id="11" name="Chart 10">
            <a:extLst>
              <a:ext uri="{FF2B5EF4-FFF2-40B4-BE49-F238E27FC236}">
                <a16:creationId xmlns:a16="http://schemas.microsoft.com/office/drawing/2014/main" id="{F8F4423B-01AE-4145-9D7D-10E533E2F013}"/>
              </a:ext>
            </a:extLst>
          </p:cNvPr>
          <p:cNvGraphicFramePr/>
          <p:nvPr>
            <p:extLst>
              <p:ext uri="{D42A27DB-BD31-4B8C-83A1-F6EECF244321}">
                <p14:modId xmlns:p14="http://schemas.microsoft.com/office/powerpoint/2010/main" val="57033779"/>
              </p:ext>
            </p:extLst>
          </p:nvPr>
        </p:nvGraphicFramePr>
        <p:xfrm>
          <a:off x="613430" y="1416206"/>
          <a:ext cx="5177470" cy="4959065"/>
        </p:xfrm>
        <a:graphic>
          <a:graphicData uri="http://schemas.openxmlformats.org/drawingml/2006/chart">
            <c:chart xmlns:c="http://schemas.openxmlformats.org/drawingml/2006/chart" xmlns:r="http://schemas.openxmlformats.org/officeDocument/2006/relationships" r:id="rId2"/>
          </a:graphicData>
        </a:graphic>
      </p:graphicFrame>
      <p:sp>
        <p:nvSpPr>
          <p:cNvPr id="12" name="Oval 11">
            <a:extLst>
              <a:ext uri="{FF2B5EF4-FFF2-40B4-BE49-F238E27FC236}">
                <a16:creationId xmlns:a16="http://schemas.microsoft.com/office/drawing/2014/main" id="{BE9F81F5-25DA-9548-8889-B3C0454A3F26}"/>
              </a:ext>
            </a:extLst>
          </p:cNvPr>
          <p:cNvSpPr/>
          <p:nvPr/>
        </p:nvSpPr>
        <p:spPr>
          <a:xfrm>
            <a:off x="1187487" y="3599823"/>
            <a:ext cx="378372" cy="3888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3" name="Oval 12">
            <a:extLst>
              <a:ext uri="{FF2B5EF4-FFF2-40B4-BE49-F238E27FC236}">
                <a16:creationId xmlns:a16="http://schemas.microsoft.com/office/drawing/2014/main" id="{EB0C70AC-15FB-4C48-B7E8-7A6C74DB3674}"/>
              </a:ext>
            </a:extLst>
          </p:cNvPr>
          <p:cNvSpPr/>
          <p:nvPr/>
        </p:nvSpPr>
        <p:spPr>
          <a:xfrm>
            <a:off x="4447273" y="3599822"/>
            <a:ext cx="378372" cy="3888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14" name="Straight Connector 13">
            <a:extLst>
              <a:ext uri="{FF2B5EF4-FFF2-40B4-BE49-F238E27FC236}">
                <a16:creationId xmlns:a16="http://schemas.microsoft.com/office/drawing/2014/main" id="{58EC8C80-97BB-EC42-BFF0-2EE47A6FD227}"/>
              </a:ext>
            </a:extLst>
          </p:cNvPr>
          <p:cNvCxnSpPr>
            <a:cxnSpLocks/>
          </p:cNvCxnSpPr>
          <p:nvPr/>
        </p:nvCxnSpPr>
        <p:spPr>
          <a:xfrm>
            <a:off x="1376673" y="3794264"/>
            <a:ext cx="326490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BA41554-3D18-2647-8CEC-F28B5A7EE80A}"/>
              </a:ext>
            </a:extLst>
          </p:cNvPr>
          <p:cNvCxnSpPr>
            <a:cxnSpLocks/>
          </p:cNvCxnSpPr>
          <p:nvPr/>
        </p:nvCxnSpPr>
        <p:spPr>
          <a:xfrm>
            <a:off x="2300763" y="2312101"/>
            <a:ext cx="2340811" cy="1482163"/>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203810C0-206A-964A-9C7E-C2592BFB9AE7}"/>
              </a:ext>
            </a:extLst>
          </p:cNvPr>
          <p:cNvCxnSpPr>
            <a:cxnSpLocks/>
          </p:cNvCxnSpPr>
          <p:nvPr/>
        </p:nvCxnSpPr>
        <p:spPr>
          <a:xfrm flipV="1">
            <a:off x="1376673" y="2312101"/>
            <a:ext cx="924090" cy="1482164"/>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2088B9C-71F4-854F-9731-93DF15369773}"/>
              </a:ext>
            </a:extLst>
          </p:cNvPr>
          <p:cNvCxnSpPr>
            <a:cxnSpLocks/>
          </p:cNvCxnSpPr>
          <p:nvPr/>
        </p:nvCxnSpPr>
        <p:spPr>
          <a:xfrm flipV="1">
            <a:off x="1376673" y="2312101"/>
            <a:ext cx="2330623" cy="1482163"/>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345040E0-84A1-BF48-BEAC-330B61818C70}"/>
              </a:ext>
            </a:extLst>
          </p:cNvPr>
          <p:cNvCxnSpPr>
            <a:cxnSpLocks/>
          </p:cNvCxnSpPr>
          <p:nvPr/>
        </p:nvCxnSpPr>
        <p:spPr>
          <a:xfrm>
            <a:off x="3707296" y="2312101"/>
            <a:ext cx="936040" cy="1482162"/>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966FBB74-4B45-B643-8884-1343C73C5A13}"/>
              </a:ext>
            </a:extLst>
          </p:cNvPr>
          <p:cNvCxnSpPr>
            <a:cxnSpLocks/>
          </p:cNvCxnSpPr>
          <p:nvPr/>
        </p:nvCxnSpPr>
        <p:spPr>
          <a:xfrm>
            <a:off x="1376673" y="3794263"/>
            <a:ext cx="2352703" cy="148216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573E95F8-4DE9-D547-844F-758BAD7CF750}"/>
              </a:ext>
            </a:extLst>
          </p:cNvPr>
          <p:cNvCxnSpPr>
            <a:cxnSpLocks/>
          </p:cNvCxnSpPr>
          <p:nvPr/>
        </p:nvCxnSpPr>
        <p:spPr>
          <a:xfrm flipH="1">
            <a:off x="3716682" y="3794263"/>
            <a:ext cx="924892" cy="148216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F2E0633-5D96-9C4C-96C4-7E808262BBC2}"/>
              </a:ext>
            </a:extLst>
          </p:cNvPr>
          <p:cNvCxnSpPr>
            <a:cxnSpLocks/>
          </p:cNvCxnSpPr>
          <p:nvPr/>
        </p:nvCxnSpPr>
        <p:spPr>
          <a:xfrm>
            <a:off x="1374109" y="3794261"/>
            <a:ext cx="926654" cy="1482162"/>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D0B31664-7B07-AC49-96D5-9030ED345A5B}"/>
              </a:ext>
            </a:extLst>
          </p:cNvPr>
          <p:cNvCxnSpPr>
            <a:cxnSpLocks/>
          </p:cNvCxnSpPr>
          <p:nvPr/>
        </p:nvCxnSpPr>
        <p:spPr>
          <a:xfrm flipH="1">
            <a:off x="2316408" y="3794263"/>
            <a:ext cx="2325166" cy="1482158"/>
          </a:xfrm>
          <a:prstGeom prst="line">
            <a:avLst/>
          </a:prstGeom>
        </p:spPr>
        <p:style>
          <a:lnRef idx="1">
            <a:schemeClr val="dk1"/>
          </a:lnRef>
          <a:fillRef idx="0">
            <a:schemeClr val="dk1"/>
          </a:fillRef>
          <a:effectRef idx="0">
            <a:schemeClr val="dk1"/>
          </a:effectRef>
          <a:fontRef idx="minor">
            <a:schemeClr val="tx1"/>
          </a:fontRef>
        </p:style>
      </p:cxnSp>
      <p:sp>
        <p:nvSpPr>
          <p:cNvPr id="33" name="TextBox 1">
            <a:extLst>
              <a:ext uri="{FF2B5EF4-FFF2-40B4-BE49-F238E27FC236}">
                <a16:creationId xmlns:a16="http://schemas.microsoft.com/office/drawing/2014/main" id="{EF7B1805-8A60-F548-827B-C59B06AC58F4}"/>
              </a:ext>
            </a:extLst>
          </p:cNvPr>
          <p:cNvSpPr txBox="1"/>
          <p:nvPr/>
        </p:nvSpPr>
        <p:spPr>
          <a:xfrm>
            <a:off x="1234851" y="3523691"/>
            <a:ext cx="337930" cy="22860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0</a:t>
            </a:r>
            <a:endParaRPr lang="en-VN" sz="1200" dirty="0">
              <a:latin typeface="Cambria Math" panose="02040503050406030204" pitchFamily="18" charset="0"/>
              <a:ea typeface="Cambria Math" panose="02040503050406030204" pitchFamily="18" charset="0"/>
            </a:endParaRPr>
          </a:p>
        </p:txBody>
      </p:sp>
      <p:sp>
        <p:nvSpPr>
          <p:cNvPr id="34" name="TextBox 2">
            <a:extLst>
              <a:ext uri="{FF2B5EF4-FFF2-40B4-BE49-F238E27FC236}">
                <a16:creationId xmlns:a16="http://schemas.microsoft.com/office/drawing/2014/main" id="{9F556A24-AD9E-C341-821E-B9E1370EE248}"/>
              </a:ext>
            </a:extLst>
          </p:cNvPr>
          <p:cNvSpPr txBox="1"/>
          <p:nvPr/>
        </p:nvSpPr>
        <p:spPr>
          <a:xfrm>
            <a:off x="2160137" y="2018399"/>
            <a:ext cx="337930" cy="22860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1</a:t>
            </a:r>
            <a:endParaRPr lang="en-VN" sz="1200" dirty="0">
              <a:latin typeface="Cambria Math" panose="02040503050406030204" pitchFamily="18" charset="0"/>
              <a:ea typeface="Cambria Math" panose="02040503050406030204" pitchFamily="18" charset="0"/>
            </a:endParaRPr>
          </a:p>
        </p:txBody>
      </p:sp>
      <p:sp>
        <p:nvSpPr>
          <p:cNvPr id="35" name="TextBox 3">
            <a:extLst>
              <a:ext uri="{FF2B5EF4-FFF2-40B4-BE49-F238E27FC236}">
                <a16:creationId xmlns:a16="http://schemas.microsoft.com/office/drawing/2014/main" id="{8D98C8D7-0BF0-3145-9B72-B0FD0CA4FEC1}"/>
              </a:ext>
            </a:extLst>
          </p:cNvPr>
          <p:cNvSpPr txBox="1"/>
          <p:nvPr/>
        </p:nvSpPr>
        <p:spPr>
          <a:xfrm>
            <a:off x="2171023" y="5012645"/>
            <a:ext cx="337930" cy="22860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5</a:t>
            </a:r>
            <a:endParaRPr lang="en-VN" sz="1200" dirty="0">
              <a:latin typeface="Cambria Math" panose="02040503050406030204" pitchFamily="18" charset="0"/>
              <a:ea typeface="Cambria Math" panose="02040503050406030204" pitchFamily="18" charset="0"/>
            </a:endParaRPr>
          </a:p>
        </p:txBody>
      </p:sp>
      <p:sp>
        <p:nvSpPr>
          <p:cNvPr id="36" name="TextBox 4">
            <a:extLst>
              <a:ext uri="{FF2B5EF4-FFF2-40B4-BE49-F238E27FC236}">
                <a16:creationId xmlns:a16="http://schemas.microsoft.com/office/drawing/2014/main" id="{98471186-6C33-444F-B3FC-02BF3A3B96C2}"/>
              </a:ext>
            </a:extLst>
          </p:cNvPr>
          <p:cNvSpPr txBox="1"/>
          <p:nvPr/>
        </p:nvSpPr>
        <p:spPr>
          <a:xfrm>
            <a:off x="3564395" y="2018399"/>
            <a:ext cx="337930" cy="22860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2</a:t>
            </a:r>
            <a:endParaRPr lang="en-VN" sz="1200" dirty="0">
              <a:latin typeface="Cambria Math" panose="02040503050406030204" pitchFamily="18" charset="0"/>
              <a:ea typeface="Cambria Math" panose="02040503050406030204" pitchFamily="18" charset="0"/>
            </a:endParaRPr>
          </a:p>
        </p:txBody>
      </p:sp>
      <p:sp>
        <p:nvSpPr>
          <p:cNvPr id="37" name="TextBox 5">
            <a:extLst>
              <a:ext uri="{FF2B5EF4-FFF2-40B4-BE49-F238E27FC236}">
                <a16:creationId xmlns:a16="http://schemas.microsoft.com/office/drawing/2014/main" id="{A66EF39A-0977-CA45-8580-B13F80BA97E1}"/>
              </a:ext>
            </a:extLst>
          </p:cNvPr>
          <p:cNvSpPr txBox="1"/>
          <p:nvPr/>
        </p:nvSpPr>
        <p:spPr>
          <a:xfrm>
            <a:off x="3586167" y="5012645"/>
            <a:ext cx="337930" cy="22860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4</a:t>
            </a:r>
            <a:endParaRPr lang="en-VN" sz="1200" dirty="0">
              <a:latin typeface="Cambria Math" panose="02040503050406030204" pitchFamily="18" charset="0"/>
              <a:ea typeface="Cambria Math" panose="02040503050406030204" pitchFamily="18" charset="0"/>
            </a:endParaRPr>
          </a:p>
        </p:txBody>
      </p:sp>
      <p:sp>
        <p:nvSpPr>
          <p:cNvPr id="38" name="TextBox 6">
            <a:extLst>
              <a:ext uri="{FF2B5EF4-FFF2-40B4-BE49-F238E27FC236}">
                <a16:creationId xmlns:a16="http://schemas.microsoft.com/office/drawing/2014/main" id="{78F49A1E-4A56-FE41-BD0B-8C1025E0F2EC}"/>
              </a:ext>
            </a:extLst>
          </p:cNvPr>
          <p:cNvSpPr txBox="1"/>
          <p:nvPr/>
        </p:nvSpPr>
        <p:spPr>
          <a:xfrm>
            <a:off x="4511454" y="3529252"/>
            <a:ext cx="337930" cy="22860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3</a:t>
            </a:r>
            <a:endParaRPr lang="en-VN" sz="12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348516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dissolve">
                                      <p:cBhvr>
                                        <p:cTn id="20" dur="500"/>
                                        <p:tgtEl>
                                          <p:spTgt spid="16"/>
                                        </p:tgtEl>
                                      </p:cBhvr>
                                    </p:animEffect>
                                  </p:childTnLst>
                                </p:cTn>
                              </p:par>
                              <p:par>
                                <p:cTn id="21" presetID="9"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dissolv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16"/>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0"/>
                                          </p:stCondLst>
                                        </p:cTn>
                                        <p:tgtEl>
                                          <p:spTgt spid="17"/>
                                        </p:tgtEl>
                                        <p:attrNameLst>
                                          <p:attrName>style.visibility</p:attrName>
                                        </p:attrNameLst>
                                      </p:cBhvr>
                                      <p:to>
                                        <p:strVal val="hidden"/>
                                      </p:to>
                                    </p:set>
                                  </p:childTnLst>
                                </p:cTn>
                              </p:par>
                              <p:par>
                                <p:cTn id="30" presetID="9" presetClass="entr" presetSubtype="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dissolve">
                                      <p:cBhvr>
                                        <p:cTn id="32" dur="500"/>
                                        <p:tgtEl>
                                          <p:spTgt spid="20"/>
                                        </p:tgtEl>
                                      </p:cBhvr>
                                    </p:animEffect>
                                  </p:childTnLst>
                                </p:cTn>
                              </p:par>
                              <p:par>
                                <p:cTn id="33" presetID="9"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dissolve">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20"/>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21"/>
                                        </p:tgtEl>
                                        <p:attrNameLst>
                                          <p:attrName>style.visibility</p:attrName>
                                        </p:attrNameLst>
                                      </p:cBhvr>
                                      <p:to>
                                        <p:strVal val="hidden"/>
                                      </p:to>
                                    </p:set>
                                  </p:childTnLst>
                                </p:cTn>
                              </p:par>
                              <p:par>
                                <p:cTn id="42" presetID="9" presetClass="entr" presetSubtype="0" fill="hold"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dissolve">
                                      <p:cBhvr>
                                        <p:cTn id="44" dur="500"/>
                                        <p:tgtEl>
                                          <p:spTgt spid="26"/>
                                        </p:tgtEl>
                                      </p:cBhvr>
                                    </p:animEffect>
                                  </p:childTnLst>
                                </p:cTn>
                              </p:par>
                              <p:par>
                                <p:cTn id="45" presetID="9"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dissolve">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26"/>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25"/>
                                        </p:tgtEl>
                                        <p:attrNameLst>
                                          <p:attrName>style.visibility</p:attrName>
                                        </p:attrNameLst>
                                      </p:cBhvr>
                                      <p:to>
                                        <p:strVal val="hidden"/>
                                      </p:to>
                                    </p:set>
                                  </p:childTnLst>
                                </p:cTn>
                              </p:par>
                              <p:par>
                                <p:cTn id="54" presetID="9" presetClass="entr" presetSubtype="0" fill="hold"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dissolve">
                                      <p:cBhvr>
                                        <p:cTn id="56" dur="500"/>
                                        <p:tgtEl>
                                          <p:spTgt spid="30"/>
                                        </p:tgtEl>
                                      </p:cBhvr>
                                    </p:animEffect>
                                  </p:childTnLst>
                                </p:cTn>
                              </p:par>
                              <p:par>
                                <p:cTn id="57" presetID="9" presetClass="entr" presetSubtype="0"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dissolve">
                                      <p:cBhvr>
                                        <p:cTn id="59" dur="500"/>
                                        <p:tgtEl>
                                          <p:spTgt spid="29"/>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29"/>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0"/>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96AFE0-0CA2-0D43-9432-938BBDDFD0FB}"/>
              </a:ext>
            </a:extLst>
          </p:cNvPr>
          <p:cNvSpPr/>
          <p:nvPr/>
        </p:nvSpPr>
        <p:spPr>
          <a:xfrm>
            <a:off x="535555" y="321714"/>
            <a:ext cx="155750" cy="273705"/>
          </a:xfrm>
          <a:prstGeom prst="rect">
            <a:avLst/>
          </a:prstGeom>
          <a:solidFill>
            <a:srgbClr val="42A6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 name="TextBox 4">
            <a:extLst>
              <a:ext uri="{FF2B5EF4-FFF2-40B4-BE49-F238E27FC236}">
                <a16:creationId xmlns:a16="http://schemas.microsoft.com/office/drawing/2014/main" id="{C0E59FBF-2BD1-2A44-AF1D-EA847A0C952C}"/>
              </a:ext>
            </a:extLst>
          </p:cNvPr>
          <p:cNvSpPr txBox="1"/>
          <p:nvPr/>
        </p:nvSpPr>
        <p:spPr>
          <a:xfrm>
            <a:off x="708980" y="281210"/>
            <a:ext cx="1246279" cy="369332"/>
          </a:xfrm>
          <a:prstGeom prst="rect">
            <a:avLst/>
          </a:prstGeom>
          <a:noFill/>
        </p:spPr>
        <p:txBody>
          <a:bodyPr wrap="square" rtlCol="0">
            <a:spAutoFit/>
          </a:bodyPr>
          <a:lstStyle/>
          <a:p>
            <a:r>
              <a:rPr lang="en-VN" b="1" dirty="0">
                <a:latin typeface="Cambria Math" panose="02040503050406030204" pitchFamily="18" charset="0"/>
                <a:ea typeface="Cambria Math" panose="02040503050406030204" pitchFamily="18" charset="0"/>
              </a:rPr>
              <a:t>SOLUTION</a:t>
            </a:r>
          </a:p>
        </p:txBody>
      </p:sp>
      <p:sp>
        <p:nvSpPr>
          <p:cNvPr id="6" name="TextBox 5">
            <a:extLst>
              <a:ext uri="{FF2B5EF4-FFF2-40B4-BE49-F238E27FC236}">
                <a16:creationId xmlns:a16="http://schemas.microsoft.com/office/drawing/2014/main" id="{83687401-9344-3A49-91E8-899B3A75D225}"/>
              </a:ext>
            </a:extLst>
          </p:cNvPr>
          <p:cNvSpPr txBox="1"/>
          <p:nvPr/>
        </p:nvSpPr>
        <p:spPr>
          <a:xfrm>
            <a:off x="708980" y="650542"/>
            <a:ext cx="5177470" cy="646331"/>
          </a:xfrm>
          <a:prstGeom prst="rect">
            <a:avLst/>
          </a:prstGeom>
          <a:noFill/>
        </p:spPr>
        <p:txBody>
          <a:bodyPr wrap="square" rtlCol="0">
            <a:spAutoFit/>
          </a:bodyPr>
          <a:lstStyle/>
          <a:p>
            <a:r>
              <a:rPr lang="en-US" sz="3600" b="1" dirty="0">
                <a:latin typeface="Cambria Math" panose="02040503050406030204" pitchFamily="18" charset="0"/>
                <a:ea typeface="Cambria Math" panose="02040503050406030204" pitchFamily="18" charset="0"/>
              </a:rPr>
              <a:t>OUR SOLUTIONS</a:t>
            </a:r>
            <a:endParaRPr lang="en-VN" sz="3600" b="1" dirty="0">
              <a:latin typeface="Cambria Math" panose="02040503050406030204" pitchFamily="18" charset="0"/>
              <a:ea typeface="Cambria Math" panose="02040503050406030204" pitchFamily="18" charset="0"/>
            </a:endParaRPr>
          </a:p>
        </p:txBody>
      </p:sp>
      <p:sp>
        <p:nvSpPr>
          <p:cNvPr id="7" name="Rectangle 6">
            <a:extLst>
              <a:ext uri="{FF2B5EF4-FFF2-40B4-BE49-F238E27FC236}">
                <a16:creationId xmlns:a16="http://schemas.microsoft.com/office/drawing/2014/main" id="{F5D3603B-4B58-BC41-947C-B4D417946F99}"/>
              </a:ext>
            </a:extLst>
          </p:cNvPr>
          <p:cNvSpPr/>
          <p:nvPr/>
        </p:nvSpPr>
        <p:spPr>
          <a:xfrm>
            <a:off x="6305552" y="729000"/>
            <a:ext cx="5400000" cy="5400000"/>
          </a:xfrm>
          <a:prstGeom prst="rect">
            <a:avLst/>
          </a:prstGeom>
          <a:solidFill>
            <a:schemeClr val="bg1"/>
          </a:solidFill>
          <a:ln w="190500">
            <a:solidFill>
              <a:srgbClr val="42A6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TextBox 7">
            <a:extLst>
              <a:ext uri="{FF2B5EF4-FFF2-40B4-BE49-F238E27FC236}">
                <a16:creationId xmlns:a16="http://schemas.microsoft.com/office/drawing/2014/main" id="{17917AA2-EC14-2C45-A6D1-0D70D64EFB2D}"/>
              </a:ext>
            </a:extLst>
          </p:cNvPr>
          <p:cNvSpPr txBox="1"/>
          <p:nvPr/>
        </p:nvSpPr>
        <p:spPr>
          <a:xfrm>
            <a:off x="6596743" y="973707"/>
            <a:ext cx="3080657" cy="400110"/>
          </a:xfrm>
          <a:prstGeom prst="rect">
            <a:avLst/>
          </a:prstGeom>
          <a:noFill/>
        </p:spPr>
        <p:txBody>
          <a:bodyPr wrap="square" rtlCol="0">
            <a:spAutoFit/>
          </a:bodyPr>
          <a:lstStyle/>
          <a:p>
            <a:r>
              <a:rPr lang="en-VN" sz="2000" b="1" dirty="0">
                <a:latin typeface="Cambria Math" panose="02040503050406030204" pitchFamily="18" charset="0"/>
                <a:ea typeface="Cambria Math" panose="02040503050406030204" pitchFamily="18" charset="0"/>
              </a:rPr>
              <a:t>SOLUTION 1 – O(n</a:t>
            </a:r>
            <a:r>
              <a:rPr lang="en-VN" sz="2000" b="1" baseline="30000" dirty="0">
                <a:latin typeface="Cambria Math" panose="02040503050406030204" pitchFamily="18" charset="0"/>
                <a:ea typeface="Cambria Math" panose="02040503050406030204" pitchFamily="18" charset="0"/>
              </a:rPr>
              <a:t>3</a:t>
            </a:r>
            <a:r>
              <a:rPr lang="en-VN" sz="2000" b="1" dirty="0">
                <a:latin typeface="Cambria Math" panose="02040503050406030204" pitchFamily="18" charset="0"/>
                <a:ea typeface="Cambria Math" panose="02040503050406030204" pitchFamily="18" charset="0"/>
              </a:rPr>
              <a:t>)</a:t>
            </a:r>
            <a:endParaRPr lang="en-VN" b="1" dirty="0">
              <a:latin typeface="Cambria Math" panose="02040503050406030204" pitchFamily="18" charset="0"/>
              <a:ea typeface="Cambria Math" panose="02040503050406030204" pitchFamily="18" charset="0"/>
            </a:endParaRPr>
          </a:p>
        </p:txBody>
      </p:sp>
      <p:sp>
        <p:nvSpPr>
          <p:cNvPr id="9" name="TextBox 8">
            <a:extLst>
              <a:ext uri="{FF2B5EF4-FFF2-40B4-BE49-F238E27FC236}">
                <a16:creationId xmlns:a16="http://schemas.microsoft.com/office/drawing/2014/main" id="{5EAD92E1-7DFE-1C4F-87FC-B0E99C6C14C2}"/>
              </a:ext>
            </a:extLst>
          </p:cNvPr>
          <p:cNvSpPr txBox="1"/>
          <p:nvPr/>
        </p:nvSpPr>
        <p:spPr>
          <a:xfrm>
            <a:off x="6596743" y="1279970"/>
            <a:ext cx="1883229" cy="338554"/>
          </a:xfrm>
          <a:prstGeom prst="rect">
            <a:avLst/>
          </a:prstGeom>
          <a:noFill/>
        </p:spPr>
        <p:txBody>
          <a:bodyPr wrap="square" rtlCol="0">
            <a:spAutoFit/>
          </a:bodyPr>
          <a:lstStyle/>
          <a:p>
            <a:r>
              <a:rPr lang="en-VN" sz="1600" dirty="0">
                <a:solidFill>
                  <a:srgbClr val="42A68B"/>
                </a:solidFill>
              </a:rPr>
              <a:t>#hinhhoctinhtoan</a:t>
            </a:r>
          </a:p>
        </p:txBody>
      </p:sp>
      <p:sp>
        <p:nvSpPr>
          <p:cNvPr id="10" name="TextBox 9">
            <a:extLst>
              <a:ext uri="{FF2B5EF4-FFF2-40B4-BE49-F238E27FC236}">
                <a16:creationId xmlns:a16="http://schemas.microsoft.com/office/drawing/2014/main" id="{29AA7F83-7DA8-EF41-A0C3-C842C12D6705}"/>
              </a:ext>
            </a:extLst>
          </p:cNvPr>
          <p:cNvSpPr txBox="1"/>
          <p:nvPr/>
        </p:nvSpPr>
        <p:spPr>
          <a:xfrm>
            <a:off x="6596743" y="1957445"/>
            <a:ext cx="4822371" cy="2127505"/>
          </a:xfrm>
          <a:prstGeom prst="rect">
            <a:avLst/>
          </a:prstGeom>
          <a:noFill/>
        </p:spPr>
        <p:txBody>
          <a:bodyPr wrap="square" rtlCol="0">
            <a:spAutoFit/>
          </a:bodyPr>
          <a:lstStyle/>
          <a:p>
            <a:pPr algn="just">
              <a:lnSpc>
                <a:spcPct val="150000"/>
              </a:lnSpc>
            </a:pPr>
            <a:r>
              <a:rPr lang="en-VN" dirty="0">
                <a:latin typeface="Cambria Math" panose="02040503050406030204" pitchFamily="18" charset="0"/>
                <a:ea typeface="Cambria Math" panose="02040503050406030204" pitchFamily="18" charset="0"/>
              </a:rPr>
              <a:t>_ Chọn hai điểm bất kỳ - O(n</a:t>
            </a:r>
            <a:r>
              <a:rPr lang="en-VN" baseline="30000" dirty="0">
                <a:latin typeface="Cambria Math" panose="02040503050406030204" pitchFamily="18" charset="0"/>
                <a:ea typeface="Cambria Math" panose="02040503050406030204" pitchFamily="18" charset="0"/>
              </a:rPr>
              <a:t>2</a:t>
            </a:r>
            <a:r>
              <a:rPr lang="en-VN" dirty="0">
                <a:latin typeface="Cambria Math" panose="02040503050406030204" pitchFamily="18" charset="0"/>
                <a:ea typeface="Cambria Math" panose="02040503050406030204" pitchFamily="18" charset="0"/>
              </a:rPr>
              <a:t>)</a:t>
            </a:r>
          </a:p>
          <a:p>
            <a:pPr algn="just">
              <a:lnSpc>
                <a:spcPct val="150000"/>
              </a:lnSpc>
            </a:pPr>
            <a:r>
              <a:rPr lang="en-VN" dirty="0">
                <a:latin typeface="Cambria Math" panose="02040503050406030204" pitchFamily="18" charset="0"/>
                <a:ea typeface="Cambria Math" panose="02040503050406030204" pitchFamily="18" charset="0"/>
              </a:rPr>
              <a:t>_ Duyệt để đếm số lượng diện tích đại số âm dương – O(n)</a:t>
            </a:r>
          </a:p>
          <a:p>
            <a:pPr marL="285750" indent="-285750" algn="just">
              <a:lnSpc>
                <a:spcPct val="150000"/>
              </a:lnSpc>
              <a:buFont typeface="Symbol" pitchFamily="2" charset="2"/>
              <a:buChar char="Þ"/>
            </a:pPr>
            <a:r>
              <a:rPr lang="en-VN" b="1" dirty="0">
                <a:latin typeface="Cambria Math" panose="02040503050406030204" pitchFamily="18" charset="0"/>
                <a:ea typeface="Cambria Math" panose="02040503050406030204" pitchFamily="18" charset="0"/>
                <a:sym typeface="Wingdings" pitchFamily="2" charset="2"/>
              </a:rPr>
              <a:t>ĐỘ PHỨC TẠP CỦA THUẬT TOÁN: O(n</a:t>
            </a:r>
            <a:r>
              <a:rPr lang="en-VN" b="1" baseline="30000" dirty="0">
                <a:latin typeface="Cambria Math" panose="02040503050406030204" pitchFamily="18" charset="0"/>
                <a:ea typeface="Cambria Math" panose="02040503050406030204" pitchFamily="18" charset="0"/>
                <a:sym typeface="Wingdings" pitchFamily="2" charset="2"/>
              </a:rPr>
              <a:t>3</a:t>
            </a:r>
            <a:r>
              <a:rPr lang="en-VN" b="1" dirty="0">
                <a:latin typeface="Cambria Math" panose="02040503050406030204" pitchFamily="18" charset="0"/>
                <a:ea typeface="Cambria Math" panose="02040503050406030204" pitchFamily="18" charset="0"/>
                <a:sym typeface="Wingdings" pitchFamily="2" charset="2"/>
              </a:rPr>
              <a:t>) </a:t>
            </a:r>
          </a:p>
          <a:p>
            <a:pPr algn="just">
              <a:lnSpc>
                <a:spcPct val="150000"/>
              </a:lnSpc>
            </a:pPr>
            <a:r>
              <a:rPr lang="en-US" dirty="0">
                <a:latin typeface="Cambria Math" panose="02040503050406030204" pitchFamily="18" charset="0"/>
                <a:ea typeface="Cambria Math" panose="02040503050406030204" pitchFamily="18" charset="0"/>
                <a:sym typeface="Wingdings" pitchFamily="2" charset="2"/>
              </a:rPr>
              <a:t>      </a:t>
            </a:r>
            <a:r>
              <a:rPr lang="en-US" dirty="0" err="1">
                <a:latin typeface="Cambria Math" panose="02040503050406030204" pitchFamily="18" charset="0"/>
                <a:ea typeface="Cambria Math" panose="02040503050406030204" pitchFamily="18" charset="0"/>
                <a:sym typeface="Wingdings" pitchFamily="2" charset="2"/>
              </a:rPr>
              <a:t>với</a:t>
            </a:r>
            <a:r>
              <a:rPr lang="en-US" dirty="0">
                <a:latin typeface="Cambria Math" panose="02040503050406030204" pitchFamily="18" charset="0"/>
                <a:ea typeface="Cambria Math" panose="02040503050406030204" pitchFamily="18" charset="0"/>
                <a:sym typeface="Wingdings" pitchFamily="2" charset="2"/>
              </a:rPr>
              <a:t> n &lt;= 500</a:t>
            </a:r>
            <a:endParaRPr lang="en-VN" dirty="0">
              <a:latin typeface="Cambria Math" panose="02040503050406030204" pitchFamily="18" charset="0"/>
              <a:ea typeface="Cambria Math" panose="02040503050406030204" pitchFamily="18" charset="0"/>
              <a:sym typeface="Wingdings" pitchFamily="2" charset="2"/>
            </a:endParaRPr>
          </a:p>
        </p:txBody>
      </p:sp>
      <p:graphicFrame>
        <p:nvGraphicFramePr>
          <p:cNvPr id="11" name="Chart 10">
            <a:extLst>
              <a:ext uri="{FF2B5EF4-FFF2-40B4-BE49-F238E27FC236}">
                <a16:creationId xmlns:a16="http://schemas.microsoft.com/office/drawing/2014/main" id="{7A1C454F-F6DF-7244-B53B-3224877E62D6}"/>
              </a:ext>
            </a:extLst>
          </p:cNvPr>
          <p:cNvGraphicFramePr/>
          <p:nvPr>
            <p:extLst>
              <p:ext uri="{D42A27DB-BD31-4B8C-83A1-F6EECF244321}">
                <p14:modId xmlns:p14="http://schemas.microsoft.com/office/powerpoint/2010/main" val="2588326641"/>
              </p:ext>
            </p:extLst>
          </p:nvPr>
        </p:nvGraphicFramePr>
        <p:xfrm>
          <a:off x="613430" y="1416206"/>
          <a:ext cx="5177470" cy="4959065"/>
        </p:xfrm>
        <a:graphic>
          <a:graphicData uri="http://schemas.openxmlformats.org/drawingml/2006/chart">
            <c:chart xmlns:c="http://schemas.openxmlformats.org/drawingml/2006/chart" xmlns:r="http://schemas.openxmlformats.org/officeDocument/2006/relationships" r:id="rId2"/>
          </a:graphicData>
        </a:graphic>
      </p:graphicFrame>
      <p:sp>
        <p:nvSpPr>
          <p:cNvPr id="12" name="Oval 11">
            <a:extLst>
              <a:ext uri="{FF2B5EF4-FFF2-40B4-BE49-F238E27FC236}">
                <a16:creationId xmlns:a16="http://schemas.microsoft.com/office/drawing/2014/main" id="{891CE100-2A89-6545-93ED-4FA60FE39503}"/>
              </a:ext>
            </a:extLst>
          </p:cNvPr>
          <p:cNvSpPr/>
          <p:nvPr/>
        </p:nvSpPr>
        <p:spPr>
          <a:xfrm>
            <a:off x="1187487" y="3599823"/>
            <a:ext cx="378372" cy="3888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3" name="Oval 12">
            <a:extLst>
              <a:ext uri="{FF2B5EF4-FFF2-40B4-BE49-F238E27FC236}">
                <a16:creationId xmlns:a16="http://schemas.microsoft.com/office/drawing/2014/main" id="{D3872CBD-B6E7-8444-8553-C162D0D9651B}"/>
              </a:ext>
            </a:extLst>
          </p:cNvPr>
          <p:cNvSpPr/>
          <p:nvPr/>
        </p:nvSpPr>
        <p:spPr>
          <a:xfrm>
            <a:off x="4447273" y="3599822"/>
            <a:ext cx="378372" cy="3888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14" name="Straight Connector 13">
            <a:extLst>
              <a:ext uri="{FF2B5EF4-FFF2-40B4-BE49-F238E27FC236}">
                <a16:creationId xmlns:a16="http://schemas.microsoft.com/office/drawing/2014/main" id="{C390B873-48E5-4743-8934-2FC6F11976B9}"/>
              </a:ext>
            </a:extLst>
          </p:cNvPr>
          <p:cNvCxnSpPr>
            <a:cxnSpLocks/>
          </p:cNvCxnSpPr>
          <p:nvPr/>
        </p:nvCxnSpPr>
        <p:spPr>
          <a:xfrm>
            <a:off x="1360025" y="3782690"/>
            <a:ext cx="327563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
            <a:extLst>
              <a:ext uri="{FF2B5EF4-FFF2-40B4-BE49-F238E27FC236}">
                <a16:creationId xmlns:a16="http://schemas.microsoft.com/office/drawing/2014/main" id="{F3E4B00D-DE3E-4A4C-8A65-7C5799F4AED3}"/>
              </a:ext>
            </a:extLst>
          </p:cNvPr>
          <p:cNvSpPr txBox="1"/>
          <p:nvPr/>
        </p:nvSpPr>
        <p:spPr>
          <a:xfrm>
            <a:off x="1234851" y="3523691"/>
            <a:ext cx="337930" cy="22860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0</a:t>
            </a:r>
            <a:endParaRPr lang="en-VN" sz="1200" dirty="0">
              <a:latin typeface="Cambria Math" panose="02040503050406030204" pitchFamily="18" charset="0"/>
              <a:ea typeface="Cambria Math" panose="02040503050406030204" pitchFamily="18" charset="0"/>
            </a:endParaRPr>
          </a:p>
        </p:txBody>
      </p:sp>
      <p:sp>
        <p:nvSpPr>
          <p:cNvPr id="16" name="TextBox 2">
            <a:extLst>
              <a:ext uri="{FF2B5EF4-FFF2-40B4-BE49-F238E27FC236}">
                <a16:creationId xmlns:a16="http://schemas.microsoft.com/office/drawing/2014/main" id="{A4548AEA-5AFF-A04A-A6B3-9E6BF34EC09E}"/>
              </a:ext>
            </a:extLst>
          </p:cNvPr>
          <p:cNvSpPr txBox="1"/>
          <p:nvPr/>
        </p:nvSpPr>
        <p:spPr>
          <a:xfrm>
            <a:off x="2160137" y="2018399"/>
            <a:ext cx="337930" cy="22860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1</a:t>
            </a:r>
            <a:endParaRPr lang="en-VN" sz="1200" dirty="0">
              <a:latin typeface="Cambria Math" panose="02040503050406030204" pitchFamily="18" charset="0"/>
              <a:ea typeface="Cambria Math" panose="02040503050406030204" pitchFamily="18" charset="0"/>
            </a:endParaRPr>
          </a:p>
        </p:txBody>
      </p:sp>
      <p:sp>
        <p:nvSpPr>
          <p:cNvPr id="17" name="TextBox 3">
            <a:extLst>
              <a:ext uri="{FF2B5EF4-FFF2-40B4-BE49-F238E27FC236}">
                <a16:creationId xmlns:a16="http://schemas.microsoft.com/office/drawing/2014/main" id="{2D346C1E-7350-B34F-A7C0-F56BCBFFB0CD}"/>
              </a:ext>
            </a:extLst>
          </p:cNvPr>
          <p:cNvSpPr txBox="1"/>
          <p:nvPr/>
        </p:nvSpPr>
        <p:spPr>
          <a:xfrm>
            <a:off x="2171023" y="5012645"/>
            <a:ext cx="337930" cy="22860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5</a:t>
            </a:r>
            <a:endParaRPr lang="en-VN" sz="1200" dirty="0">
              <a:latin typeface="Cambria Math" panose="02040503050406030204" pitchFamily="18" charset="0"/>
              <a:ea typeface="Cambria Math" panose="02040503050406030204" pitchFamily="18" charset="0"/>
            </a:endParaRPr>
          </a:p>
        </p:txBody>
      </p:sp>
      <p:sp>
        <p:nvSpPr>
          <p:cNvPr id="18" name="TextBox 4">
            <a:extLst>
              <a:ext uri="{FF2B5EF4-FFF2-40B4-BE49-F238E27FC236}">
                <a16:creationId xmlns:a16="http://schemas.microsoft.com/office/drawing/2014/main" id="{5C67E257-FD9B-034C-92A0-EC89490A9439}"/>
              </a:ext>
            </a:extLst>
          </p:cNvPr>
          <p:cNvSpPr txBox="1"/>
          <p:nvPr/>
        </p:nvSpPr>
        <p:spPr>
          <a:xfrm>
            <a:off x="3564395" y="2018399"/>
            <a:ext cx="337930" cy="22860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2</a:t>
            </a:r>
            <a:endParaRPr lang="en-VN" sz="1200" dirty="0">
              <a:latin typeface="Cambria Math" panose="02040503050406030204" pitchFamily="18" charset="0"/>
              <a:ea typeface="Cambria Math" panose="02040503050406030204" pitchFamily="18" charset="0"/>
            </a:endParaRPr>
          </a:p>
        </p:txBody>
      </p:sp>
      <p:sp>
        <p:nvSpPr>
          <p:cNvPr id="19" name="TextBox 5">
            <a:extLst>
              <a:ext uri="{FF2B5EF4-FFF2-40B4-BE49-F238E27FC236}">
                <a16:creationId xmlns:a16="http://schemas.microsoft.com/office/drawing/2014/main" id="{211F151E-D41F-BC4A-B9FE-A6B7A7C165A0}"/>
              </a:ext>
            </a:extLst>
          </p:cNvPr>
          <p:cNvSpPr txBox="1"/>
          <p:nvPr/>
        </p:nvSpPr>
        <p:spPr>
          <a:xfrm>
            <a:off x="3586167" y="5012645"/>
            <a:ext cx="337930" cy="22860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4</a:t>
            </a:r>
            <a:endParaRPr lang="en-VN" sz="1200" dirty="0">
              <a:latin typeface="Cambria Math" panose="02040503050406030204" pitchFamily="18" charset="0"/>
              <a:ea typeface="Cambria Math" panose="02040503050406030204" pitchFamily="18" charset="0"/>
            </a:endParaRPr>
          </a:p>
        </p:txBody>
      </p:sp>
      <p:sp>
        <p:nvSpPr>
          <p:cNvPr id="20" name="TextBox 6">
            <a:extLst>
              <a:ext uri="{FF2B5EF4-FFF2-40B4-BE49-F238E27FC236}">
                <a16:creationId xmlns:a16="http://schemas.microsoft.com/office/drawing/2014/main" id="{4E2B3BDC-07F2-894D-B08B-84EAEBC7C82F}"/>
              </a:ext>
            </a:extLst>
          </p:cNvPr>
          <p:cNvSpPr txBox="1"/>
          <p:nvPr/>
        </p:nvSpPr>
        <p:spPr>
          <a:xfrm>
            <a:off x="4511454" y="3529252"/>
            <a:ext cx="337930" cy="22860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3</a:t>
            </a:r>
            <a:endParaRPr lang="en-VN" sz="12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686682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EF6BE2-B790-BB4A-AF12-0DFD337D16E4}"/>
              </a:ext>
            </a:extLst>
          </p:cNvPr>
          <p:cNvSpPr/>
          <p:nvPr/>
        </p:nvSpPr>
        <p:spPr>
          <a:xfrm>
            <a:off x="535555" y="321714"/>
            <a:ext cx="155750" cy="273705"/>
          </a:xfrm>
          <a:prstGeom prst="rect">
            <a:avLst/>
          </a:prstGeom>
          <a:solidFill>
            <a:srgbClr val="42A6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 name="TextBox 4">
            <a:extLst>
              <a:ext uri="{FF2B5EF4-FFF2-40B4-BE49-F238E27FC236}">
                <a16:creationId xmlns:a16="http://schemas.microsoft.com/office/drawing/2014/main" id="{64520FF1-6420-7641-9E8C-5684C573B1A9}"/>
              </a:ext>
            </a:extLst>
          </p:cNvPr>
          <p:cNvSpPr txBox="1"/>
          <p:nvPr/>
        </p:nvSpPr>
        <p:spPr>
          <a:xfrm>
            <a:off x="708980" y="281210"/>
            <a:ext cx="1246279" cy="369332"/>
          </a:xfrm>
          <a:prstGeom prst="rect">
            <a:avLst/>
          </a:prstGeom>
          <a:noFill/>
        </p:spPr>
        <p:txBody>
          <a:bodyPr wrap="square" rtlCol="0">
            <a:spAutoFit/>
          </a:bodyPr>
          <a:lstStyle/>
          <a:p>
            <a:r>
              <a:rPr lang="en-VN" b="1" dirty="0">
                <a:latin typeface="Cambria Math" panose="02040503050406030204" pitchFamily="18" charset="0"/>
                <a:ea typeface="Cambria Math" panose="02040503050406030204" pitchFamily="18" charset="0"/>
              </a:rPr>
              <a:t>SOLUTION</a:t>
            </a:r>
          </a:p>
        </p:txBody>
      </p:sp>
      <p:sp>
        <p:nvSpPr>
          <p:cNvPr id="6" name="TextBox 5">
            <a:extLst>
              <a:ext uri="{FF2B5EF4-FFF2-40B4-BE49-F238E27FC236}">
                <a16:creationId xmlns:a16="http://schemas.microsoft.com/office/drawing/2014/main" id="{93BA2B5D-A6DD-F648-8AD1-5433ACB3F471}"/>
              </a:ext>
            </a:extLst>
          </p:cNvPr>
          <p:cNvSpPr txBox="1"/>
          <p:nvPr/>
        </p:nvSpPr>
        <p:spPr>
          <a:xfrm>
            <a:off x="708980" y="650542"/>
            <a:ext cx="5177470" cy="646331"/>
          </a:xfrm>
          <a:prstGeom prst="rect">
            <a:avLst/>
          </a:prstGeom>
          <a:noFill/>
        </p:spPr>
        <p:txBody>
          <a:bodyPr wrap="square" rtlCol="0">
            <a:spAutoFit/>
          </a:bodyPr>
          <a:lstStyle/>
          <a:p>
            <a:r>
              <a:rPr lang="en-US" sz="3600" b="1" dirty="0">
                <a:latin typeface="Cambria Math" panose="02040503050406030204" pitchFamily="18" charset="0"/>
                <a:ea typeface="Cambria Math" panose="02040503050406030204" pitchFamily="18" charset="0"/>
              </a:rPr>
              <a:t>OUR SOLUTIONS</a:t>
            </a:r>
            <a:endParaRPr lang="en-VN" sz="3600" b="1" dirty="0">
              <a:latin typeface="Cambria Math" panose="02040503050406030204" pitchFamily="18" charset="0"/>
              <a:ea typeface="Cambria Math" panose="02040503050406030204" pitchFamily="18" charset="0"/>
            </a:endParaRPr>
          </a:p>
        </p:txBody>
      </p:sp>
      <p:sp>
        <p:nvSpPr>
          <p:cNvPr id="7" name="Rectangle 6">
            <a:extLst>
              <a:ext uri="{FF2B5EF4-FFF2-40B4-BE49-F238E27FC236}">
                <a16:creationId xmlns:a16="http://schemas.microsoft.com/office/drawing/2014/main" id="{433BCC67-F5EE-4A4E-98BC-14969DE67DF7}"/>
              </a:ext>
            </a:extLst>
          </p:cNvPr>
          <p:cNvSpPr/>
          <p:nvPr/>
        </p:nvSpPr>
        <p:spPr>
          <a:xfrm>
            <a:off x="6305552" y="729000"/>
            <a:ext cx="5400000" cy="5400000"/>
          </a:xfrm>
          <a:prstGeom prst="rect">
            <a:avLst/>
          </a:prstGeom>
          <a:solidFill>
            <a:schemeClr val="bg1"/>
          </a:solidFill>
          <a:ln w="190500">
            <a:solidFill>
              <a:srgbClr val="42A6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TextBox 7">
            <a:extLst>
              <a:ext uri="{FF2B5EF4-FFF2-40B4-BE49-F238E27FC236}">
                <a16:creationId xmlns:a16="http://schemas.microsoft.com/office/drawing/2014/main" id="{E8F289B1-104D-4742-8B3D-431203C846C9}"/>
              </a:ext>
            </a:extLst>
          </p:cNvPr>
          <p:cNvSpPr txBox="1"/>
          <p:nvPr/>
        </p:nvSpPr>
        <p:spPr>
          <a:xfrm>
            <a:off x="6596743" y="973707"/>
            <a:ext cx="3080657" cy="400110"/>
          </a:xfrm>
          <a:prstGeom prst="rect">
            <a:avLst/>
          </a:prstGeom>
          <a:noFill/>
        </p:spPr>
        <p:txBody>
          <a:bodyPr wrap="square" rtlCol="0">
            <a:spAutoFit/>
          </a:bodyPr>
          <a:lstStyle/>
          <a:p>
            <a:r>
              <a:rPr lang="en-VN" sz="2000" b="1" dirty="0">
                <a:latin typeface="Cambria Math" panose="02040503050406030204" pitchFamily="18" charset="0"/>
                <a:ea typeface="Cambria Math" panose="02040503050406030204" pitchFamily="18" charset="0"/>
              </a:rPr>
              <a:t>SOLUTION 1 – O(n</a:t>
            </a:r>
            <a:r>
              <a:rPr lang="en-VN" sz="2000" b="1" baseline="30000" dirty="0">
                <a:latin typeface="Cambria Math" panose="02040503050406030204" pitchFamily="18" charset="0"/>
                <a:ea typeface="Cambria Math" panose="02040503050406030204" pitchFamily="18" charset="0"/>
              </a:rPr>
              <a:t>3</a:t>
            </a:r>
            <a:r>
              <a:rPr lang="en-VN" sz="2000" b="1" dirty="0">
                <a:latin typeface="Cambria Math" panose="02040503050406030204" pitchFamily="18" charset="0"/>
                <a:ea typeface="Cambria Math" panose="02040503050406030204" pitchFamily="18" charset="0"/>
              </a:rPr>
              <a:t>)</a:t>
            </a:r>
            <a:endParaRPr lang="en-VN" b="1" dirty="0">
              <a:latin typeface="Cambria Math" panose="02040503050406030204" pitchFamily="18" charset="0"/>
              <a:ea typeface="Cambria Math" panose="02040503050406030204" pitchFamily="18" charset="0"/>
            </a:endParaRPr>
          </a:p>
        </p:txBody>
      </p:sp>
      <p:sp>
        <p:nvSpPr>
          <p:cNvPr id="9" name="TextBox 8">
            <a:extLst>
              <a:ext uri="{FF2B5EF4-FFF2-40B4-BE49-F238E27FC236}">
                <a16:creationId xmlns:a16="http://schemas.microsoft.com/office/drawing/2014/main" id="{F1B58927-3B73-2844-B76F-4626E183EFEE}"/>
              </a:ext>
            </a:extLst>
          </p:cNvPr>
          <p:cNvSpPr txBox="1"/>
          <p:nvPr/>
        </p:nvSpPr>
        <p:spPr>
          <a:xfrm>
            <a:off x="6596743" y="1279970"/>
            <a:ext cx="1883229" cy="338554"/>
          </a:xfrm>
          <a:prstGeom prst="rect">
            <a:avLst/>
          </a:prstGeom>
          <a:noFill/>
        </p:spPr>
        <p:txBody>
          <a:bodyPr wrap="square" rtlCol="0">
            <a:spAutoFit/>
          </a:bodyPr>
          <a:lstStyle/>
          <a:p>
            <a:r>
              <a:rPr lang="en-VN" sz="1600" dirty="0">
                <a:solidFill>
                  <a:srgbClr val="42A68B"/>
                </a:solidFill>
              </a:rPr>
              <a:t>#hinhhoctinhtoan</a:t>
            </a:r>
          </a:p>
        </p:txBody>
      </p:sp>
      <p:sp>
        <p:nvSpPr>
          <p:cNvPr id="10" name="TextBox 9">
            <a:extLst>
              <a:ext uri="{FF2B5EF4-FFF2-40B4-BE49-F238E27FC236}">
                <a16:creationId xmlns:a16="http://schemas.microsoft.com/office/drawing/2014/main" id="{0E7CE156-4238-0B44-A4B1-7F6AA5EF9CA6}"/>
              </a:ext>
            </a:extLst>
          </p:cNvPr>
          <p:cNvSpPr txBox="1"/>
          <p:nvPr/>
        </p:nvSpPr>
        <p:spPr>
          <a:xfrm>
            <a:off x="6596743" y="1589425"/>
            <a:ext cx="4822371" cy="3970318"/>
          </a:xfrm>
          <a:prstGeom prst="rect">
            <a:avLst/>
          </a:prstGeom>
          <a:noFill/>
        </p:spPr>
        <p:txBody>
          <a:bodyPr wrap="square" rtlCol="0">
            <a:spAutoFit/>
          </a:bodyPr>
          <a:lstStyle/>
          <a:p>
            <a:pPr algn="just"/>
            <a:r>
              <a:rPr lang="en-US" b="1" dirty="0">
                <a:latin typeface="Cambria Math" panose="02040503050406030204" pitchFamily="18" charset="0"/>
                <a:ea typeface="Cambria Math" panose="02040503050406030204" pitchFamily="18" charset="0"/>
                <a:sym typeface="Wingdings" pitchFamily="2" charset="2"/>
              </a:rPr>
              <a:t>PSEUDOCODE</a:t>
            </a:r>
          </a:p>
          <a:p>
            <a:pPr algn="just"/>
            <a:endParaRPr lang="en-US" dirty="0">
              <a:latin typeface="Cambria Math" panose="02040503050406030204" pitchFamily="18" charset="0"/>
              <a:ea typeface="Cambria Math" panose="02040503050406030204" pitchFamily="18" charset="0"/>
              <a:sym typeface="Wingdings" pitchFamily="2" charset="2"/>
            </a:endParaRPr>
          </a:p>
          <a:p>
            <a:pPr algn="just"/>
            <a:r>
              <a:rPr lang="en-US" dirty="0">
                <a:latin typeface="Cambria Math" panose="02040503050406030204" pitchFamily="18" charset="0"/>
                <a:ea typeface="Cambria Math" panose="02040503050406030204" pitchFamily="18" charset="0"/>
                <a:sym typeface="Wingdings" pitchFamily="2" charset="2"/>
              </a:rPr>
              <a:t>for </a:t>
            </a:r>
            <a:r>
              <a:rPr lang="en-US" dirty="0" err="1">
                <a:latin typeface="Cambria Math" panose="02040503050406030204" pitchFamily="18" charset="0"/>
                <a:ea typeface="Cambria Math" panose="02040503050406030204" pitchFamily="18" charset="0"/>
                <a:sym typeface="Wingdings" pitchFamily="2" charset="2"/>
              </a:rPr>
              <a:t>i</a:t>
            </a:r>
            <a:r>
              <a:rPr lang="en-US" dirty="0">
                <a:latin typeface="Cambria Math" panose="02040503050406030204" pitchFamily="18" charset="0"/>
                <a:ea typeface="Cambria Math" panose="02040503050406030204" pitchFamily="18" charset="0"/>
                <a:sym typeface="Wingdings" pitchFamily="2" charset="2"/>
              </a:rPr>
              <a:t> = 1 → n:</a:t>
            </a:r>
          </a:p>
          <a:p>
            <a:pPr algn="just"/>
            <a:r>
              <a:rPr lang="en-US" dirty="0">
                <a:latin typeface="Cambria Math" panose="02040503050406030204" pitchFamily="18" charset="0"/>
                <a:ea typeface="Cambria Math" panose="02040503050406030204" pitchFamily="18" charset="0"/>
                <a:sym typeface="Wingdings" pitchFamily="2" charset="2"/>
              </a:rPr>
              <a:t>    for j = </a:t>
            </a:r>
            <a:r>
              <a:rPr lang="en-US" dirty="0" err="1">
                <a:latin typeface="Cambria Math" panose="02040503050406030204" pitchFamily="18" charset="0"/>
                <a:ea typeface="Cambria Math" panose="02040503050406030204" pitchFamily="18" charset="0"/>
                <a:sym typeface="Wingdings" pitchFamily="2" charset="2"/>
              </a:rPr>
              <a:t>i</a:t>
            </a:r>
            <a:r>
              <a:rPr lang="en-US" dirty="0">
                <a:latin typeface="Cambria Math" panose="02040503050406030204" pitchFamily="18" charset="0"/>
                <a:ea typeface="Cambria Math" panose="02040503050406030204" pitchFamily="18" charset="0"/>
                <a:sym typeface="Wingdings" pitchFamily="2" charset="2"/>
              </a:rPr>
              <a:t> + 1 → n:</a:t>
            </a:r>
          </a:p>
          <a:p>
            <a:pPr algn="just"/>
            <a:r>
              <a:rPr lang="en-US" dirty="0">
                <a:latin typeface="Cambria Math" panose="02040503050406030204" pitchFamily="18" charset="0"/>
                <a:ea typeface="Cambria Math" panose="02040503050406030204" pitchFamily="18" charset="0"/>
                <a:sym typeface="Wingdings" pitchFamily="2" charset="2"/>
              </a:rPr>
              <a:t>        </a:t>
            </a:r>
            <a:r>
              <a:rPr lang="en-US" dirty="0" err="1">
                <a:latin typeface="Cambria Math" panose="02040503050406030204" pitchFamily="18" charset="0"/>
                <a:ea typeface="Cambria Math" panose="02040503050406030204" pitchFamily="18" charset="0"/>
                <a:sym typeface="Wingdings" pitchFamily="2" charset="2"/>
              </a:rPr>
              <a:t>cnt_pos</a:t>
            </a:r>
            <a:r>
              <a:rPr lang="en-US" dirty="0">
                <a:latin typeface="Cambria Math" panose="02040503050406030204" pitchFamily="18" charset="0"/>
                <a:ea typeface="Cambria Math" panose="02040503050406030204" pitchFamily="18" charset="0"/>
                <a:sym typeface="Wingdings" pitchFamily="2" charset="2"/>
              </a:rPr>
              <a:t> = 0</a:t>
            </a:r>
          </a:p>
          <a:p>
            <a:pPr algn="just"/>
            <a:r>
              <a:rPr lang="en-US" dirty="0">
                <a:latin typeface="Cambria Math" panose="02040503050406030204" pitchFamily="18" charset="0"/>
                <a:ea typeface="Cambria Math" panose="02040503050406030204" pitchFamily="18" charset="0"/>
                <a:sym typeface="Wingdings" pitchFamily="2" charset="2"/>
              </a:rPr>
              <a:t>        </a:t>
            </a:r>
            <a:r>
              <a:rPr lang="en-US" dirty="0" err="1">
                <a:latin typeface="Cambria Math" panose="02040503050406030204" pitchFamily="18" charset="0"/>
                <a:ea typeface="Cambria Math" panose="02040503050406030204" pitchFamily="18" charset="0"/>
                <a:sym typeface="Wingdings" pitchFamily="2" charset="2"/>
              </a:rPr>
              <a:t>cnt_neg</a:t>
            </a:r>
            <a:r>
              <a:rPr lang="en-US" dirty="0">
                <a:latin typeface="Cambria Math" panose="02040503050406030204" pitchFamily="18" charset="0"/>
                <a:ea typeface="Cambria Math" panose="02040503050406030204" pitchFamily="18" charset="0"/>
                <a:sym typeface="Wingdings" pitchFamily="2" charset="2"/>
              </a:rPr>
              <a:t> = 0</a:t>
            </a:r>
          </a:p>
          <a:p>
            <a:pPr algn="just"/>
            <a:r>
              <a:rPr lang="en-US" dirty="0">
                <a:latin typeface="Cambria Math" panose="02040503050406030204" pitchFamily="18" charset="0"/>
                <a:ea typeface="Cambria Math" panose="02040503050406030204" pitchFamily="18" charset="0"/>
                <a:sym typeface="Wingdings" pitchFamily="2" charset="2"/>
              </a:rPr>
              <a:t>        for k = j + 1 → n:</a:t>
            </a:r>
          </a:p>
          <a:p>
            <a:pPr algn="just"/>
            <a:r>
              <a:rPr lang="en-US" dirty="0">
                <a:latin typeface="Cambria Math" panose="02040503050406030204" pitchFamily="18" charset="0"/>
                <a:ea typeface="Cambria Math" panose="02040503050406030204" pitchFamily="18" charset="0"/>
                <a:sym typeface="Wingdings" pitchFamily="2" charset="2"/>
              </a:rPr>
              <a:t>            if </a:t>
            </a:r>
            <a:r>
              <a:rPr lang="en-US" dirty="0" err="1">
                <a:latin typeface="Cambria Math" panose="02040503050406030204" pitchFamily="18" charset="0"/>
                <a:ea typeface="Cambria Math" panose="02040503050406030204" pitchFamily="18" charset="0"/>
                <a:sym typeface="Wingdings" pitchFamily="2" charset="2"/>
              </a:rPr>
              <a:t>dtds</a:t>
            </a:r>
            <a:r>
              <a:rPr lang="en-US" dirty="0">
                <a:latin typeface="Cambria Math" panose="02040503050406030204" pitchFamily="18" charset="0"/>
                <a:ea typeface="Cambria Math" panose="02040503050406030204" pitchFamily="18" charset="0"/>
                <a:sym typeface="Wingdings" pitchFamily="2" charset="2"/>
              </a:rPr>
              <a:t>(points[</a:t>
            </a:r>
            <a:r>
              <a:rPr lang="en-US" dirty="0" err="1">
                <a:latin typeface="Cambria Math" panose="02040503050406030204" pitchFamily="18" charset="0"/>
                <a:ea typeface="Cambria Math" panose="02040503050406030204" pitchFamily="18" charset="0"/>
                <a:sym typeface="Wingdings" pitchFamily="2" charset="2"/>
              </a:rPr>
              <a:t>i</a:t>
            </a:r>
            <a:r>
              <a:rPr lang="en-US" dirty="0">
                <a:latin typeface="Cambria Math" panose="02040503050406030204" pitchFamily="18" charset="0"/>
                <a:ea typeface="Cambria Math" panose="02040503050406030204" pitchFamily="18" charset="0"/>
                <a:sym typeface="Wingdings" pitchFamily="2" charset="2"/>
              </a:rPr>
              <a:t>], points[j], points[k]) &gt; 0:</a:t>
            </a:r>
          </a:p>
          <a:p>
            <a:pPr algn="just"/>
            <a:r>
              <a:rPr lang="en-US" dirty="0">
                <a:latin typeface="Cambria Math" panose="02040503050406030204" pitchFamily="18" charset="0"/>
                <a:ea typeface="Cambria Math" panose="02040503050406030204" pitchFamily="18" charset="0"/>
                <a:sym typeface="Wingdings" pitchFamily="2" charset="2"/>
              </a:rPr>
              <a:t>                </a:t>
            </a:r>
            <a:r>
              <a:rPr lang="en-US" dirty="0" err="1">
                <a:latin typeface="Cambria Math" panose="02040503050406030204" pitchFamily="18" charset="0"/>
                <a:ea typeface="Cambria Math" panose="02040503050406030204" pitchFamily="18" charset="0"/>
                <a:sym typeface="Wingdings" pitchFamily="2" charset="2"/>
              </a:rPr>
              <a:t>cnt_pos</a:t>
            </a:r>
            <a:r>
              <a:rPr lang="en-US" dirty="0">
                <a:latin typeface="Cambria Math" panose="02040503050406030204" pitchFamily="18" charset="0"/>
                <a:ea typeface="Cambria Math" panose="02040503050406030204" pitchFamily="18" charset="0"/>
                <a:sym typeface="Wingdings" pitchFamily="2" charset="2"/>
              </a:rPr>
              <a:t> += 1</a:t>
            </a:r>
          </a:p>
          <a:p>
            <a:pPr algn="just"/>
            <a:r>
              <a:rPr lang="en-US" dirty="0">
                <a:latin typeface="Cambria Math" panose="02040503050406030204" pitchFamily="18" charset="0"/>
                <a:ea typeface="Cambria Math" panose="02040503050406030204" pitchFamily="18" charset="0"/>
                <a:sym typeface="Wingdings" pitchFamily="2" charset="2"/>
              </a:rPr>
              <a:t>            else:</a:t>
            </a:r>
          </a:p>
          <a:p>
            <a:pPr algn="just"/>
            <a:r>
              <a:rPr lang="en-US" dirty="0">
                <a:latin typeface="Cambria Math" panose="02040503050406030204" pitchFamily="18" charset="0"/>
                <a:ea typeface="Cambria Math" panose="02040503050406030204" pitchFamily="18" charset="0"/>
                <a:sym typeface="Wingdings" pitchFamily="2" charset="2"/>
              </a:rPr>
              <a:t>                </a:t>
            </a:r>
            <a:r>
              <a:rPr lang="en-US" dirty="0" err="1">
                <a:latin typeface="Cambria Math" panose="02040503050406030204" pitchFamily="18" charset="0"/>
                <a:ea typeface="Cambria Math" panose="02040503050406030204" pitchFamily="18" charset="0"/>
                <a:sym typeface="Wingdings" pitchFamily="2" charset="2"/>
              </a:rPr>
              <a:t>cnt_neg</a:t>
            </a:r>
            <a:r>
              <a:rPr lang="en-US" dirty="0">
                <a:latin typeface="Cambria Math" panose="02040503050406030204" pitchFamily="18" charset="0"/>
                <a:ea typeface="Cambria Math" panose="02040503050406030204" pitchFamily="18" charset="0"/>
                <a:sym typeface="Wingdings" pitchFamily="2" charset="2"/>
              </a:rPr>
              <a:t> += 1</a:t>
            </a:r>
          </a:p>
          <a:p>
            <a:pPr algn="just"/>
            <a:r>
              <a:rPr lang="en-VN" dirty="0">
                <a:latin typeface="Cambria Math" panose="02040503050406030204" pitchFamily="18" charset="0"/>
                <a:ea typeface="Cambria Math" panose="02040503050406030204" pitchFamily="18" charset="0"/>
                <a:sym typeface="Wingdings" pitchFamily="2" charset="2"/>
              </a:rPr>
              <a:t>        if cnt_pos == cnt_neg:</a:t>
            </a:r>
          </a:p>
          <a:p>
            <a:pPr algn="just"/>
            <a:r>
              <a:rPr lang="en-VN" dirty="0">
                <a:latin typeface="Cambria Math" panose="02040503050406030204" pitchFamily="18" charset="0"/>
                <a:ea typeface="Cambria Math" panose="02040503050406030204" pitchFamily="18" charset="0"/>
                <a:sym typeface="Wingdings" pitchFamily="2" charset="2"/>
              </a:rPr>
              <a:t>            print(</a:t>
            </a:r>
            <a:r>
              <a:rPr lang="en-US" dirty="0" err="1">
                <a:latin typeface="Cambria Math" panose="02040503050406030204" pitchFamily="18" charset="0"/>
                <a:ea typeface="Cambria Math" panose="02040503050406030204" pitchFamily="18" charset="0"/>
                <a:sym typeface="Wingdings" pitchFamily="2" charset="2"/>
              </a:rPr>
              <a:t>i</a:t>
            </a:r>
            <a:r>
              <a:rPr lang="en-US" dirty="0">
                <a:latin typeface="Cambria Math" panose="02040503050406030204" pitchFamily="18" charset="0"/>
                <a:ea typeface="Cambria Math" panose="02040503050406030204" pitchFamily="18" charset="0"/>
                <a:sym typeface="Wingdings" pitchFamily="2" charset="2"/>
              </a:rPr>
              <a:t>, j)</a:t>
            </a:r>
          </a:p>
          <a:p>
            <a:pPr algn="just"/>
            <a:r>
              <a:rPr lang="en-US" dirty="0">
                <a:latin typeface="Cambria Math" panose="02040503050406030204" pitchFamily="18" charset="0"/>
                <a:ea typeface="Cambria Math" panose="02040503050406030204" pitchFamily="18" charset="0"/>
                <a:sym typeface="Wingdings" pitchFamily="2" charset="2"/>
              </a:rPr>
              <a:t>            return</a:t>
            </a:r>
            <a:endParaRPr lang="en-VN" dirty="0">
              <a:latin typeface="Cambria Math" panose="02040503050406030204" pitchFamily="18" charset="0"/>
              <a:ea typeface="Cambria Math" panose="02040503050406030204" pitchFamily="18" charset="0"/>
              <a:sym typeface="Wingdings" pitchFamily="2" charset="2"/>
            </a:endParaRPr>
          </a:p>
        </p:txBody>
      </p:sp>
      <p:graphicFrame>
        <p:nvGraphicFramePr>
          <p:cNvPr id="11" name="Chart 10">
            <a:extLst>
              <a:ext uri="{FF2B5EF4-FFF2-40B4-BE49-F238E27FC236}">
                <a16:creationId xmlns:a16="http://schemas.microsoft.com/office/drawing/2014/main" id="{B8EBA6AD-EBE9-4447-9F4C-4D6A09CFC3D9}"/>
              </a:ext>
            </a:extLst>
          </p:cNvPr>
          <p:cNvGraphicFramePr/>
          <p:nvPr>
            <p:extLst>
              <p:ext uri="{D42A27DB-BD31-4B8C-83A1-F6EECF244321}">
                <p14:modId xmlns:p14="http://schemas.microsoft.com/office/powerpoint/2010/main" val="518536385"/>
              </p:ext>
            </p:extLst>
          </p:nvPr>
        </p:nvGraphicFramePr>
        <p:xfrm>
          <a:off x="613430" y="1416206"/>
          <a:ext cx="5177470" cy="4959065"/>
        </p:xfrm>
        <a:graphic>
          <a:graphicData uri="http://schemas.openxmlformats.org/drawingml/2006/chart">
            <c:chart xmlns:c="http://schemas.openxmlformats.org/drawingml/2006/chart" xmlns:r="http://schemas.openxmlformats.org/officeDocument/2006/relationships" r:id="rId2"/>
          </a:graphicData>
        </a:graphic>
      </p:graphicFrame>
      <p:sp>
        <p:nvSpPr>
          <p:cNvPr id="12" name="Oval 11">
            <a:extLst>
              <a:ext uri="{FF2B5EF4-FFF2-40B4-BE49-F238E27FC236}">
                <a16:creationId xmlns:a16="http://schemas.microsoft.com/office/drawing/2014/main" id="{11637B24-D0CA-E64A-B166-4161381CC166}"/>
              </a:ext>
            </a:extLst>
          </p:cNvPr>
          <p:cNvSpPr/>
          <p:nvPr/>
        </p:nvSpPr>
        <p:spPr>
          <a:xfrm>
            <a:off x="1187487" y="3599823"/>
            <a:ext cx="378372" cy="3888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3" name="Oval 12">
            <a:extLst>
              <a:ext uri="{FF2B5EF4-FFF2-40B4-BE49-F238E27FC236}">
                <a16:creationId xmlns:a16="http://schemas.microsoft.com/office/drawing/2014/main" id="{66562F03-381A-3E4F-991C-8C96A504B59D}"/>
              </a:ext>
            </a:extLst>
          </p:cNvPr>
          <p:cNvSpPr/>
          <p:nvPr/>
        </p:nvSpPr>
        <p:spPr>
          <a:xfrm>
            <a:off x="4447273" y="3599822"/>
            <a:ext cx="378372" cy="3888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14" name="Straight Connector 13">
            <a:extLst>
              <a:ext uri="{FF2B5EF4-FFF2-40B4-BE49-F238E27FC236}">
                <a16:creationId xmlns:a16="http://schemas.microsoft.com/office/drawing/2014/main" id="{A65851D8-642C-9A43-B0D3-95DFAC6DD4CB}"/>
              </a:ext>
            </a:extLst>
          </p:cNvPr>
          <p:cNvCxnSpPr>
            <a:cxnSpLocks/>
          </p:cNvCxnSpPr>
          <p:nvPr/>
        </p:nvCxnSpPr>
        <p:spPr>
          <a:xfrm>
            <a:off x="1360025" y="3782690"/>
            <a:ext cx="327563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
            <a:extLst>
              <a:ext uri="{FF2B5EF4-FFF2-40B4-BE49-F238E27FC236}">
                <a16:creationId xmlns:a16="http://schemas.microsoft.com/office/drawing/2014/main" id="{CDF9DBEA-85B0-0847-A635-755C587DA52F}"/>
              </a:ext>
            </a:extLst>
          </p:cNvPr>
          <p:cNvSpPr txBox="1"/>
          <p:nvPr/>
        </p:nvSpPr>
        <p:spPr>
          <a:xfrm>
            <a:off x="1234851" y="3523691"/>
            <a:ext cx="337930" cy="22860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0</a:t>
            </a:r>
            <a:endParaRPr lang="en-VN" sz="1200" dirty="0">
              <a:latin typeface="Cambria Math" panose="02040503050406030204" pitchFamily="18" charset="0"/>
              <a:ea typeface="Cambria Math" panose="02040503050406030204" pitchFamily="18" charset="0"/>
            </a:endParaRPr>
          </a:p>
        </p:txBody>
      </p:sp>
      <p:sp>
        <p:nvSpPr>
          <p:cNvPr id="16" name="TextBox 2">
            <a:extLst>
              <a:ext uri="{FF2B5EF4-FFF2-40B4-BE49-F238E27FC236}">
                <a16:creationId xmlns:a16="http://schemas.microsoft.com/office/drawing/2014/main" id="{575A8F8A-1753-7345-B43A-F663129A350C}"/>
              </a:ext>
            </a:extLst>
          </p:cNvPr>
          <p:cNvSpPr txBox="1"/>
          <p:nvPr/>
        </p:nvSpPr>
        <p:spPr>
          <a:xfrm>
            <a:off x="2160137" y="2018399"/>
            <a:ext cx="337930" cy="22860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1</a:t>
            </a:r>
            <a:endParaRPr lang="en-VN" sz="1200" dirty="0">
              <a:latin typeface="Cambria Math" panose="02040503050406030204" pitchFamily="18" charset="0"/>
              <a:ea typeface="Cambria Math" panose="02040503050406030204" pitchFamily="18" charset="0"/>
            </a:endParaRPr>
          </a:p>
        </p:txBody>
      </p:sp>
      <p:sp>
        <p:nvSpPr>
          <p:cNvPr id="17" name="TextBox 3">
            <a:extLst>
              <a:ext uri="{FF2B5EF4-FFF2-40B4-BE49-F238E27FC236}">
                <a16:creationId xmlns:a16="http://schemas.microsoft.com/office/drawing/2014/main" id="{28A5ECCD-F90C-3341-B18F-4562658915D2}"/>
              </a:ext>
            </a:extLst>
          </p:cNvPr>
          <p:cNvSpPr txBox="1"/>
          <p:nvPr/>
        </p:nvSpPr>
        <p:spPr>
          <a:xfrm>
            <a:off x="2171023" y="5012645"/>
            <a:ext cx="337930" cy="22860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5</a:t>
            </a:r>
            <a:endParaRPr lang="en-VN" sz="1200" dirty="0">
              <a:latin typeface="Cambria Math" panose="02040503050406030204" pitchFamily="18" charset="0"/>
              <a:ea typeface="Cambria Math" panose="02040503050406030204" pitchFamily="18" charset="0"/>
            </a:endParaRPr>
          </a:p>
        </p:txBody>
      </p:sp>
      <p:sp>
        <p:nvSpPr>
          <p:cNvPr id="18" name="TextBox 4">
            <a:extLst>
              <a:ext uri="{FF2B5EF4-FFF2-40B4-BE49-F238E27FC236}">
                <a16:creationId xmlns:a16="http://schemas.microsoft.com/office/drawing/2014/main" id="{A468E455-075D-414D-A453-B11C5D7610CC}"/>
              </a:ext>
            </a:extLst>
          </p:cNvPr>
          <p:cNvSpPr txBox="1"/>
          <p:nvPr/>
        </p:nvSpPr>
        <p:spPr>
          <a:xfrm>
            <a:off x="3564395" y="2018399"/>
            <a:ext cx="337930" cy="22860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2</a:t>
            </a:r>
            <a:endParaRPr lang="en-VN" sz="1200" dirty="0">
              <a:latin typeface="Cambria Math" panose="02040503050406030204" pitchFamily="18" charset="0"/>
              <a:ea typeface="Cambria Math" panose="02040503050406030204" pitchFamily="18" charset="0"/>
            </a:endParaRPr>
          </a:p>
        </p:txBody>
      </p:sp>
      <p:sp>
        <p:nvSpPr>
          <p:cNvPr id="19" name="TextBox 5">
            <a:extLst>
              <a:ext uri="{FF2B5EF4-FFF2-40B4-BE49-F238E27FC236}">
                <a16:creationId xmlns:a16="http://schemas.microsoft.com/office/drawing/2014/main" id="{DBA88C0A-3103-D944-A541-81B7A4C06483}"/>
              </a:ext>
            </a:extLst>
          </p:cNvPr>
          <p:cNvSpPr txBox="1"/>
          <p:nvPr/>
        </p:nvSpPr>
        <p:spPr>
          <a:xfrm>
            <a:off x="3586167" y="5012645"/>
            <a:ext cx="337930" cy="22860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4</a:t>
            </a:r>
            <a:endParaRPr lang="en-VN" sz="1200" dirty="0">
              <a:latin typeface="Cambria Math" panose="02040503050406030204" pitchFamily="18" charset="0"/>
              <a:ea typeface="Cambria Math" panose="02040503050406030204" pitchFamily="18" charset="0"/>
            </a:endParaRPr>
          </a:p>
        </p:txBody>
      </p:sp>
      <p:sp>
        <p:nvSpPr>
          <p:cNvPr id="20" name="TextBox 6">
            <a:extLst>
              <a:ext uri="{FF2B5EF4-FFF2-40B4-BE49-F238E27FC236}">
                <a16:creationId xmlns:a16="http://schemas.microsoft.com/office/drawing/2014/main" id="{A2BF0C1C-B8E2-3343-8826-951963880695}"/>
              </a:ext>
            </a:extLst>
          </p:cNvPr>
          <p:cNvSpPr txBox="1"/>
          <p:nvPr/>
        </p:nvSpPr>
        <p:spPr>
          <a:xfrm>
            <a:off x="4511454" y="3529252"/>
            <a:ext cx="337930" cy="22860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VN" sz="1200" dirty="0">
                <a:latin typeface="Cambria Math" panose="02040503050406030204" pitchFamily="18" charset="0"/>
                <a:ea typeface="Cambria Math" panose="02040503050406030204" pitchFamily="18" charset="0"/>
              </a:rPr>
              <a:t>P</a:t>
            </a:r>
            <a:r>
              <a:rPr lang="en-VN" sz="1200" baseline="-25000" dirty="0">
                <a:latin typeface="Cambria Math" panose="02040503050406030204" pitchFamily="18" charset="0"/>
                <a:ea typeface="Cambria Math" panose="02040503050406030204" pitchFamily="18" charset="0"/>
              </a:rPr>
              <a:t>3</a:t>
            </a:r>
            <a:endParaRPr lang="en-VN" sz="12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570014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96AFE0-0CA2-0D43-9432-938BBDDFD0FB}"/>
              </a:ext>
            </a:extLst>
          </p:cNvPr>
          <p:cNvSpPr/>
          <p:nvPr/>
        </p:nvSpPr>
        <p:spPr>
          <a:xfrm>
            <a:off x="535555" y="321714"/>
            <a:ext cx="155750" cy="273705"/>
          </a:xfrm>
          <a:prstGeom prst="rect">
            <a:avLst/>
          </a:prstGeom>
          <a:solidFill>
            <a:srgbClr val="42A6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 name="TextBox 4">
            <a:extLst>
              <a:ext uri="{FF2B5EF4-FFF2-40B4-BE49-F238E27FC236}">
                <a16:creationId xmlns:a16="http://schemas.microsoft.com/office/drawing/2014/main" id="{C0E59FBF-2BD1-2A44-AF1D-EA847A0C952C}"/>
              </a:ext>
            </a:extLst>
          </p:cNvPr>
          <p:cNvSpPr txBox="1"/>
          <p:nvPr/>
        </p:nvSpPr>
        <p:spPr>
          <a:xfrm>
            <a:off x="708980" y="281210"/>
            <a:ext cx="1246279" cy="369332"/>
          </a:xfrm>
          <a:prstGeom prst="rect">
            <a:avLst/>
          </a:prstGeom>
          <a:noFill/>
        </p:spPr>
        <p:txBody>
          <a:bodyPr wrap="square" rtlCol="0">
            <a:spAutoFit/>
          </a:bodyPr>
          <a:lstStyle/>
          <a:p>
            <a:r>
              <a:rPr lang="en-VN" b="1" dirty="0">
                <a:latin typeface="Cambria Math" panose="02040503050406030204" pitchFamily="18" charset="0"/>
                <a:ea typeface="Cambria Math" panose="02040503050406030204" pitchFamily="18" charset="0"/>
              </a:rPr>
              <a:t>SOLUTION</a:t>
            </a:r>
          </a:p>
        </p:txBody>
      </p:sp>
      <p:sp>
        <p:nvSpPr>
          <p:cNvPr id="6" name="TextBox 5">
            <a:extLst>
              <a:ext uri="{FF2B5EF4-FFF2-40B4-BE49-F238E27FC236}">
                <a16:creationId xmlns:a16="http://schemas.microsoft.com/office/drawing/2014/main" id="{83687401-9344-3A49-91E8-899B3A75D225}"/>
              </a:ext>
            </a:extLst>
          </p:cNvPr>
          <p:cNvSpPr txBox="1"/>
          <p:nvPr/>
        </p:nvSpPr>
        <p:spPr>
          <a:xfrm>
            <a:off x="708980" y="650542"/>
            <a:ext cx="5177470" cy="646331"/>
          </a:xfrm>
          <a:prstGeom prst="rect">
            <a:avLst/>
          </a:prstGeom>
          <a:noFill/>
        </p:spPr>
        <p:txBody>
          <a:bodyPr wrap="square" rtlCol="0">
            <a:spAutoFit/>
          </a:bodyPr>
          <a:lstStyle/>
          <a:p>
            <a:r>
              <a:rPr lang="en-US" sz="3600" b="1" dirty="0">
                <a:latin typeface="Cambria Math" panose="02040503050406030204" pitchFamily="18" charset="0"/>
                <a:ea typeface="Cambria Math" panose="02040503050406030204" pitchFamily="18" charset="0"/>
              </a:rPr>
              <a:t>OUR SOLUTIONS</a:t>
            </a:r>
            <a:endParaRPr lang="en-VN" sz="3600" b="1" dirty="0">
              <a:latin typeface="Cambria Math" panose="02040503050406030204" pitchFamily="18" charset="0"/>
              <a:ea typeface="Cambria Math" panose="02040503050406030204" pitchFamily="18" charset="0"/>
            </a:endParaRPr>
          </a:p>
        </p:txBody>
      </p:sp>
      <p:sp>
        <p:nvSpPr>
          <p:cNvPr id="7" name="Rectangle 6">
            <a:extLst>
              <a:ext uri="{FF2B5EF4-FFF2-40B4-BE49-F238E27FC236}">
                <a16:creationId xmlns:a16="http://schemas.microsoft.com/office/drawing/2014/main" id="{F5D3603B-4B58-BC41-947C-B4D417946F99}"/>
              </a:ext>
            </a:extLst>
          </p:cNvPr>
          <p:cNvSpPr/>
          <p:nvPr/>
        </p:nvSpPr>
        <p:spPr>
          <a:xfrm>
            <a:off x="6305552" y="729000"/>
            <a:ext cx="5400000" cy="5400000"/>
          </a:xfrm>
          <a:prstGeom prst="rect">
            <a:avLst/>
          </a:prstGeom>
          <a:solidFill>
            <a:schemeClr val="bg1"/>
          </a:solidFill>
          <a:ln w="190500">
            <a:solidFill>
              <a:srgbClr val="42A6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TextBox 7">
            <a:extLst>
              <a:ext uri="{FF2B5EF4-FFF2-40B4-BE49-F238E27FC236}">
                <a16:creationId xmlns:a16="http://schemas.microsoft.com/office/drawing/2014/main" id="{17917AA2-EC14-2C45-A6D1-0D70D64EFB2D}"/>
              </a:ext>
            </a:extLst>
          </p:cNvPr>
          <p:cNvSpPr txBox="1"/>
          <p:nvPr/>
        </p:nvSpPr>
        <p:spPr>
          <a:xfrm>
            <a:off x="6596743" y="973707"/>
            <a:ext cx="3080657" cy="400110"/>
          </a:xfrm>
          <a:prstGeom prst="rect">
            <a:avLst/>
          </a:prstGeom>
          <a:noFill/>
        </p:spPr>
        <p:txBody>
          <a:bodyPr wrap="square" rtlCol="0">
            <a:spAutoFit/>
          </a:bodyPr>
          <a:lstStyle/>
          <a:p>
            <a:r>
              <a:rPr lang="en-VN" sz="2000" b="1" dirty="0">
                <a:latin typeface="Cambria Math" panose="02040503050406030204" pitchFamily="18" charset="0"/>
                <a:ea typeface="Cambria Math" panose="02040503050406030204" pitchFamily="18" charset="0"/>
              </a:rPr>
              <a:t>SOLUTION 2 – O(n</a:t>
            </a:r>
            <a:r>
              <a:rPr lang="en-VN" sz="2000" b="1" baseline="30000" dirty="0">
                <a:latin typeface="Cambria Math" panose="02040503050406030204" pitchFamily="18" charset="0"/>
                <a:ea typeface="Cambria Math" panose="02040503050406030204" pitchFamily="18" charset="0"/>
              </a:rPr>
              <a:t>2</a:t>
            </a:r>
            <a:r>
              <a:rPr lang="en-VN" sz="2000" b="1" dirty="0">
                <a:latin typeface="Cambria Math" panose="02040503050406030204" pitchFamily="18" charset="0"/>
                <a:ea typeface="Cambria Math" panose="02040503050406030204" pitchFamily="18" charset="0"/>
              </a:rPr>
              <a:t>)</a:t>
            </a:r>
            <a:endParaRPr lang="en-VN" b="1" dirty="0">
              <a:latin typeface="Cambria Math" panose="02040503050406030204" pitchFamily="18" charset="0"/>
              <a:ea typeface="Cambria Math" panose="02040503050406030204" pitchFamily="18" charset="0"/>
            </a:endParaRPr>
          </a:p>
        </p:txBody>
      </p:sp>
      <p:sp>
        <p:nvSpPr>
          <p:cNvPr id="9" name="TextBox 8">
            <a:extLst>
              <a:ext uri="{FF2B5EF4-FFF2-40B4-BE49-F238E27FC236}">
                <a16:creationId xmlns:a16="http://schemas.microsoft.com/office/drawing/2014/main" id="{5EAD92E1-7DFE-1C4F-87FC-B0E99C6C14C2}"/>
              </a:ext>
            </a:extLst>
          </p:cNvPr>
          <p:cNvSpPr txBox="1"/>
          <p:nvPr/>
        </p:nvSpPr>
        <p:spPr>
          <a:xfrm>
            <a:off x="6596743" y="1279970"/>
            <a:ext cx="1883229" cy="338554"/>
          </a:xfrm>
          <a:prstGeom prst="rect">
            <a:avLst/>
          </a:prstGeom>
          <a:noFill/>
        </p:spPr>
        <p:txBody>
          <a:bodyPr wrap="square" rtlCol="0">
            <a:spAutoFit/>
          </a:bodyPr>
          <a:lstStyle/>
          <a:p>
            <a:r>
              <a:rPr lang="en-VN" sz="1600" dirty="0">
                <a:solidFill>
                  <a:srgbClr val="42A68B"/>
                </a:solidFill>
              </a:rPr>
              <a:t>#hinhhoctinhtoan</a:t>
            </a:r>
          </a:p>
        </p:txBody>
      </p:sp>
      <p:sp>
        <p:nvSpPr>
          <p:cNvPr id="10" name="TextBox 9">
            <a:extLst>
              <a:ext uri="{FF2B5EF4-FFF2-40B4-BE49-F238E27FC236}">
                <a16:creationId xmlns:a16="http://schemas.microsoft.com/office/drawing/2014/main" id="{29AA7F83-7DA8-EF41-A0C3-C842C12D6705}"/>
              </a:ext>
            </a:extLst>
          </p:cNvPr>
          <p:cNvSpPr txBox="1"/>
          <p:nvPr/>
        </p:nvSpPr>
        <p:spPr>
          <a:xfrm>
            <a:off x="6596743" y="1957445"/>
            <a:ext cx="4822371" cy="2958439"/>
          </a:xfrm>
          <a:prstGeom prst="rect">
            <a:avLst/>
          </a:prstGeom>
          <a:noFill/>
        </p:spPr>
        <p:txBody>
          <a:bodyPr wrap="square" rtlCol="0">
            <a:spAutoFit/>
          </a:bodyPr>
          <a:lstStyle/>
          <a:p>
            <a:pPr algn="just">
              <a:lnSpc>
                <a:spcPct val="150000"/>
              </a:lnSpc>
            </a:pPr>
            <a:r>
              <a:rPr lang="en-VN" b="1" dirty="0">
                <a:latin typeface="Cambria Math" panose="02040503050406030204" pitchFamily="18" charset="0"/>
                <a:ea typeface="Cambria Math" panose="02040503050406030204" pitchFamily="18" charset="0"/>
              </a:rPr>
              <a:t>Nhận xét:</a:t>
            </a:r>
          </a:p>
          <a:p>
            <a:pPr algn="just">
              <a:lnSpc>
                <a:spcPct val="150000"/>
              </a:lnSpc>
            </a:pPr>
            <a:r>
              <a:rPr lang="en-VN" dirty="0">
                <a:latin typeface="Cambria Math" panose="02040503050406030204" pitchFamily="18" charset="0"/>
                <a:ea typeface="Cambria Math" panose="02040503050406030204" pitchFamily="18" charset="0"/>
              </a:rPr>
              <a:t>Nếu sắp xếp tập hợp N điểm theo thứ tự không giảm theo x thì ta luôn tìm được một đường thẳng đi qua phần tử trung vị và một điểm nằm “phía sau” phần tử trung vị đó (xét theo x) sao cho đường thẳng đó chia đôi được tập điểm của ta.</a:t>
            </a:r>
          </a:p>
        </p:txBody>
      </p:sp>
      <p:graphicFrame>
        <p:nvGraphicFramePr>
          <p:cNvPr id="11" name="Chart 10">
            <a:extLst>
              <a:ext uri="{FF2B5EF4-FFF2-40B4-BE49-F238E27FC236}">
                <a16:creationId xmlns:a16="http://schemas.microsoft.com/office/drawing/2014/main" id="{C6926A33-1AAC-7B42-848D-A1138E0988C0}"/>
              </a:ext>
            </a:extLst>
          </p:cNvPr>
          <p:cNvGraphicFramePr/>
          <p:nvPr>
            <p:extLst>
              <p:ext uri="{D42A27DB-BD31-4B8C-83A1-F6EECF244321}">
                <p14:modId xmlns:p14="http://schemas.microsoft.com/office/powerpoint/2010/main" val="4034660812"/>
              </p:ext>
            </p:extLst>
          </p:nvPr>
        </p:nvGraphicFramePr>
        <p:xfrm>
          <a:off x="613430" y="1416206"/>
          <a:ext cx="5177470" cy="4959065"/>
        </p:xfrm>
        <a:graphic>
          <a:graphicData uri="http://schemas.openxmlformats.org/drawingml/2006/chart">
            <c:chart xmlns:c="http://schemas.openxmlformats.org/drawingml/2006/chart" xmlns:r="http://schemas.openxmlformats.org/officeDocument/2006/relationships" r:id="rId2"/>
          </a:graphicData>
        </a:graphic>
      </p:graphicFrame>
      <p:sp>
        <p:nvSpPr>
          <p:cNvPr id="12" name="Oval 11">
            <a:extLst>
              <a:ext uri="{FF2B5EF4-FFF2-40B4-BE49-F238E27FC236}">
                <a16:creationId xmlns:a16="http://schemas.microsoft.com/office/drawing/2014/main" id="{8BC049A7-D00E-3A4D-90B3-EADA5D85A602}"/>
              </a:ext>
            </a:extLst>
          </p:cNvPr>
          <p:cNvSpPr/>
          <p:nvPr/>
        </p:nvSpPr>
        <p:spPr>
          <a:xfrm>
            <a:off x="2127355" y="2117660"/>
            <a:ext cx="378372" cy="3888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4114411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96AFE0-0CA2-0D43-9432-938BBDDFD0FB}"/>
              </a:ext>
            </a:extLst>
          </p:cNvPr>
          <p:cNvSpPr/>
          <p:nvPr/>
        </p:nvSpPr>
        <p:spPr>
          <a:xfrm>
            <a:off x="535555" y="321714"/>
            <a:ext cx="155750" cy="273705"/>
          </a:xfrm>
          <a:prstGeom prst="rect">
            <a:avLst/>
          </a:prstGeom>
          <a:solidFill>
            <a:srgbClr val="42A6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 name="TextBox 4">
            <a:extLst>
              <a:ext uri="{FF2B5EF4-FFF2-40B4-BE49-F238E27FC236}">
                <a16:creationId xmlns:a16="http://schemas.microsoft.com/office/drawing/2014/main" id="{C0E59FBF-2BD1-2A44-AF1D-EA847A0C952C}"/>
              </a:ext>
            </a:extLst>
          </p:cNvPr>
          <p:cNvSpPr txBox="1"/>
          <p:nvPr/>
        </p:nvSpPr>
        <p:spPr>
          <a:xfrm>
            <a:off x="708980" y="281210"/>
            <a:ext cx="1246279" cy="369332"/>
          </a:xfrm>
          <a:prstGeom prst="rect">
            <a:avLst/>
          </a:prstGeom>
          <a:noFill/>
        </p:spPr>
        <p:txBody>
          <a:bodyPr wrap="square" rtlCol="0">
            <a:spAutoFit/>
          </a:bodyPr>
          <a:lstStyle/>
          <a:p>
            <a:r>
              <a:rPr lang="en-VN" b="1" dirty="0">
                <a:latin typeface="Cambria Math" panose="02040503050406030204" pitchFamily="18" charset="0"/>
                <a:ea typeface="Cambria Math" panose="02040503050406030204" pitchFamily="18" charset="0"/>
              </a:rPr>
              <a:t>SOLUTION</a:t>
            </a:r>
          </a:p>
        </p:txBody>
      </p:sp>
      <p:sp>
        <p:nvSpPr>
          <p:cNvPr id="6" name="TextBox 5">
            <a:extLst>
              <a:ext uri="{FF2B5EF4-FFF2-40B4-BE49-F238E27FC236}">
                <a16:creationId xmlns:a16="http://schemas.microsoft.com/office/drawing/2014/main" id="{83687401-9344-3A49-91E8-899B3A75D225}"/>
              </a:ext>
            </a:extLst>
          </p:cNvPr>
          <p:cNvSpPr txBox="1"/>
          <p:nvPr/>
        </p:nvSpPr>
        <p:spPr>
          <a:xfrm>
            <a:off x="708980" y="650542"/>
            <a:ext cx="5177470" cy="646331"/>
          </a:xfrm>
          <a:prstGeom prst="rect">
            <a:avLst/>
          </a:prstGeom>
          <a:noFill/>
        </p:spPr>
        <p:txBody>
          <a:bodyPr wrap="square" rtlCol="0">
            <a:spAutoFit/>
          </a:bodyPr>
          <a:lstStyle/>
          <a:p>
            <a:r>
              <a:rPr lang="en-US" sz="3600" b="1" dirty="0">
                <a:latin typeface="Cambria Math" panose="02040503050406030204" pitchFamily="18" charset="0"/>
                <a:ea typeface="Cambria Math" panose="02040503050406030204" pitchFamily="18" charset="0"/>
              </a:rPr>
              <a:t>OUR SOLUTIONS</a:t>
            </a:r>
            <a:endParaRPr lang="en-VN" sz="3600" b="1" dirty="0">
              <a:latin typeface="Cambria Math" panose="02040503050406030204" pitchFamily="18" charset="0"/>
              <a:ea typeface="Cambria Math" panose="02040503050406030204" pitchFamily="18" charset="0"/>
            </a:endParaRPr>
          </a:p>
        </p:txBody>
      </p:sp>
      <p:sp>
        <p:nvSpPr>
          <p:cNvPr id="7" name="Rectangle 6">
            <a:extLst>
              <a:ext uri="{FF2B5EF4-FFF2-40B4-BE49-F238E27FC236}">
                <a16:creationId xmlns:a16="http://schemas.microsoft.com/office/drawing/2014/main" id="{F5D3603B-4B58-BC41-947C-B4D417946F99}"/>
              </a:ext>
            </a:extLst>
          </p:cNvPr>
          <p:cNvSpPr/>
          <p:nvPr/>
        </p:nvSpPr>
        <p:spPr>
          <a:xfrm>
            <a:off x="6305552" y="729000"/>
            <a:ext cx="5400000" cy="5400000"/>
          </a:xfrm>
          <a:prstGeom prst="rect">
            <a:avLst/>
          </a:prstGeom>
          <a:solidFill>
            <a:schemeClr val="bg1"/>
          </a:solidFill>
          <a:ln w="190500">
            <a:solidFill>
              <a:srgbClr val="42A6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TextBox 7">
            <a:extLst>
              <a:ext uri="{FF2B5EF4-FFF2-40B4-BE49-F238E27FC236}">
                <a16:creationId xmlns:a16="http://schemas.microsoft.com/office/drawing/2014/main" id="{17917AA2-EC14-2C45-A6D1-0D70D64EFB2D}"/>
              </a:ext>
            </a:extLst>
          </p:cNvPr>
          <p:cNvSpPr txBox="1"/>
          <p:nvPr/>
        </p:nvSpPr>
        <p:spPr>
          <a:xfrm>
            <a:off x="6596743" y="973707"/>
            <a:ext cx="3080657" cy="400110"/>
          </a:xfrm>
          <a:prstGeom prst="rect">
            <a:avLst/>
          </a:prstGeom>
          <a:noFill/>
        </p:spPr>
        <p:txBody>
          <a:bodyPr wrap="square" rtlCol="0">
            <a:spAutoFit/>
          </a:bodyPr>
          <a:lstStyle/>
          <a:p>
            <a:r>
              <a:rPr lang="en-VN" sz="2000" b="1" dirty="0">
                <a:latin typeface="Cambria Math" panose="02040503050406030204" pitchFamily="18" charset="0"/>
                <a:ea typeface="Cambria Math" panose="02040503050406030204" pitchFamily="18" charset="0"/>
              </a:rPr>
              <a:t>SOLUTION 2 – O(n</a:t>
            </a:r>
            <a:r>
              <a:rPr lang="en-VN" sz="2000" b="1" baseline="30000" dirty="0">
                <a:latin typeface="Cambria Math" panose="02040503050406030204" pitchFamily="18" charset="0"/>
                <a:ea typeface="Cambria Math" panose="02040503050406030204" pitchFamily="18" charset="0"/>
              </a:rPr>
              <a:t>2</a:t>
            </a:r>
            <a:r>
              <a:rPr lang="en-VN" sz="2000" b="1" dirty="0">
                <a:latin typeface="Cambria Math" panose="02040503050406030204" pitchFamily="18" charset="0"/>
                <a:ea typeface="Cambria Math" panose="02040503050406030204" pitchFamily="18" charset="0"/>
              </a:rPr>
              <a:t>)</a:t>
            </a:r>
            <a:endParaRPr lang="en-VN" b="1" dirty="0">
              <a:latin typeface="Cambria Math" panose="02040503050406030204" pitchFamily="18" charset="0"/>
              <a:ea typeface="Cambria Math" panose="02040503050406030204" pitchFamily="18" charset="0"/>
            </a:endParaRPr>
          </a:p>
        </p:txBody>
      </p:sp>
      <p:sp>
        <p:nvSpPr>
          <p:cNvPr id="9" name="TextBox 8">
            <a:extLst>
              <a:ext uri="{FF2B5EF4-FFF2-40B4-BE49-F238E27FC236}">
                <a16:creationId xmlns:a16="http://schemas.microsoft.com/office/drawing/2014/main" id="{5EAD92E1-7DFE-1C4F-87FC-B0E99C6C14C2}"/>
              </a:ext>
            </a:extLst>
          </p:cNvPr>
          <p:cNvSpPr txBox="1"/>
          <p:nvPr/>
        </p:nvSpPr>
        <p:spPr>
          <a:xfrm>
            <a:off x="6596743" y="1279970"/>
            <a:ext cx="1883229" cy="338554"/>
          </a:xfrm>
          <a:prstGeom prst="rect">
            <a:avLst/>
          </a:prstGeom>
          <a:noFill/>
        </p:spPr>
        <p:txBody>
          <a:bodyPr wrap="square" rtlCol="0">
            <a:spAutoFit/>
          </a:bodyPr>
          <a:lstStyle/>
          <a:p>
            <a:r>
              <a:rPr lang="en-VN" sz="1600" dirty="0">
                <a:solidFill>
                  <a:srgbClr val="42A68B"/>
                </a:solidFill>
              </a:rPr>
              <a:t>#hinhhoctinhtoan</a:t>
            </a:r>
          </a:p>
        </p:txBody>
      </p:sp>
      <p:sp>
        <p:nvSpPr>
          <p:cNvPr id="10" name="TextBox 9">
            <a:extLst>
              <a:ext uri="{FF2B5EF4-FFF2-40B4-BE49-F238E27FC236}">
                <a16:creationId xmlns:a16="http://schemas.microsoft.com/office/drawing/2014/main" id="{29AA7F83-7DA8-EF41-A0C3-C842C12D6705}"/>
              </a:ext>
            </a:extLst>
          </p:cNvPr>
          <p:cNvSpPr txBox="1"/>
          <p:nvPr/>
        </p:nvSpPr>
        <p:spPr>
          <a:xfrm>
            <a:off x="6596743" y="1957445"/>
            <a:ext cx="4822371" cy="3789435"/>
          </a:xfrm>
          <a:prstGeom prst="rect">
            <a:avLst/>
          </a:prstGeom>
          <a:noFill/>
        </p:spPr>
        <p:txBody>
          <a:bodyPr wrap="square" rtlCol="0">
            <a:spAutoFit/>
          </a:bodyPr>
          <a:lstStyle/>
          <a:p>
            <a:pPr algn="just">
              <a:lnSpc>
                <a:spcPct val="150000"/>
              </a:lnSpc>
            </a:pPr>
            <a:r>
              <a:rPr lang="en-VN" dirty="0">
                <a:latin typeface="Cambria Math" panose="02040503050406030204" pitchFamily="18" charset="0"/>
                <a:ea typeface="Cambria Math" panose="02040503050406030204" pitchFamily="18" charset="0"/>
              </a:rPr>
              <a:t>_ Dựa theo nhận xét trên, sắp xếp tập điểm theo x không giảm.</a:t>
            </a:r>
          </a:p>
          <a:p>
            <a:pPr algn="just">
              <a:lnSpc>
                <a:spcPct val="150000"/>
              </a:lnSpc>
            </a:pPr>
            <a:r>
              <a:rPr lang="en-VN" dirty="0">
                <a:latin typeface="Cambria Math" panose="02040503050406030204" pitchFamily="18" charset="0"/>
                <a:ea typeface="Cambria Math" panose="02040503050406030204" pitchFamily="18" charset="0"/>
              </a:rPr>
              <a:t>_ Chọn phần tử trung vị có vị trí là N/2 – 1. </a:t>
            </a:r>
          </a:p>
          <a:p>
            <a:pPr algn="just">
              <a:lnSpc>
                <a:spcPct val="150000"/>
              </a:lnSpc>
            </a:pPr>
            <a:r>
              <a:rPr lang="en-VN" dirty="0">
                <a:latin typeface="Cambria Math" panose="02040503050406030204" pitchFamily="18" charset="0"/>
                <a:ea typeface="Cambria Math" panose="02040503050406030204" pitchFamily="18" charset="0"/>
              </a:rPr>
              <a:t>_ Duyệt các phần tử từ N/2 đến N–1  để chọn ra điểm còn lại của đường thẳng cần tìm.</a:t>
            </a:r>
          </a:p>
          <a:p>
            <a:pPr algn="just">
              <a:lnSpc>
                <a:spcPct val="150000"/>
              </a:lnSpc>
            </a:pPr>
            <a:r>
              <a:rPr lang="en-VN" dirty="0">
                <a:latin typeface="Cambria Math" panose="02040503050406030204" pitchFamily="18" charset="0"/>
                <a:ea typeface="Cambria Math" panose="02040503050406030204" pitchFamily="18" charset="0"/>
              </a:rPr>
              <a:t>_ Với mỗi điểm (tương tự như cách 1), đếm số lượng diện tích đại số âm và dương. Nếu số lượng hai loại bằng nhau thì điểm đang xét và phần tử trung vị là hai điểm cần tìm.</a:t>
            </a:r>
          </a:p>
        </p:txBody>
      </p:sp>
      <p:graphicFrame>
        <p:nvGraphicFramePr>
          <p:cNvPr id="24" name="Chart 23">
            <a:extLst>
              <a:ext uri="{FF2B5EF4-FFF2-40B4-BE49-F238E27FC236}">
                <a16:creationId xmlns:a16="http://schemas.microsoft.com/office/drawing/2014/main" id="{C53ABD4E-8202-A24C-9C17-E5A6A844B475}"/>
              </a:ext>
            </a:extLst>
          </p:cNvPr>
          <p:cNvGraphicFramePr/>
          <p:nvPr>
            <p:extLst>
              <p:ext uri="{D42A27DB-BD31-4B8C-83A1-F6EECF244321}">
                <p14:modId xmlns:p14="http://schemas.microsoft.com/office/powerpoint/2010/main" val="3984184452"/>
              </p:ext>
            </p:extLst>
          </p:nvPr>
        </p:nvGraphicFramePr>
        <p:xfrm>
          <a:off x="613430" y="1416206"/>
          <a:ext cx="5177470" cy="4959065"/>
        </p:xfrm>
        <a:graphic>
          <a:graphicData uri="http://schemas.openxmlformats.org/drawingml/2006/chart">
            <c:chart xmlns:c="http://schemas.openxmlformats.org/drawingml/2006/chart" xmlns:r="http://schemas.openxmlformats.org/officeDocument/2006/relationships" r:id="rId2"/>
          </a:graphicData>
        </a:graphic>
      </p:graphicFrame>
      <p:sp>
        <p:nvSpPr>
          <p:cNvPr id="25" name="Oval 24">
            <a:extLst>
              <a:ext uri="{FF2B5EF4-FFF2-40B4-BE49-F238E27FC236}">
                <a16:creationId xmlns:a16="http://schemas.microsoft.com/office/drawing/2014/main" id="{0A2A5030-37F3-2241-B1EE-C62F96F48BA0}"/>
              </a:ext>
            </a:extLst>
          </p:cNvPr>
          <p:cNvSpPr/>
          <p:nvPr/>
        </p:nvSpPr>
        <p:spPr>
          <a:xfrm>
            <a:off x="2127355" y="2117660"/>
            <a:ext cx="378372" cy="3888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7" name="Oval 26">
            <a:extLst>
              <a:ext uri="{FF2B5EF4-FFF2-40B4-BE49-F238E27FC236}">
                <a16:creationId xmlns:a16="http://schemas.microsoft.com/office/drawing/2014/main" id="{E094E1B2-9733-D74C-A133-FB1B47ED93B4}"/>
              </a:ext>
            </a:extLst>
          </p:cNvPr>
          <p:cNvSpPr/>
          <p:nvPr/>
        </p:nvSpPr>
        <p:spPr>
          <a:xfrm>
            <a:off x="3525274" y="5052911"/>
            <a:ext cx="378372" cy="3888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28" name="Straight Connector 27">
            <a:extLst>
              <a:ext uri="{FF2B5EF4-FFF2-40B4-BE49-F238E27FC236}">
                <a16:creationId xmlns:a16="http://schemas.microsoft.com/office/drawing/2014/main" id="{7D8A3FFD-C628-6E4F-8266-1C7F38EB8DDB}"/>
              </a:ext>
            </a:extLst>
          </p:cNvPr>
          <p:cNvCxnSpPr>
            <a:cxnSpLocks/>
          </p:cNvCxnSpPr>
          <p:nvPr/>
        </p:nvCxnSpPr>
        <p:spPr>
          <a:xfrm>
            <a:off x="2316541" y="2312101"/>
            <a:ext cx="1397919" cy="296911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DC18D2B7-313C-0243-9A38-C7E5B5D6FAC3}"/>
              </a:ext>
            </a:extLst>
          </p:cNvPr>
          <p:cNvCxnSpPr/>
          <p:nvPr/>
        </p:nvCxnSpPr>
        <p:spPr>
          <a:xfrm flipH="1">
            <a:off x="1375646" y="2312101"/>
            <a:ext cx="940895" cy="1474972"/>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A72436E-EA96-8B4A-8956-BE6F66D77390}"/>
              </a:ext>
            </a:extLst>
          </p:cNvPr>
          <p:cNvCxnSpPr>
            <a:cxnSpLocks/>
          </p:cNvCxnSpPr>
          <p:nvPr/>
        </p:nvCxnSpPr>
        <p:spPr>
          <a:xfrm flipH="1" flipV="1">
            <a:off x="1375646" y="3787073"/>
            <a:ext cx="2338814" cy="1494145"/>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B8A3E766-4943-F744-B502-FB426A1576F0}"/>
              </a:ext>
            </a:extLst>
          </p:cNvPr>
          <p:cNvCxnSpPr>
            <a:cxnSpLocks/>
          </p:cNvCxnSpPr>
          <p:nvPr/>
        </p:nvCxnSpPr>
        <p:spPr>
          <a:xfrm flipV="1">
            <a:off x="2316541" y="2312101"/>
            <a:ext cx="1" cy="2969117"/>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E38D747-97DA-764A-BD2A-1C01C8203A48}"/>
              </a:ext>
            </a:extLst>
          </p:cNvPr>
          <p:cNvCxnSpPr>
            <a:cxnSpLocks/>
          </p:cNvCxnSpPr>
          <p:nvPr/>
        </p:nvCxnSpPr>
        <p:spPr>
          <a:xfrm>
            <a:off x="2316541" y="5270245"/>
            <a:ext cx="1397919" cy="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59F98D-F23C-9743-B3F5-51DEEF58397E}"/>
              </a:ext>
            </a:extLst>
          </p:cNvPr>
          <p:cNvCxnSpPr>
            <a:cxnSpLocks/>
          </p:cNvCxnSpPr>
          <p:nvPr/>
        </p:nvCxnSpPr>
        <p:spPr>
          <a:xfrm flipH="1">
            <a:off x="2316541" y="2312101"/>
            <a:ext cx="1397919" cy="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B0C7E365-B618-A54A-83E2-58FC6E3310F5}"/>
              </a:ext>
            </a:extLst>
          </p:cNvPr>
          <p:cNvCxnSpPr>
            <a:cxnSpLocks/>
          </p:cNvCxnSpPr>
          <p:nvPr/>
        </p:nvCxnSpPr>
        <p:spPr>
          <a:xfrm>
            <a:off x="3714460" y="2312101"/>
            <a:ext cx="1" cy="2958144"/>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16704101-4A6D-3349-B20A-89AA8AE6BA1D}"/>
              </a:ext>
            </a:extLst>
          </p:cNvPr>
          <p:cNvCxnSpPr>
            <a:cxnSpLocks/>
          </p:cNvCxnSpPr>
          <p:nvPr/>
        </p:nvCxnSpPr>
        <p:spPr>
          <a:xfrm flipH="1" flipV="1">
            <a:off x="2316541" y="2312101"/>
            <a:ext cx="2320195" cy="1474972"/>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AB2C9B9-A842-0B4F-BEDA-32A62DA98E74}"/>
              </a:ext>
            </a:extLst>
          </p:cNvPr>
          <p:cNvCxnSpPr>
            <a:cxnSpLocks/>
          </p:cNvCxnSpPr>
          <p:nvPr/>
        </p:nvCxnSpPr>
        <p:spPr>
          <a:xfrm flipH="1">
            <a:off x="3714461" y="3787073"/>
            <a:ext cx="922275" cy="148317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318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dissolv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dissolv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par>
                                <p:cTn id="23" presetID="9"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dissolve">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3"/>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29"/>
                                        </p:tgtEl>
                                        <p:attrNameLst>
                                          <p:attrName>style.visibility</p:attrName>
                                        </p:attrNameLst>
                                      </p:cBhvr>
                                      <p:to>
                                        <p:strVal val="hidden"/>
                                      </p:to>
                                    </p:set>
                                  </p:childTnLst>
                                </p:cTn>
                              </p:par>
                              <p:par>
                                <p:cTn id="32" presetID="9" presetClass="entr" presetSubtype="0"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dissolve">
                                      <p:cBhvr>
                                        <p:cTn id="34" dur="500"/>
                                        <p:tgtEl>
                                          <p:spTgt spid="32"/>
                                        </p:tgtEl>
                                      </p:cBhvr>
                                    </p:animEffect>
                                  </p:childTnLst>
                                </p:cTn>
                              </p:par>
                              <p:par>
                                <p:cTn id="35" presetID="9"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dissolve">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32"/>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35"/>
                                        </p:tgtEl>
                                        <p:attrNameLst>
                                          <p:attrName>style.visibility</p:attrName>
                                        </p:attrNameLst>
                                      </p:cBhvr>
                                      <p:to>
                                        <p:strVal val="hidden"/>
                                      </p:to>
                                    </p:set>
                                  </p:childTnLst>
                                </p:cTn>
                              </p:par>
                              <p:par>
                                <p:cTn id="44" presetID="9" presetClass="entr" presetSubtype="0" fill="hold"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dissolve">
                                      <p:cBhvr>
                                        <p:cTn id="46" dur="500"/>
                                        <p:tgtEl>
                                          <p:spTgt spid="38"/>
                                        </p:tgtEl>
                                      </p:cBhvr>
                                    </p:animEffect>
                                  </p:childTnLst>
                                </p:cTn>
                              </p:par>
                              <p:par>
                                <p:cTn id="47" presetID="9"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dissolve">
                                      <p:cBhvr>
                                        <p:cTn id="49" dur="500"/>
                                        <p:tgtEl>
                                          <p:spTgt spid="41"/>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38"/>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41"/>
                                        </p:tgtEl>
                                        <p:attrNameLst>
                                          <p:attrName>style.visibility</p:attrName>
                                        </p:attrNameLst>
                                      </p:cBhvr>
                                      <p:to>
                                        <p:strVal val="hidden"/>
                                      </p:to>
                                    </p:set>
                                  </p:childTnLst>
                                </p:cTn>
                              </p:par>
                              <p:par>
                                <p:cTn id="56" presetID="9" presetClass="entr" presetSubtype="0" fill="hold"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dissolve">
                                      <p:cBhvr>
                                        <p:cTn id="58" dur="500"/>
                                        <p:tgtEl>
                                          <p:spTgt spid="44"/>
                                        </p:tgtEl>
                                      </p:cBhvr>
                                    </p:animEffect>
                                  </p:childTnLst>
                                </p:cTn>
                              </p:par>
                              <p:par>
                                <p:cTn id="59" presetID="9"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dissolve">
                                      <p:cBhvr>
                                        <p:cTn id="61" dur="500"/>
                                        <p:tgtEl>
                                          <p:spTgt spid="47"/>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nodeType="clickEffect">
                                  <p:stCondLst>
                                    <p:cond delay="0"/>
                                  </p:stCondLst>
                                  <p:childTnLst>
                                    <p:set>
                                      <p:cBhvr>
                                        <p:cTn id="65" dur="1" fill="hold">
                                          <p:stCondLst>
                                            <p:cond delay="0"/>
                                          </p:stCondLst>
                                        </p:cTn>
                                        <p:tgtEl>
                                          <p:spTgt spid="44"/>
                                        </p:tgtEl>
                                        <p:attrNameLst>
                                          <p:attrName>style.visibility</p:attrName>
                                        </p:attrNameLst>
                                      </p:cBhvr>
                                      <p:to>
                                        <p:strVal val="hidden"/>
                                      </p:to>
                                    </p:set>
                                  </p:childTnLst>
                                </p:cTn>
                              </p:par>
                              <p:par>
                                <p:cTn id="66" presetID="1" presetClass="exit" presetSubtype="0" fill="hold" nodeType="withEffect">
                                  <p:stCondLst>
                                    <p:cond delay="0"/>
                                  </p:stCondLst>
                                  <p:childTnLst>
                                    <p:set>
                                      <p:cBhvr>
                                        <p:cTn id="67" dur="1" fill="hold">
                                          <p:stCondLst>
                                            <p:cond delay="0"/>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TotalTime>
  <Words>1365</Words>
  <Application>Microsoft Macintosh PowerPoint</Application>
  <PresentationFormat>Widescreen</PresentationFormat>
  <Paragraphs>219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 Math</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QUÝ TOÀN</dc:creator>
  <cp:lastModifiedBy>NGUYỄN QUÝ TOÀN</cp:lastModifiedBy>
  <cp:revision>25</cp:revision>
  <dcterms:created xsi:type="dcterms:W3CDTF">2020-05-05T13:38:34Z</dcterms:created>
  <dcterms:modified xsi:type="dcterms:W3CDTF">2020-05-11T08:52:09Z</dcterms:modified>
</cp:coreProperties>
</file>