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359" r:id="rId3"/>
    <p:sldId id="360" r:id="rId4"/>
    <p:sldId id="361" r:id="rId5"/>
    <p:sldId id="362" r:id="rId6"/>
    <p:sldId id="364" r:id="rId7"/>
    <p:sldId id="365" r:id="rId8"/>
    <p:sldId id="366" r:id="rId9"/>
    <p:sldId id="367" r:id="rId10"/>
    <p:sldId id="368" r:id="rId11"/>
    <p:sldId id="369" r:id="rId12"/>
    <p:sldId id="370" r:id="rId13"/>
    <p:sldId id="371" r:id="rId14"/>
    <p:sldId id="373" r:id="rId15"/>
    <p:sldId id="372" r:id="rId16"/>
    <p:sldId id="374" r:id="rId17"/>
    <p:sldId id="375" r:id="rId18"/>
    <p:sldId id="376" r:id="rId19"/>
    <p:sldId id="377" r:id="rId20"/>
    <p:sldId id="378" r:id="rId21"/>
    <p:sldId id="379" r:id="rId22"/>
    <p:sldId id="381" r:id="rId23"/>
  </p:sldIdLst>
  <p:sldSz cx="9144000" cy="5143500" type="screen16x9"/>
  <p:notesSz cx="6858000" cy="9144000"/>
  <p:embeddedFontLst>
    <p:embeddedFont>
      <p:font typeface="Roboto Condensed Light" panose="020B0604020202020204" charset="0"/>
      <p:regular r:id="rId25"/>
      <p:bold r:id="rId26"/>
      <p:italic r:id="rId27"/>
      <p:boldItalic r:id="rId28"/>
    </p:embeddedFont>
    <p:embeddedFont>
      <p:font typeface="Arvo" panose="020B0604020202020204" charset="0"/>
      <p:regular r:id="rId29"/>
      <p:bold r:id="rId30"/>
      <p:italic r:id="rId31"/>
      <p:boldItalic r:id="rId32"/>
    </p:embeddedFont>
    <p:embeddedFont>
      <p:font typeface="Roboto Condense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B0780-5511-4479-B343-84E0A7308F25}">
  <a:tblStyle styleId="{439B0780-5511-4479-B343-84E0A7308F2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1553" autoAdjust="0"/>
  </p:normalViewPr>
  <p:slideViewPr>
    <p:cSldViewPr>
      <p:cViewPr varScale="1">
        <p:scale>
          <a:sx n="87" d="100"/>
          <a:sy n="87" d="100"/>
        </p:scale>
        <p:origin x="152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827951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70445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a:t>
            </a:r>
            <a:r>
              <a:rPr lang="vi-VN" dirty="0" smtClean="0"/>
              <a:t>ình 3: Nhúng theo sau là học tập được giám sát trong không gian tiềm ẩn. (a) mạng nhúng được lấy từ bộ mã hóa của VAE đã được đào tạo trong Hình 2</a:t>
            </a:r>
            <a:r>
              <a:rPr lang="en-US" dirty="0" smtClean="0"/>
              <a:t>. </a:t>
            </a:r>
          </a:p>
          <a:p>
            <a:r>
              <a:rPr lang="vi-VN" dirty="0" smtClean="0"/>
              <a:t>trong bước thứ hai, chúng tôi lấy một phần của bộ mã hóa để phần này ở đây để nhúng dữ liệu thấp để chúng tôi nhúng dữ liệu thấp</a:t>
            </a:r>
            <a:endParaRPr lang="en-US" dirty="0" smtClean="0"/>
          </a:p>
          <a:p>
            <a:r>
              <a:rPr lang="vi-VN" dirty="0" smtClean="0"/>
              <a:t>Mạng nhúng</a:t>
            </a:r>
          </a:p>
          <a:p>
            <a:r>
              <a:rPr lang="vi-VN" dirty="0" smtClean="0"/>
              <a:t>Fembed thu được từ VAE được đào tạo</a:t>
            </a:r>
          </a:p>
          <a:p>
            <a:r>
              <a:rPr lang="vi-VN" dirty="0" smtClean="0"/>
              <a:t>Dữ liệu thô trong DL nhúng</a:t>
            </a:r>
          </a:p>
          <a:p>
            <a:r>
              <a:rPr lang="vi-VN" dirty="0" smtClean="0"/>
              <a:t>Lựa chọn kiến trúc</a:t>
            </a:r>
          </a:p>
          <a:p>
            <a:r>
              <a:rPr lang="vi-VN" dirty="0" smtClean="0"/>
              <a:t>Kế thừa từ VAE</a:t>
            </a:r>
            <a:endParaRPr lang="en-US" dirty="0"/>
          </a:p>
        </p:txBody>
      </p:sp>
    </p:spTree>
    <p:extLst>
      <p:ext uri="{BB962C8B-B14F-4D97-AF65-F5344CB8AC3E}">
        <p14:creationId xmlns:p14="http://schemas.microsoft.com/office/powerpoint/2010/main" val="179667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Giám sát độ tin cậy bằng cách sử dụng RNN bậc cao hơn</a:t>
            </a:r>
            <a:endParaRPr lang="en-US" dirty="0" smtClean="0"/>
          </a:p>
        </p:txBody>
      </p:sp>
    </p:spTree>
    <p:extLst>
      <p:ext uri="{BB962C8B-B14F-4D97-AF65-F5344CB8AC3E}">
        <p14:creationId xmlns:p14="http://schemas.microsoft.com/office/powerpoint/2010/main" val="38680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b) mô hình độ tin cậy được xây dựng dựa trên không gian được xác định bởi mạng nhúng. Trong khi kiến trúc RNN được sử dụng, quan hệ lặp lại không được hiển thị để đơn giản.</a:t>
            </a:r>
            <a:endParaRPr lang="en-US" dirty="0" smtClean="0"/>
          </a:p>
          <a:p>
            <a:r>
              <a:rPr lang="vi-VN" dirty="0" smtClean="0"/>
              <a:t>Mô hình độ tin cậy</a:t>
            </a:r>
          </a:p>
          <a:p>
            <a:r>
              <a:rPr lang="vi-VN" dirty="0" smtClean="0"/>
              <a:t>fRNN được xây dựng từ GRU (hoặc LSTM)</a:t>
            </a:r>
          </a:p>
          <a:p>
            <a:r>
              <a:rPr lang="vi-VN" dirty="0" smtClean="0"/>
              <a:t>DL được sử dụng để tìm hiểu mối quan hệ giữa chuỗi các giá trị cảm biến (được nhúng) với RUL</a:t>
            </a:r>
          </a:p>
          <a:p>
            <a:r>
              <a:rPr lang="vi-VN" dirty="0" smtClean="0"/>
              <a:t>Lựa chọn kiến trúc</a:t>
            </a:r>
          </a:p>
          <a:p>
            <a:r>
              <a:rPr lang="vi-VN" dirty="0" smtClean="0"/>
              <a:t>Kích thước cửa sổ 50 chu kỳ</a:t>
            </a:r>
            <a:endParaRPr lang="en-US" dirty="0"/>
          </a:p>
        </p:txBody>
      </p:sp>
    </p:spTree>
    <p:extLst>
      <p:ext uri="{BB962C8B-B14F-4D97-AF65-F5344CB8AC3E}">
        <p14:creationId xmlns:p14="http://schemas.microsoft.com/office/powerpoint/2010/main" val="272407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endParaRPr lang="en-US" dirty="0" smtClean="0"/>
          </a:p>
          <a:p>
            <a:r>
              <a:rPr lang="vi-VN" dirty="0" smtClean="0"/>
              <a:t>Hình 5: Các RUL thực tế và các RUL ước tính trong các kịch bản phân số có nhãn khác nhau. f là phần được dán nhãn. Đường chấm chấm màu xanh lục biểu thị ước tính hoàn hảo khi chênh lệch giữa giá trị RUL thực tế và số RUL ước tính bằng 0. Các đường chấm màu xanh dương và đỏ cho biết sự khác biệt của 30 và 50 chu kỳ, tương ứng. Điểm R 2 cũng được hiển thị.</a:t>
            </a:r>
            <a:endParaRPr lang="en-US" dirty="0"/>
          </a:p>
        </p:txBody>
      </p:sp>
    </p:spTree>
    <p:extLst>
      <p:ext uri="{BB962C8B-B14F-4D97-AF65-F5344CB8AC3E}">
        <p14:creationId xmlns:p14="http://schemas.microsoft.com/office/powerpoint/2010/main" val="253047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Kết quả cơ sở với phương pháp được giám sát (SL)</a:t>
            </a:r>
          </a:p>
          <a:p>
            <a:r>
              <a:rPr lang="vi-VN" dirty="0" smtClean="0"/>
              <a:t>… Và… cho biết 30 và 50 chu kỳ, tương ứng</a:t>
            </a:r>
          </a:p>
          <a:p>
            <a:r>
              <a:rPr lang="vi-VN" dirty="0" smtClean="0"/>
              <a:t>Sự suy giảm hiệu suất được hiển thị nổi bật khi phân số bị giảm</a:t>
            </a:r>
            <a:endParaRPr lang="en-US" dirty="0"/>
          </a:p>
        </p:txBody>
      </p:sp>
    </p:spTree>
    <p:extLst>
      <p:ext uri="{BB962C8B-B14F-4D97-AF65-F5344CB8AC3E}">
        <p14:creationId xmlns:p14="http://schemas.microsoft.com/office/powerpoint/2010/main" val="347333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Cách tiếp cận được giám sát so với </a:t>
            </a:r>
            <a:r>
              <a:rPr lang="en-US" dirty="0" err="1" smtClean="0"/>
              <a:t>Tự</a:t>
            </a:r>
            <a:r>
              <a:rPr lang="en-US" baseline="0" dirty="0" smtClean="0"/>
              <a:t> </a:t>
            </a:r>
            <a:r>
              <a:rPr lang="en-US" baseline="0" dirty="0" err="1" smtClean="0"/>
              <a:t>học</a:t>
            </a:r>
            <a:r>
              <a:rPr lang="en-US" baseline="0" dirty="0" smtClean="0"/>
              <a:t> </a:t>
            </a:r>
            <a:endParaRPr lang="vi-VN" dirty="0" smtClean="0"/>
          </a:p>
          <a:p>
            <a:r>
              <a:rPr lang="vi-VN" dirty="0" smtClean="0"/>
              <a:t>MAE, MSE, điểm số và R2 được tính là hàm của phần được gắn nhãn</a:t>
            </a:r>
          </a:p>
          <a:p>
            <a:r>
              <a:rPr lang="vi-VN" dirty="0" smtClean="0"/>
              <a:t>Số lượng các mẫu được dán nhãn là 1, 5,10,20 và 30% tổng số mẫu</a:t>
            </a:r>
            <a:endParaRPr lang="en-US" dirty="0"/>
          </a:p>
        </p:txBody>
      </p:sp>
    </p:spTree>
    <p:extLst>
      <p:ext uri="{BB962C8B-B14F-4D97-AF65-F5344CB8AC3E}">
        <p14:creationId xmlns:p14="http://schemas.microsoft.com/office/powerpoint/2010/main" val="63649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Hình 6: Hiệu suất đo được của các cách tiếp cận khác nhau như một hàm của phần được dán nhãn: (a) MAE, (b) MSE, (c) Điểm, và (d) R 2. Thanh lỗi cho biết lỗi chuẩn của giá trị trung bình tại mỗi điểm.</a:t>
            </a:r>
            <a:endParaRPr lang="en-US" dirty="0"/>
          </a:p>
        </p:txBody>
      </p:sp>
    </p:spTree>
    <p:extLst>
      <p:ext uri="{BB962C8B-B14F-4D97-AF65-F5344CB8AC3E}">
        <p14:creationId xmlns:p14="http://schemas.microsoft.com/office/powerpoint/2010/main" val="3852780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100" b="0" i="0" kern="1200" dirty="0" smtClean="0">
                <a:solidFill>
                  <a:schemeClr val="tx1"/>
                </a:solidFill>
                <a:effectLst/>
                <a:latin typeface="+mn-lt"/>
                <a:ea typeface="+mn-ea"/>
                <a:cs typeface="+mn-cs"/>
              </a:rPr>
              <a:t/>
            </a:r>
            <a:br>
              <a:rPr lang="vi-VN" sz="1100" b="0" i="0" kern="1200" dirty="0" smtClean="0">
                <a:solidFill>
                  <a:schemeClr val="tx1"/>
                </a:solidFill>
                <a:effectLst/>
                <a:latin typeface="+mn-lt"/>
                <a:ea typeface="+mn-ea"/>
                <a:cs typeface="+mn-cs"/>
              </a:rPr>
            </a:br>
            <a:r>
              <a:rPr lang="en-US" sz="1100" b="0" i="0" kern="1200" dirty="0" err="1" smtClean="0">
                <a:solidFill>
                  <a:schemeClr val="tx1"/>
                </a:solidFill>
                <a:effectLst/>
                <a:latin typeface="+mn-lt"/>
                <a:ea typeface="+mn-ea"/>
                <a:cs typeface="+mn-cs"/>
              </a:rPr>
              <a:t>hệ</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x1.7, x2.4, x3.6 cải tiến, tương ứng cho MAE, MSE và Điểm</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Độ chính xác dự đoán được giữ khá cao thậm chí xuống tới 5%</a:t>
            </a:r>
            <a:endParaRPr lang="vi-VN"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2104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100" b="0" i="0" kern="1200" dirty="0" smtClean="0">
                <a:solidFill>
                  <a:schemeClr val="tx1"/>
                </a:solidFill>
                <a:effectLst/>
                <a:latin typeface="+mn-lt"/>
                <a:ea typeface="+mn-ea"/>
                <a:cs typeface="+mn-cs"/>
              </a:rPr>
              <a:t>Chúng tôi đã đề xuất một phương pháp dựa trên việc học bán giám sát sử dụng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bộ</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biến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đổi</a:t>
            </a:r>
            <a:r>
              <a:rPr lang="en-US" sz="1100" b="0" i="0" kern="1200" baseline="0" dirty="0" smtClean="0">
                <a:solidFill>
                  <a:schemeClr val="tx1"/>
                </a:solidFill>
                <a:effectLst/>
                <a:latin typeface="+mn-lt"/>
                <a:ea typeface="+mn-ea"/>
                <a:cs typeface="+mn-cs"/>
              </a:rPr>
              <a:t> VAE </a:t>
            </a:r>
            <a:r>
              <a:rPr lang="en-US" sz="1100" b="0" i="0" kern="1200" baseline="0" dirty="0" err="1" smtClean="0">
                <a:solidFill>
                  <a:schemeClr val="tx1"/>
                </a:solidFill>
                <a:effectLst/>
                <a:latin typeface="+mn-lt"/>
                <a:ea typeface="+mn-ea"/>
                <a:cs typeface="+mn-cs"/>
              </a:rPr>
              <a:t>và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được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nhúng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vào</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mộ</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hình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mạng</a:t>
            </a:r>
            <a:r>
              <a:rPr lang="en-US" sz="1100" b="0" i="0" kern="1200" baseline="0" dirty="0" smtClean="0">
                <a:solidFill>
                  <a:schemeClr val="tx1"/>
                </a:solidFill>
                <a:effectLst/>
                <a:latin typeface="+mn-lt"/>
                <a:ea typeface="+mn-ea"/>
                <a:cs typeface="+mn-cs"/>
              </a:rPr>
              <a:t> RNN </a:t>
            </a:r>
            <a:r>
              <a:rPr lang="vi-VN" sz="1100" b="0" i="0" kern="1200" baseline="0" dirty="0" smtClean="0">
                <a:solidFill>
                  <a:schemeClr val="tx1"/>
                </a:solidFill>
                <a:effectLst/>
                <a:latin typeface="+mn-lt"/>
                <a:ea typeface="+mn-ea"/>
                <a:cs typeface="+mn-cs"/>
              </a:rPr>
              <a:t>cho dự đoán lỗi nội dung với các bản ghi lỗi tương đối nhỏ</a:t>
            </a:r>
            <a:r>
              <a:rPr lang="vi-VN" sz="1100" b="0" i="0" kern="1200" dirty="0" smtClean="0">
                <a:solidFill>
                  <a:schemeClr val="tx1"/>
                </a:solidFill>
                <a:effectLst/>
                <a:latin typeface="+mn-lt"/>
                <a:ea typeface="+mn-ea"/>
                <a:cs typeface="+mn-cs"/>
              </a:rPr>
              <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Các đánh giá thực nghiệm cho thấy phương pháp được đề xuất có thể cải thiện đáng kể độ chính xác dự đoán (x3.6 cho chỉ số điểm số là 1%)</a:t>
            </a:r>
          </a:p>
          <a:p>
            <a:endParaRPr lang="en-US" dirty="0"/>
          </a:p>
        </p:txBody>
      </p:sp>
    </p:spTree>
    <p:extLst>
      <p:ext uri="{BB962C8B-B14F-4D97-AF65-F5344CB8AC3E}">
        <p14:creationId xmlns:p14="http://schemas.microsoft.com/office/powerpoint/2010/main" val="336541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100" b="0" i="0" kern="1200" dirty="0" smtClean="0">
                <a:solidFill>
                  <a:schemeClr val="tx1"/>
                </a:solidFill>
                <a:effectLst/>
                <a:latin typeface="+mn-lt"/>
                <a:ea typeface="+mn-ea"/>
                <a:cs typeface="+mn-cs"/>
              </a:rPr>
              <a:t>Nghiên cứu của chúng tôi cho thấy phương pháp tiếp cận Học tập bán giám sát với việc nhúng không tuyến tính dựa trên mô hình sinh trưởng sâu có hiệu quả trong dự đoán độ tin cậy trong tương lai</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dữ liệu có nhãn</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Chúng tôi đang kiểm tra với các bộ khác trong C-MAPSS và mở rộng phương pháp này để xem liệu chúng ta có thể kết hợp việc nhúng từ một Mô hình sinh trưởng sâu khác</a:t>
            </a:r>
            <a:r>
              <a:rPr lang="en-US" sz="1100" b="0" i="0" kern="1200" baseline="0" dirty="0" smtClean="0">
                <a:solidFill>
                  <a:schemeClr val="tx1"/>
                </a:solidFill>
                <a:effectLst/>
                <a:latin typeface="+mn-lt"/>
                <a:ea typeface="+mn-ea"/>
                <a:cs typeface="+mn-cs"/>
              </a:rPr>
              <a:t> hay </a:t>
            </a:r>
            <a:r>
              <a:rPr lang="vi-VN" sz="1100" b="0" i="0" kern="1200" dirty="0" smtClean="0">
                <a:solidFill>
                  <a:schemeClr val="tx1"/>
                </a:solidFill>
                <a:effectLst/>
                <a:latin typeface="+mn-lt"/>
                <a:ea typeface="+mn-ea"/>
                <a:cs typeface="+mn-cs"/>
              </a:rPr>
              <a:t>Mạng phản đối sinh (GAN)</a:t>
            </a:r>
          </a:p>
          <a:p>
            <a:endParaRPr lang="en-US" dirty="0"/>
          </a:p>
        </p:txBody>
      </p:sp>
    </p:spTree>
    <p:extLst>
      <p:ext uri="{BB962C8B-B14F-4D97-AF65-F5344CB8AC3E}">
        <p14:creationId xmlns:p14="http://schemas.microsoft.com/office/powerpoint/2010/main" val="122387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Hướng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p>
          <a:p>
            <a:r>
              <a:rPr lang="vi-VN" dirty="0" smtClean="0"/>
              <a:t>Cơ hội lớn hơn cho </a:t>
            </a:r>
            <a:r>
              <a:rPr lang="en-US" dirty="0" err="1" smtClean="0"/>
              <a:t>hướng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nhiều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endParaRPr lang="vi-VN" dirty="0" smtClean="0"/>
          </a:p>
          <a:p>
            <a:r>
              <a:rPr lang="vi-VN" dirty="0" smtClean="0"/>
              <a:t>Học tập sâu đã thành công với khả năng nắm bắt phi tuyến tính </a:t>
            </a:r>
          </a:p>
          <a:p>
            <a:r>
              <a:rPr lang="vi-VN" dirty="0" smtClean="0"/>
              <a:t>Dự đoán </a:t>
            </a:r>
            <a:r>
              <a:rPr lang="en-US" dirty="0" err="1" smtClean="0"/>
              <a:t>nội</a:t>
            </a:r>
            <a:r>
              <a:rPr lang="en-US" baseline="0" dirty="0" smtClean="0"/>
              <a:t> dung </a:t>
            </a:r>
            <a:r>
              <a:rPr lang="en-US" baseline="0" dirty="0" err="1" smtClean="0"/>
              <a:t>nhiễu</a:t>
            </a:r>
            <a:r>
              <a:rPr lang="en-US" baseline="0" dirty="0" smtClean="0"/>
              <a:t> </a:t>
            </a:r>
            <a:endParaRPr lang="vi-VN" dirty="0" smtClean="0"/>
          </a:p>
          <a:p>
            <a:r>
              <a:rPr lang="vi-VN" dirty="0" smtClean="0"/>
              <a:t>Thực hiện bằng cách ước tính RUL cho dữ liệu lịch sử với thông ti</a:t>
            </a:r>
            <a:r>
              <a:rPr lang="en-US" baseline="0" dirty="0" smtClean="0"/>
              <a:t>n </a:t>
            </a:r>
            <a:r>
              <a:rPr lang="en-US" baseline="0" dirty="0" err="1" smtClean="0"/>
              <a:t>phục</a:t>
            </a:r>
            <a:r>
              <a:rPr lang="en-US" baseline="0" dirty="0" smtClean="0"/>
              <a:t> </a:t>
            </a:r>
            <a:r>
              <a:rPr lang="en-US" baseline="0" dirty="0" err="1" smtClean="0"/>
              <a:t>hồi</a:t>
            </a:r>
            <a:r>
              <a:rPr lang="en-US" baseline="0" dirty="0" smtClean="0"/>
              <a:t> </a:t>
            </a:r>
            <a:r>
              <a:rPr lang="vi-VN" dirty="0" smtClean="0"/>
              <a:t>tương ứng</a:t>
            </a:r>
            <a:endParaRPr lang="en-US" dirty="0"/>
          </a:p>
        </p:txBody>
      </p:sp>
    </p:spTree>
    <p:extLst>
      <p:ext uri="{BB962C8B-B14F-4D97-AF65-F5344CB8AC3E}">
        <p14:creationId xmlns:p14="http://schemas.microsoft.com/office/powerpoint/2010/main" val="3358620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thử thách</a:t>
            </a:r>
          </a:p>
          <a:p>
            <a:r>
              <a:rPr lang="vi-VN" dirty="0" smtClean="0"/>
              <a:t>Trong thực tế thất bại là rất hiếm trong nhiều trường hợp </a:t>
            </a:r>
            <a:endParaRPr lang="en-US" dirty="0" smtClean="0"/>
          </a:p>
          <a:p>
            <a:r>
              <a:rPr lang="vi-VN" dirty="0" smtClean="0"/>
              <a:t>và có được thông tin tình trạng sức khỏe chính xác là mở rộng</a:t>
            </a:r>
            <a:endParaRPr lang="en-US" dirty="0"/>
          </a:p>
        </p:txBody>
      </p:sp>
    </p:spTree>
    <p:extLst>
      <p:ext uri="{BB962C8B-B14F-4D97-AF65-F5344CB8AC3E}">
        <p14:creationId xmlns:p14="http://schemas.microsoft.com/office/powerpoint/2010/main" val="159456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vấn đề về nhãn không đủ từ lâu đã được công nhận trong học máy</a:t>
            </a:r>
          </a:p>
          <a:p>
            <a:r>
              <a:rPr lang="vi-VN" dirty="0" smtClean="0"/>
              <a:t>SSL để cải thiện khái quát hóa về học tập được giám sát bằng cách sử dụng dữ liệu không được gắn nhãn</a:t>
            </a:r>
            <a:endParaRPr lang="en-US" dirty="0"/>
          </a:p>
        </p:txBody>
      </p:sp>
    </p:spTree>
    <p:extLst>
      <p:ext uri="{BB962C8B-B14F-4D97-AF65-F5344CB8AC3E}">
        <p14:creationId xmlns:p14="http://schemas.microsoft.com/office/powerpoint/2010/main" val="41730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Phương</a:t>
            </a:r>
            <a:r>
              <a:rPr lang="en-US" baseline="0" dirty="0" smtClean="0"/>
              <a:t> </a:t>
            </a:r>
            <a:r>
              <a:rPr lang="en-US" baseline="0" dirty="0" err="1" smtClean="0"/>
              <a:t>pháp</a:t>
            </a:r>
            <a:r>
              <a:rPr lang="en-US" baseline="0" dirty="0" smtClean="0"/>
              <a:t> </a:t>
            </a:r>
            <a:r>
              <a:rPr lang="en-US" baseline="0" dirty="0" err="1" smtClean="0"/>
              <a:t>học</a:t>
            </a:r>
            <a:r>
              <a:rPr lang="en-US" baseline="0" dirty="0" smtClean="0"/>
              <a:t> </a:t>
            </a:r>
            <a:r>
              <a:rPr lang="en-US" baseline="0" dirty="0" err="1" smtClean="0"/>
              <a:t>tập</a:t>
            </a:r>
            <a:r>
              <a:rPr lang="en-US" baseline="0" dirty="0" smtClean="0"/>
              <a:t> </a:t>
            </a:r>
            <a:r>
              <a:rPr lang="en-US" baseline="0" dirty="0" err="1" smtClean="0"/>
              <a:t>bán</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endParaRPr lang="en-US" dirty="0"/>
          </a:p>
        </p:txBody>
      </p:sp>
    </p:spTree>
    <p:extLst>
      <p:ext uri="{BB962C8B-B14F-4D97-AF65-F5344CB8AC3E}">
        <p14:creationId xmlns:p14="http://schemas.microsoft.com/office/powerpoint/2010/main" val="76268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p>
          <a:p>
            <a:r>
              <a:rPr lang="vi-VN" dirty="0" smtClean="0"/>
              <a:t>Học tập không giám sát sử dụng bộ mã hóa tự động biến đổi (VAE)</a:t>
            </a:r>
          </a:p>
          <a:p>
            <a:r>
              <a:rPr lang="vi-VN" dirty="0" smtClean="0"/>
              <a:t>Nhúng dữ liệu thô bằng VAE được đào tạo</a:t>
            </a:r>
          </a:p>
          <a:p>
            <a:r>
              <a:rPr lang="vi-VN" dirty="0" smtClean="0"/>
              <a:t>Giám sát độ tin cậy bằng cách sử dụng RNN bậc cao hơn</a:t>
            </a:r>
            <a:endParaRPr lang="en-US" dirty="0"/>
          </a:p>
        </p:txBody>
      </p:sp>
    </p:spTree>
    <p:extLst>
      <p:ext uri="{BB962C8B-B14F-4D97-AF65-F5344CB8AC3E}">
        <p14:creationId xmlns:p14="http://schemas.microsoft.com/office/powerpoint/2010/main" val="42405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minh họa rằng các thành phần chính của phương pháp tiếp cận của chúng tôi là bộ mã hóa biến đổi</a:t>
            </a:r>
            <a:endParaRPr lang="en-US" dirty="0" smtClean="0"/>
          </a:p>
          <a:p>
            <a:r>
              <a:rPr lang="vi-VN" dirty="0" smtClean="0"/>
              <a:t>mô hình tuần tự được thực hiện bởi một RNN bậc cao</a:t>
            </a:r>
            <a:endParaRPr lang="en-US" dirty="0"/>
          </a:p>
        </p:txBody>
      </p:sp>
    </p:spTree>
    <p:extLst>
      <p:ext uri="{BB962C8B-B14F-4D97-AF65-F5344CB8AC3E}">
        <p14:creationId xmlns:p14="http://schemas.microsoft.com/office/powerpoint/2010/main" val="378330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Deep Generative Model</a:t>
            </a:r>
            <a:r>
              <a:rPr lang="en-US" baseline="0" dirty="0" smtClean="0"/>
              <a:t> :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sinh</a:t>
            </a:r>
            <a:r>
              <a:rPr lang="en-US" baseline="0" dirty="0" smtClean="0"/>
              <a:t> </a:t>
            </a:r>
            <a:r>
              <a:rPr lang="en-US" baseline="0" dirty="0" err="1" smtClean="0"/>
              <a:t>mẫu</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Non-linear : phi </a:t>
            </a:r>
            <a:r>
              <a:rPr lang="en-US" dirty="0" err="1" smtClean="0"/>
              <a:t>tuyến</a:t>
            </a:r>
            <a:r>
              <a:rPr lang="en-US" baseline="0" dirty="0" smtClean="0"/>
              <a:t> </a:t>
            </a:r>
            <a:r>
              <a:rPr lang="en-US" baseline="0" dirty="0" err="1" smtClean="0"/>
              <a:t>tính</a:t>
            </a:r>
            <a:r>
              <a:rPr lang="en-US" baseline="0" dirty="0" smtClean="0"/>
              <a:t> </a:t>
            </a:r>
            <a:endParaRPr lang="en-US" dirty="0" smtClean="0"/>
          </a:p>
        </p:txBody>
      </p:sp>
    </p:spTree>
    <p:extLst>
      <p:ext uri="{BB962C8B-B14F-4D97-AF65-F5344CB8AC3E}">
        <p14:creationId xmlns:p14="http://schemas.microsoft.com/office/powerpoint/2010/main" val="293113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Hình 2: Kiến trúc tổng thể của VAE với kích thước đầu vào của m. ∼ N (0, 1) </a:t>
            </a:r>
            <a:endParaRPr lang="en-US" dirty="0" smtClean="0"/>
          </a:p>
          <a:p>
            <a:r>
              <a:rPr lang="vi-VN" dirty="0" smtClean="0"/>
              <a:t>cho biết thủ thuật </a:t>
            </a:r>
            <a:r>
              <a:rPr lang="en-US" dirty="0" err="1" smtClean="0"/>
              <a:t>mô</a:t>
            </a:r>
            <a:r>
              <a:rPr lang="en-US" baseline="0" dirty="0" smtClean="0"/>
              <a:t> </a:t>
            </a:r>
            <a:r>
              <a:rPr lang="en-US" baseline="0" dirty="0" err="1" smtClean="0"/>
              <a:t>hình</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hóa</a:t>
            </a:r>
            <a:r>
              <a:rPr lang="vi-VN" dirty="0" smtClean="0"/>
              <a:t> được sử dụng trong việc đào tạo VAE.</a:t>
            </a:r>
            <a:endParaRPr lang="en-US" dirty="0" smtClean="0"/>
          </a:p>
          <a:p>
            <a:r>
              <a:rPr lang="vi-VN" dirty="0" smtClean="0"/>
              <a:t>Lựa chọn kiến trúc</a:t>
            </a:r>
          </a:p>
          <a:p>
            <a:r>
              <a:rPr lang="vi-VN" dirty="0" smtClean="0"/>
              <a:t>RNN thay cho FFN</a:t>
            </a:r>
          </a:p>
          <a:p>
            <a:r>
              <a:rPr lang="vi-VN" dirty="0" smtClean="0"/>
              <a:t>Thủ tục đào tạo</a:t>
            </a:r>
          </a:p>
          <a:p>
            <a:r>
              <a:rPr lang="vi-VN" dirty="0" smtClean="0"/>
              <a:t>  </a:t>
            </a:r>
            <a:r>
              <a:rPr lang="el-GR" dirty="0" smtClean="0"/>
              <a:t>α </a:t>
            </a:r>
            <a:r>
              <a:rPr lang="vi-VN" dirty="0" smtClean="0"/>
              <a:t>được giới thiệu để cân nhắc chính xác các tổn thất</a:t>
            </a:r>
          </a:p>
          <a:p>
            <a:r>
              <a:rPr lang="vi-VN" dirty="0" smtClean="0"/>
              <a:t>DU, DL được sử dụng để đào tạo</a:t>
            </a:r>
            <a:endParaRPr lang="en-US" dirty="0"/>
          </a:p>
        </p:txBody>
      </p:sp>
    </p:spTree>
    <p:extLst>
      <p:ext uri="{BB962C8B-B14F-4D97-AF65-F5344CB8AC3E}">
        <p14:creationId xmlns:p14="http://schemas.microsoft.com/office/powerpoint/2010/main" val="23497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3" y="40"/>
            <a:ext cx="7072430" cy="1327314"/>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1" y="4472722"/>
            <a:ext cx="2202829" cy="670794"/>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97" name="Shape 9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7"/>
            <a:ext cx="3378300" cy="27243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7"/>
            <a:ext cx="3378299" cy="27243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04800" y="1276350"/>
            <a:ext cx="7772400" cy="2776300"/>
          </a:xfrm>
          <a:prstGeom prst="rect">
            <a:avLst/>
          </a:prstGeom>
        </p:spPr>
        <p:txBody>
          <a:bodyPr lIns="91425" tIns="91425" rIns="91425" bIns="91425" anchor="ctr" anchorCtr="0">
            <a:noAutofit/>
          </a:bodyPr>
          <a:lstStyle/>
          <a:p>
            <a:pPr lvl="0"/>
            <a:r>
              <a:rPr lang="en-US" sz="4000" dirty="0" smtClean="0"/>
              <a:t>Learning disentangled representations with semi-supervised deep generative </a:t>
            </a:r>
            <a:br>
              <a:rPr lang="en-US" sz="4000" dirty="0" smtClean="0"/>
            </a:br>
            <a:r>
              <a:rPr lang="en-US" sz="4000" dirty="0" smtClean="0"/>
              <a:t>models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814274" y="1537987"/>
            <a:ext cx="6500925" cy="2724300"/>
          </a:xfrm>
        </p:spPr>
        <p:txBody>
          <a:bodyPr/>
          <a:lstStyle/>
          <a:p>
            <a:r>
              <a:rPr lang="en-US" dirty="0" smtClean="0"/>
              <a:t>2. Raw data embedding using the trained VAE</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293645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685800" y="1537987"/>
            <a:ext cx="2590800" cy="2921170"/>
          </a:xfrm>
          <a:prstGeom prst="rect">
            <a:avLst/>
          </a:prstGeom>
        </p:spPr>
      </p:pic>
      <p:sp>
        <p:nvSpPr>
          <p:cNvPr id="4" name="Text Placeholder 3"/>
          <p:cNvSpPr>
            <a:spLocks noGrp="1"/>
          </p:cNvSpPr>
          <p:nvPr>
            <p:ph type="body" idx="2"/>
          </p:nvPr>
        </p:nvSpPr>
        <p:spPr>
          <a:xfrm>
            <a:off x="3810001" y="1537987"/>
            <a:ext cx="3964422" cy="2724300"/>
          </a:xfrm>
        </p:spPr>
        <p:txBody>
          <a:bodyPr/>
          <a:lstStyle/>
          <a:p>
            <a:r>
              <a:rPr lang="en-US" dirty="0" smtClean="0"/>
              <a:t>Embedding Network</a:t>
            </a:r>
          </a:p>
          <a:p>
            <a:pPr>
              <a:buNone/>
            </a:pPr>
            <a:r>
              <a:rPr lang="en-US" dirty="0" err="1"/>
              <a:t>F</a:t>
            </a:r>
            <a:r>
              <a:rPr lang="en-US" baseline="30000" dirty="0" err="1"/>
              <a:t>embed</a:t>
            </a:r>
            <a:r>
              <a:rPr lang="en-US" dirty="0"/>
              <a:t> obtained from the trained VAE</a:t>
            </a:r>
          </a:p>
          <a:p>
            <a:pPr>
              <a:buNone/>
            </a:pPr>
            <a:r>
              <a:rPr lang="en-US" dirty="0" smtClean="0"/>
              <a:t>Raw </a:t>
            </a:r>
            <a:r>
              <a:rPr lang="en-US" dirty="0"/>
              <a:t>data in D</a:t>
            </a:r>
            <a:r>
              <a:rPr lang="en-US" baseline="30000" dirty="0"/>
              <a:t>L</a:t>
            </a:r>
            <a:r>
              <a:rPr lang="en-US" dirty="0"/>
              <a:t> </a:t>
            </a:r>
            <a:r>
              <a:rPr lang="en-US" dirty="0" smtClean="0"/>
              <a:t>embedded</a:t>
            </a:r>
          </a:p>
          <a:p>
            <a:r>
              <a:rPr lang="en-US" dirty="0" smtClean="0"/>
              <a:t>Architectural choices</a:t>
            </a:r>
          </a:p>
          <a:p>
            <a:pPr>
              <a:buNone/>
            </a:pPr>
            <a:r>
              <a:rPr lang="en-US" dirty="0" smtClean="0"/>
              <a:t>Inherited from the VAE</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359734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533400" y="1537987"/>
            <a:ext cx="7543800" cy="2724300"/>
          </a:xfrm>
        </p:spPr>
        <p:txBody>
          <a:bodyPr/>
          <a:lstStyle/>
          <a:p>
            <a:r>
              <a:rPr lang="en-US" dirty="0" smtClean="0"/>
              <a:t>3. Supervised learning of asset reliability using higher order RNNs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310598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381000" y="1511122"/>
            <a:ext cx="3733800" cy="2959767"/>
          </a:xfrm>
          <a:prstGeom prst="rect">
            <a:avLst/>
          </a:prstGeom>
        </p:spPr>
      </p:pic>
      <p:sp>
        <p:nvSpPr>
          <p:cNvPr id="4" name="Text Placeholder 3"/>
          <p:cNvSpPr>
            <a:spLocks noGrp="1"/>
          </p:cNvSpPr>
          <p:nvPr>
            <p:ph type="body" idx="2"/>
          </p:nvPr>
        </p:nvSpPr>
        <p:spPr>
          <a:xfrm>
            <a:off x="3657599" y="1537987"/>
            <a:ext cx="4191001" cy="2724300"/>
          </a:xfrm>
        </p:spPr>
        <p:txBody>
          <a:bodyPr/>
          <a:lstStyle/>
          <a:p>
            <a:r>
              <a:rPr lang="en-US" dirty="0" smtClean="0"/>
              <a:t>Reliability Model</a:t>
            </a:r>
          </a:p>
          <a:p>
            <a:pPr>
              <a:buNone/>
            </a:pPr>
            <a:r>
              <a:rPr lang="en-US" dirty="0" err="1" smtClean="0"/>
              <a:t>f</a:t>
            </a:r>
            <a:r>
              <a:rPr lang="en-US" baseline="30000" dirty="0" err="1" smtClean="0"/>
              <a:t>RNN</a:t>
            </a:r>
            <a:r>
              <a:rPr lang="en-US" baseline="30000" dirty="0" smtClean="0"/>
              <a:t> </a:t>
            </a:r>
            <a:r>
              <a:rPr lang="en-US" dirty="0" smtClean="0"/>
              <a:t> is built from </a:t>
            </a:r>
            <a:r>
              <a:rPr lang="en-US" dirty="0"/>
              <a:t>Gated Recurrent Unit </a:t>
            </a:r>
            <a:r>
              <a:rPr lang="en-US" dirty="0" smtClean="0"/>
              <a:t>GRU (or LSTM)</a:t>
            </a:r>
          </a:p>
          <a:p>
            <a:pPr>
              <a:buNone/>
            </a:pPr>
            <a:r>
              <a:rPr lang="en-US" dirty="0" smtClean="0"/>
              <a:t>D</a:t>
            </a:r>
            <a:r>
              <a:rPr lang="en-US" baseline="30000" dirty="0" smtClean="0"/>
              <a:t>L</a:t>
            </a:r>
            <a:r>
              <a:rPr lang="en-US" dirty="0" smtClean="0"/>
              <a:t> used to learn relation between sequence of sensor values(embedded ) with RUL</a:t>
            </a:r>
          </a:p>
          <a:p>
            <a:r>
              <a:rPr lang="en-US" dirty="0"/>
              <a:t>Architectural </a:t>
            </a:r>
            <a:r>
              <a:rPr lang="en-US" dirty="0" smtClean="0"/>
              <a:t>choices</a:t>
            </a:r>
          </a:p>
          <a:p>
            <a:pPr>
              <a:buNone/>
            </a:pPr>
            <a:r>
              <a:rPr lang="en-US" dirty="0" smtClean="0"/>
              <a:t>Window size 50 cycles</a:t>
            </a:r>
            <a:endParaRPr lang="en-US" dirty="0"/>
          </a:p>
          <a:p>
            <a:pPr>
              <a:buNone/>
            </a:pP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389174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6" name="Picture 5"/>
          <p:cNvPicPr>
            <a:picLocks noChangeAspect="1"/>
          </p:cNvPicPr>
          <p:nvPr/>
        </p:nvPicPr>
        <p:blipFill>
          <a:blip r:embed="rId3"/>
          <a:stretch>
            <a:fillRect/>
          </a:stretch>
        </p:blipFill>
        <p:spPr>
          <a:xfrm>
            <a:off x="76200" y="1352550"/>
            <a:ext cx="7162800" cy="3599550"/>
          </a:xfrm>
          <a:prstGeom prst="rect">
            <a:avLst/>
          </a:prstGeom>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166066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Text Placeholder 2"/>
          <p:cNvSpPr>
            <a:spLocks noGrp="1"/>
          </p:cNvSpPr>
          <p:nvPr>
            <p:ph type="body" idx="1"/>
          </p:nvPr>
        </p:nvSpPr>
        <p:spPr>
          <a:xfrm>
            <a:off x="814274" y="1537987"/>
            <a:ext cx="6653325" cy="2724300"/>
          </a:xfrm>
        </p:spPr>
        <p:txBody>
          <a:bodyPr/>
          <a:lstStyle/>
          <a:p>
            <a:r>
              <a:rPr lang="en-US" dirty="0" smtClean="0"/>
              <a:t>Baseline result with supervised approach (SL)</a:t>
            </a:r>
          </a:p>
          <a:p>
            <a:r>
              <a:rPr lang="en-US" dirty="0" smtClean="0"/>
              <a:t>… and </a:t>
            </a:r>
            <a:r>
              <a:rPr lang="en-US" dirty="0"/>
              <a:t>… indicate 30 and 50 cycles, </a:t>
            </a:r>
            <a:r>
              <a:rPr lang="en-US" dirty="0" smtClean="0"/>
              <a:t>respectively</a:t>
            </a:r>
          </a:p>
          <a:p>
            <a:r>
              <a:rPr lang="en-US" dirty="0" smtClean="0"/>
              <a:t>Performance degradation is prominently show as the fraction is decreased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406236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as a fraction of labeled samples</a:t>
            </a:r>
            <a:endParaRPr lang="en-US" dirty="0"/>
          </a:p>
        </p:txBody>
      </p:sp>
      <p:sp>
        <p:nvSpPr>
          <p:cNvPr id="3" name="Text Placeholder 2"/>
          <p:cNvSpPr>
            <a:spLocks noGrp="1"/>
          </p:cNvSpPr>
          <p:nvPr>
            <p:ph type="body" idx="1"/>
          </p:nvPr>
        </p:nvSpPr>
        <p:spPr>
          <a:xfrm>
            <a:off x="609600" y="1537987"/>
            <a:ext cx="7924800" cy="2724300"/>
          </a:xfrm>
        </p:spPr>
        <p:txBody>
          <a:bodyPr/>
          <a:lstStyle/>
          <a:p>
            <a:r>
              <a:rPr lang="en-US" dirty="0" smtClean="0"/>
              <a:t>Supervised approach vs </a:t>
            </a:r>
            <a:r>
              <a:rPr lang="en-US" b="1" dirty="0" smtClean="0"/>
              <a:t>Self-learning </a:t>
            </a:r>
          </a:p>
          <a:p>
            <a:pPr>
              <a:buNone/>
            </a:pPr>
            <a:r>
              <a:rPr lang="en-US" dirty="0" smtClean="0"/>
              <a:t>MAE,MSE , score and R</a:t>
            </a:r>
            <a:r>
              <a:rPr lang="en-US" baseline="30000" dirty="0" smtClean="0"/>
              <a:t>2</a:t>
            </a:r>
            <a:r>
              <a:rPr lang="en-US" dirty="0" smtClean="0"/>
              <a:t> are measured as a function of the labeled fraction</a:t>
            </a:r>
          </a:p>
          <a:p>
            <a:pPr>
              <a:buNone/>
            </a:pPr>
            <a:r>
              <a:rPr lang="en-US" dirty="0" smtClean="0"/>
              <a:t>Number of labeled samples are 1, 5,10,20, and 30% of the total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301275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as a fraction of labeled samples</a:t>
            </a:r>
          </a:p>
        </p:txBody>
      </p:sp>
      <p:pic>
        <p:nvPicPr>
          <p:cNvPr id="6" name="Picture 5"/>
          <p:cNvPicPr>
            <a:picLocks noChangeAspect="1"/>
          </p:cNvPicPr>
          <p:nvPr/>
        </p:nvPicPr>
        <p:blipFill>
          <a:blip r:embed="rId3"/>
          <a:stretch>
            <a:fillRect/>
          </a:stretch>
        </p:blipFill>
        <p:spPr>
          <a:xfrm>
            <a:off x="0" y="1342644"/>
            <a:ext cx="7772400" cy="3283950"/>
          </a:xfrm>
          <a:prstGeom prst="rect">
            <a:avLst/>
          </a:prstGeom>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228310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different approaches</a:t>
            </a:r>
            <a:endParaRPr lang="en-US" dirty="0"/>
          </a:p>
        </p:txBody>
      </p:sp>
      <p:pic>
        <p:nvPicPr>
          <p:cNvPr id="6" name="Picture 5"/>
          <p:cNvPicPr>
            <a:picLocks noChangeAspect="1"/>
          </p:cNvPicPr>
          <p:nvPr/>
        </p:nvPicPr>
        <p:blipFill>
          <a:blip r:embed="rId3"/>
          <a:stretch>
            <a:fillRect/>
          </a:stretch>
        </p:blipFill>
        <p:spPr>
          <a:xfrm>
            <a:off x="152400" y="1352550"/>
            <a:ext cx="7696200" cy="2590800"/>
          </a:xfrm>
          <a:prstGeom prst="rect">
            <a:avLst/>
          </a:prstGeom>
        </p:spPr>
      </p:pic>
      <p:sp>
        <p:nvSpPr>
          <p:cNvPr id="3" name="Text Placeholder 2"/>
          <p:cNvSpPr>
            <a:spLocks noGrp="1"/>
          </p:cNvSpPr>
          <p:nvPr>
            <p:ph type="body" idx="1"/>
          </p:nvPr>
        </p:nvSpPr>
        <p:spPr>
          <a:xfrm>
            <a:off x="228600" y="3714751"/>
            <a:ext cx="7543800" cy="304800"/>
          </a:xfrm>
        </p:spPr>
        <p:txBody>
          <a:bodyPr/>
          <a:lstStyle/>
          <a:p>
            <a:r>
              <a:rPr lang="en-US" dirty="0" smtClean="0"/>
              <a:t>                             </a:t>
            </a:r>
            <a:r>
              <a:rPr lang="en-US" sz="1000" dirty="0" smtClean="0"/>
              <a:t>only 1 Failure record                                                                                                    Comparable           Performance</a:t>
            </a:r>
            <a:endParaRPr lang="en-US" sz="10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Tree>
    <p:extLst>
      <p:ext uri="{BB962C8B-B14F-4D97-AF65-F5344CB8AC3E}">
        <p14:creationId xmlns:p14="http://schemas.microsoft.com/office/powerpoint/2010/main" val="60038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different approaches</a:t>
            </a:r>
          </a:p>
        </p:txBody>
      </p:sp>
      <p:sp>
        <p:nvSpPr>
          <p:cNvPr id="3" name="Text Placeholder 2"/>
          <p:cNvSpPr>
            <a:spLocks noGrp="1"/>
          </p:cNvSpPr>
          <p:nvPr>
            <p:ph type="body" idx="1"/>
          </p:nvPr>
        </p:nvSpPr>
        <p:spPr>
          <a:xfrm>
            <a:off x="814274" y="1537987"/>
            <a:ext cx="7643925" cy="2724300"/>
          </a:xfrm>
        </p:spPr>
        <p:txBody>
          <a:bodyPr/>
          <a:lstStyle/>
          <a:p>
            <a:r>
              <a:rPr lang="en-US" dirty="0"/>
              <a:t> </a:t>
            </a:r>
            <a:r>
              <a:rPr lang="en-US" dirty="0" smtClean="0"/>
              <a:t>x1.7, x2.4, x3.6 improvement, respectively for MAE, MSE and Score</a:t>
            </a:r>
          </a:p>
          <a:p>
            <a:r>
              <a:rPr lang="en-US" dirty="0" smtClean="0"/>
              <a:t>The prediction accuracy is kept rather high even  down to 5% fraction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Tree>
    <p:extLst>
      <p:ext uri="{BB962C8B-B14F-4D97-AF65-F5344CB8AC3E}">
        <p14:creationId xmlns:p14="http://schemas.microsoft.com/office/powerpoint/2010/main" val="39543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4350"/>
            <a:ext cx="5844075" cy="766200"/>
          </a:xfrm>
        </p:spPr>
        <p:txBody>
          <a:bodyPr/>
          <a:lstStyle/>
          <a:p>
            <a:r>
              <a:rPr lang="en-US" dirty="0" smtClean="0"/>
              <a:t>Motivations</a:t>
            </a:r>
            <a:r>
              <a:rPr lang="en-US" dirty="0"/>
              <a:t/>
            </a:r>
            <a:br>
              <a:rPr lang="en-US" dirty="0"/>
            </a:br>
            <a:endParaRPr lang="en-US" dirty="0"/>
          </a:p>
        </p:txBody>
      </p:sp>
      <p:sp>
        <p:nvSpPr>
          <p:cNvPr id="3" name="Text Placeholder 2"/>
          <p:cNvSpPr>
            <a:spLocks noGrp="1"/>
          </p:cNvSpPr>
          <p:nvPr>
            <p:ph type="body" idx="1"/>
          </p:nvPr>
        </p:nvSpPr>
        <p:spPr>
          <a:xfrm>
            <a:off x="457200" y="1537987"/>
            <a:ext cx="7772399" cy="2724300"/>
          </a:xfrm>
        </p:spPr>
        <p:txBody>
          <a:bodyPr/>
          <a:lstStyle/>
          <a:p>
            <a:r>
              <a:rPr lang="en-US" dirty="0" smtClean="0"/>
              <a:t>Data-driven Prognostics</a:t>
            </a:r>
          </a:p>
          <a:p>
            <a:pPr>
              <a:buNone/>
            </a:pPr>
            <a:r>
              <a:rPr lang="en-US" dirty="0"/>
              <a:t>Greater opportunity for data –driven Prognostics with  increasingly more data</a:t>
            </a:r>
          </a:p>
          <a:p>
            <a:pPr>
              <a:buNone/>
            </a:pPr>
            <a:r>
              <a:rPr lang="en-US" dirty="0"/>
              <a:t>Deep learning has been successful with its capability to capture </a:t>
            </a:r>
            <a:r>
              <a:rPr lang="en-US" dirty="0" smtClean="0"/>
              <a:t>non-linearity</a:t>
            </a:r>
          </a:p>
          <a:p>
            <a:r>
              <a:rPr lang="en-US" dirty="0" smtClean="0"/>
              <a:t>Asset Failure Prediction</a:t>
            </a:r>
          </a:p>
          <a:p>
            <a:pPr>
              <a:buNone/>
            </a:pPr>
            <a:r>
              <a:rPr lang="en-US" dirty="0" smtClean="0"/>
              <a:t>Done by estimating RUL given historical data with corresponding health information</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extLst>
      <p:ext uri="{BB962C8B-B14F-4D97-AF65-F5344CB8AC3E}">
        <p14:creationId xmlns:p14="http://schemas.microsoft.com/office/powerpoint/2010/main" val="2707695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Conclusions </a:t>
            </a:r>
            <a:endParaRPr lang="en-US" dirty="0"/>
          </a:p>
        </p:txBody>
      </p:sp>
      <p:sp>
        <p:nvSpPr>
          <p:cNvPr id="3" name="Text Placeholder 2"/>
          <p:cNvSpPr>
            <a:spLocks noGrp="1"/>
          </p:cNvSpPr>
          <p:nvPr>
            <p:ph type="body" idx="1"/>
          </p:nvPr>
        </p:nvSpPr>
        <p:spPr>
          <a:xfrm>
            <a:off x="609600" y="1537987"/>
            <a:ext cx="7467599" cy="2724300"/>
          </a:xfrm>
        </p:spPr>
        <p:txBody>
          <a:bodyPr/>
          <a:lstStyle/>
          <a:p>
            <a:r>
              <a:rPr lang="en-US" dirty="0" smtClean="0"/>
              <a:t>We proposed a method based on semi-supervised learning using VAE-embedded RNN model for the asset failure prediction with relatively small failure records</a:t>
            </a:r>
          </a:p>
          <a:p>
            <a:r>
              <a:rPr lang="en-US" dirty="0" smtClean="0"/>
              <a:t>The experimental evaluations show that the proposed method can significantly improve the prediction accuracy ( x3.6 for the score metric at 1%) </a:t>
            </a:r>
            <a:br>
              <a:rPr lang="en-US" dirty="0" smtClean="0"/>
            </a:br>
            <a:endParaRPr lang="en-US" dirty="0" smtClean="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Tree>
    <p:extLst>
      <p:ext uri="{BB962C8B-B14F-4D97-AF65-F5344CB8AC3E}">
        <p14:creationId xmlns:p14="http://schemas.microsoft.com/office/powerpoint/2010/main" val="138960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 </a:t>
            </a:r>
          </a:p>
        </p:txBody>
      </p:sp>
      <p:sp>
        <p:nvSpPr>
          <p:cNvPr id="3" name="Text Placeholder 2"/>
          <p:cNvSpPr>
            <a:spLocks noGrp="1"/>
          </p:cNvSpPr>
          <p:nvPr>
            <p:ph type="body" idx="1"/>
          </p:nvPr>
        </p:nvSpPr>
        <p:spPr>
          <a:xfrm>
            <a:off x="457200" y="1537987"/>
            <a:ext cx="7924799" cy="2724300"/>
          </a:xfrm>
        </p:spPr>
        <p:txBody>
          <a:bodyPr/>
          <a:lstStyle/>
          <a:p>
            <a:r>
              <a:rPr lang="en-US" dirty="0" smtClean="0"/>
              <a:t>Our study suggests the semi-supervised Learning approach with non-linear embedding based on a deep generative model is effective in future reliability prediction  in sparsely labeled data</a:t>
            </a:r>
          </a:p>
          <a:p>
            <a:r>
              <a:rPr lang="en-US" dirty="0" smtClean="0"/>
              <a:t>We are checking with other sets in C-MAPSS and extending this approach to see if we can incorporate the embedding from another Deep Generative Model, Generative Adversarial Network (GAN)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Tree>
    <p:extLst>
      <p:ext uri="{BB962C8B-B14F-4D97-AF65-F5344CB8AC3E}">
        <p14:creationId xmlns:p14="http://schemas.microsoft.com/office/powerpoint/2010/main" val="112984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extLst>
      <p:ext uri="{BB962C8B-B14F-4D97-AF65-F5344CB8AC3E}">
        <p14:creationId xmlns:p14="http://schemas.microsoft.com/office/powerpoint/2010/main" val="38769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Text Placeholder 2"/>
          <p:cNvSpPr>
            <a:spLocks noGrp="1"/>
          </p:cNvSpPr>
          <p:nvPr>
            <p:ph type="body" idx="1"/>
          </p:nvPr>
        </p:nvSpPr>
        <p:spPr>
          <a:xfrm>
            <a:off x="814274" y="1537987"/>
            <a:ext cx="6500925" cy="2724300"/>
          </a:xfrm>
        </p:spPr>
        <p:txBody>
          <a:bodyPr/>
          <a:lstStyle/>
          <a:p>
            <a:r>
              <a:rPr lang="en-US" dirty="0" smtClean="0"/>
              <a:t>Challenge Applications</a:t>
            </a:r>
          </a:p>
          <a:p>
            <a:pPr>
              <a:buNone/>
            </a:pPr>
            <a:r>
              <a:rPr lang="en-US" dirty="0" smtClean="0"/>
              <a:t>In reality failures are rare in many cases and obtaining exact health status information is expansive </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371167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 Approach</a:t>
            </a:r>
            <a:endParaRPr lang="en-US" dirty="0"/>
          </a:p>
        </p:txBody>
      </p:sp>
      <p:sp>
        <p:nvSpPr>
          <p:cNvPr id="3" name="Text Placeholder 2"/>
          <p:cNvSpPr>
            <a:spLocks noGrp="1"/>
          </p:cNvSpPr>
          <p:nvPr>
            <p:ph type="body" idx="1"/>
          </p:nvPr>
        </p:nvSpPr>
        <p:spPr>
          <a:xfrm>
            <a:off x="814274" y="1537986"/>
            <a:ext cx="7643926" cy="2862563"/>
          </a:xfrm>
        </p:spPr>
        <p:txBody>
          <a:bodyPr/>
          <a:lstStyle/>
          <a:p>
            <a:r>
              <a:rPr lang="en-US" dirty="0"/>
              <a:t>Semi-supervised </a:t>
            </a:r>
            <a:r>
              <a:rPr lang="en-US" dirty="0" smtClean="0"/>
              <a:t>Learning(SSL)</a:t>
            </a:r>
          </a:p>
          <a:p>
            <a:pPr>
              <a:buNone/>
            </a:pPr>
            <a:r>
              <a:rPr lang="en-US" dirty="0" smtClean="0"/>
              <a:t>Problems of insufficient labels has long been recognized in machine learning </a:t>
            </a:r>
          </a:p>
          <a:p>
            <a:pPr>
              <a:buNone/>
            </a:pPr>
            <a:r>
              <a:rPr lang="en-US" dirty="0" smtClean="0"/>
              <a:t>SSL to improve generalization on supervised learning using </a:t>
            </a:r>
            <a:r>
              <a:rPr lang="en-US" b="1" dirty="0" smtClean="0"/>
              <a:t>unlabeled data</a:t>
            </a:r>
            <a:endParaRPr lang="en-US" b="1"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296480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Learning Approach</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14" name="Picture 13"/>
          <p:cNvPicPr>
            <a:picLocks noChangeAspect="1"/>
          </p:cNvPicPr>
          <p:nvPr/>
        </p:nvPicPr>
        <p:blipFill>
          <a:blip r:embed="rId3"/>
          <a:stretch>
            <a:fillRect/>
          </a:stretch>
        </p:blipFill>
        <p:spPr>
          <a:xfrm>
            <a:off x="0" y="1335296"/>
            <a:ext cx="7173243" cy="3590684"/>
          </a:xfrm>
          <a:prstGeom prst="rect">
            <a:avLst/>
          </a:prstGeom>
        </p:spPr>
      </p:pic>
    </p:spTree>
    <p:extLst>
      <p:ext uri="{BB962C8B-B14F-4D97-AF65-F5344CB8AC3E}">
        <p14:creationId xmlns:p14="http://schemas.microsoft.com/office/powerpoint/2010/main" val="101762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our approach</a:t>
            </a:r>
            <a:endParaRPr lang="en-US" dirty="0"/>
          </a:p>
        </p:txBody>
      </p:sp>
      <p:sp>
        <p:nvSpPr>
          <p:cNvPr id="3" name="Text Placeholder 2"/>
          <p:cNvSpPr>
            <a:spLocks noGrp="1"/>
          </p:cNvSpPr>
          <p:nvPr>
            <p:ph type="body" idx="1"/>
          </p:nvPr>
        </p:nvSpPr>
        <p:spPr>
          <a:xfrm>
            <a:off x="814274" y="1537987"/>
            <a:ext cx="7491525" cy="2724300"/>
          </a:xfrm>
        </p:spPr>
        <p:txBody>
          <a:bodyPr/>
          <a:lstStyle/>
          <a:p>
            <a:r>
              <a:rPr lang="en-US" dirty="0" smtClean="0"/>
              <a:t>Unsupervised learning  using </a:t>
            </a:r>
            <a:r>
              <a:rPr lang="en-US" dirty="0" err="1" smtClean="0"/>
              <a:t>Variational</a:t>
            </a:r>
            <a:r>
              <a:rPr lang="en-US" dirty="0" smtClean="0"/>
              <a:t> </a:t>
            </a:r>
            <a:r>
              <a:rPr lang="en-US" dirty="0" err="1" smtClean="0"/>
              <a:t>Autoencoder</a:t>
            </a:r>
            <a:r>
              <a:rPr lang="en-US" dirty="0" smtClean="0"/>
              <a:t> (VAE)</a:t>
            </a:r>
          </a:p>
          <a:p>
            <a:r>
              <a:rPr lang="en-US" dirty="0" smtClean="0"/>
              <a:t>Raw data embedding using the trained VAE</a:t>
            </a:r>
          </a:p>
          <a:p>
            <a:r>
              <a:rPr lang="en-US" dirty="0" smtClean="0"/>
              <a:t>Supervised learning of asset reliability using higher order RNNs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238975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9" name="Text Placeholder 8"/>
          <p:cNvSpPr>
            <a:spLocks noGrp="1"/>
          </p:cNvSpPr>
          <p:nvPr>
            <p:ph type="body" idx="1"/>
          </p:nvPr>
        </p:nvSpPr>
        <p:spPr/>
        <p:txBody>
          <a:bodyPr/>
          <a:lstStyle/>
          <a:p>
            <a:endParaRPr lang="en-US"/>
          </a:p>
        </p:txBody>
      </p:sp>
      <p:sp>
        <p:nvSpPr>
          <p:cNvPr id="10" name="Text Placeholder 9"/>
          <p:cNvSpPr>
            <a:spLocks noGrp="1"/>
          </p:cNvSpPr>
          <p:nvPr>
            <p:ph type="body" idx="2"/>
          </p:nvPr>
        </p:nvSpPr>
        <p:spPr/>
        <p:txBody>
          <a:bodyPr/>
          <a:lstStyle/>
          <a:p>
            <a:r>
              <a:rPr lang="en-US" dirty="0"/>
              <a:t>VAE embedding </a:t>
            </a:r>
            <a:r>
              <a:rPr lang="en-US" dirty="0" smtClean="0"/>
              <a:t>MNIST</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8" name="Picture 7"/>
          <p:cNvPicPr>
            <a:picLocks noChangeAspect="1"/>
          </p:cNvPicPr>
          <p:nvPr/>
        </p:nvPicPr>
        <p:blipFill>
          <a:blip r:embed="rId3"/>
          <a:stretch>
            <a:fillRect/>
          </a:stretch>
        </p:blipFill>
        <p:spPr>
          <a:xfrm>
            <a:off x="106350" y="1374825"/>
            <a:ext cx="4114800" cy="3448050"/>
          </a:xfrm>
          <a:prstGeom prst="rect">
            <a:avLst/>
          </a:prstGeom>
        </p:spPr>
      </p:pic>
    </p:spTree>
    <p:extLst>
      <p:ext uri="{BB962C8B-B14F-4D97-AF65-F5344CB8AC3E}">
        <p14:creationId xmlns:p14="http://schemas.microsoft.com/office/powerpoint/2010/main" val="251675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814274" y="1537987"/>
            <a:ext cx="7186725" cy="2724300"/>
          </a:xfrm>
        </p:spPr>
        <p:txBody>
          <a:bodyPr/>
          <a:lstStyle/>
          <a:p>
            <a:r>
              <a:rPr lang="en-US" dirty="0" smtClean="0"/>
              <a:t>Non-linear embedding with Deep Generative Model</a:t>
            </a:r>
          </a:p>
          <a:p>
            <a:pPr>
              <a:buNone/>
            </a:pPr>
            <a:r>
              <a:rPr lang="en-US" dirty="0" smtClean="0"/>
              <a:t>1. Unsupervised Learning using </a:t>
            </a:r>
            <a:r>
              <a:rPr lang="en-US" dirty="0" err="1" smtClean="0"/>
              <a:t>Variational</a:t>
            </a:r>
            <a:r>
              <a:rPr lang="en-US" dirty="0" smtClean="0"/>
              <a:t> </a:t>
            </a:r>
            <a:r>
              <a:rPr lang="en-US" dirty="0" err="1" smtClean="0"/>
              <a:t>Autoencoder</a:t>
            </a:r>
            <a:r>
              <a:rPr lang="en-US" dirty="0" smtClean="0"/>
              <a:t>(VAE)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188829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381000" y="1352550"/>
            <a:ext cx="3504073" cy="2590800"/>
          </a:xfrm>
          <a:prstGeom prst="rect">
            <a:avLst/>
          </a:prstGeom>
        </p:spPr>
      </p:pic>
      <p:sp>
        <p:nvSpPr>
          <p:cNvPr id="4" name="Text Placeholder 3"/>
          <p:cNvSpPr>
            <a:spLocks noGrp="1"/>
          </p:cNvSpPr>
          <p:nvPr>
            <p:ph type="body" idx="2"/>
          </p:nvPr>
        </p:nvSpPr>
        <p:spPr/>
        <p:txBody>
          <a:bodyPr/>
          <a:lstStyle/>
          <a:p>
            <a:r>
              <a:rPr lang="en-US" dirty="0" smtClean="0"/>
              <a:t>Architectural choices</a:t>
            </a:r>
          </a:p>
          <a:p>
            <a:pPr>
              <a:buNone/>
            </a:pPr>
            <a:r>
              <a:rPr lang="en-US" dirty="0" smtClean="0"/>
              <a:t>RNN instead of FFN</a:t>
            </a:r>
          </a:p>
          <a:p>
            <a:r>
              <a:rPr lang="en-US" dirty="0" smtClean="0"/>
              <a:t>Training procedures</a:t>
            </a:r>
          </a:p>
          <a:p>
            <a:pPr>
              <a:buNone/>
            </a:pPr>
            <a:r>
              <a:rPr lang="en-US" dirty="0" smtClean="0"/>
              <a:t> </a:t>
            </a:r>
            <a:r>
              <a:rPr lang="el-GR" dirty="0" smtClean="0"/>
              <a:t>α</a:t>
            </a:r>
            <a:r>
              <a:rPr lang="en-US" dirty="0" smtClean="0"/>
              <a:t> is introduced to correctly weigh the losses</a:t>
            </a:r>
          </a:p>
          <a:p>
            <a:pPr>
              <a:buNone/>
            </a:pPr>
            <a:r>
              <a:rPr lang="en-US" dirty="0" smtClean="0"/>
              <a:t>D</a:t>
            </a:r>
            <a:r>
              <a:rPr lang="en-US" sz="1600" baseline="30000" dirty="0" smtClean="0"/>
              <a:t>U</a:t>
            </a:r>
            <a:r>
              <a:rPr lang="en-US" sz="1600" dirty="0" smtClean="0"/>
              <a:t> ,D</a:t>
            </a:r>
            <a:r>
              <a:rPr lang="en-US" sz="1600" baseline="30000" dirty="0" smtClean="0"/>
              <a:t>L </a:t>
            </a:r>
            <a:r>
              <a:rPr lang="en-US" sz="1600" dirty="0" smtClean="0"/>
              <a:t> used to train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7" name="Picture 6"/>
          <p:cNvPicPr>
            <a:picLocks noChangeAspect="1"/>
          </p:cNvPicPr>
          <p:nvPr/>
        </p:nvPicPr>
        <p:blipFill>
          <a:blip r:embed="rId4"/>
          <a:stretch>
            <a:fillRect/>
          </a:stretch>
        </p:blipFill>
        <p:spPr>
          <a:xfrm>
            <a:off x="381000" y="4019550"/>
            <a:ext cx="3504073" cy="533400"/>
          </a:xfrm>
          <a:prstGeom prst="rect">
            <a:avLst/>
          </a:prstGeom>
        </p:spPr>
      </p:pic>
    </p:spTree>
    <p:extLst>
      <p:ext uri="{BB962C8B-B14F-4D97-AF65-F5344CB8AC3E}">
        <p14:creationId xmlns:p14="http://schemas.microsoft.com/office/powerpoint/2010/main" val="110054586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2173</TotalTime>
  <Words>1317</Words>
  <Application>Microsoft Office PowerPoint</Application>
  <PresentationFormat>On-screen Show (16:9)</PresentationFormat>
  <Paragraphs>140</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 Condensed Light</vt:lpstr>
      <vt:lpstr>Arial</vt:lpstr>
      <vt:lpstr>Arvo</vt:lpstr>
      <vt:lpstr>Roboto Condensed</vt:lpstr>
      <vt:lpstr>Salerio template</vt:lpstr>
      <vt:lpstr>Learning disentangled representations with semi-supervised deep generative  models</vt:lpstr>
      <vt:lpstr>Motivations </vt:lpstr>
      <vt:lpstr>Motivations</vt:lpstr>
      <vt:lpstr>Semi-supervised Learning Approach</vt:lpstr>
      <vt:lpstr>Semi-supervised Learning Approach</vt:lpstr>
      <vt:lpstr>Overview of our approach</vt:lpstr>
      <vt:lpstr>Overview of our approach</vt:lpstr>
      <vt:lpstr>Overview of our approach</vt:lpstr>
      <vt:lpstr>Overview of our approach</vt:lpstr>
      <vt:lpstr>Overview of our approach</vt:lpstr>
      <vt:lpstr>Overview of our approach</vt:lpstr>
      <vt:lpstr>Overview of our approach</vt:lpstr>
      <vt:lpstr>Overview of our approach</vt:lpstr>
      <vt:lpstr>EXPERIMENTAL RESULTS</vt:lpstr>
      <vt:lpstr>EXPERIMENTAL RESULTS</vt:lpstr>
      <vt:lpstr>Performance as a fraction of labeled samples</vt:lpstr>
      <vt:lpstr>Performance as a fraction of labeled samples</vt:lpstr>
      <vt:lpstr>Comparison of different approaches</vt:lpstr>
      <vt:lpstr>Comparison of different approaches</vt:lpstr>
      <vt:lpstr>Summary and Conclusions </vt:lpstr>
      <vt:lpstr>Summary and Conclusions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Presentation</dc:title>
  <dc:creator>Hoang Phuc</dc:creator>
  <cp:lastModifiedBy>quang nguyen</cp:lastModifiedBy>
  <cp:revision>151</cp:revision>
  <dcterms:modified xsi:type="dcterms:W3CDTF">2018-11-30T06:50:01Z</dcterms:modified>
</cp:coreProperties>
</file>