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46"/>
  </p:notesMasterIdLst>
  <p:handoutMasterIdLst>
    <p:handoutMasterId r:id="rId47"/>
  </p:handoutMasterIdLst>
  <p:sldIdLst>
    <p:sldId id="256" r:id="rId2"/>
    <p:sldId id="288" r:id="rId3"/>
    <p:sldId id="293" r:id="rId4"/>
    <p:sldId id="294" r:id="rId5"/>
    <p:sldId id="295" r:id="rId6"/>
    <p:sldId id="296" r:id="rId7"/>
    <p:sldId id="297" r:id="rId8"/>
    <p:sldId id="307" r:id="rId9"/>
    <p:sldId id="308" r:id="rId10"/>
    <p:sldId id="309" r:id="rId11"/>
    <p:sldId id="310" r:id="rId12"/>
    <p:sldId id="329" r:id="rId13"/>
    <p:sldId id="306" r:id="rId14"/>
    <p:sldId id="300" r:id="rId15"/>
    <p:sldId id="312" r:id="rId16"/>
    <p:sldId id="313" r:id="rId17"/>
    <p:sldId id="311" r:id="rId18"/>
    <p:sldId id="314" r:id="rId19"/>
    <p:sldId id="315" r:id="rId20"/>
    <p:sldId id="316" r:id="rId21"/>
    <p:sldId id="330" r:id="rId22"/>
    <p:sldId id="331" r:id="rId23"/>
    <p:sldId id="298" r:id="rId24"/>
    <p:sldId id="299" r:id="rId25"/>
    <p:sldId id="317" r:id="rId26"/>
    <p:sldId id="301" r:id="rId27"/>
    <p:sldId id="291" r:id="rId28"/>
    <p:sldId id="303" r:id="rId29"/>
    <p:sldId id="319" r:id="rId30"/>
    <p:sldId id="318" r:id="rId31"/>
    <p:sldId id="304" r:id="rId32"/>
    <p:sldId id="332" r:id="rId33"/>
    <p:sldId id="321" r:id="rId34"/>
    <p:sldId id="305" r:id="rId35"/>
    <p:sldId id="322" r:id="rId36"/>
    <p:sldId id="323" r:id="rId37"/>
    <p:sldId id="324" r:id="rId38"/>
    <p:sldId id="325" r:id="rId39"/>
    <p:sldId id="326" r:id="rId40"/>
    <p:sldId id="327" r:id="rId41"/>
    <p:sldId id="328" r:id="rId42"/>
    <p:sldId id="302" r:id="rId43"/>
    <p:sldId id="333" r:id="rId44"/>
    <p:sldId id="334"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CC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0" autoAdjust="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992689F-623B-46D7-A34F-A9878B66F15D}" type="datetimeFigureOut">
              <a:rPr lang="en-US"/>
              <a:pPr>
                <a:defRPr/>
              </a:pPr>
              <a:t>10/12/2018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0C5FD05-6D7C-40F8-B5DA-F83C5A012186}" type="slidenum">
              <a:rPr lang="en-US"/>
              <a:pPr>
                <a:defRPr/>
              </a:pPr>
              <a:t>‹#›</a:t>
            </a:fld>
            <a:endParaRPr lang="en-US"/>
          </a:p>
        </p:txBody>
      </p:sp>
    </p:spTree>
    <p:extLst>
      <p:ext uri="{BB962C8B-B14F-4D97-AF65-F5344CB8AC3E}">
        <p14:creationId xmlns:p14="http://schemas.microsoft.com/office/powerpoint/2010/main" xmlns="" val="35267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562FC0-57DF-4B45-A66E-D96D3BA25B80}" type="slidenum">
              <a:rPr lang="en-US"/>
              <a:pPr>
                <a:defRPr/>
              </a:pPr>
              <a:t>‹#›</a:t>
            </a:fld>
            <a:endParaRPr lang="en-US"/>
          </a:p>
        </p:txBody>
      </p:sp>
    </p:spTree>
    <p:extLst>
      <p:ext uri="{BB962C8B-B14F-4D97-AF65-F5344CB8AC3E}">
        <p14:creationId xmlns:p14="http://schemas.microsoft.com/office/powerpoint/2010/main" xmlns="" val="268889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1524000" y="152400"/>
            <a:ext cx="7454900" cy="1981200"/>
          </a:xfrm>
        </p:spPr>
        <p:txBody>
          <a:bodyPr/>
          <a:lstStyle>
            <a:lvl1pPr>
              <a:defRPr sz="4000" b="1">
                <a:solidFill>
                  <a:schemeClr val="accent1"/>
                </a:solidFill>
                <a:latin typeface="Times New Roman" pitchFamily="18" charset="0"/>
                <a:cs typeface="Times New Roman" pitchFamily="18" charset="0"/>
              </a:defRPr>
            </a:lvl1pPr>
          </a:lstStyle>
          <a:p>
            <a:r>
              <a:rPr lang="en-US" smtClean="0"/>
              <a:t>Click to edit Master title style</a:t>
            </a:r>
            <a:endParaRPr lang="en-US"/>
          </a:p>
        </p:txBody>
      </p:sp>
      <p:sp>
        <p:nvSpPr>
          <p:cNvPr id="16" name="Date Placeholder 27"/>
          <p:cNvSpPr>
            <a:spLocks noGrp="1"/>
          </p:cNvSpPr>
          <p:nvPr>
            <p:ph type="dt" sz="half" idx="10"/>
          </p:nvPr>
        </p:nvSpPr>
        <p:spPr/>
        <p:txBody>
          <a:bodyPr/>
          <a:lstStyle>
            <a:lvl1pPr>
              <a:defRPr/>
            </a:lvl1pPr>
          </a:lstStyle>
          <a:p>
            <a:pPr>
              <a:defRPr/>
            </a:pPr>
            <a:fld id="{EAB53E22-9E54-4869-B9BB-7114FCFAC843}" type="datetime1">
              <a:rPr lang="en-US"/>
              <a:pPr>
                <a:defRPr/>
              </a:pPr>
              <a:t>10/12/2018</a:t>
            </a:fld>
            <a:endParaRPr lang="en-US"/>
          </a:p>
        </p:txBody>
      </p:sp>
      <p:sp>
        <p:nvSpPr>
          <p:cNvPr id="17" name="Footer Placeholder 16"/>
          <p:cNvSpPr>
            <a:spLocks noGrp="1"/>
          </p:cNvSpPr>
          <p:nvPr>
            <p:ph type="ftr" sz="quarter" idx="11"/>
          </p:nvPr>
        </p:nvSpPr>
        <p:spPr/>
        <p:txBody>
          <a:bodyPr/>
          <a:lstStyle>
            <a:lvl1pPr>
              <a:defRPr/>
            </a:lvl1pPr>
          </a:lstStyle>
          <a:p>
            <a:pPr>
              <a:defRPr/>
            </a:pPr>
            <a:r>
              <a:rPr lang="en-US"/>
              <a:t>Hệ điều hành</a:t>
            </a:r>
          </a:p>
        </p:txBody>
      </p:sp>
      <p:sp>
        <p:nvSpPr>
          <p:cNvPr id="18"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7F502247-0237-4B30-8342-323E24A3ABF3}" type="slidenum">
              <a:rPr lang="en-US"/>
              <a:pPr>
                <a:defRPr/>
              </a:pPr>
              <a:t>‹#›</a:t>
            </a:fld>
            <a:endParaRPr lang="en-US"/>
          </a:p>
        </p:txBody>
      </p:sp>
      <p:pic>
        <p:nvPicPr>
          <p:cNvPr id="19" name="Picture 2" descr="Káº¿t quáº£ hÃ¬nh áº£nh cho logo Äáº¡i há»c bÃ¡ch khoa hÃ  ná»i"/>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65100" y="152400"/>
            <a:ext cx="749300" cy="931863"/>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4" descr="Káº¿t quáº£ hÃ¬nh áº£nh cho logo mica institute"/>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045561" y="241354"/>
            <a:ext cx="801303" cy="7539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315920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AB52727-1C7A-4559-89F6-F85C0DCD1BB5}" type="datetime1">
              <a:rPr lang="en-US"/>
              <a:pPr>
                <a:defRPr/>
              </a:pPr>
              <a:t>10/12/2018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Hệ điều hành</a:t>
            </a:r>
            <a:endParaRPr lang="en-US"/>
          </a:p>
        </p:txBody>
      </p:sp>
      <p:sp>
        <p:nvSpPr>
          <p:cNvPr id="6" name="Slide Number Placeholder 5"/>
          <p:cNvSpPr>
            <a:spLocks noGrp="1"/>
          </p:cNvSpPr>
          <p:nvPr>
            <p:ph type="sldNum" sz="quarter" idx="12"/>
          </p:nvPr>
        </p:nvSpPr>
        <p:spPr/>
        <p:txBody>
          <a:bodyPr/>
          <a:lstStyle>
            <a:lvl1pPr>
              <a:defRPr/>
            </a:lvl1pPr>
          </a:lstStyle>
          <a:p>
            <a:pPr>
              <a:defRPr/>
            </a:pPr>
            <a:fld id="{D5DDAA38-1830-43EF-959A-372D47AAD68F}" type="slidenum">
              <a:rPr lang="en-US"/>
              <a:pPr>
                <a:defRPr/>
              </a:pPr>
              <a:t>‹#›</a:t>
            </a:fld>
            <a:endParaRPr lang="en-US"/>
          </a:p>
        </p:txBody>
      </p:sp>
    </p:spTree>
    <p:extLst>
      <p:ext uri="{BB962C8B-B14F-4D97-AF65-F5344CB8AC3E}">
        <p14:creationId xmlns:p14="http://schemas.microsoft.com/office/powerpoint/2010/main" xmlns="" val="169017678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BF1C6A6-B4D3-48EF-A57E-DA62990528B9}"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63902CF0-B632-47D5-8C12-FDA46EC2C76B}" type="datetime1">
              <a:rPr lang="en-US"/>
              <a:pPr>
                <a:defRPr/>
              </a:pPr>
              <a:t>10/12/2018</a:t>
            </a:fld>
            <a:endParaRPr lang="en-US"/>
          </a:p>
        </p:txBody>
      </p:sp>
      <p:sp>
        <p:nvSpPr>
          <p:cNvPr id="15" name="Footer Placeholder 4"/>
          <p:cNvSpPr>
            <a:spLocks noGrp="1"/>
          </p:cNvSpPr>
          <p:nvPr>
            <p:ph type="ftr" sz="quarter" idx="12"/>
          </p:nvPr>
        </p:nvSpPr>
        <p:spPr/>
        <p:txBody>
          <a:bodyPr/>
          <a:lstStyle>
            <a:lvl1pPr>
              <a:defRPr/>
            </a:lvl1pPr>
          </a:lstStyle>
          <a:p>
            <a:pPr>
              <a:defRPr/>
            </a:pPr>
            <a:r>
              <a:rPr lang="vi-VN"/>
              <a:t>Hệ điều hành</a:t>
            </a:r>
            <a:endParaRPr lang="en-US"/>
          </a:p>
        </p:txBody>
      </p:sp>
    </p:spTree>
    <p:extLst>
      <p:ext uri="{BB962C8B-B14F-4D97-AF65-F5344CB8AC3E}">
        <p14:creationId xmlns:p14="http://schemas.microsoft.com/office/powerpoint/2010/main" xmlns="" val="41471509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835152"/>
          </a:xfrm>
        </p:spPr>
        <p:txBody>
          <a:bodyPr>
            <a:normAutofit/>
          </a:bodyPr>
          <a:lstStyle>
            <a:lvl1pPr algn="l">
              <a:defRPr sz="3400" b="1">
                <a:solidFill>
                  <a:schemeClr val="tx1"/>
                </a:solidFill>
                <a:latin typeface="Times New Roman" pitchFamily="18" charset="0"/>
                <a:cs typeface="Times New Roman" pitchFamily="18" charset="0"/>
              </a:defRPr>
            </a:lvl1pPr>
          </a:lstStyle>
          <a:p>
            <a:r>
              <a:rPr lang="en-US" smtClean="0"/>
              <a:t>Click to edit Master title style</a:t>
            </a:r>
            <a:endParaRPr lang="en-US"/>
          </a:p>
        </p:txBody>
      </p:sp>
      <p:sp>
        <p:nvSpPr>
          <p:cNvPr id="8" name="Content Placeholder 7"/>
          <p:cNvSpPr>
            <a:spLocks noGrp="1"/>
          </p:cNvSpPr>
          <p:nvPr>
            <p:ph sz="quarter" idx="1"/>
          </p:nvPr>
        </p:nvSpPr>
        <p:spPr>
          <a:xfrm>
            <a:off x="152400" y="1447800"/>
            <a:ext cx="8839200" cy="5257800"/>
          </a:xfrm>
        </p:spPr>
        <p:txBody>
          <a:bodyPr/>
          <a:lstStyle>
            <a:lvl1pPr>
              <a:defRPr sz="2900">
                <a:latin typeface="Times New Roman" pitchFamily="18" charset="0"/>
                <a:cs typeface="Times New Roman" pitchFamily="18" charset="0"/>
              </a:defRPr>
            </a:lvl1pPr>
            <a:lvl2pPr marL="548640" indent="-274320">
              <a:buClr>
                <a:schemeClr val="accent1">
                  <a:lumMod val="75000"/>
                </a:schemeClr>
              </a:buClr>
              <a:buSzPct val="73000"/>
              <a:buFont typeface="Wingdings" pitchFamily="2" charset="2"/>
              <a:buChar char="§"/>
              <a:defRPr sz="2700">
                <a:solidFill>
                  <a:schemeClr val="tx1"/>
                </a:solidFill>
                <a:latin typeface="Times New Roman" pitchFamily="18" charset="0"/>
                <a:cs typeface="Times New Roman" pitchFamily="18" charset="0"/>
              </a:defRPr>
            </a:lvl2pPr>
            <a:lvl3pPr>
              <a:defRPr sz="2500">
                <a:latin typeface="Times New Roman" pitchFamily="18" charset="0"/>
                <a:cs typeface="Times New Roman" pitchFamily="18" charset="0"/>
              </a:defRPr>
            </a:lvl3pPr>
            <a:lvl4pPr>
              <a:defRPr sz="2300">
                <a:solidFill>
                  <a:schemeClr val="tx1"/>
                </a:solidFill>
                <a:latin typeface="Times New Roman" pitchFamily="18" charset="0"/>
                <a:cs typeface="Times New Roman" pitchFamily="18" charset="0"/>
              </a:defRPr>
            </a:lvl4pPr>
            <a:lvl5pPr>
              <a:defRPr sz="2100">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xfrm>
            <a:off x="4343400" y="1054100"/>
            <a:ext cx="457200" cy="441325"/>
          </a:xfrm>
        </p:spPr>
        <p:txBody>
          <a:bodyPr/>
          <a:lstStyle>
            <a:lvl1pPr>
              <a:defRPr/>
            </a:lvl1pPr>
          </a:lstStyle>
          <a:p>
            <a:pPr>
              <a:defRPr/>
            </a:pPr>
            <a:fld id="{82D6DCDD-5C52-4389-85E6-8B985C520CE2}" type="slidenum">
              <a:rPr lang="en-US"/>
              <a:pPr>
                <a:defRPr/>
              </a:pPr>
              <a:t>‹#›</a:t>
            </a:fld>
            <a:endParaRPr lang="en-US"/>
          </a:p>
        </p:txBody>
      </p:sp>
    </p:spTree>
    <p:extLst>
      <p:ext uri="{BB962C8B-B14F-4D97-AF65-F5344CB8AC3E}">
        <p14:creationId xmlns:p14="http://schemas.microsoft.com/office/powerpoint/2010/main" xmlns="" val="375864698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8" name="Rectangle 25"/>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9" name="Rectangle 26"/>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r>
              <a:rPr lang="vi-VN"/>
              <a:t>Hệ điều hành</a:t>
            </a:r>
            <a:endParaRPr lang="en-US"/>
          </a:p>
        </p:txBody>
      </p:sp>
      <p:sp>
        <p:nvSpPr>
          <p:cNvPr id="16" name="Date Placeholder 3"/>
          <p:cNvSpPr>
            <a:spLocks noGrp="1"/>
          </p:cNvSpPr>
          <p:nvPr>
            <p:ph type="dt" sz="half" idx="11"/>
          </p:nvPr>
        </p:nvSpPr>
        <p:spPr/>
        <p:txBody>
          <a:bodyPr/>
          <a:lstStyle>
            <a:lvl1pPr>
              <a:defRPr/>
            </a:lvl1pPr>
          </a:lstStyle>
          <a:p>
            <a:pPr>
              <a:defRPr/>
            </a:pPr>
            <a:fld id="{4D6D9AAD-F9CD-4D40-890B-BE4FFC22DD20}" type="datetime1">
              <a:rPr lang="en-US"/>
              <a:pPr>
                <a:defRPr/>
              </a:pPr>
              <a:t>10/12/2018</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F7A0BE6D-32AE-4425-A0A3-0E1DDD567E04}" type="slidenum">
              <a:rPr lang="en-US"/>
              <a:pPr>
                <a:defRPr/>
              </a:pPr>
              <a:t>‹#›</a:t>
            </a:fld>
            <a:endParaRPr lang="en-US"/>
          </a:p>
        </p:txBody>
      </p:sp>
    </p:spTree>
    <p:extLst>
      <p:ext uri="{BB962C8B-B14F-4D97-AF65-F5344CB8AC3E}">
        <p14:creationId xmlns:p14="http://schemas.microsoft.com/office/powerpoint/2010/main" xmlns="" val="426777407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4693E873-C5D0-4C58-9DB4-BDC50D42C9DE}" type="datetime1">
              <a:rPr lang="en-US"/>
              <a:pPr>
                <a:defRPr/>
              </a:pPr>
              <a:t>10/12/2018</a:t>
            </a:fld>
            <a:endParaRPr lang="en-US"/>
          </a:p>
        </p:txBody>
      </p:sp>
      <p:sp>
        <p:nvSpPr>
          <p:cNvPr id="7" name="Footer Placeholder 5"/>
          <p:cNvSpPr>
            <a:spLocks noGrp="1"/>
          </p:cNvSpPr>
          <p:nvPr>
            <p:ph type="ftr" sz="quarter" idx="11"/>
          </p:nvPr>
        </p:nvSpPr>
        <p:spPr/>
        <p:txBody>
          <a:bodyPr/>
          <a:lstStyle>
            <a:lvl1pPr>
              <a:defRPr/>
            </a:lvl1pPr>
          </a:lstStyle>
          <a:p>
            <a:pPr>
              <a:defRPr/>
            </a:pPr>
            <a:r>
              <a:rPr lang="vi-VN"/>
              <a:t>Hệ điều hành</a:t>
            </a:r>
            <a:endParaRPr lang="en-US"/>
          </a:p>
        </p:txBody>
      </p:sp>
      <p:sp>
        <p:nvSpPr>
          <p:cNvPr id="8" name="Slide Number Placeholder 6"/>
          <p:cNvSpPr>
            <a:spLocks noGrp="1"/>
          </p:cNvSpPr>
          <p:nvPr>
            <p:ph type="sldNum" sz="quarter" idx="12"/>
          </p:nvPr>
        </p:nvSpPr>
        <p:spPr/>
        <p:txBody>
          <a:bodyPr/>
          <a:lstStyle>
            <a:lvl1pPr>
              <a:defRPr/>
            </a:lvl1pPr>
          </a:lstStyle>
          <a:p>
            <a:pPr>
              <a:defRPr/>
            </a:pPr>
            <a:fld id="{5ED8E22F-8CDA-4457-8CF9-E793A35E104F}" type="slidenum">
              <a:rPr lang="en-US"/>
              <a:pPr>
                <a:defRPr/>
              </a:pPr>
              <a:t>‹#›</a:t>
            </a:fld>
            <a:endParaRPr lang="en-US"/>
          </a:p>
        </p:txBody>
      </p:sp>
    </p:spTree>
    <p:extLst>
      <p:ext uri="{BB962C8B-B14F-4D97-AF65-F5344CB8AC3E}">
        <p14:creationId xmlns:p14="http://schemas.microsoft.com/office/powerpoint/2010/main" xmlns="" val="126873290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 name="Rectangle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9" name="Rectangle 23"/>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1" name="Rectangle 25"/>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9A1C1E20-B749-4E26-AE38-DA09B4504B02}" type="datetime1">
              <a:rPr lang="en-US"/>
              <a:pPr>
                <a:defRPr/>
              </a:pPr>
              <a:t>10/12/2018</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r>
              <a:rPr lang="vi-VN"/>
              <a:t>Hệ điều hành</a:t>
            </a: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E8D250DC-D413-4990-9FD6-82F73A2A0215}" type="slidenum">
              <a:rPr lang="en-US"/>
              <a:pPr>
                <a:defRPr/>
              </a:pPr>
              <a:t>‹#›</a:t>
            </a:fld>
            <a:endParaRPr lang="en-US"/>
          </a:p>
        </p:txBody>
      </p:sp>
    </p:spTree>
    <p:extLst>
      <p:ext uri="{BB962C8B-B14F-4D97-AF65-F5344CB8AC3E}">
        <p14:creationId xmlns:p14="http://schemas.microsoft.com/office/powerpoint/2010/main" xmlns="" val="74376917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EC3AF102-A91D-43F1-BDDC-367F05719FC5}" type="datetime1">
              <a:rPr lang="en-US"/>
              <a:pPr>
                <a:defRPr/>
              </a:pPr>
              <a:t>10/12/2018</a:t>
            </a:fld>
            <a:endParaRPr lang="en-US"/>
          </a:p>
        </p:txBody>
      </p:sp>
      <p:sp>
        <p:nvSpPr>
          <p:cNvPr id="4" name="Footer Placeholder 3"/>
          <p:cNvSpPr>
            <a:spLocks noGrp="1"/>
          </p:cNvSpPr>
          <p:nvPr>
            <p:ph type="ftr" sz="quarter" idx="11"/>
          </p:nvPr>
        </p:nvSpPr>
        <p:spPr/>
        <p:txBody>
          <a:bodyPr/>
          <a:lstStyle>
            <a:lvl1pPr>
              <a:defRPr/>
            </a:lvl1pPr>
          </a:lstStyle>
          <a:p>
            <a:pPr>
              <a:defRPr/>
            </a:pPr>
            <a:r>
              <a:rPr lang="vi-VN"/>
              <a:t>Hệ điều hành</a:t>
            </a: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1A124E53-273D-4F00-AAA2-6A6D7EE02ED9}" type="slidenum">
              <a:rPr lang="en-US"/>
              <a:pPr>
                <a:defRPr/>
              </a:pPr>
              <a:t>‹#›</a:t>
            </a:fld>
            <a:endParaRPr lang="en-US"/>
          </a:p>
        </p:txBody>
      </p:sp>
    </p:spTree>
    <p:extLst>
      <p:ext uri="{BB962C8B-B14F-4D97-AF65-F5344CB8AC3E}">
        <p14:creationId xmlns:p14="http://schemas.microsoft.com/office/powerpoint/2010/main" xmlns="" val="249250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3" name="Rectangle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4"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5"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fld id="{E249899A-5846-4A5C-984A-88F0F52B4A68}" type="datetime1">
              <a:rPr lang="en-US"/>
              <a:pPr>
                <a:defRPr/>
              </a:pPr>
              <a:t>10/12/2018</a:t>
            </a:fld>
            <a:endParaRPr lang="en-US"/>
          </a:p>
        </p:txBody>
      </p:sp>
      <p:sp>
        <p:nvSpPr>
          <p:cNvPr id="9" name="Footer Placeholder 2"/>
          <p:cNvSpPr>
            <a:spLocks noGrp="1"/>
          </p:cNvSpPr>
          <p:nvPr>
            <p:ph type="ftr" sz="quarter" idx="11"/>
          </p:nvPr>
        </p:nvSpPr>
        <p:spPr/>
        <p:txBody>
          <a:bodyPr/>
          <a:lstStyle>
            <a:lvl1pPr>
              <a:defRPr/>
            </a:lvl1pPr>
          </a:lstStyle>
          <a:p>
            <a:pPr>
              <a:defRPr/>
            </a:pPr>
            <a:r>
              <a:rPr lang="vi-VN"/>
              <a:t>Hệ điều hành</a:t>
            </a: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38754C86-7AA6-4040-AB7C-732E9B84F197}" type="slidenum">
              <a:rPr lang="en-US"/>
              <a:pPr>
                <a:defRPr/>
              </a:pPr>
              <a:t>‹#›</a:t>
            </a:fld>
            <a:endParaRPr lang="en-US"/>
          </a:p>
        </p:txBody>
      </p:sp>
    </p:spTree>
    <p:extLst>
      <p:ext uri="{BB962C8B-B14F-4D97-AF65-F5344CB8AC3E}">
        <p14:creationId xmlns:p14="http://schemas.microsoft.com/office/powerpoint/2010/main" xmlns="" val="386517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7"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8" name="Rectangle 24"/>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9"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07C50BAD-58CA-4EE8-BAEC-3896E8A96B96}"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6D3FEEE8-58C5-4483-AEB8-86567C58EDE4}" type="datetime1">
              <a:rPr lang="en-US"/>
              <a:pPr>
                <a:defRPr/>
              </a:pPr>
              <a:t>10/12/2018</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r>
              <a:rPr lang="vi-VN"/>
              <a:t>Hệ điều hành</a:t>
            </a:r>
            <a:endParaRPr lang="en-US"/>
          </a:p>
        </p:txBody>
      </p:sp>
    </p:spTree>
    <p:extLst>
      <p:ext uri="{BB962C8B-B14F-4D97-AF65-F5344CB8AC3E}">
        <p14:creationId xmlns:p14="http://schemas.microsoft.com/office/powerpoint/2010/main" xmlns="" val="254841121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7"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8" name="Rectangle 24"/>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9"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970514F1-0BD3-43B6-8814-4C260C5652E2}"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B7D96E04-9F62-42AD-AEE9-0AF759A0C505}" type="datetime1">
              <a:rPr lang="en-US"/>
              <a:pPr>
                <a:defRPr/>
              </a:pPr>
              <a:t>10/12/2018</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r>
              <a:rPr lang="vi-VN"/>
              <a:t>Hệ điều hành</a:t>
            </a:r>
            <a:endParaRPr lang="en-US"/>
          </a:p>
        </p:txBody>
      </p:sp>
    </p:spTree>
    <p:extLst>
      <p:ext uri="{BB962C8B-B14F-4D97-AF65-F5344CB8AC3E}">
        <p14:creationId xmlns:p14="http://schemas.microsoft.com/office/powerpoint/2010/main" xmlns="" val="168036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50980"/>
          </a:schemeClr>
        </a:solidFill>
        <a:effectLst/>
      </p:bgPr>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27" name="Rectangle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28" name="Rectangle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29" name="Rectangle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fld id="{F85F0EE9-E2A8-4BF7-8EA2-7FAF233CFA6F}" type="datetime1">
              <a:rPr lang="en-US"/>
              <a:pPr>
                <a:defRPr/>
              </a:pPr>
              <a:t>10/12/2018</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r>
              <a:rPr lang="vi-VN"/>
              <a:t>Hệ điều hành</a:t>
            </a: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F32F7331-EF2C-4708-B04A-A936B37CD55C}" type="slidenum">
              <a:rPr lang="en-US"/>
              <a:pPr>
                <a:defRPr/>
              </a:pPr>
              <a:t>‹#›</a:t>
            </a:fld>
            <a:endParaRPr lang="en-US"/>
          </a:p>
        </p:txBody>
      </p:sp>
      <p:sp>
        <p:nvSpPr>
          <p:cNvPr id="1037" name="Title Placeholder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8" name="Text Placeholder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 id="2147484348" r:id="rId5"/>
    <p:sldLayoutId id="2147484349" r:id="rId6"/>
    <p:sldLayoutId id="2147484350" r:id="rId7"/>
    <p:sldLayoutId id="2147484351" r:id="rId8"/>
    <p:sldLayoutId id="2147484352" r:id="rId9"/>
    <p:sldLayoutId id="2147484353" r:id="rId10"/>
    <p:sldLayoutId id="2147484354" r:id="rId11"/>
  </p:sldLayoutIdLst>
  <p:hf hdr="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7782A86E-347D-4AF5-A8AB-00EE8CD9104D}" type="datetime1">
              <a:rPr lang="en-US" smtClean="0">
                <a:solidFill>
                  <a:srgbClr val="FFFFFF"/>
                </a:solidFill>
              </a:rPr>
              <a:pPr/>
              <a:t>10/12/2018</a:t>
            </a:fld>
            <a:endParaRPr lang="en-US" smtClean="0">
              <a:solidFill>
                <a:srgbClr val="FFFFFF"/>
              </a:solidFill>
            </a:endParaRPr>
          </a:p>
        </p:txBody>
      </p:sp>
      <p:sp>
        <p:nvSpPr>
          <p:cNvPr id="13316" name="Rectangle 2"/>
          <p:cNvSpPr>
            <a:spLocks noGrp="1" noChangeArrowheads="1"/>
          </p:cNvSpPr>
          <p:nvPr>
            <p:ph type="ctrTitle"/>
          </p:nvPr>
        </p:nvSpPr>
        <p:spPr>
          <a:xfrm>
            <a:off x="1600200" y="228600"/>
            <a:ext cx="7315200" cy="1828800"/>
          </a:xfrm>
        </p:spPr>
        <p:txBody>
          <a:bodyPr/>
          <a:lstStyle/>
          <a:p>
            <a:pPr eaLnBrk="1" hangingPunct="1"/>
            <a:r>
              <a:rPr lang="en-US" sz="3200" smtClean="0"/>
              <a:t>Chương 3. BIÊN VÀ CÁC PHƯƠNG PHÁP PHÁT HIỆN BIÊN</a:t>
            </a:r>
          </a:p>
        </p:txBody>
      </p:sp>
      <p:sp>
        <p:nvSpPr>
          <p:cNvPr id="13317" name="Footer Placeholder 1"/>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mtClean="0">
                <a:solidFill>
                  <a:srgbClr val="FFFFFF"/>
                </a:solidFill>
              </a:rPr>
              <a:t>Xử lý ảnh – Image proccessing</a:t>
            </a:r>
          </a:p>
        </p:txBody>
      </p:sp>
      <p:sp>
        <p:nvSpPr>
          <p:cNvPr id="2" name="Slide Number Placeholder 1"/>
          <p:cNvSpPr>
            <a:spLocks noGrp="1"/>
          </p:cNvSpPr>
          <p:nvPr>
            <p:ph type="sldNum" sz="quarter" idx="12"/>
          </p:nvPr>
        </p:nvSpPr>
        <p:spPr/>
        <p:txBody>
          <a:bodyPr/>
          <a:lstStyle/>
          <a:p>
            <a:pPr>
              <a:defRPr/>
            </a:pPr>
            <a:fld id="{EF8F0399-1C09-47E7-866D-AE868DD677BF}" type="slidenum">
              <a:rPr lang="en-US" smtClean="0"/>
              <a:pPr>
                <a:defRPr/>
              </a:pPr>
              <a:t>1</a:t>
            </a:fld>
            <a:endParaRPr lang="en-US"/>
          </a:p>
        </p:txBody>
      </p:sp>
      <p:sp>
        <p:nvSpPr>
          <p:cNvPr id="3" name="Subtitle 2"/>
          <p:cNvSpPr>
            <a:spLocks noGrp="1"/>
          </p:cNvSpPr>
          <p:nvPr>
            <p:ph type="subTitle" idx="1"/>
          </p:nvPr>
        </p:nvSpPr>
        <p:spPr/>
        <p:txBody>
          <a:bodyPr/>
          <a:lstStyle/>
          <a:p>
            <a:endParaRPr lang="en-US"/>
          </a:p>
        </p:txBody>
      </p:sp>
      <p:sp>
        <p:nvSpPr>
          <p:cNvPr id="8" name="Rectangle 5"/>
          <p:cNvSpPr txBox="1">
            <a:spLocks noChangeArrowheads="1"/>
          </p:cNvSpPr>
          <p:nvPr/>
        </p:nvSpPr>
        <p:spPr bwMode="auto">
          <a:xfrm>
            <a:off x="2286000" y="4191000"/>
            <a:ext cx="4876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Clr>
                <a:schemeClr val="accent1"/>
              </a:buClr>
              <a:buSzPct val="85000"/>
              <a:buFont typeface="Wingdings 2" pitchFamily="18" charset="2"/>
              <a:buNone/>
              <a:defRPr sz="1600" b="1" kern="1200" cap="all" spc="250" baseline="0">
                <a:solidFill>
                  <a:schemeClr val="tx2"/>
                </a:solidFill>
                <a:latin typeface="+mn-lt"/>
                <a:ea typeface="+mn-ea"/>
                <a:cs typeface="+mn-cs"/>
              </a:defRPr>
            </a:lvl1pPr>
            <a:lvl2pPr marL="457200" indent="0" algn="ctr" rtl="0" eaLnBrk="0" fontAlgn="base" hangingPunct="0">
              <a:spcBef>
                <a:spcPct val="20000"/>
              </a:spcBef>
              <a:spcAft>
                <a:spcPct val="0"/>
              </a:spcAft>
              <a:buClr>
                <a:schemeClr val="accent2"/>
              </a:buClr>
              <a:buSzPct val="70000"/>
              <a:buFont typeface="Wingdings" pitchFamily="2" charset="2"/>
              <a:buNone/>
              <a:defRPr sz="2200" kern="1200">
                <a:solidFill>
                  <a:schemeClr val="tx2"/>
                </a:solidFill>
                <a:latin typeface="+mn-lt"/>
                <a:ea typeface="+mn-ea"/>
                <a:cs typeface="+mn-cs"/>
              </a:defRPr>
            </a:lvl2pPr>
            <a:lvl3pPr marL="914400" indent="0" algn="ctr" rtl="0" eaLnBrk="0" fontAlgn="base" hangingPunct="0">
              <a:spcBef>
                <a:spcPct val="20000"/>
              </a:spcBef>
              <a:spcAft>
                <a:spcPct val="0"/>
              </a:spcAft>
              <a:buClr>
                <a:srgbClr val="8CADAE"/>
              </a:buClr>
              <a:buSzPct val="75000"/>
              <a:buFont typeface="Wingdings 2" pitchFamily="18" charset="2"/>
              <a:buNone/>
              <a:defRPr sz="2000" kern="1200">
                <a:solidFill>
                  <a:schemeClr val="tx1"/>
                </a:solidFill>
                <a:latin typeface="+mn-lt"/>
                <a:ea typeface="+mn-ea"/>
                <a:cs typeface="+mn-cs"/>
              </a:defRPr>
            </a:lvl3pPr>
            <a:lvl4pPr marL="1371600" indent="0" algn="ctr" rtl="0" eaLnBrk="0" fontAlgn="base" hangingPunct="0">
              <a:spcBef>
                <a:spcPct val="20000"/>
              </a:spcBef>
              <a:spcAft>
                <a:spcPct val="0"/>
              </a:spcAft>
              <a:buClr>
                <a:srgbClr val="8C7B70"/>
              </a:buClr>
              <a:buSzPct val="70000"/>
              <a:buFont typeface="Wingdings" pitchFamily="2" charset="2"/>
              <a:buNone/>
              <a:defRPr sz="2000" kern="1200">
                <a:solidFill>
                  <a:schemeClr val="tx2"/>
                </a:solidFill>
                <a:latin typeface="+mn-lt"/>
                <a:ea typeface="+mn-ea"/>
                <a:cs typeface="+mn-cs"/>
              </a:defRPr>
            </a:lvl4pPr>
            <a:lvl5pPr marL="1828800" indent="0" algn="ctr" rtl="0" eaLnBrk="0" fontAlgn="base" hangingPunct="0">
              <a:spcBef>
                <a:spcPct val="20000"/>
              </a:spcBef>
              <a:spcAft>
                <a:spcPct val="0"/>
              </a:spcAft>
              <a:buClr>
                <a:srgbClr val="8FB08C"/>
              </a:buClr>
              <a:buNone/>
              <a:defRPr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pPr algn="r" eaLnBrk="1" fontAlgn="auto" hangingPunct="1">
              <a:spcAft>
                <a:spcPts val="0"/>
              </a:spcAft>
              <a:buFont typeface="Wingdings 2"/>
              <a:buNone/>
              <a:defRPr/>
            </a:pPr>
            <a:r>
              <a:rPr lang="en-US" sz="2200" i="1" smtClean="0"/>
              <a:t>Ts. Vũ Hải</a:t>
            </a:r>
            <a:endParaRPr lang="en-US" sz="2200" i="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mtClean="0"/>
              <a:t>Nếu </a:t>
            </a:r>
            <a:r>
              <a:rPr lang="en-US"/>
              <a:t>áp dụng Gradient </a:t>
            </a:r>
            <a:r>
              <a:rPr lang="en-US" smtClean="0"/>
              <a:t>vào </a:t>
            </a:r>
            <a:r>
              <a:rPr lang="en-US"/>
              <a:t>xử lý ảnh, việc tính toán sẽ rất phức tạp. </a:t>
            </a:r>
            <a:endParaRPr lang="en-US" smtClean="0"/>
          </a:p>
          <a:p>
            <a:r>
              <a:rPr lang="en-US" smtClean="0"/>
              <a:t>Để </a:t>
            </a:r>
            <a:r>
              <a:rPr lang="en-US"/>
              <a:t>đơn giản mà không mất tính chất của phương pháp Gradient, người ta sử dụng kĩ thuật Gradient dùng cặp mặt nạ </a:t>
            </a:r>
            <a:r>
              <a:rPr lang="en-US" i="1"/>
              <a:t>H­</a:t>
            </a:r>
            <a:r>
              <a:rPr lang="en-US" i="1" baseline="-25000"/>
              <a:t>1</a:t>
            </a:r>
            <a:r>
              <a:rPr lang="en-US" i="1"/>
              <a:t>,H</a:t>
            </a:r>
            <a:r>
              <a:rPr lang="en-US" i="1" baseline="-25000"/>
              <a:t>2</a:t>
            </a:r>
            <a:r>
              <a:rPr lang="en-US"/>
              <a:t> trực giao. Nếu định nghĩa G</a:t>
            </a:r>
            <a:r>
              <a:rPr lang="en-US" baseline="-25000"/>
              <a:t>x</a:t>
            </a:r>
            <a:r>
              <a:rPr lang="en-US"/>
              <a:t>, G</a:t>
            </a:r>
            <a:r>
              <a:rPr lang="en-US" baseline="-25000"/>
              <a:t>y</a:t>
            </a:r>
            <a:r>
              <a:rPr lang="en-US"/>
              <a:t> tương ứng là Gradient theo hai hướng x,y khi đó ta có vector Gradient của một ảnh f(x,y) là:</a:t>
            </a:r>
          </a:p>
          <a:p>
            <a:pPr marL="0" indent="0">
              <a:buNone/>
            </a:pPr>
            <a:endParaRPr lang="en-US"/>
          </a:p>
          <a:p>
            <a:pPr marL="0" indent="0">
              <a:buNone/>
            </a:pPr>
            <a:r>
              <a:rPr lang="en-US" smtClean="0"/>
              <a:t>                   =              Ta có</a:t>
            </a:r>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10</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403238062"/>
              </p:ext>
            </p:extLst>
          </p:nvPr>
        </p:nvGraphicFramePr>
        <p:xfrm>
          <a:off x="685800" y="5105400"/>
          <a:ext cx="1242204" cy="914400"/>
        </p:xfrm>
        <a:graphic>
          <a:graphicData uri="http://schemas.openxmlformats.org/presentationml/2006/ole">
            <p:oleObj spid="_x0000_s2255" r:id="rId3" imgW="685800" imgH="508000" progId="">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3162047892"/>
              </p:ext>
            </p:extLst>
          </p:nvPr>
        </p:nvGraphicFramePr>
        <p:xfrm>
          <a:off x="2362200" y="4724400"/>
          <a:ext cx="685800" cy="1642311"/>
        </p:xfrm>
        <a:graphic>
          <a:graphicData uri="http://schemas.openxmlformats.org/presentationml/2006/ole">
            <p:oleObj spid="_x0000_s2256" r:id="rId4" imgW="355446" imgH="863225" progId="">
              <p:embed/>
            </p:oleObj>
          </a:graphicData>
        </a:graphic>
      </p:graphicFrame>
      <p:sp>
        <p:nvSpPr>
          <p:cNvPr id="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xmlns="" val="3822232541"/>
              </p:ext>
            </p:extLst>
          </p:nvPr>
        </p:nvGraphicFramePr>
        <p:xfrm>
          <a:off x="4583906" y="5257800"/>
          <a:ext cx="1816894" cy="533400"/>
        </p:xfrm>
        <a:graphic>
          <a:graphicData uri="http://schemas.openxmlformats.org/presentationml/2006/ole">
            <p:oleObj spid="_x0000_s2257" r:id="rId5" imgW="1040948" imgH="304668" progId="">
              <p:embed/>
            </p:oleObj>
          </a:graphicData>
        </a:graphic>
      </p:graphicFrame>
    </p:spTree>
    <p:extLst>
      <p:ext uri="{BB962C8B-B14F-4D97-AF65-F5344CB8AC3E}">
        <p14:creationId xmlns:p14="http://schemas.microsoft.com/office/powerpoint/2010/main" xmlns="" val="693822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a:t>Ví dụ biên độ G</a:t>
            </a:r>
            <a:r>
              <a:rPr lang="en-US" i="1"/>
              <a:t>(m,n)</a:t>
            </a:r>
            <a:r>
              <a:rPr lang="en-US"/>
              <a:t> tại điểm </a:t>
            </a:r>
            <a:r>
              <a:rPr lang="en-US" i="1"/>
              <a:t>(m,n)</a:t>
            </a:r>
            <a:r>
              <a:rPr lang="en-US"/>
              <a:t> được tính: </a:t>
            </a:r>
          </a:p>
          <a:p>
            <a:endParaRPr lang="en-US" smtClean="0"/>
          </a:p>
          <a:p>
            <a:r>
              <a:rPr lang="en-US" smtClean="0"/>
              <a:t>Để </a:t>
            </a:r>
            <a:r>
              <a:rPr lang="en-US"/>
              <a:t>giảm độ phức tạp tính toán,</a:t>
            </a:r>
            <a:r>
              <a:rPr lang="en-US" i="1"/>
              <a:t> </a:t>
            </a:r>
            <a:r>
              <a:rPr lang="en-US"/>
              <a:t>G(m,n) được tính gần đúng như sau: </a:t>
            </a:r>
          </a:p>
          <a:p>
            <a:endParaRPr lang="en-US"/>
          </a:p>
          <a:p>
            <a:r>
              <a:rPr lang="en-US" smtClean="0"/>
              <a:t>Một </a:t>
            </a:r>
            <a:r>
              <a:rPr lang="en-US"/>
              <a:t>số toán tử Gradien tiêu biểu như toán tử Prewitt, Sobel, Robert đẳng hướng (Isometric), 4-lân </a:t>
            </a:r>
            <a:r>
              <a:rPr lang="en-US" smtClean="0"/>
              <a:t>cận.</a:t>
            </a:r>
            <a:endParaRPr lang="en-US"/>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11</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3923372592"/>
              </p:ext>
            </p:extLst>
          </p:nvPr>
        </p:nvGraphicFramePr>
        <p:xfrm>
          <a:off x="1945105" y="1905000"/>
          <a:ext cx="4150895" cy="685800"/>
        </p:xfrm>
        <a:graphic>
          <a:graphicData uri="http://schemas.openxmlformats.org/presentationml/2006/ole">
            <p:oleObj spid="_x0000_s3207" r:id="rId3" imgW="2197100" imgH="368300" progId="">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3850807406"/>
              </p:ext>
            </p:extLst>
          </p:nvPr>
        </p:nvGraphicFramePr>
        <p:xfrm>
          <a:off x="1981200" y="3429000"/>
          <a:ext cx="4328160" cy="609600"/>
        </p:xfrm>
        <a:graphic>
          <a:graphicData uri="http://schemas.openxmlformats.org/presentationml/2006/ole">
            <p:oleObj spid="_x0000_s3208" r:id="rId4" imgW="2032000" imgH="279400" progId="">
              <p:embed/>
            </p:oleObj>
          </a:graphicData>
        </a:graphic>
      </p:graphicFrame>
    </p:spTree>
    <p:extLst>
      <p:ext uri="{BB962C8B-B14F-4D97-AF65-F5344CB8AC3E}">
        <p14:creationId xmlns:p14="http://schemas.microsoft.com/office/powerpoint/2010/main" xmlns="" val="4252178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mtClean="0"/>
              <a:t>Các công đoạn phát hiện biên theo kỹ thuật Gradient</a:t>
            </a:r>
          </a:p>
          <a:p>
            <a:endParaRPr lang="en-US" smtClean="0"/>
          </a:p>
          <a:p>
            <a:endParaRPr lang="en-US"/>
          </a:p>
          <a:p>
            <a:endParaRPr lang="en-US" smtClean="0"/>
          </a:p>
          <a:p>
            <a:endParaRPr lang="en-US"/>
          </a:p>
          <a:p>
            <a:r>
              <a:rPr lang="en-US" smtClean="0"/>
              <a:t>Thực tế, việc làm nổi biên là nhân chập ảnh I với một mặt nạ (ma trận) sẽ được giới thiệu trong phần tiếp theo</a:t>
            </a:r>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12</a:t>
            </a:fld>
            <a:endParaRPr lang="en-US"/>
          </a:p>
        </p:txBody>
      </p:sp>
      <p:sp>
        <p:nvSpPr>
          <p:cNvPr id="5" name="Rectangle 4"/>
          <p:cNvSpPr/>
          <p:nvPr/>
        </p:nvSpPr>
        <p:spPr>
          <a:xfrm>
            <a:off x="1447800" y="2819400"/>
            <a:ext cx="2209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Làm nổi biên</a:t>
            </a:r>
            <a:endParaRPr lang="en-US"/>
          </a:p>
        </p:txBody>
      </p:sp>
      <p:sp>
        <p:nvSpPr>
          <p:cNvPr id="6" name="Rectangle 5"/>
          <p:cNvSpPr/>
          <p:nvPr/>
        </p:nvSpPr>
        <p:spPr>
          <a:xfrm>
            <a:off x="5334000" y="2819400"/>
            <a:ext cx="1981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So sánh ngưỡng</a:t>
            </a:r>
            <a:endParaRPr lang="en-US"/>
          </a:p>
        </p:txBody>
      </p:sp>
      <p:cxnSp>
        <p:nvCxnSpPr>
          <p:cNvPr id="8" name="Straight Arrow Connector 7"/>
          <p:cNvCxnSpPr>
            <a:endCxn id="5" idx="1"/>
          </p:cNvCxnSpPr>
          <p:nvPr/>
        </p:nvCxnSpPr>
        <p:spPr>
          <a:xfrm>
            <a:off x="381000" y="3314700"/>
            <a:ext cx="1066800" cy="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5" idx="3"/>
            <a:endCxn id="6" idx="1"/>
          </p:cNvCxnSpPr>
          <p:nvPr/>
        </p:nvCxnSpPr>
        <p:spPr>
          <a:xfrm>
            <a:off x="3657600" y="3314700"/>
            <a:ext cx="1676400" cy="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6" idx="3"/>
          </p:cNvCxnSpPr>
          <p:nvPr/>
        </p:nvCxnSpPr>
        <p:spPr>
          <a:xfrm>
            <a:off x="7315200" y="3314700"/>
            <a:ext cx="990600" cy="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04800" y="2907268"/>
            <a:ext cx="1066800" cy="369332"/>
          </a:xfrm>
          <a:prstGeom prst="rect">
            <a:avLst/>
          </a:prstGeom>
          <a:noFill/>
        </p:spPr>
        <p:txBody>
          <a:bodyPr wrap="square" rtlCol="0">
            <a:spAutoFit/>
          </a:bodyPr>
          <a:lstStyle/>
          <a:p>
            <a:r>
              <a:rPr lang="en-US" smtClean="0"/>
              <a:t>I(x,y)</a:t>
            </a:r>
            <a:endParaRPr lang="en-US"/>
          </a:p>
        </p:txBody>
      </p:sp>
      <p:sp>
        <p:nvSpPr>
          <p:cNvPr id="14" name="TextBox 13"/>
          <p:cNvSpPr txBox="1"/>
          <p:nvPr/>
        </p:nvSpPr>
        <p:spPr>
          <a:xfrm>
            <a:off x="3945340" y="2854452"/>
            <a:ext cx="1066800" cy="369332"/>
          </a:xfrm>
          <a:prstGeom prst="rect">
            <a:avLst/>
          </a:prstGeom>
          <a:noFill/>
        </p:spPr>
        <p:txBody>
          <a:bodyPr wrap="square" rtlCol="0">
            <a:spAutoFit/>
          </a:bodyPr>
          <a:lstStyle/>
          <a:p>
            <a:r>
              <a:rPr lang="en-US" smtClean="0"/>
              <a:t>I’(x,y)</a:t>
            </a:r>
            <a:endParaRPr lang="en-US"/>
          </a:p>
        </p:txBody>
      </p:sp>
      <p:sp>
        <p:nvSpPr>
          <p:cNvPr id="15" name="TextBox 14"/>
          <p:cNvSpPr txBox="1"/>
          <p:nvPr/>
        </p:nvSpPr>
        <p:spPr>
          <a:xfrm>
            <a:off x="7442010" y="2854452"/>
            <a:ext cx="1066800" cy="369332"/>
          </a:xfrm>
          <a:prstGeom prst="rect">
            <a:avLst/>
          </a:prstGeom>
          <a:noFill/>
        </p:spPr>
        <p:txBody>
          <a:bodyPr wrap="square" rtlCol="0">
            <a:spAutoFit/>
          </a:bodyPr>
          <a:lstStyle/>
          <a:p>
            <a:r>
              <a:rPr lang="en-US" smtClean="0"/>
              <a:t>I’’(x,y)</a:t>
            </a:r>
            <a:endParaRPr lang="en-US"/>
          </a:p>
        </p:txBody>
      </p:sp>
    </p:spTree>
    <p:extLst>
      <p:ext uri="{BB962C8B-B14F-4D97-AF65-F5344CB8AC3E}">
        <p14:creationId xmlns:p14="http://schemas.microsoft.com/office/powerpoint/2010/main" xmlns="" val="617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a:t>3.2.1.1. Kỹ thuật Prewitt</a:t>
            </a:r>
          </a:p>
          <a:p>
            <a:r>
              <a:rPr lang="en-US"/>
              <a:t>3.2.1.2. Kỹ thuật Sobel</a:t>
            </a:r>
          </a:p>
          <a:p>
            <a:r>
              <a:rPr lang="en-US"/>
              <a:t>3.2.1.3. Kỹ thuật la bàn</a:t>
            </a:r>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13</a:t>
            </a:fld>
            <a:endParaRPr lang="en-US"/>
          </a:p>
        </p:txBody>
      </p:sp>
    </p:spTree>
    <p:extLst>
      <p:ext uri="{BB962C8B-B14F-4D97-AF65-F5344CB8AC3E}">
        <p14:creationId xmlns:p14="http://schemas.microsoft.com/office/powerpoint/2010/main" xmlns="" val="12615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3.2.1.1. Kỹ thuật </a:t>
            </a:r>
            <a:r>
              <a:rPr lang="en-US" smtClean="0"/>
              <a:t>Prewitt</a:t>
            </a:r>
            <a:endParaRPr lang="en-US"/>
          </a:p>
        </p:txBody>
      </p:sp>
      <p:sp>
        <p:nvSpPr>
          <p:cNvPr id="3" name="Content Placeholder 2"/>
          <p:cNvSpPr>
            <a:spLocks noGrp="1"/>
          </p:cNvSpPr>
          <p:nvPr>
            <p:ph sz="quarter" idx="1"/>
          </p:nvPr>
        </p:nvSpPr>
        <p:spPr/>
        <p:txBody>
          <a:bodyPr/>
          <a:lstStyle/>
          <a:p>
            <a:r>
              <a:rPr lang="vi-VN"/>
              <a:t>Kỹ thuật sử dụng 2 mặt nạ nhập chập xấp xỉ đạo hàm theo 2 hướng x  </a:t>
            </a:r>
            <a:r>
              <a:rPr lang="vi-VN" smtClean="0"/>
              <a:t>và </a:t>
            </a:r>
            <a:r>
              <a:rPr lang="vi-VN"/>
              <a:t>y </a:t>
            </a:r>
            <a:r>
              <a:rPr lang="vi-VN" smtClean="0"/>
              <a:t>là</a:t>
            </a:r>
            <a:r>
              <a:rPr lang="en-US" smtClean="0"/>
              <a:t>:</a:t>
            </a:r>
          </a:p>
          <a:p>
            <a:endParaRPr lang="en-US"/>
          </a:p>
          <a:p>
            <a:endParaRPr lang="en-US" smtClean="0"/>
          </a:p>
          <a:p>
            <a:endParaRPr lang="en-US"/>
          </a:p>
          <a:p>
            <a:endParaRPr lang="en-US" smtClean="0"/>
          </a:p>
          <a:p>
            <a:r>
              <a:rPr lang="vi-VN" smtClean="0"/>
              <a:t>Bước </a:t>
            </a:r>
            <a:r>
              <a:rPr lang="vi-VN"/>
              <a:t>1: Tính I ⊗ </a:t>
            </a:r>
            <a:r>
              <a:rPr lang="vi-VN" smtClean="0"/>
              <a:t>H</a:t>
            </a:r>
            <a:r>
              <a:rPr lang="en-US" baseline="-25000"/>
              <a:t>x</a:t>
            </a:r>
            <a:r>
              <a:rPr lang="vi-VN" smtClean="0"/>
              <a:t> </a:t>
            </a:r>
            <a:r>
              <a:rPr lang="vi-VN"/>
              <a:t>và I ⊗ H</a:t>
            </a:r>
            <a:r>
              <a:rPr lang="vi-VN" baseline="-25000"/>
              <a:t>y</a:t>
            </a:r>
            <a:r>
              <a:rPr lang="vi-VN"/>
              <a:t> </a:t>
            </a:r>
          </a:p>
          <a:p>
            <a:r>
              <a:rPr lang="vi-VN" smtClean="0"/>
              <a:t>Bước </a:t>
            </a:r>
            <a:r>
              <a:rPr lang="vi-VN"/>
              <a:t>2: </a:t>
            </a:r>
            <a:r>
              <a:rPr lang="vi-VN" smtClean="0"/>
              <a:t>Tính </a:t>
            </a:r>
            <a:r>
              <a:rPr lang="vi-VN"/>
              <a:t>I ⊗ H</a:t>
            </a:r>
            <a:r>
              <a:rPr lang="vi-VN" baseline="-25000"/>
              <a:t>x</a:t>
            </a:r>
            <a:r>
              <a:rPr lang="vi-VN"/>
              <a:t> + I ⊗ H</a:t>
            </a:r>
            <a:r>
              <a:rPr lang="vi-VN" baseline="-25000"/>
              <a:t>y</a:t>
            </a:r>
            <a:endParaRPr lang="en-US" baseline="-25000"/>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14</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0"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14800" y="1981200"/>
            <a:ext cx="2761762"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63548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mtClean="0"/>
              <a:t>Ví dụ:</a:t>
            </a:r>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15</a:t>
            </a:fld>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43187" y="1611539"/>
            <a:ext cx="3667125" cy="2381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4357914"/>
            <a:ext cx="4248150" cy="2324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6008" b="4967"/>
          <a:stretch/>
        </p:blipFill>
        <p:spPr bwMode="auto">
          <a:xfrm>
            <a:off x="4604658" y="4310743"/>
            <a:ext cx="4324350" cy="23658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7679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16</a:t>
            </a:fld>
            <a:endParaRPr 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7800" y="2420257"/>
            <a:ext cx="5867400" cy="2785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56059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mtClean="0"/>
              <a:t>Ngoài ra để phát hiện biên theo đường chéo ta sử dụng 2 mặt nạ:</a:t>
            </a:r>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17</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3939916822"/>
              </p:ext>
            </p:extLst>
          </p:nvPr>
        </p:nvGraphicFramePr>
        <p:xfrm>
          <a:off x="1524000" y="2743200"/>
          <a:ext cx="5011615" cy="1447800"/>
        </p:xfrm>
        <a:graphic>
          <a:graphicData uri="http://schemas.openxmlformats.org/presentationml/2006/ole">
            <p:oleObj spid="_x0000_s5184" r:id="rId3" imgW="2565400" imgH="749300" progId="">
              <p:embed/>
            </p:oleObj>
          </a:graphicData>
        </a:graphic>
      </p:graphicFrame>
    </p:spTree>
    <p:extLst>
      <p:ext uri="{BB962C8B-B14F-4D97-AF65-F5344CB8AC3E}">
        <p14:creationId xmlns:p14="http://schemas.microsoft.com/office/powerpoint/2010/main" xmlns="" val="4100550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3.2.1.2. Kỹ thuật </a:t>
            </a:r>
            <a:r>
              <a:rPr lang="en-US" smtClean="0"/>
              <a:t>Sobel</a:t>
            </a:r>
            <a:endParaRPr lang="en-US"/>
          </a:p>
        </p:txBody>
      </p:sp>
      <p:sp>
        <p:nvSpPr>
          <p:cNvPr id="3" name="Content Placeholder 2"/>
          <p:cNvSpPr>
            <a:spLocks noGrp="1"/>
          </p:cNvSpPr>
          <p:nvPr>
            <p:ph sz="quarter" idx="1"/>
          </p:nvPr>
        </p:nvSpPr>
        <p:spPr/>
        <p:txBody>
          <a:bodyPr/>
          <a:lstStyle/>
          <a:p>
            <a:r>
              <a:rPr lang="vi-VN"/>
              <a:t>Tương tự như kỹ thuật Prewitt kỹ thuật Sobel sử dụng 2 mặt nạ nhân </a:t>
            </a:r>
            <a:r>
              <a:rPr lang="vi-VN" smtClean="0"/>
              <a:t>chập </a:t>
            </a:r>
            <a:r>
              <a:rPr lang="vi-VN"/>
              <a:t>theo 2 hướng x, y là</a:t>
            </a:r>
            <a:r>
              <a:rPr lang="vi-VN" smtClean="0"/>
              <a:t>:</a:t>
            </a:r>
            <a:endParaRPr lang="en-US" smtClean="0"/>
          </a:p>
          <a:p>
            <a:endParaRPr lang="en-US"/>
          </a:p>
          <a:p>
            <a:endParaRPr lang="en-US" smtClean="0"/>
          </a:p>
          <a:p>
            <a:endParaRPr lang="en-US"/>
          </a:p>
          <a:p>
            <a:endParaRPr lang="en-US" smtClean="0"/>
          </a:p>
          <a:p>
            <a:r>
              <a:rPr lang="vi-VN"/>
              <a:t>Bước 1: Tính I ⊗ H</a:t>
            </a:r>
            <a:r>
              <a:rPr lang="en-US" baseline="-25000"/>
              <a:t>x</a:t>
            </a:r>
            <a:r>
              <a:rPr lang="vi-VN"/>
              <a:t> và I ⊗ H</a:t>
            </a:r>
            <a:r>
              <a:rPr lang="vi-VN" baseline="-25000"/>
              <a:t>y</a:t>
            </a:r>
            <a:r>
              <a:rPr lang="vi-VN"/>
              <a:t> </a:t>
            </a:r>
          </a:p>
          <a:p>
            <a:r>
              <a:rPr lang="vi-VN"/>
              <a:t>Bước 2: Tính I ⊗ H</a:t>
            </a:r>
            <a:r>
              <a:rPr lang="vi-VN" baseline="-25000"/>
              <a:t>x</a:t>
            </a:r>
            <a:r>
              <a:rPr lang="vi-VN"/>
              <a:t> + I ⊗ </a:t>
            </a:r>
            <a:r>
              <a:rPr lang="vi-VN" smtClean="0"/>
              <a:t>H</a:t>
            </a:r>
            <a:r>
              <a:rPr lang="vi-VN" baseline="-25000" smtClean="0"/>
              <a:t>y</a:t>
            </a:r>
            <a:r>
              <a:rPr lang="vi-VN" smtClean="0"/>
              <a:t> </a:t>
            </a:r>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18</a:t>
            </a:fld>
            <a:endParaRPr lang="en-US"/>
          </a:p>
        </p:txBody>
      </p:sp>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7703"/>
          <a:stretch/>
        </p:blipFill>
        <p:spPr bwMode="auto">
          <a:xfrm>
            <a:off x="6393541" y="2057400"/>
            <a:ext cx="2391229" cy="2152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66685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3.2.1.3. Kỹ thuật la </a:t>
            </a:r>
            <a:r>
              <a:rPr lang="en-US" smtClean="0"/>
              <a:t>bàn</a:t>
            </a:r>
            <a:endParaRPr lang="en-US"/>
          </a:p>
        </p:txBody>
      </p:sp>
      <mc:AlternateContent xmlns:mc="http://schemas.openxmlformats.org/markup-compatibility/2006">
        <mc:Choice xmlns:a14="http://schemas.microsoft.com/office/drawing/2010/main" xmlns="" Requires="a14">
          <p:sp>
            <p:nvSpPr>
              <p:cNvPr id="3" name="Content Placeholder 2"/>
              <p:cNvSpPr>
                <a:spLocks noGrp="1"/>
              </p:cNvSpPr>
              <p:nvPr>
                <p:ph sz="quarter" idx="1"/>
              </p:nvPr>
            </p:nvSpPr>
            <p:spPr/>
            <p:txBody>
              <a:bodyPr/>
              <a:lstStyle/>
              <a:p>
                <a:r>
                  <a:rPr lang="vi-VN" smtClean="0"/>
                  <a:t>Kỹ thuật sử dụng 8 mặt nạ nhân chập theo 8 </a:t>
                </a:r>
                <a:r>
                  <a:rPr lang="vi-VN"/>
                  <a:t>hướng </a:t>
                </a:r>
                <a:r>
                  <a:rPr lang="vi-VN" smtClean="0"/>
                  <a:t>0</a:t>
                </a:r>
                <a:r>
                  <a:rPr lang="vi-VN" baseline="30000" smtClean="0"/>
                  <a:t>0</a:t>
                </a:r>
                <a:r>
                  <a:rPr lang="vi-VN" smtClean="0"/>
                  <a:t>,</a:t>
                </a:r>
                <a:r>
                  <a:rPr lang="en-US" smtClean="0"/>
                  <a:t> </a:t>
                </a:r>
                <a:r>
                  <a:rPr lang="vi-VN" smtClean="0"/>
                  <a:t>45</a:t>
                </a:r>
                <a:r>
                  <a:rPr lang="vi-VN" baseline="30000" smtClean="0"/>
                  <a:t>0</a:t>
                </a:r>
                <a:r>
                  <a:rPr lang="vi-VN" smtClean="0"/>
                  <a:t>, 90</a:t>
                </a:r>
                <a:r>
                  <a:rPr lang="vi-VN" baseline="30000" smtClean="0"/>
                  <a:t>0</a:t>
                </a:r>
                <a:r>
                  <a:rPr lang="vi-VN" smtClean="0"/>
                  <a:t>, 135</a:t>
                </a:r>
                <a:r>
                  <a:rPr lang="vi-VN" baseline="30000" smtClean="0"/>
                  <a:t>0</a:t>
                </a:r>
                <a:r>
                  <a:rPr lang="vi-VN" smtClean="0"/>
                  <a:t>, 180</a:t>
                </a:r>
                <a:r>
                  <a:rPr lang="vi-VN" baseline="30000" smtClean="0"/>
                  <a:t>0</a:t>
                </a:r>
                <a:r>
                  <a:rPr lang="vi-VN" smtClean="0"/>
                  <a:t>, 225</a:t>
                </a:r>
                <a:r>
                  <a:rPr lang="vi-VN" baseline="30000" smtClean="0"/>
                  <a:t>0</a:t>
                </a:r>
                <a:r>
                  <a:rPr lang="vi-VN" smtClean="0"/>
                  <a:t>, 270</a:t>
                </a:r>
                <a:r>
                  <a:rPr lang="vi-VN" baseline="30000" smtClean="0"/>
                  <a:t>0</a:t>
                </a:r>
                <a:r>
                  <a:rPr lang="vi-VN" smtClean="0"/>
                  <a:t>, 315</a:t>
                </a:r>
                <a:r>
                  <a:rPr lang="vi-VN" baseline="30000" smtClean="0"/>
                  <a:t>0</a:t>
                </a:r>
                <a:r>
                  <a:rPr lang="vi-VN" smtClean="0"/>
                  <a:t> </a:t>
                </a:r>
                <a:endParaRPr lang="en-US" smtClean="0"/>
              </a:p>
              <a:p>
                <a:r>
                  <a:rPr lang="vi-VN"/>
                  <a:t>Các bước tính toán thuật toán La bàn </a:t>
                </a:r>
              </a:p>
              <a:p>
                <a:pPr lvl="1"/>
                <a:r>
                  <a:rPr lang="vi-VN" smtClean="0"/>
                  <a:t>Bước </a:t>
                </a:r>
                <a:r>
                  <a:rPr lang="vi-VN"/>
                  <a:t>1: Tính I ⊗ H</a:t>
                </a:r>
                <a:r>
                  <a:rPr lang="vi-VN" baseline="-25000"/>
                  <a:t>i</a:t>
                </a:r>
                <a:r>
                  <a:rPr lang="vi-VN"/>
                  <a:t> ; i = 1,8 </a:t>
                </a:r>
              </a:p>
              <a:p>
                <a:pPr lvl="1"/>
                <a:r>
                  <a:rPr lang="vi-VN" smtClean="0"/>
                  <a:t>Bước </a:t>
                </a:r>
                <a:r>
                  <a:rPr lang="vi-VN"/>
                  <a:t>2: </a:t>
                </a:r>
                <a:r>
                  <a:rPr lang="en-US" smtClean="0"/>
                  <a:t>Tính </a:t>
                </a:r>
                <a:r>
                  <a:rPr lang="vi-VN" smtClean="0"/>
                  <a:t> </a:t>
                </a:r>
                <a14:m>
                  <m:oMath xmlns:m="http://schemas.openxmlformats.org/officeDocument/2006/math">
                    <m:nary>
                      <m:naryPr>
                        <m:chr m:val="∑"/>
                        <m:ctrlPr>
                          <a:rPr lang="vi-VN"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8</m:t>
                        </m:r>
                      </m:sup>
                      <m:e>
                        <m:r>
                          <a:rPr lang="en-US" b="0" i="1" smtClean="0">
                            <a:latin typeface="Cambria Math"/>
                          </a:rPr>
                          <m:t>𝐼</m:t>
                        </m:r>
                        <m:r>
                          <m:rPr>
                            <m:nor/>
                          </m:rPr>
                          <a:rPr lang="vi-VN"/>
                          <m:t>⊗</m:t>
                        </m:r>
                        <m:sSub>
                          <m:sSubPr>
                            <m:ctrlPr>
                              <a:rPr lang="vi-VN" i="1" smtClean="0">
                                <a:latin typeface="Cambria Math" panose="02040503050406030204" pitchFamily="18" charset="0"/>
                              </a:rPr>
                            </m:ctrlPr>
                          </m:sSubPr>
                          <m:e>
                            <m:r>
                              <a:rPr lang="en-US" b="0" i="1" smtClean="0">
                                <a:latin typeface="Cambria Math"/>
                              </a:rPr>
                              <m:t>𝐻</m:t>
                            </m:r>
                          </m:e>
                          <m:sub>
                            <m:r>
                              <a:rPr lang="en-US" b="0" i="1" smtClean="0">
                                <a:latin typeface="Cambria Math"/>
                              </a:rPr>
                              <m:t>𝑖</m:t>
                            </m:r>
                          </m:sub>
                        </m:sSub>
                      </m:e>
                    </m:nary>
                  </m:oMath>
                </a14:m>
                <a:endParaRPr lang="en-US"/>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cstate="print"/>
                <a:stretch>
                  <a:fillRect l="-828" t="-1276"/>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19</a:t>
            </a:fld>
            <a:endParaRPr lang="en-US"/>
          </a:p>
        </p:txBody>
      </p:sp>
    </p:spTree>
    <p:extLst>
      <p:ext uri="{BB962C8B-B14F-4D97-AF65-F5344CB8AC3E}">
        <p14:creationId xmlns:p14="http://schemas.microsoft.com/office/powerpoint/2010/main" xmlns="" val="106637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52400" y="152400"/>
            <a:ext cx="8839200" cy="835025"/>
          </a:xfrm>
        </p:spPr>
        <p:txBody>
          <a:bodyPr/>
          <a:lstStyle/>
          <a:p>
            <a:r>
              <a:rPr lang="en-US" smtClean="0"/>
              <a:t>Nội dung</a:t>
            </a:r>
          </a:p>
        </p:txBody>
      </p:sp>
      <p:sp>
        <p:nvSpPr>
          <p:cNvPr id="14339" name="Content Placeholder 2"/>
          <p:cNvSpPr>
            <a:spLocks noGrp="1"/>
          </p:cNvSpPr>
          <p:nvPr>
            <p:ph sz="quarter" idx="1"/>
          </p:nvPr>
        </p:nvSpPr>
        <p:spPr/>
        <p:txBody>
          <a:bodyPr/>
          <a:lstStyle/>
          <a:p>
            <a:r>
              <a:rPr lang="vi-VN"/>
              <a:t>3.1. Giới thiệu</a:t>
            </a:r>
          </a:p>
          <a:p>
            <a:r>
              <a:rPr lang="vi-VN"/>
              <a:t>3.2. Các phương pháp phát hiện biên trực </a:t>
            </a:r>
            <a:r>
              <a:rPr lang="vi-VN" smtClean="0"/>
              <a:t>tiếp</a:t>
            </a:r>
            <a:endParaRPr lang="en-US" smtClean="0"/>
          </a:p>
          <a:p>
            <a:r>
              <a:rPr lang="vi-VN"/>
              <a:t>3.3. Phát hiện biên gián </a:t>
            </a:r>
            <a:r>
              <a:rPr lang="vi-VN" smtClean="0"/>
              <a:t>tiếp</a:t>
            </a:r>
            <a:endParaRPr lang="en-US" smtClean="0"/>
          </a:p>
          <a:p>
            <a:r>
              <a:rPr lang="vi-VN"/>
              <a:t>3.4. Phát hiện biên dựa vào trung bình cục </a:t>
            </a:r>
            <a:r>
              <a:rPr lang="vi-VN" smtClean="0"/>
              <a:t>bộ</a:t>
            </a:r>
            <a:endParaRPr lang="en-US" smtClean="0"/>
          </a:p>
          <a:p>
            <a:r>
              <a:rPr lang="en-US" smtClean="0"/>
              <a:t>3.5. </a:t>
            </a:r>
            <a:r>
              <a:rPr lang="vi-VN" smtClean="0"/>
              <a:t>Phát </a:t>
            </a:r>
            <a:r>
              <a:rPr lang="vi-VN"/>
              <a:t>hiện biên dựa vào các phép toán hình thái</a:t>
            </a:r>
          </a:p>
          <a:p>
            <a:endParaRPr lang="vi-VN" smtClean="0"/>
          </a:p>
          <a:p>
            <a:endParaRPr lang="vi-VN" smtClean="0"/>
          </a:p>
          <a:p>
            <a:endParaRPr lang="en-US"/>
          </a:p>
        </p:txBody>
      </p:sp>
      <p:sp>
        <p:nvSpPr>
          <p:cNvPr id="2" name="Slide Number Placeholder 1"/>
          <p:cNvSpPr>
            <a:spLocks noGrp="1"/>
          </p:cNvSpPr>
          <p:nvPr>
            <p:ph type="sldNum" sz="quarter" idx="10"/>
          </p:nvPr>
        </p:nvSpPr>
        <p:spPr/>
        <p:txBody>
          <a:bodyPr/>
          <a:lstStyle/>
          <a:p>
            <a:pPr>
              <a:defRPr/>
            </a:pPr>
            <a:fld id="{8C620D21-291D-4EDA-9F2F-DF40CBFD8175}"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20</a:t>
            </a:fld>
            <a:endParaRPr lang="en-US"/>
          </a:p>
        </p:txBody>
      </p:sp>
      <p:pic>
        <p:nvPicPr>
          <p:cNvPr id="5" name="Picture 3"/>
          <p:cNvPicPr>
            <a:picLocks noGrp="1" noChangeAspect="1" noChangeArrowheads="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7799" y="4165147"/>
            <a:ext cx="6048859" cy="25404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7800" y="1600200"/>
            <a:ext cx="6048859" cy="259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69584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3.2.2. Kỹ thuật phát hiện biên Laplace</a:t>
            </a:r>
          </a:p>
        </p:txBody>
      </p:sp>
      <mc:AlternateContent xmlns:mc="http://schemas.openxmlformats.org/markup-compatibility/2006">
        <mc:Choice xmlns:a14="http://schemas.microsoft.com/office/drawing/2010/main" xmlns="" Requires="a14">
          <p:sp>
            <p:nvSpPr>
              <p:cNvPr id="3" name="Content Placeholder 2"/>
              <p:cNvSpPr>
                <a:spLocks noGrp="1"/>
              </p:cNvSpPr>
              <p:nvPr>
                <p:ph sz="quarter" idx="1"/>
              </p:nvPr>
            </p:nvSpPr>
            <p:spPr/>
            <p:txBody>
              <a:bodyPr/>
              <a:lstStyle/>
              <a:p>
                <a:r>
                  <a:rPr lang="vi-VN" smtClean="0"/>
                  <a:t>Các phương pháp đánh giá gradient ở trên làm việc khá tốt khi mà độ sáng thay đổi rõ nét. </a:t>
                </a:r>
                <a:endParaRPr lang="en-US"/>
              </a:p>
              <a:p>
                <a:r>
                  <a:rPr lang="vi-VN"/>
                  <a:t>Khi mức xám thay đổi chậm, miền chuyển tiếp trải rộng, phương pháp cho hiệu quả hơn đó là phương pháp sử dụng đạo hàm bậc hai </a:t>
                </a:r>
                <a:r>
                  <a:rPr lang="vi-VN" smtClean="0"/>
                  <a:t>Laplace</a:t>
                </a:r>
                <a:endParaRPr lang="en-US" smtClean="0"/>
              </a:p>
              <a:p>
                <a:r>
                  <a:rPr lang="en-US" smtClean="0"/>
                  <a:t>Toán tử Laplace được xây dựng trên cơ sở đạo hàm bậc 2 của hàm biến đổi mức xám.</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𝑓</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a:rPr lang="en-US" i="1">
                              <a:latin typeface="Cambria Math" panose="02040503050406030204" pitchFamily="18" charset="0"/>
                            </a:rPr>
                            <m:t>𝑓</m:t>
                          </m:r>
                        </m:num>
                        <m:den>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sup>
                              <m:r>
                                <a:rPr lang="en-US" i="1">
                                  <a:latin typeface="Cambria Math" panose="02040503050406030204" pitchFamily="18" charset="0"/>
                                </a:rPr>
                                <m:t>2</m:t>
                              </m:r>
                            </m:sup>
                          </m:sSup>
                        </m:den>
                      </m:f>
                    </m:oMath>
                  </m:oMathPara>
                </a14:m>
                <a:endParaRPr lang="en-US" smtClean="0"/>
              </a:p>
              <a:p>
                <a:pPr marL="0" indent="0">
                  <a:buNone/>
                </a:pPr>
                <a:endParaRPr lang="en-US"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cstate="print"/>
                <a:stretch>
                  <a:fillRect l="-828" t="-1276" r="-2138"/>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21</a:t>
            </a:fld>
            <a:endParaRPr lang="en-US"/>
          </a:p>
        </p:txBody>
      </p:sp>
    </p:spTree>
    <p:extLst>
      <p:ext uri="{BB962C8B-B14F-4D97-AF65-F5344CB8AC3E}">
        <p14:creationId xmlns:p14="http://schemas.microsoft.com/office/powerpoint/2010/main" xmlns="" val="3436145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xmlns="" Requires="a14">
          <p:sp>
            <p:nvSpPr>
              <p:cNvPr id="3" name="Content Placeholder 2"/>
              <p:cNvSpPr>
                <a:spLocks noGrp="1"/>
              </p:cNvSpPr>
              <p:nvPr>
                <p:ph sz="quarter" idx="1"/>
              </p:nvPr>
            </p:nvSpPr>
            <p:spPr/>
            <p:txBody>
              <a:bodyPr/>
              <a:lstStyle/>
              <a:p>
                <a14:m>
                  <m:oMath xmlns:m="http://schemas.openxmlformats.org/officeDocument/2006/math">
                    <m:r>
                      <a:rPr lang="en-US" b="0" i="1" smtClean="0">
                        <a:latin typeface="Cambria Math" panose="02040503050406030204" pitchFamily="18" charset="0"/>
                      </a:rPr>
                      <m:t> </m:t>
                    </m:r>
                    <m:f>
                      <m:fPr>
                        <m:ctrlPr>
                          <a:rPr lang="en-US"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𝑓</m:t>
                        </m:r>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rPr>
                              <m:t>2</m:t>
                            </m:r>
                          </m:sup>
                        </m:sSup>
                      </m:den>
                    </m:f>
                  </m:oMath>
                </a14:m>
                <a:r>
                  <a:rPr lang="en-US" smtClean="0"/>
                  <a:t>=</a:t>
                </a:r>
                <a14:m>
                  <m:oMath xmlns:m="http://schemas.openxmlformats.org/officeDocument/2006/math">
                    <m:f>
                      <m:fPr>
                        <m:ctrlPr>
                          <a:rPr lang="en-US" i="1">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e>
                    </m:d>
                  </m:oMath>
                </a14:m>
                <a:endParaRPr lang="en-US" smtClean="0"/>
              </a:p>
              <a:p>
                <a:pPr marL="0" indent="0" algn="ctr">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e>
                          </m:d>
                        </m:e>
                      </m:d>
                      <m:r>
                        <a:rPr lang="en-US" b="0" i="1" smtClean="0">
                          <a:latin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𝑦</m:t>
                              </m:r>
                            </m:e>
                          </m:d>
                        </m:e>
                      </m:d>
                      <m:r>
                        <a:rPr lang="en-US" b="0" i="1" smtClean="0">
                          <a:latin typeface="Cambria Math" panose="02040503050406030204" pitchFamily="18" charset="0"/>
                        </a:rPr>
                        <m:t>]</m:t>
                      </m:r>
                    </m:oMath>
                  </m:oMathPara>
                </a14:m>
                <a:endParaRPr lang="en-US" smtClean="0"/>
              </a:p>
              <a:p>
                <a:pPr marL="0" indent="0" algn="ctr">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𝑦</m:t>
                          </m:r>
                        </m:e>
                      </m:d>
                    </m:oMath>
                  </m:oMathPara>
                </a14:m>
                <a:endParaRPr lang="en-US" smtClean="0"/>
              </a:p>
              <a:p>
                <a:r>
                  <a:rPr lang="en-US" smtClean="0"/>
                  <a:t>Tương tự ta có</a:t>
                </a:r>
              </a:p>
              <a:p>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𝑓</m:t>
                        </m:r>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sup>
                            <m:r>
                              <a:rPr lang="en-US" i="1">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1</m:t>
                        </m:r>
                      </m:e>
                    </m:d>
                  </m:oMath>
                </a14:m>
                <a:endParaRPr lang="en-US" smtClean="0"/>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1</m:t>
                        </m:r>
                      </m:e>
                    </m:d>
                  </m:oMath>
                </a14:m>
                <a:endParaRPr lang="en-US"/>
              </a:p>
              <a:p>
                <a:endParaRPr lang="en-US" smtClean="0"/>
              </a:p>
              <a:p>
                <a:endParaRPr lang="en-US"/>
              </a:p>
              <a:p>
                <a:pPr marL="0" indent="0" algn="ctr">
                  <a:buNone/>
                </a:pPr>
                <a:endParaRPr lang="en-US" smtClean="0"/>
              </a:p>
              <a:p>
                <a:pPr marL="0" indent="0" algn="ctr">
                  <a:buNone/>
                </a:pPr>
                <a:endParaRPr lang="en-US"/>
              </a:p>
              <a:p>
                <a:pPr marL="0" indent="0" algn="ctr">
                  <a:buNone/>
                </a:pPr>
                <a:endParaRPr lang="en-US" smtClean="0"/>
              </a:p>
              <a:p>
                <a:pPr marL="0" indent="0" algn="ctr">
                  <a:buNone/>
                </a:pPr>
                <a:endParaRPr lang="en-US" smtClean="0"/>
              </a:p>
              <a:p>
                <a:endParaRPr lang="en-US"/>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cstate="print"/>
                <a:stretch>
                  <a:fillRect l="-828"/>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22</a:t>
            </a:fld>
            <a:endParaRPr lang="en-US"/>
          </a:p>
        </p:txBody>
      </p:sp>
    </p:spTree>
    <p:extLst>
      <p:ext uri="{BB962C8B-B14F-4D97-AF65-F5344CB8AC3E}">
        <p14:creationId xmlns:p14="http://schemas.microsoft.com/office/powerpoint/2010/main" xmlns="" val="314801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sz="quarter" idx="1"/>
          </p:nvPr>
        </p:nvSpPr>
        <p:spPr/>
        <p:txBody>
          <a:bodyPr/>
          <a:lstStyle/>
          <a:p>
            <a:r>
              <a:rPr lang="vi-VN" smtClean="0"/>
              <a:t>Dưới  </a:t>
            </a:r>
            <a:r>
              <a:rPr lang="vi-VN"/>
              <a:t>đây là ba kiểu mặt nạ </a:t>
            </a:r>
            <a:r>
              <a:rPr lang="vi-VN" smtClean="0"/>
              <a:t>thường </a:t>
            </a:r>
            <a:r>
              <a:rPr lang="vi-VN"/>
              <a:t>dùng: </a:t>
            </a:r>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23</a:t>
            </a:fld>
            <a:endParaRPr lang="en-US"/>
          </a:p>
        </p:txBody>
      </p:sp>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9109"/>
          <a:stretch/>
        </p:blipFill>
        <p:spPr bwMode="auto">
          <a:xfrm>
            <a:off x="533400" y="2362200"/>
            <a:ext cx="2477929" cy="14455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9671"/>
          <a:stretch/>
        </p:blipFill>
        <p:spPr bwMode="auto">
          <a:xfrm>
            <a:off x="3314366" y="2362200"/>
            <a:ext cx="2385727" cy="13533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60781" y="2362200"/>
            <a:ext cx="2570131" cy="1267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94627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3.2.3. Kỹ thuật </a:t>
            </a:r>
            <a:r>
              <a:rPr lang="en-US" smtClean="0"/>
              <a:t>Canny</a:t>
            </a:r>
            <a:endParaRPr lang="en-US"/>
          </a:p>
        </p:txBody>
      </p:sp>
      <mc:AlternateContent xmlns:mc="http://schemas.openxmlformats.org/markup-compatibility/2006">
        <mc:Choice xmlns:a14="http://schemas.microsoft.com/office/drawing/2010/main" xmlns="" Requires="a14">
          <p:sp>
            <p:nvSpPr>
              <p:cNvPr id="3" name="Content Placeholder 2"/>
              <p:cNvSpPr>
                <a:spLocks noGrp="1"/>
              </p:cNvSpPr>
              <p:nvPr>
                <p:ph sz="quarter" idx="1"/>
              </p:nvPr>
            </p:nvSpPr>
            <p:spPr/>
            <p:txBody>
              <a:bodyPr/>
              <a:lstStyle/>
              <a:p>
                <a:r>
                  <a:rPr lang="en-US" smtClean="0"/>
                  <a:t>Đây là thuật toán tương đối tốt, đưa ra đường biên mảnh, phát hiện chính xác điểm biên với điểm nhiễu</a:t>
                </a:r>
              </a:p>
              <a:p>
                <a:r>
                  <a:rPr lang="en-US" smtClean="0"/>
                  <a:t>Các bước của thuật toán</a:t>
                </a:r>
              </a:p>
              <a:p>
                <a:pPr lvl="1"/>
                <a:r>
                  <a:rPr lang="en-US" smtClean="0"/>
                  <a:t>Bước 1: Làm trơn ảnh. Tính tích chập G= I</a:t>
                </a:r>
                <a:r>
                  <a:rPr lang="vi-VN"/>
                  <a:t> </a:t>
                </a:r>
                <a:r>
                  <a:rPr lang="vi-VN" smtClean="0"/>
                  <a:t>⊗</a:t>
                </a:r>
                <a:r>
                  <a:rPr lang="en-US" smtClean="0"/>
                  <a:t> H, với                      H =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a:rPr>
                                      <m:t> </m:t>
                                    </m:r>
                                    <m:r>
                                      <a:rPr lang="en-US" b="0" i="1" smtClean="0">
                                        <a:latin typeface="Cambria Math"/>
                                      </a:rPr>
                                      <m:t>2</m:t>
                                    </m:r>
                                  </m:e>
                                  <m:e>
                                    <m:r>
                                      <a:rPr lang="en-US" b="0" i="1" smtClean="0">
                                        <a:latin typeface="Cambria Math"/>
                                      </a:rPr>
                                      <m:t> 4</m:t>
                                    </m:r>
                                  </m:e>
                                </m:mr>
                                <m:mr>
                                  <m:e>
                                    <m:r>
                                      <a:rPr lang="en-US" b="0" i="1" smtClean="0">
                                        <a:latin typeface="Cambria Math"/>
                                      </a:rPr>
                                      <m:t> 4</m:t>
                                    </m:r>
                                  </m:e>
                                  <m:e>
                                    <m:r>
                                      <a:rPr lang="en-US" b="0" i="1" smtClean="0">
                                        <a:latin typeface="Cambria Math"/>
                                      </a:rPr>
                                      <m:t> 9</m:t>
                                    </m:r>
                                  </m:e>
                                </m:mr>
                                <m:mr>
                                  <m:e>
                                    <m:r>
                                      <a:rPr lang="en-US" b="0" i="1" smtClean="0">
                                        <a:latin typeface="Cambria Math"/>
                                      </a:rPr>
                                      <m:t> 5</m:t>
                                    </m:r>
                                  </m:e>
                                  <m:e>
                                    <m:r>
                                      <a:rPr lang="en-US" b="0" i="1" smtClean="0">
                                        <a:latin typeface="Cambria Math"/>
                                      </a:rPr>
                                      <m:t>12</m:t>
                                    </m:r>
                                  </m:e>
                                </m:mr>
                              </m:m>
                            </m:e>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a:rPr>
                                      <m:t> </m:t>
                                    </m:r>
                                    <m:r>
                                      <a:rPr lang="en-US" b="0" i="1" smtClean="0">
                                        <a:latin typeface="Cambria Math"/>
                                      </a:rPr>
                                      <m:t>5</m:t>
                                    </m:r>
                                  </m:e>
                                  <m:e>
                                    <m:r>
                                      <a:rPr lang="en-US" b="0" i="1" smtClean="0">
                                        <a:latin typeface="Cambria Math"/>
                                      </a:rPr>
                                      <m:t>4</m:t>
                                    </m:r>
                                  </m:e>
                                  <m:e>
                                    <m:r>
                                      <a:rPr lang="en-US" b="0" i="1" smtClean="0">
                                        <a:latin typeface="Cambria Math"/>
                                      </a:rPr>
                                      <m:t> 2</m:t>
                                    </m:r>
                                  </m:e>
                                </m:mr>
                                <m:mr>
                                  <m:e>
                                    <m:r>
                                      <a:rPr lang="en-US" b="0" i="1" smtClean="0">
                                        <a:latin typeface="Cambria Math"/>
                                      </a:rPr>
                                      <m:t>12</m:t>
                                    </m:r>
                                  </m:e>
                                  <m:e>
                                    <m:r>
                                      <a:rPr lang="en-US" b="0" i="1" smtClean="0">
                                        <a:latin typeface="Cambria Math"/>
                                      </a:rPr>
                                      <m:t>9</m:t>
                                    </m:r>
                                  </m:e>
                                  <m:e>
                                    <m:r>
                                      <a:rPr lang="en-US" b="0" i="1" smtClean="0">
                                        <a:latin typeface="Cambria Math"/>
                                      </a:rPr>
                                      <m:t> 4</m:t>
                                    </m:r>
                                  </m:e>
                                </m:mr>
                                <m:mr>
                                  <m:e>
                                    <m:r>
                                      <a:rPr lang="en-US" b="0" i="1" smtClean="0">
                                        <a:latin typeface="Cambria Math"/>
                                      </a:rPr>
                                      <m:t>15</m:t>
                                    </m:r>
                                  </m:e>
                                  <m:e>
                                    <m:r>
                                      <a:rPr lang="en-US" b="0" i="1" smtClean="0">
                                        <a:latin typeface="Cambria Math"/>
                                      </a:rPr>
                                      <m:t>12</m:t>
                                    </m:r>
                                  </m:e>
                                  <m:e>
                                    <m:r>
                                      <a:rPr lang="en-US" b="0" i="1" smtClean="0">
                                        <a:latin typeface="Cambria Math"/>
                                      </a:rPr>
                                      <m:t> 5</m:t>
                                    </m:r>
                                  </m:e>
                                </m:mr>
                              </m:m>
                            </m:e>
                          </m:mr>
                          <m:mr>
                            <m:e>
                              <m:r>
                                <a:rPr lang="en-US" b="0" i="1" smtClean="0">
                                  <a:latin typeface="Cambria Math"/>
                                </a:rPr>
                                <m:t> </m:t>
                              </m:r>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a:rPr>
                                      <m:t>4</m:t>
                                    </m:r>
                                  </m:e>
                                  <m:e>
                                    <m:r>
                                      <a:rPr lang="en-US" b="0" i="1" smtClean="0">
                                        <a:latin typeface="Cambria Math"/>
                                      </a:rPr>
                                      <m:t> 9</m:t>
                                    </m:r>
                                  </m:e>
                                </m:mr>
                                <m:mr>
                                  <m:e>
                                    <m:r>
                                      <a:rPr lang="en-US" b="0" i="1" smtClean="0">
                                        <a:latin typeface="Cambria Math"/>
                                      </a:rPr>
                                      <m:t>2</m:t>
                                    </m:r>
                                  </m:e>
                                  <m:e>
                                    <m:r>
                                      <a:rPr lang="en-US" b="0" i="1" smtClean="0">
                                        <a:latin typeface="Cambria Math"/>
                                      </a:rPr>
                                      <m:t> 4</m:t>
                                    </m:r>
                                  </m:e>
                                </m:mr>
                              </m:m>
                            </m:e>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2</m:t>
                                    </m:r>
                                  </m:e>
                                  <m:e>
                                    <m:r>
                                      <a:rPr lang="en-US" b="0" i="1" smtClean="0">
                                        <a:latin typeface="Cambria Math"/>
                                      </a:rPr>
                                      <m:t> 9</m:t>
                                    </m:r>
                                  </m:e>
                                  <m:e>
                                    <m:r>
                                      <a:rPr lang="en-US" b="0" i="1" smtClean="0">
                                        <a:latin typeface="Cambria Math"/>
                                      </a:rPr>
                                      <m:t> 4</m:t>
                                    </m:r>
                                  </m:e>
                                </m:mr>
                                <m:mr>
                                  <m:e>
                                    <m:r>
                                      <a:rPr lang="en-US" b="0" i="1" smtClean="0">
                                        <a:latin typeface="Cambria Math"/>
                                      </a:rPr>
                                      <m:t> 5</m:t>
                                    </m:r>
                                  </m:e>
                                  <m:e>
                                    <m:r>
                                      <a:rPr lang="en-US" b="0" i="1" smtClean="0">
                                        <a:latin typeface="Cambria Math"/>
                                      </a:rPr>
                                      <m:t> 4</m:t>
                                    </m:r>
                                  </m:e>
                                  <m:e>
                                    <m:r>
                                      <a:rPr lang="en-US" b="0" i="1" smtClean="0">
                                        <a:latin typeface="Cambria Math"/>
                                      </a:rPr>
                                      <m:t> 2</m:t>
                                    </m:r>
                                  </m:e>
                                </m:mr>
                              </m:m>
                            </m:e>
                          </m:mr>
                        </m:m>
                      </m:e>
                    </m:d>
                  </m:oMath>
                </a14:m>
                <a:endParaRPr lang="en-US" smtClean="0"/>
              </a:p>
              <a:p>
                <a:pPr lvl="1"/>
                <a:r>
                  <a:rPr lang="en-US" smtClean="0"/>
                  <a:t>Bước 2: Tính Gradient  của ảnh bằng mặt nạ Prewitt theo hai hướng x, y. Gọi là G</a:t>
                </a:r>
                <a:r>
                  <a:rPr lang="en-US" baseline="-25000" smtClean="0"/>
                  <a:t>x</a:t>
                </a:r>
                <a:r>
                  <a:rPr lang="en-US" smtClean="0"/>
                  <a:t>, G</a:t>
                </a:r>
                <a:r>
                  <a:rPr lang="en-US" baseline="-25000" smtClean="0"/>
                  <a:t>y</a:t>
                </a:r>
                <a:r>
                  <a:rPr lang="en-US" smtClean="0"/>
                  <a:t>.</a:t>
                </a:r>
                <a:endParaRPr lang="en-US"/>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cstate="print"/>
                <a:stretch>
                  <a:fillRect l="-828" t="-1276" r="-13448"/>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24</a:t>
            </a:fld>
            <a:endParaRPr lang="en-US"/>
          </a:p>
        </p:txBody>
      </p:sp>
    </p:spTree>
    <p:extLst>
      <p:ext uri="{BB962C8B-B14F-4D97-AF65-F5344CB8AC3E}">
        <p14:creationId xmlns:p14="http://schemas.microsoft.com/office/powerpoint/2010/main" xmlns="" val="8373064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1"/>
            <a:r>
              <a:rPr lang="en-US" smtClean="0"/>
              <a:t>Bước 3: Tính Gradient theo 8 hướng tương ứng với 8 lân cận của 1 điểm ảnh</a:t>
            </a:r>
          </a:p>
          <a:p>
            <a:pPr lvl="1"/>
            <a:r>
              <a:rPr lang="en-US" smtClean="0"/>
              <a:t>Bước 4: Loại bỏ những điểm không phải cực nhằm xóa bỏ những điểm không thuộc biên</a:t>
            </a:r>
          </a:p>
          <a:p>
            <a:pPr lvl="1"/>
            <a:r>
              <a:rPr lang="en-US" smtClean="0"/>
              <a:t>Bước 5: Phân ngưỡng. Thực hiện lấy Gradient lần cuối.</a:t>
            </a:r>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25</a:t>
            </a:fld>
            <a:endParaRPr lang="en-US"/>
          </a:p>
        </p:txBody>
      </p:sp>
    </p:spTree>
    <p:extLst>
      <p:ext uri="{BB962C8B-B14F-4D97-AF65-F5344CB8AC3E}">
        <p14:creationId xmlns:p14="http://schemas.microsoft.com/office/powerpoint/2010/main" xmlns="" val="3494676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Phát hiện biên gián tiếp</a:t>
            </a:r>
          </a:p>
        </p:txBody>
      </p:sp>
      <p:sp>
        <p:nvSpPr>
          <p:cNvPr id="3" name="Content Placeholder 2"/>
          <p:cNvSpPr>
            <a:spLocks noGrp="1"/>
          </p:cNvSpPr>
          <p:nvPr>
            <p:ph sz="quarter" idx="1"/>
          </p:nvPr>
        </p:nvSpPr>
        <p:spPr/>
        <p:txBody>
          <a:bodyPr/>
          <a:lstStyle/>
          <a:p>
            <a:pPr lvl="0"/>
            <a:r>
              <a:rPr lang="en-US" smtClean="0"/>
              <a:t>Phân </a:t>
            </a:r>
            <a:r>
              <a:rPr lang="en-US"/>
              <a:t>vùng ảnh dựa vào phép xử lý kết cấu đối tượng, cụ thể là dựa vào sự biến thiên nhỏ và đồng đều của các điểm ảnh thuộc một đối tượng. </a:t>
            </a:r>
            <a:endParaRPr lang="en-US" smtClean="0"/>
          </a:p>
          <a:p>
            <a:pPr lvl="0"/>
            <a:r>
              <a:rPr lang="en-US" smtClean="0"/>
              <a:t>Dựa </a:t>
            </a:r>
            <a:r>
              <a:rPr lang="en-US"/>
              <a:t>trên các vùng, đòi hỏi áp dụng lý thuyết về xử lý kết cấu đối tượng phức tạp và khó cài đặt. </a:t>
            </a:r>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26</a:t>
            </a:fld>
            <a:endParaRPr lang="en-US"/>
          </a:p>
        </p:txBody>
      </p:sp>
      <p:pic>
        <p:nvPicPr>
          <p:cNvPr id="5" name="Picture 4" descr="fip366.gif"/>
          <p:cNvPicPr/>
          <p:nvPr/>
        </p:nvPicPr>
        <p:blipFill>
          <a:blip r:embed="rId2" cstate="print">
            <a:extLst>
              <a:ext uri="{BEBA8EAE-BF5A-486C-A8C5-ECC9F3942E4B}">
                <a14:imgProps xmlns:a14="http://schemas.microsoft.com/office/drawing/2010/main" xmlns="">
                  <a14:imgLayer r:embed="rId3">
                    <a14:imgEffect>
                      <a14:artisticTexturizer/>
                    </a14:imgEffect>
                  </a14:imgLayer>
                </a14:imgProps>
              </a:ext>
            </a:extLst>
          </a:blip>
          <a:stretch>
            <a:fillRect/>
          </a:stretch>
        </p:blipFill>
        <p:spPr>
          <a:xfrm>
            <a:off x="1524000" y="3962400"/>
            <a:ext cx="5715000" cy="2590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1457879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52400" y="152400"/>
            <a:ext cx="8839200" cy="835025"/>
          </a:xfrm>
        </p:spPr>
        <p:txBody>
          <a:bodyPr/>
          <a:lstStyle/>
          <a:p>
            <a:endParaRPr lang="en-US" smtClean="0"/>
          </a:p>
        </p:txBody>
      </p:sp>
      <p:sp>
        <p:nvSpPr>
          <p:cNvPr id="15363" name="Content Placeholder 2"/>
          <p:cNvSpPr>
            <a:spLocks noGrp="1"/>
          </p:cNvSpPr>
          <p:nvPr>
            <p:ph sz="quarter" idx="1"/>
          </p:nvPr>
        </p:nvSpPr>
        <p:spPr/>
        <p:txBody>
          <a:bodyPr/>
          <a:lstStyle/>
          <a:p>
            <a:r>
              <a:rPr lang="en-US" smtClean="0"/>
              <a:t>Nội dung</a:t>
            </a:r>
          </a:p>
          <a:p>
            <a:pPr lvl="1"/>
            <a:r>
              <a:rPr lang="vi-VN" smtClean="0"/>
              <a:t>3.3.1</a:t>
            </a:r>
            <a:r>
              <a:rPr lang="vi-VN"/>
              <a:t>. Một số khái niệm cơ bản</a:t>
            </a:r>
          </a:p>
          <a:p>
            <a:pPr lvl="1"/>
            <a:r>
              <a:rPr lang="vi-VN"/>
              <a:t>3.3.2. Chu tuyến của một đối tượng ảnh</a:t>
            </a:r>
          </a:p>
          <a:p>
            <a:pPr lvl="1"/>
            <a:r>
              <a:rPr lang="vi-VN"/>
              <a:t>3.3.3. Thuật toán dò biên tổng quát</a:t>
            </a:r>
          </a:p>
          <a:p>
            <a:endParaRPr lang="vi-VN" sz="2400"/>
          </a:p>
        </p:txBody>
      </p:sp>
      <p:sp>
        <p:nvSpPr>
          <p:cNvPr id="4" name="Slide Number Placeholder 3"/>
          <p:cNvSpPr>
            <a:spLocks noGrp="1"/>
          </p:cNvSpPr>
          <p:nvPr>
            <p:ph type="sldNum" sz="quarter" idx="10"/>
          </p:nvPr>
        </p:nvSpPr>
        <p:spPr/>
        <p:txBody>
          <a:bodyPr/>
          <a:lstStyle/>
          <a:p>
            <a:pPr>
              <a:defRPr/>
            </a:pPr>
            <a:fld id="{892C15A7-C9A0-4A5E-8F6F-68AF722535A6}"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3.3.1. Một số khái niệm cơ </a:t>
            </a:r>
            <a:r>
              <a:rPr lang="vi-VN" smtClean="0"/>
              <a:t>bản</a:t>
            </a:r>
            <a:endParaRPr lang="en-US"/>
          </a:p>
        </p:txBody>
      </p:sp>
      <mc:AlternateContent xmlns:mc="http://schemas.openxmlformats.org/markup-compatibility/2006">
        <mc:Choice xmlns:a14="http://schemas.microsoft.com/office/drawing/2010/main" xmlns="" Requires="a14">
          <p:sp>
            <p:nvSpPr>
              <p:cNvPr id="3" name="Content Placeholder 2"/>
              <p:cNvSpPr>
                <a:spLocks noGrp="1"/>
              </p:cNvSpPr>
              <p:nvPr>
                <p:ph sz="quarter" idx="1"/>
              </p:nvPr>
            </p:nvSpPr>
            <p:spPr/>
            <p:txBody>
              <a:bodyPr/>
              <a:lstStyle/>
              <a:p>
                <a:r>
                  <a:rPr lang="vi-VN"/>
                  <a:t>Ảnh và điểm </a:t>
                </a:r>
                <a:r>
                  <a:rPr lang="vi-VN" smtClean="0"/>
                  <a:t>ảnh</a:t>
                </a:r>
                <a:endParaRPr lang="en-US" smtClean="0"/>
              </a:p>
              <a:p>
                <a:pPr lvl="1"/>
                <a:r>
                  <a:rPr lang="vi-VN"/>
                  <a:t>Ảnh  được gọi là  ảnh nhị phân nếu các giá trị I</a:t>
                </a:r>
                <a:r>
                  <a:rPr lang="vi-VN" baseline="-25000"/>
                  <a:t>ij</a:t>
                </a:r>
                <a:r>
                  <a:rPr lang="vi-VN"/>
                  <a:t> chỉ nhận giá trị </a:t>
                </a:r>
                <a:r>
                  <a:rPr lang="vi-VN" smtClean="0"/>
                  <a:t>0</a:t>
                </a:r>
                <a:r>
                  <a:rPr lang="en-US" smtClean="0"/>
                  <a:t> </a:t>
                </a:r>
                <a:r>
                  <a:rPr lang="vi-VN" smtClean="0"/>
                  <a:t>hoặc </a:t>
                </a:r>
                <a:r>
                  <a:rPr lang="vi-VN"/>
                  <a:t>1</a:t>
                </a:r>
                <a:r>
                  <a:rPr lang="vi-VN" smtClean="0"/>
                  <a:t>.</a:t>
                </a:r>
                <a:endParaRPr lang="en-US" smtClean="0"/>
              </a:p>
              <a:p>
                <a:pPr lvl="1"/>
                <a:r>
                  <a:rPr lang="vi-VN"/>
                  <a:t>Ở đây ta chỉ xét tới ảnh nhị phân vì ảnh bất kỳ có thể đưa về dạng </a:t>
                </a:r>
                <a:r>
                  <a:rPr lang="vi-VN" smtClean="0"/>
                  <a:t>nhị </a:t>
                </a:r>
                <a:r>
                  <a:rPr lang="vi-VN"/>
                  <a:t>phân bằng kỹ thuật phân ngưỡng. Ta ký </a:t>
                </a:r>
                <a:r>
                  <a:rPr lang="vi-VN" smtClean="0"/>
                  <a:t>hiệu</a:t>
                </a:r>
                <a:r>
                  <a:rPr lang="en-US" smtClean="0"/>
                  <a:t> </a:t>
                </a:r>
                <a:r>
                  <a:rPr lang="vi-VN"/>
                  <a:t>ℑ </a:t>
                </a:r>
                <a:r>
                  <a:rPr lang="vi-VN" smtClean="0"/>
                  <a:t>là </a:t>
                </a:r>
                <a:r>
                  <a:rPr lang="vi-VN"/>
                  <a:t>tập các điểm vùng </a:t>
                </a:r>
                <a:r>
                  <a:rPr lang="vi-VN" smtClean="0"/>
                  <a:t>(</a:t>
                </a:r>
                <a:r>
                  <a:rPr lang="vi-VN"/>
                  <a:t>điểm đen) và </a:t>
                </a:r>
                <a14:m>
                  <m:oMath xmlns:m="http://schemas.openxmlformats.org/officeDocument/2006/math">
                    <m:bar>
                      <m:barPr>
                        <m:pos m:val="top"/>
                        <m:ctrlPr>
                          <a:rPr lang="en-US" i="1">
                            <a:latin typeface="Cambria Math" panose="02040503050406030204" pitchFamily="18" charset="0"/>
                          </a:rPr>
                        </m:ctrlPr>
                      </m:barPr>
                      <m:e>
                        <m:r>
                          <m:rPr>
                            <m:nor/>
                          </m:rPr>
                          <a:rPr lang="vi-VN"/>
                          <m:t>ℑ</m:t>
                        </m:r>
                      </m:e>
                    </m:bar>
                    <m:r>
                      <a:rPr lang="vi-VN" i="1">
                        <a:latin typeface="Cambria Math"/>
                      </a:rPr>
                      <m:t> </m:t>
                    </m:r>
                  </m:oMath>
                </a14:m>
                <a:r>
                  <a:rPr lang="en-US" smtClean="0"/>
                  <a:t> </a:t>
                </a:r>
                <a:r>
                  <a:rPr lang="vi-VN" smtClean="0"/>
                  <a:t>là </a:t>
                </a:r>
                <a:r>
                  <a:rPr lang="vi-VN"/>
                  <a:t>tập các điểm nền (điểm trắng). </a:t>
                </a:r>
                <a:endParaRPr lang="en-US"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cstate="print"/>
                <a:stretch>
                  <a:fillRect l="-828" t="-1276"/>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28</a:t>
            </a:fld>
            <a:endParaRPr lang="en-US"/>
          </a:p>
        </p:txBody>
      </p:sp>
    </p:spTree>
    <p:extLst>
      <p:ext uri="{BB962C8B-B14F-4D97-AF65-F5344CB8AC3E}">
        <p14:creationId xmlns:p14="http://schemas.microsoft.com/office/powerpoint/2010/main" xmlns="" val="778153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vi-VN"/>
              <a:t>Các điểm 4 và 8-láng giềng </a:t>
            </a:r>
            <a:endParaRPr lang="en-US"/>
          </a:p>
          <a:p>
            <a:pPr lvl="1"/>
            <a:r>
              <a:rPr lang="en-US" smtClean="0"/>
              <a:t>C</a:t>
            </a:r>
            <a:r>
              <a:rPr lang="vi-VN" smtClean="0"/>
              <a:t>ác </a:t>
            </a:r>
            <a:r>
              <a:rPr lang="vi-VN"/>
              <a:t>điểm P</a:t>
            </a:r>
            <a:r>
              <a:rPr lang="vi-VN" baseline="-25000"/>
              <a:t>0</a:t>
            </a:r>
            <a:r>
              <a:rPr lang="vi-VN"/>
              <a:t>, </a:t>
            </a:r>
            <a:r>
              <a:rPr lang="vi-VN" smtClean="0"/>
              <a:t>P</a:t>
            </a:r>
            <a:r>
              <a:rPr lang="vi-VN" baseline="-25000" smtClean="0"/>
              <a:t>2</a:t>
            </a:r>
            <a:r>
              <a:rPr lang="vi-VN"/>
              <a:t>, P</a:t>
            </a:r>
            <a:r>
              <a:rPr lang="vi-VN" baseline="-25000"/>
              <a:t>4</a:t>
            </a:r>
            <a:r>
              <a:rPr lang="vi-VN"/>
              <a:t>, P</a:t>
            </a:r>
            <a:r>
              <a:rPr lang="vi-VN" baseline="-25000"/>
              <a:t>6</a:t>
            </a:r>
            <a:r>
              <a:rPr lang="vi-VN"/>
              <a:t> là các 4-láng giềng của điểm </a:t>
            </a:r>
            <a:r>
              <a:rPr lang="vi-VN" smtClean="0"/>
              <a:t>P</a:t>
            </a:r>
            <a:endParaRPr lang="en-US"/>
          </a:p>
          <a:p>
            <a:pPr lvl="1"/>
            <a:r>
              <a:rPr lang="en-US" smtClean="0"/>
              <a:t>C</a:t>
            </a:r>
            <a:r>
              <a:rPr lang="vi-VN" smtClean="0"/>
              <a:t>ác </a:t>
            </a:r>
            <a:r>
              <a:rPr lang="vi-VN"/>
              <a:t>điểm P</a:t>
            </a:r>
            <a:r>
              <a:rPr lang="vi-VN" baseline="-25000"/>
              <a:t>0</a:t>
            </a:r>
            <a:r>
              <a:rPr lang="vi-VN"/>
              <a:t>, P</a:t>
            </a:r>
            <a:r>
              <a:rPr lang="vi-VN" baseline="-25000"/>
              <a:t>1</a:t>
            </a:r>
            <a:r>
              <a:rPr lang="vi-VN"/>
              <a:t>, P</a:t>
            </a:r>
            <a:r>
              <a:rPr lang="vi-VN" baseline="-25000"/>
              <a:t>2</a:t>
            </a:r>
            <a:r>
              <a:rPr lang="vi-VN"/>
              <a:t>, P</a:t>
            </a:r>
            <a:r>
              <a:rPr lang="vi-VN" baseline="-25000"/>
              <a:t>3</a:t>
            </a:r>
            <a:r>
              <a:rPr lang="vi-VN"/>
              <a:t>, P</a:t>
            </a:r>
            <a:r>
              <a:rPr lang="vi-VN" baseline="-25000"/>
              <a:t>4</a:t>
            </a:r>
            <a:r>
              <a:rPr lang="vi-VN"/>
              <a:t>, P</a:t>
            </a:r>
            <a:r>
              <a:rPr lang="vi-VN" baseline="-25000"/>
              <a:t>5</a:t>
            </a:r>
            <a:r>
              <a:rPr lang="vi-VN"/>
              <a:t>, </a:t>
            </a:r>
            <a:r>
              <a:rPr lang="vi-VN" smtClean="0"/>
              <a:t>P</a:t>
            </a:r>
            <a:r>
              <a:rPr lang="vi-VN" baseline="-25000" smtClean="0"/>
              <a:t>6</a:t>
            </a:r>
            <a:r>
              <a:rPr lang="vi-VN"/>
              <a:t>, P</a:t>
            </a:r>
            <a:r>
              <a:rPr lang="vi-VN" baseline="-25000"/>
              <a:t>7</a:t>
            </a:r>
            <a:r>
              <a:rPr lang="vi-VN"/>
              <a:t> là các 8-láng giềng của P.</a:t>
            </a:r>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29</a:t>
            </a:fld>
            <a:endParaRPr 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25089" y="3534689"/>
            <a:ext cx="2332711" cy="2332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72866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3.1. Giới </a:t>
            </a:r>
            <a:r>
              <a:rPr lang="en-US" smtClean="0"/>
              <a:t>thiệu</a:t>
            </a:r>
            <a:endParaRPr lang="en-US"/>
          </a:p>
        </p:txBody>
      </p:sp>
      <p:sp>
        <p:nvSpPr>
          <p:cNvPr id="3" name="Content Placeholder 2"/>
          <p:cNvSpPr>
            <a:spLocks noGrp="1"/>
          </p:cNvSpPr>
          <p:nvPr>
            <p:ph sz="quarter" idx="1"/>
          </p:nvPr>
        </p:nvSpPr>
        <p:spPr/>
        <p:txBody>
          <a:bodyPr/>
          <a:lstStyle/>
          <a:p>
            <a:pPr lvl="0"/>
            <a:r>
              <a:rPr lang="en-US"/>
              <a:t>Điểm biên: Một điểm ảnh được coi là điểm biên nếu có sự thay đổi nhanh hoặc đột ngột về mức xám (hoặc màu). </a:t>
            </a:r>
            <a:endParaRPr lang="en-US" smtClean="0"/>
          </a:p>
          <a:p>
            <a:pPr lvl="0"/>
            <a:r>
              <a:rPr lang="en-US" smtClean="0"/>
              <a:t>Ví </a:t>
            </a:r>
            <a:r>
              <a:rPr lang="en-US"/>
              <a:t>dụ, trong ảnh nhị phân, điểm den được gọi là điểm biên nếu lân cận của nó có ít nhất một điểm trắng.</a:t>
            </a:r>
          </a:p>
          <a:p>
            <a:pPr lvl="0"/>
            <a:r>
              <a:rPr lang="en-US"/>
              <a:t>Đường biên còn gọi là đường bao (boundary): Là tập hợp các điểm biên liên tiếp. </a:t>
            </a:r>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3</a:t>
            </a:fld>
            <a:endParaRPr lang="en-US"/>
          </a:p>
        </p:txBody>
      </p:sp>
    </p:spTree>
    <p:extLst>
      <p:ext uri="{BB962C8B-B14F-4D97-AF65-F5344CB8AC3E}">
        <p14:creationId xmlns:p14="http://schemas.microsoft.com/office/powerpoint/2010/main" xmlns="" val="119776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xmlns="" Requires="a14">
          <p:sp>
            <p:nvSpPr>
              <p:cNvPr id="3" name="Content Placeholder 2"/>
              <p:cNvSpPr>
                <a:spLocks noGrp="1"/>
              </p:cNvSpPr>
              <p:nvPr>
                <p:ph sz="quarter" idx="1"/>
              </p:nvPr>
            </p:nvSpPr>
            <p:spPr/>
            <p:txBody>
              <a:bodyPr/>
              <a:lstStyle/>
              <a:p>
                <a:r>
                  <a:rPr lang="vi-VN"/>
                  <a:t>Đối tượng </a:t>
                </a:r>
                <a:r>
                  <a:rPr lang="vi-VN" smtClean="0"/>
                  <a:t>ảnh</a:t>
                </a:r>
                <a:endParaRPr lang="en-US" smtClean="0"/>
              </a:p>
              <a:p>
                <a:pPr lvl="1"/>
                <a:r>
                  <a:rPr lang="vi-VN" smtClean="0"/>
                  <a:t>Hai </a:t>
                </a:r>
                <a:r>
                  <a:rPr lang="vi-VN"/>
                  <a:t>điểm P</a:t>
                </a:r>
                <a:r>
                  <a:rPr lang="vi-VN" baseline="-25000"/>
                  <a:t>s</a:t>
                </a:r>
                <a:r>
                  <a:rPr lang="vi-VN"/>
                  <a:t>, P</a:t>
                </a:r>
                <a:r>
                  <a:rPr lang="vi-VN" baseline="-25000"/>
                  <a:t>e</a:t>
                </a:r>
                <a:r>
                  <a:rPr lang="vi-VN"/>
                  <a:t> ∈ E, </a:t>
                </a:r>
                <a:r>
                  <a:rPr lang="en-US" smtClean="0"/>
                  <a:t> với </a:t>
                </a:r>
                <a:r>
                  <a:rPr lang="vi-VN" smtClean="0"/>
                  <a:t>E </a:t>
                </a:r>
                <a:r>
                  <a:rPr lang="vi-VN"/>
                  <a:t>⊆ ℑ </a:t>
                </a:r>
                <a:r>
                  <a:rPr lang="en-US" smtClean="0"/>
                  <a:t>(</a:t>
                </a:r>
                <a:r>
                  <a:rPr lang="vi-VN" smtClean="0"/>
                  <a:t>hoặc </a:t>
                </a:r>
                <a:r>
                  <a:rPr lang="vi-VN"/>
                  <a:t>E ⊆ </a:t>
                </a:r>
                <a14:m>
                  <m:oMath xmlns:m="http://schemas.openxmlformats.org/officeDocument/2006/math">
                    <m:bar>
                      <m:barPr>
                        <m:pos m:val="top"/>
                        <m:ctrlPr>
                          <a:rPr lang="en-US" i="1">
                            <a:latin typeface="Cambria Math" panose="02040503050406030204" pitchFamily="18" charset="0"/>
                          </a:rPr>
                        </m:ctrlPr>
                      </m:barPr>
                      <m:e>
                        <m:r>
                          <m:rPr>
                            <m:nor/>
                          </m:rPr>
                          <a:rPr lang="vi-VN"/>
                          <m:t>ℑ</m:t>
                        </m:r>
                      </m:e>
                    </m:bar>
                  </m:oMath>
                </a14:m>
                <a:r>
                  <a:rPr lang="en-US" smtClean="0"/>
                  <a:t>)</a:t>
                </a:r>
                <a:r>
                  <a:rPr lang="vi-VN" smtClean="0"/>
                  <a:t> </a:t>
                </a:r>
                <a:r>
                  <a:rPr lang="vi-VN"/>
                  <a:t>được gọi là 8-liên thông (hoặc </a:t>
                </a:r>
                <a:r>
                  <a:rPr lang="vi-VN" smtClean="0"/>
                  <a:t>4-liên </a:t>
                </a:r>
                <a:r>
                  <a:rPr lang="vi-VN"/>
                  <a:t>thông) trong E nếu tồn tại tập các  điểm  được gọi là  đường  đi </a:t>
                </a:r>
                <a:r>
                  <a:rPr lang="vi-VN" smtClean="0"/>
                  <a:t>(i</a:t>
                </a:r>
                <a:r>
                  <a:rPr lang="en-US" baseline="-25000" smtClean="0"/>
                  <a:t>0</a:t>
                </a:r>
                <a:r>
                  <a:rPr lang="vi-VN" smtClean="0"/>
                  <a:t>,j</a:t>
                </a:r>
                <a:r>
                  <a:rPr lang="en-US" baseline="-25000" smtClean="0"/>
                  <a:t>0</a:t>
                </a:r>
                <a:r>
                  <a:rPr lang="vi-VN" smtClean="0"/>
                  <a:t>)...(</a:t>
                </a:r>
                <a:r>
                  <a:rPr lang="vi-VN"/>
                  <a:t>i</a:t>
                </a:r>
                <a:r>
                  <a:rPr lang="vi-VN" baseline="-25000"/>
                  <a:t>n</a:t>
                </a:r>
                <a:r>
                  <a:rPr lang="vi-VN"/>
                  <a:t>,j</a:t>
                </a:r>
                <a:r>
                  <a:rPr lang="vi-VN" baseline="-25000"/>
                  <a:t>n</a:t>
                </a:r>
                <a:r>
                  <a:rPr lang="vi-VN"/>
                  <a:t>) sao cho (</a:t>
                </a:r>
                <a:r>
                  <a:rPr lang="vi-VN" smtClean="0"/>
                  <a:t>i</a:t>
                </a:r>
                <a:r>
                  <a:rPr lang="en-US" baseline="-25000" smtClean="0"/>
                  <a:t>0</a:t>
                </a:r>
                <a:r>
                  <a:rPr lang="vi-VN" smtClean="0"/>
                  <a:t>,j</a:t>
                </a:r>
                <a:r>
                  <a:rPr lang="en-US" baseline="-25000" smtClean="0"/>
                  <a:t>0</a:t>
                </a:r>
                <a:r>
                  <a:rPr lang="vi-VN" smtClean="0"/>
                  <a:t>)= </a:t>
                </a:r>
                <a:r>
                  <a:rPr lang="vi-VN"/>
                  <a:t>Ps, (i</a:t>
                </a:r>
                <a:r>
                  <a:rPr lang="vi-VN" baseline="-25000"/>
                  <a:t>n</a:t>
                </a:r>
                <a:r>
                  <a:rPr lang="vi-VN"/>
                  <a:t>,j</a:t>
                </a:r>
                <a:r>
                  <a:rPr lang="vi-VN" baseline="-25000"/>
                  <a:t>n</a:t>
                </a:r>
                <a:r>
                  <a:rPr lang="vi-VN"/>
                  <a:t>)= Pe, (i</a:t>
                </a:r>
                <a:r>
                  <a:rPr lang="vi-VN" baseline="-25000"/>
                  <a:t>r</a:t>
                </a:r>
                <a:r>
                  <a:rPr lang="vi-VN"/>
                  <a:t>,j</a:t>
                </a:r>
                <a:r>
                  <a:rPr lang="vi-VN" baseline="-25000"/>
                  <a:t>r</a:t>
                </a:r>
                <a:r>
                  <a:rPr lang="vi-VN"/>
                  <a:t>) ∈ E và (i</a:t>
                </a:r>
                <a:r>
                  <a:rPr lang="vi-VN" baseline="-25000"/>
                  <a:t>r</a:t>
                </a:r>
                <a:r>
                  <a:rPr lang="vi-VN"/>
                  <a:t>,j</a:t>
                </a:r>
                <a:r>
                  <a:rPr lang="vi-VN" baseline="-25000"/>
                  <a:t>r</a:t>
                </a:r>
                <a:r>
                  <a:rPr lang="vi-VN"/>
                  <a:t>) là 8-láng giềng </a:t>
                </a:r>
                <a:r>
                  <a:rPr lang="vi-VN" smtClean="0"/>
                  <a:t>(</a:t>
                </a:r>
                <a:r>
                  <a:rPr lang="vi-VN"/>
                  <a:t>hoặc 4-láng giềng tương ứng) của (i</a:t>
                </a:r>
                <a:r>
                  <a:rPr lang="vi-VN" baseline="-25000"/>
                  <a:t>r-1</a:t>
                </a:r>
                <a:r>
                  <a:rPr lang="vi-VN"/>
                  <a:t>,j</a:t>
                </a:r>
                <a:r>
                  <a:rPr lang="vi-VN" baseline="-25000"/>
                  <a:t>r-1</a:t>
                </a:r>
                <a:r>
                  <a:rPr lang="vi-VN"/>
                  <a:t>) với r = 1,2,...,n</a:t>
                </a:r>
                <a:endParaRPr lang="en-US"/>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cstate="print"/>
                <a:stretch>
                  <a:fillRect l="-828" t="-1276" r="-2828"/>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30</a:t>
            </a:fld>
            <a:endParaRPr lang="en-US"/>
          </a:p>
        </p:txBody>
      </p:sp>
    </p:spTree>
    <p:extLst>
      <p:ext uri="{BB962C8B-B14F-4D97-AF65-F5344CB8AC3E}">
        <p14:creationId xmlns:p14="http://schemas.microsoft.com/office/powerpoint/2010/main" xmlns="" val="25181184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3.3.2. Chu tuyến của một đối tượng </a:t>
            </a:r>
            <a:r>
              <a:rPr lang="vi-VN" smtClean="0"/>
              <a:t>ảnh</a:t>
            </a:r>
            <a:endParaRPr lang="en-US"/>
          </a:p>
        </p:txBody>
      </p:sp>
      <p:sp>
        <p:nvSpPr>
          <p:cNvPr id="3" name="Content Placeholder 2"/>
          <p:cNvSpPr>
            <a:spLocks noGrp="1"/>
          </p:cNvSpPr>
          <p:nvPr>
            <p:ph sz="quarter" idx="1"/>
          </p:nvPr>
        </p:nvSpPr>
        <p:spPr>
          <a:xfrm>
            <a:off x="152400" y="1447800"/>
            <a:ext cx="8839200" cy="3352800"/>
          </a:xfrm>
        </p:spPr>
        <p:txBody>
          <a:bodyPr/>
          <a:lstStyle/>
          <a:p>
            <a:r>
              <a:rPr lang="vi-VN"/>
              <a:t>Chu tuyến của một đối tượng ảnh là dãy các điểm của đối tượng ảnh </a:t>
            </a:r>
            <a:r>
              <a:rPr lang="vi-VN" smtClean="0"/>
              <a:t>P</a:t>
            </a:r>
            <a:r>
              <a:rPr lang="vi-VN" baseline="-25000" smtClean="0"/>
              <a:t>1</a:t>
            </a:r>
            <a:r>
              <a:rPr lang="vi-VN"/>
              <a:t>,…,P</a:t>
            </a:r>
            <a:r>
              <a:rPr lang="vi-VN" baseline="-25000"/>
              <a:t>n</a:t>
            </a:r>
            <a:r>
              <a:rPr lang="vi-VN"/>
              <a:t> sao cho </a:t>
            </a:r>
            <a:endParaRPr lang="en-US" smtClean="0"/>
          </a:p>
          <a:p>
            <a:pPr lvl="1"/>
            <a:r>
              <a:rPr lang="vi-VN" smtClean="0"/>
              <a:t>P</a:t>
            </a:r>
            <a:r>
              <a:rPr lang="vi-VN" baseline="-25000" smtClean="0"/>
              <a:t>i</a:t>
            </a:r>
            <a:r>
              <a:rPr lang="vi-VN" smtClean="0"/>
              <a:t> </a:t>
            </a:r>
            <a:r>
              <a:rPr lang="vi-VN"/>
              <a:t>và P</a:t>
            </a:r>
            <a:r>
              <a:rPr lang="vi-VN" baseline="-25000"/>
              <a:t>i+1</a:t>
            </a:r>
            <a:r>
              <a:rPr lang="vi-VN"/>
              <a:t> là các 8-láng giềng của nhau (i=1,...,n-1) </a:t>
            </a:r>
            <a:endParaRPr lang="en-US" smtClean="0"/>
          </a:p>
          <a:p>
            <a:pPr lvl="1"/>
            <a:r>
              <a:rPr lang="vi-VN" smtClean="0"/>
              <a:t>P</a:t>
            </a:r>
            <a:r>
              <a:rPr lang="vi-VN" baseline="-25000" smtClean="0"/>
              <a:t>1</a:t>
            </a:r>
            <a:r>
              <a:rPr lang="vi-VN" smtClean="0"/>
              <a:t> </a:t>
            </a:r>
            <a:r>
              <a:rPr lang="vi-VN"/>
              <a:t>là </a:t>
            </a:r>
            <a:r>
              <a:rPr lang="vi-VN" smtClean="0"/>
              <a:t>8-láng </a:t>
            </a:r>
            <a:r>
              <a:rPr lang="vi-VN"/>
              <a:t>giềng của P</a:t>
            </a:r>
            <a:r>
              <a:rPr lang="vi-VN" baseline="-25000"/>
              <a:t>n</a:t>
            </a:r>
            <a:r>
              <a:rPr lang="vi-VN"/>
              <a:t>, </a:t>
            </a:r>
            <a:endParaRPr lang="en-US" smtClean="0"/>
          </a:p>
          <a:p>
            <a:pPr lvl="1"/>
            <a:r>
              <a:rPr lang="vi-VN" smtClean="0"/>
              <a:t>∀</a:t>
            </a:r>
            <a:r>
              <a:rPr lang="vi-VN"/>
              <a:t>i </a:t>
            </a:r>
            <a:r>
              <a:rPr lang="vi-VN" smtClean="0"/>
              <a:t>∃Q </a:t>
            </a:r>
            <a:r>
              <a:rPr lang="vi-VN"/>
              <a:t>không thuộc đối tượng ảnh và Q là 4-láng giềng </a:t>
            </a:r>
            <a:r>
              <a:rPr lang="vi-VN" smtClean="0"/>
              <a:t>của </a:t>
            </a:r>
            <a:r>
              <a:rPr lang="vi-VN"/>
              <a:t>P</a:t>
            </a:r>
            <a:r>
              <a:rPr lang="vi-VN" baseline="-25000"/>
              <a:t>i</a:t>
            </a:r>
            <a:r>
              <a:rPr lang="vi-VN"/>
              <a:t> (hay nói cách khác ∀i thì Pi là biên 4). Kí hiệu &lt;P</a:t>
            </a:r>
            <a:r>
              <a:rPr lang="vi-VN" baseline="-25000"/>
              <a:t>1</a:t>
            </a:r>
            <a:r>
              <a:rPr lang="vi-VN"/>
              <a:t>P</a:t>
            </a:r>
            <a:r>
              <a:rPr lang="vi-VN" baseline="-25000"/>
              <a:t>2</a:t>
            </a:r>
            <a:r>
              <a:rPr lang="vi-VN"/>
              <a:t>..</a:t>
            </a:r>
            <a:r>
              <a:rPr lang="vi-VN" smtClean="0"/>
              <a:t>P</a:t>
            </a:r>
            <a:r>
              <a:rPr lang="vi-VN" baseline="-25000" smtClean="0"/>
              <a:t>n</a:t>
            </a:r>
            <a:r>
              <a:rPr lang="en-US" smtClean="0"/>
              <a:t>&gt;</a:t>
            </a:r>
          </a:p>
          <a:p>
            <a:pPr lvl="1"/>
            <a:endParaRPr lang="en-US" smtClean="0"/>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31</a:t>
            </a:fld>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0" y="4419600"/>
            <a:ext cx="2367058" cy="21641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2057400" y="5092018"/>
            <a:ext cx="3886200" cy="1200329"/>
          </a:xfrm>
          <a:prstGeom prst="rect">
            <a:avLst/>
          </a:prstGeom>
          <a:noFill/>
        </p:spPr>
        <p:txBody>
          <a:bodyPr wrap="square" rtlCol="0">
            <a:spAutoFit/>
          </a:bodyPr>
          <a:lstStyle/>
          <a:p>
            <a:r>
              <a:rPr lang="en-US" smtClean="0"/>
              <a:t>Hình bên</a:t>
            </a:r>
            <a:r>
              <a:rPr lang="vi-VN" smtClean="0"/>
              <a:t> </a:t>
            </a:r>
            <a:r>
              <a:rPr lang="vi-VN"/>
              <a:t>biểu diễn chu tuyến của ảnh, trong đó, P là điểm khởi đầu chu tuyến. </a:t>
            </a:r>
            <a:endParaRPr lang="en-US"/>
          </a:p>
          <a:p>
            <a:endParaRPr lang="en-US"/>
          </a:p>
        </p:txBody>
      </p:sp>
    </p:spTree>
    <p:extLst>
      <p:ext uri="{BB962C8B-B14F-4D97-AF65-F5344CB8AC3E}">
        <p14:creationId xmlns:p14="http://schemas.microsoft.com/office/powerpoint/2010/main" xmlns="" val="4060328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vi-VN"/>
              <a:t>Tổng các khoảng cách giữa hai điểm kế tiếp của chu tuyến là độ dài của chu tuyến và kí hiệu Len(C) và hướng P</a:t>
            </a:r>
            <a:r>
              <a:rPr lang="vi-VN" baseline="-25000"/>
              <a:t>i</a:t>
            </a:r>
            <a:r>
              <a:rPr lang="vi-VN"/>
              <a:t>P</a:t>
            </a:r>
            <a:r>
              <a:rPr lang="vi-VN" baseline="-25000"/>
              <a:t>i+1</a:t>
            </a:r>
            <a:r>
              <a:rPr lang="vi-VN"/>
              <a:t> là hướng chẵn nếu P</a:t>
            </a:r>
            <a:r>
              <a:rPr lang="vi-VN" baseline="-25000"/>
              <a:t>i</a:t>
            </a:r>
            <a:r>
              <a:rPr lang="vi-VN"/>
              <a:t> và P</a:t>
            </a:r>
            <a:r>
              <a:rPr lang="vi-VN" baseline="-25000"/>
              <a:t>i+1</a:t>
            </a:r>
            <a:r>
              <a:rPr lang="vi-VN"/>
              <a:t>  là các 4 – láng giềng (trường hợp còn lại thì P</a:t>
            </a:r>
            <a:r>
              <a:rPr lang="vi-VN" baseline="-25000"/>
              <a:t>i</a:t>
            </a:r>
            <a:r>
              <a:rPr lang="vi-VN"/>
              <a:t>P</a:t>
            </a:r>
            <a:r>
              <a:rPr lang="vi-VN" baseline="-25000"/>
              <a:t>i+1</a:t>
            </a:r>
            <a:r>
              <a:rPr lang="vi-VN"/>
              <a:t> là hướng lẻ).</a:t>
            </a:r>
            <a:endParaRPr lang="en-US"/>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32</a:t>
            </a:fld>
            <a:endParaRPr lang="en-US"/>
          </a:p>
        </p:txBody>
      </p:sp>
    </p:spTree>
    <p:extLst>
      <p:ext uri="{BB962C8B-B14F-4D97-AF65-F5344CB8AC3E}">
        <p14:creationId xmlns:p14="http://schemas.microsoft.com/office/powerpoint/2010/main" xmlns="" val="2265532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mtClean="0"/>
              <a:t>Chu </a:t>
            </a:r>
            <a:r>
              <a:rPr lang="en-US"/>
              <a:t>tuyến </a:t>
            </a:r>
            <a:r>
              <a:rPr lang="en-US" smtClean="0"/>
              <a:t>ngoài</a:t>
            </a:r>
          </a:p>
          <a:p>
            <a:r>
              <a:rPr lang="en-US"/>
              <a:t>Chu tuyến trong</a:t>
            </a:r>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33</a:t>
            </a:fld>
            <a:endParaRPr 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37956" y="3268520"/>
            <a:ext cx="3081968" cy="3360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8200" y="3254576"/>
            <a:ext cx="2886730" cy="33748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48719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3.3.3. Thuật toán dò biên tổng </a:t>
            </a:r>
            <a:r>
              <a:rPr lang="en-US" smtClean="0"/>
              <a:t>quát</a:t>
            </a:r>
            <a:endParaRPr lang="en-US"/>
          </a:p>
        </p:txBody>
      </p:sp>
      <p:sp>
        <p:nvSpPr>
          <p:cNvPr id="3" name="Content Placeholder 2"/>
          <p:cNvSpPr>
            <a:spLocks noGrp="1"/>
          </p:cNvSpPr>
          <p:nvPr>
            <p:ph sz="quarter" idx="1"/>
          </p:nvPr>
        </p:nvSpPr>
        <p:spPr/>
        <p:txBody>
          <a:bodyPr/>
          <a:lstStyle/>
          <a:p>
            <a:r>
              <a:rPr lang="vi-VN"/>
              <a:t>Có hai kỹ thuật dò biên cơ bản. </a:t>
            </a:r>
            <a:endParaRPr lang="en-US" smtClean="0"/>
          </a:p>
          <a:p>
            <a:pPr lvl="1"/>
            <a:r>
              <a:rPr lang="en-US" smtClean="0"/>
              <a:t>X</a:t>
            </a:r>
            <a:r>
              <a:rPr lang="vi-VN" smtClean="0"/>
              <a:t>ét </a:t>
            </a:r>
            <a:r>
              <a:rPr lang="vi-VN"/>
              <a:t>ảnh biên thu </a:t>
            </a:r>
            <a:r>
              <a:rPr lang="vi-VN" smtClean="0"/>
              <a:t>được </a:t>
            </a:r>
            <a:r>
              <a:rPr lang="vi-VN"/>
              <a:t>từ ảnh vùng sau một lần duyệt như một đồ thị, sau đó áp dụng các thuật </a:t>
            </a:r>
            <a:r>
              <a:rPr lang="vi-VN" smtClean="0"/>
              <a:t>toán </a:t>
            </a:r>
            <a:r>
              <a:rPr lang="vi-VN"/>
              <a:t>duyệt cạnh đồ thị. </a:t>
            </a:r>
            <a:endParaRPr lang="en-US" smtClean="0"/>
          </a:p>
          <a:p>
            <a:pPr lvl="1"/>
            <a:r>
              <a:rPr lang="en-US" smtClean="0"/>
              <a:t>D</a:t>
            </a:r>
            <a:r>
              <a:rPr lang="vi-VN" smtClean="0"/>
              <a:t>ựa </a:t>
            </a:r>
            <a:r>
              <a:rPr lang="en-US" smtClean="0"/>
              <a:t>vào</a:t>
            </a:r>
            <a:r>
              <a:rPr lang="vi-VN" smtClean="0"/>
              <a:t> </a:t>
            </a:r>
            <a:r>
              <a:rPr lang="vi-VN"/>
              <a:t>ảnh vùng, kết hợp đồng thời </a:t>
            </a:r>
            <a:r>
              <a:rPr lang="vi-VN" smtClean="0"/>
              <a:t>quá </a:t>
            </a:r>
            <a:r>
              <a:rPr lang="vi-VN"/>
              <a:t>trình dò biên và tách biên. Ở đây ta quan tâm cách tiếp cận thứ hai. </a:t>
            </a:r>
            <a:endParaRPr lang="en-US" smtClean="0"/>
          </a:p>
          <a:p>
            <a:r>
              <a:rPr lang="vi-VN"/>
              <a:t>Về cơ bản, các thuật toán dò biên trên một vùng  đều bao gồm các  </a:t>
            </a:r>
            <a:r>
              <a:rPr lang="vi-VN" smtClean="0"/>
              <a:t>bước </a:t>
            </a:r>
            <a:r>
              <a:rPr lang="vi-VN"/>
              <a:t>sau: </a:t>
            </a:r>
            <a:endParaRPr lang="en-US" smtClean="0"/>
          </a:p>
          <a:p>
            <a:pPr lvl="1"/>
            <a:r>
              <a:rPr lang="en-US" smtClean="0"/>
              <a:t>(1) </a:t>
            </a:r>
            <a:r>
              <a:rPr lang="vi-VN" smtClean="0"/>
              <a:t>Xác </a:t>
            </a:r>
            <a:r>
              <a:rPr lang="vi-VN"/>
              <a:t>định điểm biên xuất phát </a:t>
            </a:r>
          </a:p>
          <a:p>
            <a:pPr lvl="1"/>
            <a:r>
              <a:rPr lang="en-US" smtClean="0"/>
              <a:t>(2) </a:t>
            </a:r>
            <a:r>
              <a:rPr lang="vi-VN" smtClean="0"/>
              <a:t>Dự </a:t>
            </a:r>
            <a:r>
              <a:rPr lang="vi-VN"/>
              <a:t>báo và xác định điểm biên tiếp theo </a:t>
            </a:r>
          </a:p>
          <a:p>
            <a:pPr lvl="1"/>
            <a:r>
              <a:rPr lang="en-US" smtClean="0"/>
              <a:t>(3) </a:t>
            </a:r>
            <a:r>
              <a:rPr lang="vi-VN" smtClean="0"/>
              <a:t>Lặp </a:t>
            </a:r>
            <a:r>
              <a:rPr lang="vi-VN"/>
              <a:t>bước 2 cho đến khi gặp điểm xuất phát </a:t>
            </a:r>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34</a:t>
            </a:fld>
            <a:endParaRPr lang="en-US"/>
          </a:p>
        </p:txBody>
      </p:sp>
    </p:spTree>
    <p:extLst>
      <p:ext uri="{BB962C8B-B14F-4D97-AF65-F5344CB8AC3E}">
        <p14:creationId xmlns:p14="http://schemas.microsoft.com/office/powerpoint/2010/main" xmlns="" val="23696226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vi-VN" dirty="0"/>
              <a:t>Thuật toán dò biên tổng quát </a:t>
            </a:r>
          </a:p>
          <a:p>
            <a:pPr lvl="1"/>
            <a:r>
              <a:rPr lang="vi-VN" dirty="0"/>
              <a:t>Bước 1: Xác định cặp nền-vùng </a:t>
            </a:r>
            <a:r>
              <a:rPr lang="vi-VN" dirty="0" smtClean="0"/>
              <a:t>(đen-trắng) xuất phát</a:t>
            </a:r>
            <a:r>
              <a:rPr lang="en-US" dirty="0" smtClean="0"/>
              <a:t>: D</a:t>
            </a:r>
            <a:r>
              <a:rPr lang="vi-VN" dirty="0" smtClean="0"/>
              <a:t>uyệt </a:t>
            </a:r>
            <a:r>
              <a:rPr lang="vi-VN" dirty="0"/>
              <a:t>ảnh lần lượt từ </a:t>
            </a:r>
            <a:r>
              <a:rPr lang="vi-VN" dirty="0" smtClean="0"/>
              <a:t>trên </a:t>
            </a:r>
            <a:r>
              <a:rPr lang="vi-VN" dirty="0"/>
              <a:t>xuống dưới và từ trái sang phải điểm đem đầu tiên gặp được cùng với </a:t>
            </a:r>
            <a:r>
              <a:rPr lang="vi-VN" dirty="0" smtClean="0"/>
              <a:t>điểm </a:t>
            </a:r>
            <a:r>
              <a:rPr lang="vi-VN" dirty="0"/>
              <a:t>trắng trước đó (theo hướng 4) để tạo nên cặp nền vùng xuất phát</a:t>
            </a:r>
          </a:p>
          <a:p>
            <a:pPr lvl="1"/>
            <a:r>
              <a:rPr lang="vi-VN" dirty="0"/>
              <a:t>Bước 2: Xác định cặp nền-vùng tiếp theo </a:t>
            </a:r>
          </a:p>
          <a:p>
            <a:pPr lvl="1"/>
            <a:r>
              <a:rPr lang="vi-VN" dirty="0"/>
              <a:t>Bước 3: Lựa chọn điểm biên vùng </a:t>
            </a:r>
          </a:p>
          <a:p>
            <a:pPr lvl="1"/>
            <a:r>
              <a:rPr lang="vi-VN" dirty="0"/>
              <a:t>Bước 4: Nếu gặp lại cặp xuất phát thì dừng, nếu không quay lại  </a:t>
            </a:r>
            <a:r>
              <a:rPr lang="vi-VN" dirty="0" smtClean="0"/>
              <a:t>bước </a:t>
            </a:r>
            <a:r>
              <a:rPr lang="vi-VN" dirty="0"/>
              <a:t>2.</a:t>
            </a:r>
            <a:endParaRPr lang="en-US" dirty="0"/>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35</a:t>
            </a:fld>
            <a:endParaRPr lang="en-US"/>
          </a:p>
        </p:txBody>
      </p:sp>
    </p:spTree>
    <p:extLst>
      <p:ext uri="{BB962C8B-B14F-4D97-AF65-F5344CB8AC3E}">
        <p14:creationId xmlns:p14="http://schemas.microsoft.com/office/powerpoint/2010/main" xmlns="" val="2177565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3.4. Phát hiện biên dựa vào trung bình cục </a:t>
            </a:r>
            <a:r>
              <a:rPr lang="vi-VN" smtClean="0"/>
              <a:t>bộ</a:t>
            </a:r>
            <a:endParaRPr lang="en-US"/>
          </a:p>
        </p:txBody>
      </p:sp>
      <p:sp>
        <p:nvSpPr>
          <p:cNvPr id="3" name="Content Placeholder 2"/>
          <p:cNvSpPr>
            <a:spLocks noGrp="1"/>
          </p:cNvSpPr>
          <p:nvPr>
            <p:ph sz="quarter" idx="1"/>
          </p:nvPr>
        </p:nvSpPr>
        <p:spPr/>
        <p:txBody>
          <a:bodyPr/>
          <a:lstStyle/>
          <a:p>
            <a:r>
              <a:rPr lang="vi-VN"/>
              <a:t>3.4.1. Biên và độ biến đổi về mức xám</a:t>
            </a:r>
          </a:p>
          <a:p>
            <a:r>
              <a:rPr lang="vi-VN"/>
              <a:t>3.4.2. Phát hiện biên dựa vào trung bình cục bộ</a:t>
            </a:r>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36</a:t>
            </a:fld>
            <a:endParaRPr lang="en-US"/>
          </a:p>
        </p:txBody>
      </p:sp>
    </p:spTree>
    <p:extLst>
      <p:ext uri="{BB962C8B-B14F-4D97-AF65-F5344CB8AC3E}">
        <p14:creationId xmlns:p14="http://schemas.microsoft.com/office/powerpoint/2010/main" xmlns="" val="35799185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3.4.1. Biên và độ biến đổi về mức xám</a:t>
            </a:r>
          </a:p>
        </p:txBody>
      </p:sp>
      <p:sp>
        <p:nvSpPr>
          <p:cNvPr id="3" name="Content Placeholder 2"/>
          <p:cNvSpPr>
            <a:spLocks noGrp="1"/>
          </p:cNvSpPr>
          <p:nvPr>
            <p:ph sz="quarter" idx="1"/>
          </p:nvPr>
        </p:nvSpPr>
        <p:spPr/>
        <p:txBody>
          <a:bodyPr/>
          <a:lstStyle/>
          <a:p>
            <a:r>
              <a:rPr lang="en-US" smtClean="0"/>
              <a:t>Trong thực tế người ta thường dùng hai phương pháp phát hiện biên trục tiếp và phát hiện biên gián tiếp.</a:t>
            </a:r>
          </a:p>
          <a:p>
            <a:r>
              <a:rPr lang="en-US" smtClean="0"/>
              <a:t>Một kỹ thuật khác dựa vào trung bình cục bộ dựa trên cơ sở đánh giá sự chênh lệch mức xám các điểm ảnh so với các điểm lân cận.</a:t>
            </a:r>
          </a:p>
          <a:p>
            <a:r>
              <a:rPr lang="en-US" smtClean="0"/>
              <a:t>Đối với một ảnh bất kỳ ta có thể chuyển sang ảnh xám theo công thức: Gray=(R+G+B)/3	</a:t>
            </a:r>
            <a:endParaRPr lang="en-US"/>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37</a:t>
            </a:fld>
            <a:endParaRPr lang="en-US"/>
          </a:p>
        </p:txBody>
      </p:sp>
    </p:spTree>
    <p:extLst>
      <p:ext uri="{BB962C8B-B14F-4D97-AF65-F5344CB8AC3E}">
        <p14:creationId xmlns:p14="http://schemas.microsoft.com/office/powerpoint/2010/main" xmlns="" val="18771855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mtClean="0"/>
              <a:t>Một cách lý tưởng (ảnh đen trắng) thì đồ thị sự biến thiên mức xám của các điểm ảnh khi qua biên như sau:</a:t>
            </a:r>
          </a:p>
          <a:p>
            <a:endParaRPr lang="en-US"/>
          </a:p>
          <a:p>
            <a:endParaRPr lang="en-US" smtClean="0"/>
          </a:p>
          <a:p>
            <a:endParaRPr lang="en-US"/>
          </a:p>
          <a:p>
            <a:r>
              <a:rPr lang="en-US" smtClean="0"/>
              <a:t>Đối với các ảnh đa mức xám thì đồ thị có dạng</a:t>
            </a:r>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38</a:t>
            </a:fld>
            <a:endParaRPr lang="en-US"/>
          </a:p>
        </p:txBody>
      </p:sp>
      <p:pic>
        <p:nvPicPr>
          <p:cNvPr id="6146" name="Picture 2"/>
          <p:cNvPicPr>
            <a:picLocks noChangeAspect="1" noChangeArrowheads="1"/>
          </p:cNvPicPr>
          <p:nvPr/>
        </p:nvPicPr>
        <p:blipFill>
          <a:blip r:embed="rId2" cstate="print">
            <a:biLevel thresh="75000"/>
            <a:extLst>
              <a:ext uri="{28A0092B-C50C-407E-A947-70E740481C1C}">
                <a14:useLocalDpi xmlns:a14="http://schemas.microsoft.com/office/drawing/2010/main" xmlns="" val="0"/>
              </a:ext>
            </a:extLst>
          </a:blip>
          <a:srcRect/>
          <a:stretch>
            <a:fillRect/>
          </a:stretch>
        </p:blipFill>
        <p:spPr bwMode="auto">
          <a:xfrm>
            <a:off x="2954564" y="2362200"/>
            <a:ext cx="2933700" cy="17497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37999" y="4592002"/>
            <a:ext cx="3057525" cy="192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374908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mtClean="0"/>
              <a:t>Các kỹ thuật dò biên đã nêu ở trên (Gradient, Laplace): </a:t>
            </a:r>
          </a:p>
          <a:p>
            <a:pPr lvl="1"/>
            <a:r>
              <a:rPr lang="en-US" smtClean="0"/>
              <a:t>Rất nhạy cảm với nhiễu. </a:t>
            </a:r>
          </a:p>
          <a:p>
            <a:pPr lvl="1"/>
            <a:r>
              <a:rPr lang="en-US" smtClean="0"/>
              <a:t>Thực tế chỉ làm nổi biên</a:t>
            </a:r>
          </a:p>
          <a:p>
            <a:pPr lvl="1"/>
            <a:r>
              <a:rPr lang="en-US" smtClean="0"/>
              <a:t>Khó điều chỉnh ảnh biên</a:t>
            </a:r>
          </a:p>
          <a:p>
            <a:pPr lvl="1"/>
            <a:r>
              <a:rPr lang="en-US" smtClean="0"/>
              <a:t>Khó sử dụng cho việc nhận dạng đối tượng</a:t>
            </a:r>
          </a:p>
          <a:p>
            <a:r>
              <a:rPr lang="en-US" smtClean="0">
                <a:sym typeface="Wingdings" pitchFamily="2" charset="2"/>
              </a:rPr>
              <a:t>Các kỹ thuật này chưa đạt được sự hoàn thiện mong muốn</a:t>
            </a:r>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39</a:t>
            </a:fld>
            <a:endParaRPr lang="en-US"/>
          </a:p>
        </p:txBody>
      </p:sp>
    </p:spTree>
    <p:extLst>
      <p:ext uri="{BB962C8B-B14F-4D97-AF65-F5344CB8AC3E}">
        <p14:creationId xmlns:p14="http://schemas.microsoft.com/office/powerpoint/2010/main" xmlns="" val="3876073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a:t>Ý nghĩa của đường biên</a:t>
            </a:r>
          </a:p>
          <a:p>
            <a:pPr lvl="1"/>
            <a:r>
              <a:rPr lang="en-US"/>
              <a:t>Đường biên là một loại đặc trưng cục bộ tiêu biểu trong phân tích, nhận dạng ảnh. </a:t>
            </a:r>
          </a:p>
          <a:p>
            <a:pPr lvl="1"/>
            <a:r>
              <a:rPr lang="en-US"/>
              <a:t>Người ta sử dụng biên làm phân cách các vùng xám (hoặc màu) cách biệt. Ngược lại, người ta cũng sử dụng các vùng ảnh để tìm phân cách.  </a:t>
            </a:r>
            <a:endParaRPr lang="en-US" smtClean="0"/>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4</a:t>
            </a:fld>
            <a:endParaRPr lang="en-US"/>
          </a:p>
        </p:txBody>
      </p:sp>
    </p:spTree>
    <p:extLst>
      <p:ext uri="{BB962C8B-B14F-4D97-AF65-F5344CB8AC3E}">
        <p14:creationId xmlns:p14="http://schemas.microsoft.com/office/powerpoint/2010/main" xmlns="" val="16167441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3.4.2. Phát hiện biên dựa vào trung bình cục </a:t>
            </a:r>
            <a:r>
              <a:rPr lang="vi-VN" smtClean="0"/>
              <a:t>bộ</a:t>
            </a:r>
            <a:endParaRPr lang="en-US"/>
          </a:p>
        </p:txBody>
      </p:sp>
      <p:sp>
        <p:nvSpPr>
          <p:cNvPr id="3" name="Content Placeholder 2"/>
          <p:cNvSpPr>
            <a:spLocks noGrp="1"/>
          </p:cNvSpPr>
          <p:nvPr>
            <p:ph sz="quarter" idx="1"/>
          </p:nvPr>
        </p:nvSpPr>
        <p:spPr/>
        <p:txBody>
          <a:bodyPr/>
          <a:lstStyle/>
          <a:p>
            <a:r>
              <a:rPr lang="en-US" smtClean="0"/>
              <a:t>Ý tưởng:</a:t>
            </a:r>
          </a:p>
          <a:p>
            <a:pPr lvl="1"/>
            <a:r>
              <a:rPr lang="en-US" smtClean="0"/>
              <a:t>Xác định tất cả các điểm nằm trên biên không phụ thuộc hướng tìm kiếm và sử dụng ma trận lọc, thông qua việc so sánh độ lệch về mức xám của điểm ảnh đang xét với các điểm lân cận (mức xám nền).</a:t>
            </a:r>
          </a:p>
          <a:p>
            <a:r>
              <a:rPr lang="en-US" smtClean="0"/>
              <a:t>Giải thuật:</a:t>
            </a:r>
          </a:p>
          <a:p>
            <a:pPr lvl="1"/>
            <a:r>
              <a:rPr lang="en-US" smtClean="0"/>
              <a:t>Tính toán giá trị trung bình mức xám của các điểm ảnh thuộc ma trận 3x3 hoặc 5x5 với tâm là điểm đang xét. </a:t>
            </a:r>
          </a:p>
          <a:p>
            <a:r>
              <a:rPr lang="en-US" smtClean="0"/>
              <a:t>Nếu độ trên lệch mức xám của điểm đang xét và giá trị trung bình lớn hơn một mức tối thiểu </a:t>
            </a:r>
            <a:r>
              <a:rPr lang="el-GR" smtClean="0"/>
              <a:t>δ</a:t>
            </a:r>
            <a:r>
              <a:rPr lang="el-GR" baseline="-25000" smtClean="0"/>
              <a:t>1</a:t>
            </a:r>
            <a:r>
              <a:rPr lang="el-GR" smtClean="0"/>
              <a:t> </a:t>
            </a:r>
            <a:r>
              <a:rPr lang="vi-VN"/>
              <a:t>nào </a:t>
            </a:r>
            <a:r>
              <a:rPr lang="vi-VN" smtClean="0"/>
              <a:t>đó </a:t>
            </a:r>
            <a:r>
              <a:rPr lang="vi-VN"/>
              <a:t>(</a:t>
            </a:r>
            <a:r>
              <a:rPr lang="vi-VN" smtClean="0"/>
              <a:t>PTB+</a:t>
            </a:r>
            <a:r>
              <a:rPr lang="el-GR" smtClean="0"/>
              <a:t>δ1</a:t>
            </a:r>
            <a:r>
              <a:rPr lang="el-GR"/>
              <a:t>&lt; </a:t>
            </a:r>
            <a:r>
              <a:rPr lang="vi-VN"/>
              <a:t>P</a:t>
            </a:r>
            <a:r>
              <a:rPr lang="vi-VN" smtClean="0"/>
              <a:t>)</a:t>
            </a:r>
            <a:r>
              <a:rPr lang="en-US" smtClean="0"/>
              <a:t> thì chúng được coi là điểm biên.</a:t>
            </a:r>
            <a:endParaRPr lang="vi-VN"/>
          </a:p>
          <a:p>
            <a:pPr lvl="1"/>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40</a:t>
            </a:fld>
            <a:endParaRPr lang="en-US"/>
          </a:p>
        </p:txBody>
      </p:sp>
    </p:spTree>
    <p:extLst>
      <p:ext uri="{BB962C8B-B14F-4D97-AF65-F5344CB8AC3E}">
        <p14:creationId xmlns:p14="http://schemas.microsoft.com/office/powerpoint/2010/main" xmlns="" val="38678775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mtClean="0"/>
              <a:t>Ví dụ:</a:t>
            </a:r>
          </a:p>
          <a:p>
            <a:pPr lvl="1"/>
            <a:r>
              <a:rPr lang="en-US" smtClean="0"/>
              <a:t>Dùng ma trận 5 x 5</a:t>
            </a:r>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41</a:t>
            </a:fld>
            <a:endParaRPr 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88766" y="2692356"/>
            <a:ext cx="1635434" cy="15720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91200" y="2667000"/>
            <a:ext cx="2573589" cy="159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ight Arrow 5"/>
          <p:cNvSpPr/>
          <p:nvPr/>
        </p:nvSpPr>
        <p:spPr>
          <a:xfrm>
            <a:off x="4038600" y="3345028"/>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69205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3.5. Phát hiện biên dựa vào các phép toán hình </a:t>
            </a:r>
            <a:r>
              <a:rPr lang="vi-VN" smtClean="0"/>
              <a:t>thái</a:t>
            </a:r>
            <a:endParaRPr lang="en-US"/>
          </a:p>
        </p:txBody>
      </p:sp>
      <p:sp>
        <p:nvSpPr>
          <p:cNvPr id="3" name="Content Placeholder 2"/>
          <p:cNvSpPr>
            <a:spLocks noGrp="1"/>
          </p:cNvSpPr>
          <p:nvPr>
            <p:ph sz="quarter" idx="1"/>
          </p:nvPr>
        </p:nvSpPr>
        <p:spPr/>
        <p:txBody>
          <a:bodyPr/>
          <a:lstStyle/>
          <a:p>
            <a:r>
              <a:rPr lang="vi-VN" smtClean="0"/>
              <a:t>3.5.1</a:t>
            </a:r>
            <a:r>
              <a:rPr lang="vi-VN"/>
              <a:t>. Xấp xỉ trên và xấp xỉ dưới đối tượng ảnh</a:t>
            </a:r>
          </a:p>
          <a:p>
            <a:r>
              <a:rPr lang="vi-VN"/>
              <a:t>3.5.2. Thuật toán phát hiện biên dựa vào phép toán hình thái</a:t>
            </a:r>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42</a:t>
            </a:fld>
            <a:endParaRPr lang="en-US"/>
          </a:p>
        </p:txBody>
      </p:sp>
      <p:sp>
        <p:nvSpPr>
          <p:cNvPr id="5" name="Rectangle 4"/>
          <p:cNvSpPr/>
          <p:nvPr/>
        </p:nvSpPr>
        <p:spPr>
          <a:xfrm>
            <a:off x="1227979" y="3352800"/>
            <a:ext cx="6688048" cy="923330"/>
          </a:xfrm>
          <a:prstGeom prst="rect">
            <a:avLst/>
          </a:prstGeom>
          <a:noFill/>
        </p:spPr>
        <p:txBody>
          <a:bodyPr wrap="none" lIns="91440" tIns="45720" rIns="91440" bIns="45720">
            <a:spAutoFit/>
          </a:bodyPr>
          <a:lstStyle/>
          <a:p>
            <a:pPr algn="ctr"/>
            <a:r>
              <a:rPr lang="en-US" sz="5400" b="1" cap="none" spc="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Sinh viên tự đọc</a:t>
            </a:r>
            <a:endParaRPr lang="en-US" sz="5400" b="1" cap="none" spc="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xmlns="" val="42700070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bài</a:t>
            </a:r>
            <a:r>
              <a:rPr lang="en-US" dirty="0" smtClean="0"/>
              <a:t> </a:t>
            </a:r>
            <a:r>
              <a:rPr lang="en-US" dirty="0" err="1" smtClean="0"/>
              <a:t>kiểm</a:t>
            </a:r>
            <a:r>
              <a:rPr lang="en-US" dirty="0" smtClean="0"/>
              <a:t> </a:t>
            </a:r>
            <a:r>
              <a:rPr lang="en-US" dirty="0" err="1" smtClean="0"/>
              <a:t>tra</a:t>
            </a:r>
            <a:endParaRPr lang="en-US" dirty="0"/>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43</a:t>
            </a:fld>
            <a:endParaRPr lang="en-US"/>
          </a:p>
        </p:txBody>
      </p:sp>
      <p:pic>
        <p:nvPicPr>
          <p:cNvPr id="31746" name="Picture 2"/>
          <p:cNvPicPr>
            <a:picLocks noChangeAspect="1" noChangeArrowheads="1"/>
          </p:cNvPicPr>
          <p:nvPr/>
        </p:nvPicPr>
        <p:blipFill>
          <a:blip r:embed="rId2" cstate="print"/>
          <a:srcRect/>
          <a:stretch>
            <a:fillRect/>
          </a:stretch>
        </p:blipFill>
        <p:spPr bwMode="auto">
          <a:xfrm>
            <a:off x="4724400" y="3200400"/>
            <a:ext cx="4521200" cy="3390900"/>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cstate="print"/>
          <a:srcRect/>
          <a:stretch>
            <a:fillRect/>
          </a:stretch>
        </p:blipFill>
        <p:spPr bwMode="auto">
          <a:xfrm>
            <a:off x="0" y="3200400"/>
            <a:ext cx="4419600" cy="3314700"/>
          </a:xfrm>
          <a:prstGeom prst="rect">
            <a:avLst/>
          </a:prstGeom>
          <a:noFill/>
          <a:ln w="9525">
            <a:noFill/>
            <a:miter lim="800000"/>
            <a:headEnd/>
            <a:tailEnd/>
          </a:ln>
          <a:effectLst/>
        </p:spPr>
      </p:pic>
      <p:sp>
        <p:nvSpPr>
          <p:cNvPr id="31748" name="Rectangle 4"/>
          <p:cNvSpPr>
            <a:spLocks noChangeArrowheads="1"/>
          </p:cNvSpPr>
          <p:nvPr/>
        </p:nvSpPr>
        <p:spPr bwMode="auto">
          <a:xfrm>
            <a:off x="4724400" y="1600200"/>
            <a:ext cx="46482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 = [    	208   157   234    19   145    79</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62   121    73    14   120   135</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237    90   193   135     3    42</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89   212   192   199    86   154</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50   149    97   238    41    67</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lvl="1"/>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140   145    33   203   167]</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Box 7"/>
          <p:cNvSpPr txBox="1"/>
          <p:nvPr/>
        </p:nvSpPr>
        <p:spPr>
          <a:xfrm>
            <a:off x="533400" y="1600200"/>
            <a:ext cx="3481209" cy="646331"/>
          </a:xfrm>
          <a:prstGeom prst="rect">
            <a:avLst/>
          </a:prstGeom>
          <a:noFill/>
        </p:spPr>
        <p:txBody>
          <a:bodyPr wrap="none" rtlCol="0">
            <a:spAutoFit/>
          </a:bodyPr>
          <a:lstStyle/>
          <a:p>
            <a:r>
              <a:rPr lang="en-US" dirty="0" err="1" smtClean="0"/>
              <a:t>Độ</a:t>
            </a:r>
            <a:r>
              <a:rPr lang="en-US" dirty="0" smtClean="0"/>
              <a:t> </a:t>
            </a:r>
            <a:r>
              <a:rPr lang="en-US" dirty="0" err="1" smtClean="0"/>
              <a:t>rộng</a:t>
            </a:r>
            <a:r>
              <a:rPr lang="en-US" dirty="0" smtClean="0"/>
              <a:t> </a:t>
            </a:r>
            <a:r>
              <a:rPr lang="en-US" dirty="0" err="1" smtClean="0"/>
              <a:t>mỗi</a:t>
            </a:r>
            <a:r>
              <a:rPr lang="en-US" dirty="0" smtClean="0"/>
              <a:t> bin = 32</a:t>
            </a:r>
          </a:p>
          <a:p>
            <a:r>
              <a:rPr lang="en-US" dirty="0" smtClean="0">
                <a:sym typeface="Wingdings" pitchFamily="2" charset="2"/>
              </a:rPr>
              <a:t> </a:t>
            </a:r>
            <a:r>
              <a:rPr lang="en-US" dirty="0" err="1" smtClean="0"/>
              <a:t>Số</a:t>
            </a:r>
            <a:r>
              <a:rPr lang="en-US" dirty="0" smtClean="0"/>
              <a:t> bin </a:t>
            </a:r>
            <a:r>
              <a:rPr lang="en-US" dirty="0" err="1" smtClean="0"/>
              <a:t>của</a:t>
            </a:r>
            <a:r>
              <a:rPr lang="en-US" dirty="0" smtClean="0"/>
              <a:t> Histogram = 8</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smtClean="0"/>
              <a:t>Thực</a:t>
            </a:r>
            <a:r>
              <a:rPr lang="en-US" dirty="0" smtClean="0"/>
              <a:t> </a:t>
            </a:r>
            <a:r>
              <a:rPr lang="en-US" dirty="0" err="1" smtClean="0"/>
              <a:t>hiện</a:t>
            </a:r>
            <a:r>
              <a:rPr lang="en-US" dirty="0" smtClean="0"/>
              <a:t> </a:t>
            </a:r>
            <a:r>
              <a:rPr lang="en-US" dirty="0" err="1" smtClean="0"/>
              <a:t>bộ</a:t>
            </a:r>
            <a:r>
              <a:rPr lang="en-US" dirty="0" smtClean="0"/>
              <a:t> </a:t>
            </a:r>
            <a:r>
              <a:rPr lang="en-US" dirty="0" err="1" smtClean="0"/>
              <a:t>lọc</a:t>
            </a:r>
            <a:r>
              <a:rPr lang="en-US" dirty="0" smtClean="0"/>
              <a:t> </a:t>
            </a:r>
            <a:r>
              <a:rPr lang="en-US" dirty="0" err="1" smtClean="0"/>
              <a:t>trung</a:t>
            </a:r>
            <a:r>
              <a:rPr lang="en-US" dirty="0" smtClean="0"/>
              <a:t> </a:t>
            </a:r>
            <a:r>
              <a:rPr lang="en-US" dirty="0" err="1" smtClean="0"/>
              <a:t>bình</a:t>
            </a:r>
            <a:r>
              <a:rPr lang="en-US" dirty="0" smtClean="0"/>
              <a:t> </a:t>
            </a:r>
            <a:r>
              <a:rPr lang="en-US" dirty="0" err="1" smtClean="0"/>
              <a:t>với</a:t>
            </a:r>
            <a:r>
              <a:rPr lang="en-US" dirty="0" smtClean="0"/>
              <a:t> </a:t>
            </a:r>
            <a:r>
              <a:rPr lang="en-US" dirty="0" err="1" smtClean="0"/>
              <a:t>ngưỡng</a:t>
            </a:r>
            <a:r>
              <a:rPr lang="en-US" dirty="0" smtClean="0"/>
              <a:t> theta = 20</a:t>
            </a:r>
            <a:endParaRPr lang="en-US" dirty="0"/>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44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a:t>Mô hình biểu diễn đường biên</a:t>
            </a:r>
          </a:p>
          <a:p>
            <a:pPr lvl="1"/>
            <a:r>
              <a:rPr lang="en-US"/>
              <a:t>Theo toán học, điểm ảnh có sự biến đổi mức xám u(x) một cách đột ngột theo hình dưới:</a:t>
            </a:r>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5</a:t>
            </a:fld>
            <a:endParaRPr lang="en-US"/>
          </a:p>
        </p:txBody>
      </p:sp>
      <p:pic>
        <p:nvPicPr>
          <p:cNvPr id="6" name="Picture 5"/>
          <p:cNvPicPr/>
          <p:nvPr/>
        </p:nvPicPr>
        <p:blipFill>
          <a:blip r:embed="rId2" cstate="print"/>
          <a:srcRect/>
          <a:stretch>
            <a:fillRect/>
          </a:stretch>
        </p:blipFill>
        <p:spPr bwMode="auto">
          <a:xfrm>
            <a:off x="235856" y="3200400"/>
            <a:ext cx="8686800" cy="2209800"/>
          </a:xfrm>
          <a:prstGeom prst="rect">
            <a:avLst/>
          </a:prstGeom>
          <a:noFill/>
          <a:ln w="9525">
            <a:noFill/>
            <a:miter lim="800000"/>
            <a:headEnd/>
            <a:tailEnd/>
          </a:ln>
        </p:spPr>
      </p:pic>
    </p:spTree>
    <p:extLst>
      <p:ext uri="{BB962C8B-B14F-4D97-AF65-F5344CB8AC3E}">
        <p14:creationId xmlns:p14="http://schemas.microsoft.com/office/powerpoint/2010/main" xmlns="" val="3321139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mtClean="0"/>
              <a:t>Phát </a:t>
            </a:r>
            <a:r>
              <a:rPr lang="en-US"/>
              <a:t>hiện biên - Tìm </a:t>
            </a:r>
            <a:r>
              <a:rPr lang="en-US" smtClean="0"/>
              <a:t>biên</a:t>
            </a:r>
          </a:p>
          <a:p>
            <a:pPr lvl="1"/>
            <a:r>
              <a:rPr lang="vi-VN"/>
              <a:t>Làm nổi lên những điểm ảnh mà tại đó có sự biến đổi lớn về giá trị độ sáng.</a:t>
            </a:r>
          </a:p>
          <a:p>
            <a:pPr lvl="1"/>
            <a:r>
              <a:rPr lang="vi-VN"/>
              <a:t>Làm nổi được các vùng khác nhau của ảnh ( Các vùng có sự biến thiên độ sáng của các vùng là đều) thì có nghĩa là làm nổi được biên của ảnh. </a:t>
            </a:r>
            <a:endParaRPr lang="en-US" smtClean="0"/>
          </a:p>
          <a:p>
            <a:r>
              <a:rPr lang="en-US"/>
              <a:t>Các phương pháp tìm biên (chú trọng 2 pp in đậm)</a:t>
            </a:r>
          </a:p>
          <a:p>
            <a:pPr lvl="1"/>
            <a:r>
              <a:rPr lang="vi-VN" b="1"/>
              <a:t>Các phương pháp phát hiện biên trực tiếp</a:t>
            </a:r>
            <a:endParaRPr lang="en-US" b="1"/>
          </a:p>
          <a:p>
            <a:pPr lvl="1"/>
            <a:r>
              <a:rPr lang="vi-VN" b="1"/>
              <a:t>Phát hiện biên gián tiếp</a:t>
            </a:r>
            <a:endParaRPr lang="en-US" b="1"/>
          </a:p>
          <a:p>
            <a:pPr lvl="1"/>
            <a:r>
              <a:rPr lang="vi-VN"/>
              <a:t>Phát hiện biên dựa vào trung bình cục bộ</a:t>
            </a:r>
            <a:endParaRPr lang="en-US"/>
          </a:p>
          <a:p>
            <a:pPr lvl="1"/>
            <a:r>
              <a:rPr lang="vi-VN"/>
              <a:t>Phát hiện biên dựa vào các phép toán hình thái</a:t>
            </a:r>
          </a:p>
          <a:p>
            <a:endParaRPr lang="vi-VN"/>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6</a:t>
            </a:fld>
            <a:endParaRPr lang="en-US"/>
          </a:p>
        </p:txBody>
      </p:sp>
    </p:spTree>
    <p:extLst>
      <p:ext uri="{BB962C8B-B14F-4D97-AF65-F5344CB8AC3E}">
        <p14:creationId xmlns:p14="http://schemas.microsoft.com/office/powerpoint/2010/main" xmlns="" val="1944310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 Các </a:t>
            </a:r>
            <a:r>
              <a:rPr lang="en-US"/>
              <a:t>phương pháp phát hiện biên trực tiếp</a:t>
            </a:r>
          </a:p>
        </p:txBody>
      </p:sp>
      <p:sp>
        <p:nvSpPr>
          <p:cNvPr id="3" name="Content Placeholder 2"/>
          <p:cNvSpPr>
            <a:spLocks noGrp="1"/>
          </p:cNvSpPr>
          <p:nvPr>
            <p:ph sz="quarter" idx="1"/>
          </p:nvPr>
        </p:nvSpPr>
        <p:spPr/>
        <p:txBody>
          <a:bodyPr/>
          <a:lstStyle/>
          <a:p>
            <a:pPr lvl="0"/>
            <a:r>
              <a:rPr lang="en-US" smtClean="0"/>
              <a:t>Phương </a:t>
            </a:r>
            <a:r>
              <a:rPr lang="en-US"/>
              <a:t>pháp này chủ yếu dựa vào sự biến thiên độ sáng của đểm ảnh để làm nổi biên bằng kĩ thuật đạo hàm. </a:t>
            </a:r>
          </a:p>
          <a:p>
            <a:pPr lvl="1"/>
            <a:r>
              <a:rPr lang="en-US"/>
              <a:t>Nếu lấy đạo hàm bậc nhất của f(x,y) ta có phương pháp Gradient</a:t>
            </a:r>
          </a:p>
          <a:p>
            <a:pPr lvl="1"/>
            <a:r>
              <a:rPr lang="en-US"/>
              <a:t>Nếu lấy đạo </a:t>
            </a:r>
            <a:r>
              <a:rPr lang="en-US" smtClean="0"/>
              <a:t>hàm </a:t>
            </a:r>
            <a:r>
              <a:rPr lang="en-US"/>
              <a:t>bậc hai của f(x,y) ta có phương pháp Laplace </a:t>
            </a:r>
          </a:p>
          <a:p>
            <a:r>
              <a:rPr lang="en-US" smtClean="0"/>
              <a:t>Nội dung:</a:t>
            </a:r>
          </a:p>
          <a:p>
            <a:pPr lvl="1"/>
            <a:r>
              <a:rPr lang="en-US" b="1" smtClean="0"/>
              <a:t>3.2.1. Kỹ thuật phát hiện biên gradient</a:t>
            </a:r>
          </a:p>
          <a:p>
            <a:pPr lvl="1"/>
            <a:r>
              <a:rPr lang="en-US" b="1" smtClean="0"/>
              <a:t>3.2.2. Kỹ thuật phát hiện biên Laplace</a:t>
            </a:r>
          </a:p>
          <a:p>
            <a:pPr lvl="1"/>
            <a:r>
              <a:rPr lang="en-US" smtClean="0"/>
              <a:t>3.2.3. Kỹ thuật Canny</a:t>
            </a:r>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7</a:t>
            </a:fld>
            <a:endParaRPr lang="en-US"/>
          </a:p>
        </p:txBody>
      </p:sp>
    </p:spTree>
    <p:extLst>
      <p:ext uri="{BB962C8B-B14F-4D97-AF65-F5344CB8AC3E}">
        <p14:creationId xmlns:p14="http://schemas.microsoft.com/office/powerpoint/2010/main" xmlns="" val="3117167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3.2.1. Kỹ thuật phát hiện biên gradient</a:t>
            </a:r>
          </a:p>
        </p:txBody>
      </p:sp>
      <p:sp>
        <p:nvSpPr>
          <p:cNvPr id="3" name="Content Placeholder 2"/>
          <p:cNvSpPr>
            <a:spLocks noGrp="1"/>
          </p:cNvSpPr>
          <p:nvPr>
            <p:ph sz="quarter" idx="1"/>
          </p:nvPr>
        </p:nvSpPr>
        <p:spPr/>
        <p:txBody>
          <a:bodyPr/>
          <a:lstStyle/>
          <a:p>
            <a:r>
              <a:rPr lang="en-US"/>
              <a:t>Gradient là một vectơ có các thành phần biểu thị tốc độ thay đổi mức xám của điểm ảnh (theo hai hướng </a:t>
            </a:r>
            <a:r>
              <a:rPr lang="en-US" i="1"/>
              <a:t>x,y</a:t>
            </a:r>
            <a:r>
              <a:rPr lang="en-US"/>
              <a:t> đối với ảnh 2 chiều) tức là: </a:t>
            </a:r>
            <a:endParaRPr lang="en-US" smtClean="0"/>
          </a:p>
          <a:p>
            <a:endParaRPr lang="en-US"/>
          </a:p>
          <a:p>
            <a:endParaRPr lang="en-US" smtClean="0"/>
          </a:p>
          <a:p>
            <a:endParaRPr lang="en-US" smtClean="0"/>
          </a:p>
          <a:p>
            <a:r>
              <a:rPr lang="en-US" smtClean="0"/>
              <a:t>Ta có:</a:t>
            </a:r>
          </a:p>
          <a:p>
            <a:endParaRPr lang="en-US"/>
          </a:p>
          <a:p>
            <a:pPr lvl="1"/>
            <a:r>
              <a:rPr lang="en-US" smtClean="0"/>
              <a:t>Trong </a:t>
            </a:r>
            <a:r>
              <a:rPr lang="en-US"/>
              <a:t>đó </a:t>
            </a:r>
            <a:r>
              <a:rPr lang="en-US" i="1"/>
              <a:t>dx, dy</a:t>
            </a:r>
            <a:r>
              <a:rPr lang="en-US"/>
              <a:t> là khoảng cách giữa 2 điểm kế cận theo hướng x,y tương ứng (thực tế chọn </a:t>
            </a:r>
            <a:r>
              <a:rPr lang="en-US" i="1" smtClean="0"/>
              <a:t>dx=dy</a:t>
            </a:r>
            <a:r>
              <a:rPr lang="en-US" smtClean="0"/>
              <a:t>=1)</a:t>
            </a:r>
          </a:p>
          <a:p>
            <a:endParaRPr lang="en-US"/>
          </a:p>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8</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4291782458"/>
              </p:ext>
            </p:extLst>
          </p:nvPr>
        </p:nvGraphicFramePr>
        <p:xfrm>
          <a:off x="4419600" y="2438400"/>
          <a:ext cx="2133600" cy="1468074"/>
        </p:xfrm>
        <a:graphic>
          <a:graphicData uri="http://schemas.openxmlformats.org/presentationml/2006/ole">
            <p:oleObj spid="_x0000_s1169" r:id="rId3" imgW="1040948" imgH="863225" progId="">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1932732177"/>
              </p:ext>
            </p:extLst>
          </p:nvPr>
        </p:nvGraphicFramePr>
        <p:xfrm>
          <a:off x="2155145" y="4114800"/>
          <a:ext cx="4245656" cy="1431486"/>
        </p:xfrm>
        <a:graphic>
          <a:graphicData uri="http://schemas.openxmlformats.org/presentationml/2006/ole">
            <p:oleObj spid="_x0000_s1170" r:id="rId4" imgW="2489200" imgH="838200" progId="">
              <p:embed/>
            </p:oleObj>
          </a:graphicData>
        </a:graphic>
      </p:graphicFrame>
    </p:spTree>
    <p:extLst>
      <p:ext uri="{BB962C8B-B14F-4D97-AF65-F5344CB8AC3E}">
        <p14:creationId xmlns:p14="http://schemas.microsoft.com/office/powerpoint/2010/main" xmlns="" val="1019739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2D6DCDD-5C52-4389-85E6-8B985C520CE2}" type="slidenum">
              <a:rPr lang="en-US" smtClean="0"/>
              <a:pPr>
                <a:defRPr/>
              </a:pPr>
              <a:t>9</a:t>
            </a:fld>
            <a:endParaRPr lang="en-US"/>
          </a:p>
        </p:txBody>
      </p:sp>
      <p:pic>
        <p:nvPicPr>
          <p:cNvPr id="5" name="Content Placeholder 4"/>
          <p:cNvPicPr>
            <a:picLocks noGrp="1"/>
          </p:cNvPicPr>
          <p:nvPr>
            <p:ph sz="quarter" idx="1"/>
          </p:nvPr>
        </p:nvPicPr>
        <p:blipFill>
          <a:blip r:embed="rId2" cstate="print"/>
          <a:srcRect/>
          <a:stretch>
            <a:fillRect/>
          </a:stretch>
        </p:blipFill>
        <p:spPr bwMode="auto">
          <a:xfrm>
            <a:off x="457200" y="1600200"/>
            <a:ext cx="8305800" cy="4953000"/>
          </a:xfrm>
          <a:prstGeom prst="rect">
            <a:avLst/>
          </a:prstGeom>
          <a:noFill/>
          <a:ln w="9525">
            <a:noFill/>
            <a:miter lim="800000"/>
            <a:headEnd/>
            <a:tailEnd/>
          </a:ln>
        </p:spPr>
      </p:pic>
    </p:spTree>
    <p:extLst>
      <p:ext uri="{BB962C8B-B14F-4D97-AF65-F5344CB8AC3E}">
        <p14:creationId xmlns:p14="http://schemas.microsoft.com/office/powerpoint/2010/main" xmlns="" val="1336171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lnDef>
      <a:spPr>
        <a:ln w="19050">
          <a:headEnd type="none" w="med" len="med"/>
          <a:tailEnd type="triangle" w="med" len="med"/>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8219</TotalTime>
  <Words>1886</Words>
  <Application>Microsoft Office PowerPoint</Application>
  <PresentationFormat>On-screen Show (4:3)</PresentationFormat>
  <Paragraphs>215</Paragraphs>
  <Slides>44</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44</vt:i4>
      </vt:variant>
    </vt:vector>
  </HeadingPairs>
  <TitlesOfParts>
    <vt:vector size="45" baseType="lpstr">
      <vt:lpstr>Civic</vt:lpstr>
      <vt:lpstr>Chương 3. BIÊN VÀ CÁC PHƯƠNG PHÁP PHÁT HIỆN BIÊN</vt:lpstr>
      <vt:lpstr>Nội dung</vt:lpstr>
      <vt:lpstr>3.1. Giới thiệu</vt:lpstr>
      <vt:lpstr>Slide 4</vt:lpstr>
      <vt:lpstr>Slide 5</vt:lpstr>
      <vt:lpstr>Slide 6</vt:lpstr>
      <vt:lpstr>3.2. Các phương pháp phát hiện biên trực tiếp</vt:lpstr>
      <vt:lpstr>3.2.1. Kỹ thuật phát hiện biên gradient</vt:lpstr>
      <vt:lpstr>Slide 9</vt:lpstr>
      <vt:lpstr>Slide 10</vt:lpstr>
      <vt:lpstr>Slide 11</vt:lpstr>
      <vt:lpstr>Slide 12</vt:lpstr>
      <vt:lpstr>Slide 13</vt:lpstr>
      <vt:lpstr>3.2.1.1. Kỹ thuật Prewitt</vt:lpstr>
      <vt:lpstr>Slide 15</vt:lpstr>
      <vt:lpstr>Slide 16</vt:lpstr>
      <vt:lpstr>Slide 17</vt:lpstr>
      <vt:lpstr>3.2.1.2. Kỹ thuật Sobel</vt:lpstr>
      <vt:lpstr>3.2.1.3. Kỹ thuật la bàn</vt:lpstr>
      <vt:lpstr>Slide 20</vt:lpstr>
      <vt:lpstr>3.2.2. Kỹ thuật phát hiện biên Laplace</vt:lpstr>
      <vt:lpstr>Slide 22</vt:lpstr>
      <vt:lpstr>Slide 23</vt:lpstr>
      <vt:lpstr>3.2.3. Kỹ thuật Canny</vt:lpstr>
      <vt:lpstr>Slide 25</vt:lpstr>
      <vt:lpstr>3.3. Phát hiện biên gián tiếp</vt:lpstr>
      <vt:lpstr>Slide 27</vt:lpstr>
      <vt:lpstr>3.3.1. Một số khái niệm cơ bản</vt:lpstr>
      <vt:lpstr>Slide 29</vt:lpstr>
      <vt:lpstr>Slide 30</vt:lpstr>
      <vt:lpstr>3.3.2. Chu tuyến của một đối tượng ảnh</vt:lpstr>
      <vt:lpstr>Slide 32</vt:lpstr>
      <vt:lpstr>Slide 33</vt:lpstr>
      <vt:lpstr>3.3.3. Thuật toán dò biên tổng quát</vt:lpstr>
      <vt:lpstr>Slide 35</vt:lpstr>
      <vt:lpstr>3.4. Phát hiện biên dựa vào trung bình cục bộ</vt:lpstr>
      <vt:lpstr>3.4.1. Biên và độ biến đổi về mức xám</vt:lpstr>
      <vt:lpstr>Slide 38</vt:lpstr>
      <vt:lpstr>Slide 39</vt:lpstr>
      <vt:lpstr>3.4.2. Phát hiện biên dựa vào trung bình cục bộ</vt:lpstr>
      <vt:lpstr>Slide 41</vt:lpstr>
      <vt:lpstr>3.5. Phát hiện biên dựa vào các phép toán hình thái</vt:lpstr>
      <vt:lpstr>Kết quả bài kiểm tra</vt:lpstr>
      <vt:lpstr>Slide 44</vt:lpstr>
    </vt:vector>
  </TitlesOfParts>
  <Company>MyQuan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Quan</dc:creator>
  <cp:lastModifiedBy>Vu Hai</cp:lastModifiedBy>
  <cp:revision>837</cp:revision>
  <dcterms:created xsi:type="dcterms:W3CDTF">2006-01-29T09:57:04Z</dcterms:created>
  <dcterms:modified xsi:type="dcterms:W3CDTF">2018-10-12T04:38:16Z</dcterms:modified>
</cp:coreProperties>
</file>