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12192000"/>
  <p:notesSz cx="9144000" cy="6858000"/>
  <p:defaultTextStyle>
    <a:defPPr>
      <a:defRPr lang="en-US"/>
    </a:defPPr>
    <a:lvl1pPr marL="0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81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62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245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325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409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492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571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653" algn="l" defTabSz="4570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749"/>
  </p:normalViewPr>
  <p:slideViewPr>
    <p:cSldViewPr snapToGrid="0">
      <p:cViewPr varScale="1">
        <p:scale>
          <a:sx n="78" d="100"/>
          <a:sy n="78" d="100"/>
        </p:scale>
        <p:origin x="4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5" y="1995312"/>
            <a:ext cx="7772400" cy="42446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5" y="6403629"/>
            <a:ext cx="6858000" cy="294357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9" indent="0" algn="ctr">
              <a:buNone/>
              <a:defRPr sz="2000"/>
            </a:lvl2pPr>
            <a:lvl3pPr marL="914461" indent="0" algn="ctr">
              <a:buNone/>
              <a:defRPr sz="1801"/>
            </a:lvl3pPr>
            <a:lvl4pPr marL="1371694" indent="0" algn="ctr">
              <a:buNone/>
              <a:defRPr sz="1600"/>
            </a:lvl4pPr>
            <a:lvl5pPr marL="1828922" indent="0" algn="ctr">
              <a:buNone/>
              <a:defRPr sz="1600"/>
            </a:lvl5pPr>
            <a:lvl6pPr marL="2286153" indent="0" algn="ctr">
              <a:buNone/>
              <a:defRPr sz="1600"/>
            </a:lvl6pPr>
            <a:lvl7pPr marL="2743384" indent="0" algn="ctr">
              <a:buNone/>
              <a:defRPr sz="1600"/>
            </a:lvl7pPr>
            <a:lvl8pPr marL="3200612" indent="0" algn="ctr">
              <a:buNone/>
              <a:defRPr sz="1600"/>
            </a:lvl8pPr>
            <a:lvl9pPr marL="365784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19/07/2023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2463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19/07/2023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4832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3" y="649111"/>
            <a:ext cx="1971675" cy="103321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649111"/>
            <a:ext cx="5800725" cy="103321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19/07/2023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318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19/07/2023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1354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3039539"/>
            <a:ext cx="7886700" cy="50715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8159054"/>
            <a:ext cx="7886700" cy="2666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6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19/07/2023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166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3245556"/>
            <a:ext cx="3886201" cy="7735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245556"/>
            <a:ext cx="3886201" cy="7735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19/07/2023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521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9115"/>
            <a:ext cx="7886700" cy="23565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88735"/>
            <a:ext cx="3868340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9" indent="0">
              <a:buNone/>
              <a:defRPr sz="2000" b="1"/>
            </a:lvl2pPr>
            <a:lvl3pPr marL="914461" indent="0">
              <a:buNone/>
              <a:defRPr sz="1801" b="1"/>
            </a:lvl3pPr>
            <a:lvl4pPr marL="1371694" indent="0">
              <a:buNone/>
              <a:defRPr sz="1600" b="1"/>
            </a:lvl4pPr>
            <a:lvl5pPr marL="1828922" indent="0">
              <a:buNone/>
              <a:defRPr sz="1600" b="1"/>
            </a:lvl5pPr>
            <a:lvl6pPr marL="2286153" indent="0">
              <a:buNone/>
              <a:defRPr sz="1600" b="1"/>
            </a:lvl6pPr>
            <a:lvl7pPr marL="2743384" indent="0">
              <a:buNone/>
              <a:defRPr sz="1600" b="1"/>
            </a:lvl7pPr>
            <a:lvl8pPr marL="3200612" indent="0">
              <a:buNone/>
              <a:defRPr sz="1600" b="1"/>
            </a:lvl8pPr>
            <a:lvl9pPr marL="3657847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453469"/>
            <a:ext cx="3868340" cy="65503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8" y="2988735"/>
            <a:ext cx="3887390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9" indent="0">
              <a:buNone/>
              <a:defRPr sz="2000" b="1"/>
            </a:lvl2pPr>
            <a:lvl3pPr marL="914461" indent="0">
              <a:buNone/>
              <a:defRPr sz="1801" b="1"/>
            </a:lvl3pPr>
            <a:lvl4pPr marL="1371694" indent="0">
              <a:buNone/>
              <a:defRPr sz="1600" b="1"/>
            </a:lvl4pPr>
            <a:lvl5pPr marL="1828922" indent="0">
              <a:buNone/>
              <a:defRPr sz="1600" b="1"/>
            </a:lvl5pPr>
            <a:lvl6pPr marL="2286153" indent="0">
              <a:buNone/>
              <a:defRPr sz="1600" b="1"/>
            </a:lvl6pPr>
            <a:lvl7pPr marL="2743384" indent="0">
              <a:buNone/>
              <a:defRPr sz="1600" b="1"/>
            </a:lvl7pPr>
            <a:lvl8pPr marL="3200612" indent="0">
              <a:buNone/>
              <a:defRPr sz="1600" b="1"/>
            </a:lvl8pPr>
            <a:lvl9pPr marL="3657847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8" y="4453469"/>
            <a:ext cx="3887390" cy="65503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19/07/2023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298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19/07/2023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422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19/07/2023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236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812800"/>
            <a:ext cx="2949179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55429"/>
            <a:ext cx="4629150" cy="86642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3657603"/>
            <a:ext cx="2949179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29" indent="0">
              <a:buNone/>
              <a:defRPr sz="1401"/>
            </a:lvl2pPr>
            <a:lvl3pPr marL="914461" indent="0">
              <a:buNone/>
              <a:defRPr sz="1200"/>
            </a:lvl3pPr>
            <a:lvl4pPr marL="1371694" indent="0">
              <a:buNone/>
              <a:defRPr sz="1001"/>
            </a:lvl4pPr>
            <a:lvl5pPr marL="1828922" indent="0">
              <a:buNone/>
              <a:defRPr sz="1001"/>
            </a:lvl5pPr>
            <a:lvl6pPr marL="2286153" indent="0">
              <a:buNone/>
              <a:defRPr sz="1001"/>
            </a:lvl6pPr>
            <a:lvl7pPr marL="2743384" indent="0">
              <a:buNone/>
              <a:defRPr sz="1001"/>
            </a:lvl7pPr>
            <a:lvl8pPr marL="3200612" indent="0">
              <a:buNone/>
              <a:defRPr sz="1001"/>
            </a:lvl8pPr>
            <a:lvl9pPr marL="3657847" indent="0">
              <a:buNone/>
              <a:defRPr sz="10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19/07/2023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4201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812800"/>
            <a:ext cx="2949179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55429"/>
            <a:ext cx="4629150" cy="86642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9" indent="0">
              <a:buNone/>
              <a:defRPr sz="2800"/>
            </a:lvl2pPr>
            <a:lvl3pPr marL="914461" indent="0">
              <a:buNone/>
              <a:defRPr sz="2400"/>
            </a:lvl3pPr>
            <a:lvl4pPr marL="1371694" indent="0">
              <a:buNone/>
              <a:defRPr sz="2000"/>
            </a:lvl4pPr>
            <a:lvl5pPr marL="1828922" indent="0">
              <a:buNone/>
              <a:defRPr sz="2000"/>
            </a:lvl5pPr>
            <a:lvl6pPr marL="2286153" indent="0">
              <a:buNone/>
              <a:defRPr sz="2000"/>
            </a:lvl6pPr>
            <a:lvl7pPr marL="2743384" indent="0">
              <a:buNone/>
              <a:defRPr sz="2000"/>
            </a:lvl7pPr>
            <a:lvl8pPr marL="3200612" indent="0">
              <a:buNone/>
              <a:defRPr sz="2000"/>
            </a:lvl8pPr>
            <a:lvl9pPr marL="3657847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3657603"/>
            <a:ext cx="2949179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29" indent="0">
              <a:buNone/>
              <a:defRPr sz="1401"/>
            </a:lvl2pPr>
            <a:lvl3pPr marL="914461" indent="0">
              <a:buNone/>
              <a:defRPr sz="1200"/>
            </a:lvl3pPr>
            <a:lvl4pPr marL="1371694" indent="0">
              <a:buNone/>
              <a:defRPr sz="1001"/>
            </a:lvl4pPr>
            <a:lvl5pPr marL="1828922" indent="0">
              <a:buNone/>
              <a:defRPr sz="1001"/>
            </a:lvl5pPr>
            <a:lvl6pPr marL="2286153" indent="0">
              <a:buNone/>
              <a:defRPr sz="1001"/>
            </a:lvl6pPr>
            <a:lvl7pPr marL="2743384" indent="0">
              <a:buNone/>
              <a:defRPr sz="1001"/>
            </a:lvl7pPr>
            <a:lvl8pPr marL="3200612" indent="0">
              <a:buNone/>
              <a:defRPr sz="1001"/>
            </a:lvl8pPr>
            <a:lvl9pPr marL="3657847" indent="0">
              <a:buNone/>
              <a:defRPr sz="10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064F-682F-4D4E-A1E5-404B75C7B1DF}" type="datetimeFigureOut">
              <a:t>19/07/2023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0679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5" y="649115"/>
            <a:ext cx="78867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5" y="3245556"/>
            <a:ext cx="78867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11300187"/>
            <a:ext cx="205740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2064F-682F-4D4E-A1E5-404B75C7B1DF}" type="datetimeFigureOut">
              <a:t>19/07/2023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11300187"/>
            <a:ext cx="30861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300187"/>
            <a:ext cx="205740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F756-98E4-1646-AA66-915588DD4E7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4297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6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6" indent="-228616" algn="l" defTabSz="91446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7" indent="-228616" algn="l" defTabSz="9144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7" indent="-228616" algn="l" defTabSz="9144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6" indent="-228616" algn="l" defTabSz="9144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9" indent="-228616" algn="l" defTabSz="9144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69" indent="-228616" algn="l" defTabSz="9144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000" indent="-228616" algn="l" defTabSz="9144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230" indent="-228616" algn="l" defTabSz="9144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459" indent="-228616" algn="l" defTabSz="9144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9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61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4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2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53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84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612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847" algn="l" defTabSz="91446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navigation bar">
            <a:extLst>
              <a:ext uri="{FF2B5EF4-FFF2-40B4-BE49-F238E27FC236}">
                <a16:creationId xmlns:a16="http://schemas.microsoft.com/office/drawing/2014/main" id="{3527875B-EFF2-7A4B-0807-9E005A4C5F78}"/>
              </a:ext>
            </a:extLst>
          </p:cNvPr>
          <p:cNvGrpSpPr/>
          <p:nvPr/>
        </p:nvGrpSpPr>
        <p:grpSpPr>
          <a:xfrm>
            <a:off x="0" y="0"/>
            <a:ext cx="9144000" cy="996043"/>
            <a:chOff x="0" y="0"/>
            <a:chExt cx="9144000" cy="9960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7386D0-B9B7-F4AA-699D-E9B50A6127B9}"/>
                </a:ext>
              </a:extLst>
            </p:cNvPr>
            <p:cNvSpPr/>
            <p:nvPr/>
          </p:nvSpPr>
          <p:spPr>
            <a:xfrm>
              <a:off x="0" y="0"/>
              <a:ext cx="9144000" cy="9960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3001"/>
                <a:t>Gas Detekt</a:t>
              </a:r>
            </a:p>
          </p:txBody>
        </p:sp>
        <p:pic>
          <p:nvPicPr>
            <p:cNvPr id="10" name="Graphic 9" descr="Add outline">
              <a:extLst>
                <a:ext uri="{FF2B5EF4-FFF2-40B4-BE49-F238E27FC236}">
                  <a16:creationId xmlns:a16="http://schemas.microsoft.com/office/drawing/2014/main" id="{57C053CB-A773-3E17-6E31-95A7A1E7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0228" y="171449"/>
              <a:ext cx="648000" cy="648000"/>
            </a:xfrm>
            <a:prstGeom prst="rect">
              <a:avLst/>
            </a:prstGeom>
          </p:spPr>
        </p:pic>
        <p:pic>
          <p:nvPicPr>
            <p:cNvPr id="12" name="Graphic 11" descr="Hamburger Menu Icon outline">
              <a:extLst>
                <a:ext uri="{FF2B5EF4-FFF2-40B4-BE49-F238E27FC236}">
                  <a16:creationId xmlns:a16="http://schemas.microsoft.com/office/drawing/2014/main" id="{877DB158-19F6-5A53-F323-C50E73E8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772" y="45449"/>
              <a:ext cx="900000" cy="9000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3C4DAF-8AAA-08B9-D28E-30D4DC3B540D}"/>
              </a:ext>
            </a:extLst>
          </p:cNvPr>
          <p:cNvSpPr txBox="1"/>
          <p:nvPr/>
        </p:nvSpPr>
        <p:spPr>
          <a:xfrm>
            <a:off x="391882" y="1167492"/>
            <a:ext cx="8360229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001"/>
              <a:t>Welcome  Nguyen Hung</a:t>
            </a:r>
          </a:p>
        </p:txBody>
      </p:sp>
      <p:grpSp>
        <p:nvGrpSpPr>
          <p:cNvPr id="30" name="room cell 1">
            <a:extLst>
              <a:ext uri="{FF2B5EF4-FFF2-40B4-BE49-F238E27FC236}">
                <a16:creationId xmlns:a16="http://schemas.microsoft.com/office/drawing/2014/main" id="{7E59E9CB-2DE7-CE29-9179-F25F5419772B}"/>
              </a:ext>
            </a:extLst>
          </p:cNvPr>
          <p:cNvGrpSpPr/>
          <p:nvPr/>
        </p:nvGrpSpPr>
        <p:grpSpPr>
          <a:xfrm>
            <a:off x="391880" y="2046071"/>
            <a:ext cx="8360229" cy="2759529"/>
            <a:chOff x="391885" y="2024744"/>
            <a:chExt cx="8360229" cy="275952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CDF92D3-D982-5809-40E5-6636F9519993}"/>
                </a:ext>
              </a:extLst>
            </p:cNvPr>
            <p:cNvSpPr/>
            <p:nvPr/>
          </p:nvSpPr>
          <p:spPr>
            <a:xfrm>
              <a:off x="391885" y="2024744"/>
              <a:ext cx="8360229" cy="27595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205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E3B9CA-1C19-99E3-B697-3D769A1CC573}"/>
                </a:ext>
              </a:extLst>
            </p:cNvPr>
            <p:cNvSpPr txBox="1"/>
            <p:nvPr/>
          </p:nvSpPr>
          <p:spPr>
            <a:xfrm>
              <a:off x="718457" y="2302328"/>
              <a:ext cx="7151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800"/>
                <a:t>New Area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CAE199E-C31E-6E06-DA7A-A5920A843B77}"/>
                </a:ext>
              </a:extLst>
            </p:cNvPr>
            <p:cNvCxnSpPr/>
            <p:nvPr/>
          </p:nvCxnSpPr>
          <p:spPr>
            <a:xfrm>
              <a:off x="824592" y="2954195"/>
              <a:ext cx="7494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Graphic 21" descr="Fire with solid fill">
              <a:extLst>
                <a:ext uri="{FF2B5EF4-FFF2-40B4-BE49-F238E27FC236}">
                  <a16:creationId xmlns:a16="http://schemas.microsoft.com/office/drawing/2014/main" id="{550FFFE7-7841-E2B1-91D6-3567CBD2D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9058" y="3128802"/>
              <a:ext cx="392709" cy="392709"/>
            </a:xfrm>
            <a:prstGeom prst="rect">
              <a:avLst/>
            </a:prstGeom>
          </p:spPr>
        </p:pic>
        <p:pic>
          <p:nvPicPr>
            <p:cNvPr id="24" name="Graphic 23" descr="Diamond Suit with solid fill">
              <a:extLst>
                <a:ext uri="{FF2B5EF4-FFF2-40B4-BE49-F238E27FC236}">
                  <a16:creationId xmlns:a16="http://schemas.microsoft.com/office/drawing/2014/main" id="{9DFE5D90-BB17-F03C-DCB9-D52D45B8A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058" y="3655148"/>
              <a:ext cx="387177" cy="387177"/>
            </a:xfrm>
            <a:prstGeom prst="rect">
              <a:avLst/>
            </a:prstGeom>
          </p:spPr>
        </p:pic>
        <p:pic>
          <p:nvPicPr>
            <p:cNvPr id="26" name="Graphic 25" descr="Hashtag with solid fill">
              <a:extLst>
                <a:ext uri="{FF2B5EF4-FFF2-40B4-BE49-F238E27FC236}">
                  <a16:creationId xmlns:a16="http://schemas.microsoft.com/office/drawing/2014/main" id="{E5940221-E8C8-C8D7-5663-495D7CBFF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1898" y="4088308"/>
              <a:ext cx="387176" cy="38717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CCCF2B-9772-3E87-6C2F-0EB33F8EFEA6}"/>
                </a:ext>
              </a:extLst>
            </p:cNvPr>
            <p:cNvSpPr txBox="1"/>
            <p:nvPr/>
          </p:nvSpPr>
          <p:spPr>
            <a:xfrm>
              <a:off x="1206235" y="3128802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No Gas Leak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D944A6-2EBF-6D8E-9601-FBDC28A9E60D}"/>
                </a:ext>
              </a:extLst>
            </p:cNvPr>
            <p:cNvSpPr txBox="1"/>
            <p:nvPr/>
          </p:nvSpPr>
          <p:spPr>
            <a:xfrm>
              <a:off x="1206235" y="3619855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Normal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37E2A1-409B-609D-1E6D-5A58FE7F12CA}"/>
                </a:ext>
              </a:extLst>
            </p:cNvPr>
            <p:cNvSpPr txBox="1"/>
            <p:nvPr/>
          </p:nvSpPr>
          <p:spPr>
            <a:xfrm>
              <a:off x="1206235" y="4051063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Sensor index: 0</a:t>
              </a:r>
            </a:p>
          </p:txBody>
        </p:sp>
      </p:grpSp>
      <p:grpSp>
        <p:nvGrpSpPr>
          <p:cNvPr id="32" name="room cell 2">
            <a:extLst>
              <a:ext uri="{FF2B5EF4-FFF2-40B4-BE49-F238E27FC236}">
                <a16:creationId xmlns:a16="http://schemas.microsoft.com/office/drawing/2014/main" id="{AD1C5A8B-955A-09E7-A794-2B3C59B42C94}"/>
              </a:ext>
            </a:extLst>
          </p:cNvPr>
          <p:cNvGrpSpPr/>
          <p:nvPr/>
        </p:nvGrpSpPr>
        <p:grpSpPr>
          <a:xfrm>
            <a:off x="391880" y="5402707"/>
            <a:ext cx="8360229" cy="2759529"/>
            <a:chOff x="391885" y="2024744"/>
            <a:chExt cx="8360229" cy="275952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F13D700-A6F2-878D-3D3B-D0D7BCFCC018}"/>
                </a:ext>
              </a:extLst>
            </p:cNvPr>
            <p:cNvSpPr/>
            <p:nvPr/>
          </p:nvSpPr>
          <p:spPr>
            <a:xfrm>
              <a:off x="391885" y="2024744"/>
              <a:ext cx="8360229" cy="275952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205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3E838C-E2D2-4720-D357-FD3CC706326A}"/>
                </a:ext>
              </a:extLst>
            </p:cNvPr>
            <p:cNvSpPr txBox="1"/>
            <p:nvPr/>
          </p:nvSpPr>
          <p:spPr>
            <a:xfrm>
              <a:off x="718457" y="2302328"/>
              <a:ext cx="7151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800"/>
                <a:t>Kitchen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0FB26D-6B3F-C571-00B5-25F7B8E8F6EC}"/>
                </a:ext>
              </a:extLst>
            </p:cNvPr>
            <p:cNvCxnSpPr/>
            <p:nvPr/>
          </p:nvCxnSpPr>
          <p:spPr>
            <a:xfrm>
              <a:off x="824592" y="2954195"/>
              <a:ext cx="7494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Graphic 35" descr="Fire with solid fill">
              <a:extLst>
                <a:ext uri="{FF2B5EF4-FFF2-40B4-BE49-F238E27FC236}">
                  <a16:creationId xmlns:a16="http://schemas.microsoft.com/office/drawing/2014/main" id="{B79C3B46-6180-84AF-0895-A62509DE8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9058" y="3128802"/>
              <a:ext cx="392709" cy="392709"/>
            </a:xfrm>
            <a:prstGeom prst="rect">
              <a:avLst/>
            </a:prstGeom>
          </p:spPr>
        </p:pic>
        <p:pic>
          <p:nvPicPr>
            <p:cNvPr id="37" name="Graphic 36" descr="Diamond Suit with solid fill">
              <a:extLst>
                <a:ext uri="{FF2B5EF4-FFF2-40B4-BE49-F238E27FC236}">
                  <a16:creationId xmlns:a16="http://schemas.microsoft.com/office/drawing/2014/main" id="{6FFC8093-173B-0E8F-2A53-156F33FD6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9058" y="3655148"/>
              <a:ext cx="387177" cy="387177"/>
            </a:xfrm>
            <a:prstGeom prst="rect">
              <a:avLst/>
            </a:prstGeom>
          </p:spPr>
        </p:pic>
        <p:pic>
          <p:nvPicPr>
            <p:cNvPr id="38" name="Graphic 37" descr="Hashtag with solid fill">
              <a:extLst>
                <a:ext uri="{FF2B5EF4-FFF2-40B4-BE49-F238E27FC236}">
                  <a16:creationId xmlns:a16="http://schemas.microsoft.com/office/drawing/2014/main" id="{638576FD-B1BE-AB52-DB5B-0A45241C0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1898" y="4088308"/>
              <a:ext cx="387176" cy="38717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C8E8079-5421-6472-A867-239E166AE767}"/>
                </a:ext>
              </a:extLst>
            </p:cNvPr>
            <p:cNvSpPr txBox="1"/>
            <p:nvPr/>
          </p:nvSpPr>
          <p:spPr>
            <a:xfrm>
              <a:off x="1206235" y="3128802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Warning! Gas Leak Detection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B02C15-D072-5A90-35FC-034AB3C3ACC1}"/>
                </a:ext>
              </a:extLst>
            </p:cNvPr>
            <p:cNvSpPr txBox="1"/>
            <p:nvPr/>
          </p:nvSpPr>
          <p:spPr>
            <a:xfrm>
              <a:off x="1206235" y="3619855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Danger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019B-EF09-05F7-F040-6E2E724953BB}"/>
                </a:ext>
              </a:extLst>
            </p:cNvPr>
            <p:cNvSpPr txBox="1"/>
            <p:nvPr/>
          </p:nvSpPr>
          <p:spPr>
            <a:xfrm>
              <a:off x="1206235" y="4051063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Sensor index: 124</a:t>
              </a:r>
            </a:p>
          </p:txBody>
        </p:sp>
      </p:grpSp>
      <p:grpSp>
        <p:nvGrpSpPr>
          <p:cNvPr id="42" name="room cell 3">
            <a:extLst>
              <a:ext uri="{FF2B5EF4-FFF2-40B4-BE49-F238E27FC236}">
                <a16:creationId xmlns:a16="http://schemas.microsoft.com/office/drawing/2014/main" id="{44916954-EE40-214E-01AF-250277CCD0C6}"/>
              </a:ext>
            </a:extLst>
          </p:cNvPr>
          <p:cNvGrpSpPr/>
          <p:nvPr/>
        </p:nvGrpSpPr>
        <p:grpSpPr>
          <a:xfrm>
            <a:off x="391880" y="8759344"/>
            <a:ext cx="8360229" cy="2759529"/>
            <a:chOff x="391885" y="2024744"/>
            <a:chExt cx="8360229" cy="275952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EBB3E0E3-9C81-6857-967E-8D0792D8690E}"/>
                </a:ext>
              </a:extLst>
            </p:cNvPr>
            <p:cNvSpPr/>
            <p:nvPr/>
          </p:nvSpPr>
          <p:spPr>
            <a:xfrm>
              <a:off x="391885" y="2024744"/>
              <a:ext cx="8360229" cy="275952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205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51F5E8-2B10-03BE-0C83-9B227E5BF158}"/>
                </a:ext>
              </a:extLst>
            </p:cNvPr>
            <p:cNvSpPr txBox="1"/>
            <p:nvPr/>
          </p:nvSpPr>
          <p:spPr>
            <a:xfrm>
              <a:off x="718457" y="2302328"/>
              <a:ext cx="7151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800"/>
                <a:t>Rom 304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FE35F2B-0E33-E4E0-09B4-CAD5AE0C2700}"/>
                </a:ext>
              </a:extLst>
            </p:cNvPr>
            <p:cNvCxnSpPr/>
            <p:nvPr/>
          </p:nvCxnSpPr>
          <p:spPr>
            <a:xfrm>
              <a:off x="824592" y="2954195"/>
              <a:ext cx="7494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6" name="Graphic 45" descr="Fire with solid fill">
              <a:extLst>
                <a:ext uri="{FF2B5EF4-FFF2-40B4-BE49-F238E27FC236}">
                  <a16:creationId xmlns:a16="http://schemas.microsoft.com/office/drawing/2014/main" id="{6844F1AA-3193-F899-497C-E1A65D90A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9058" y="3128802"/>
              <a:ext cx="392709" cy="392709"/>
            </a:xfrm>
            <a:prstGeom prst="rect">
              <a:avLst/>
            </a:prstGeom>
          </p:spPr>
        </p:pic>
        <p:pic>
          <p:nvPicPr>
            <p:cNvPr id="47" name="Graphic 46" descr="Diamond Suit with solid fill">
              <a:extLst>
                <a:ext uri="{FF2B5EF4-FFF2-40B4-BE49-F238E27FC236}">
                  <a16:creationId xmlns:a16="http://schemas.microsoft.com/office/drawing/2014/main" id="{069E0B99-36D8-5707-B527-B4468A1CD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9058" y="3655148"/>
              <a:ext cx="387177" cy="387177"/>
            </a:xfrm>
            <a:prstGeom prst="rect">
              <a:avLst/>
            </a:prstGeom>
          </p:spPr>
        </p:pic>
        <p:pic>
          <p:nvPicPr>
            <p:cNvPr id="48" name="Graphic 47" descr="Hashtag with solid fill">
              <a:extLst>
                <a:ext uri="{FF2B5EF4-FFF2-40B4-BE49-F238E27FC236}">
                  <a16:creationId xmlns:a16="http://schemas.microsoft.com/office/drawing/2014/main" id="{39BDDD16-7319-8CE6-F78F-D01592658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1898" y="4088308"/>
              <a:ext cx="387176" cy="387176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DC603F-B429-0355-504F-ABC7A988DD19}"/>
                </a:ext>
              </a:extLst>
            </p:cNvPr>
            <p:cNvSpPr txBox="1"/>
            <p:nvPr/>
          </p:nvSpPr>
          <p:spPr>
            <a:xfrm>
              <a:off x="1206235" y="3128802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Warning! Gas Leak Detection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375206-4398-B0BE-4AD4-B49D2965729F}"/>
                </a:ext>
              </a:extLst>
            </p:cNvPr>
            <p:cNvSpPr txBox="1"/>
            <p:nvPr/>
          </p:nvSpPr>
          <p:spPr>
            <a:xfrm>
              <a:off x="1206235" y="3619855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Very Danger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04A76F-1BCA-21A2-0AF7-BB13B01E79E0}"/>
                </a:ext>
              </a:extLst>
            </p:cNvPr>
            <p:cNvSpPr txBox="1"/>
            <p:nvPr/>
          </p:nvSpPr>
          <p:spPr>
            <a:xfrm>
              <a:off x="1206235" y="4051063"/>
              <a:ext cx="7113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/>
                <a:t>Sensor index: 227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3EB777D-EF59-6F38-55B4-DFA1604C8455}"/>
              </a:ext>
            </a:extLst>
          </p:cNvPr>
          <p:cNvSpPr/>
          <p:nvPr/>
        </p:nvSpPr>
        <p:spPr>
          <a:xfrm>
            <a:off x="0" y="0"/>
            <a:ext cx="9144000" cy="121920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190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navigation bar">
            <a:extLst>
              <a:ext uri="{FF2B5EF4-FFF2-40B4-BE49-F238E27FC236}">
                <a16:creationId xmlns:a16="http://schemas.microsoft.com/office/drawing/2014/main" id="{3527875B-EFF2-7A4B-0807-9E005A4C5F78}"/>
              </a:ext>
            </a:extLst>
          </p:cNvPr>
          <p:cNvGrpSpPr/>
          <p:nvPr/>
        </p:nvGrpSpPr>
        <p:grpSpPr>
          <a:xfrm>
            <a:off x="1" y="0"/>
            <a:ext cx="9144000" cy="996043"/>
            <a:chOff x="-11202" y="0"/>
            <a:chExt cx="9155203" cy="9960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7386D0-B9B7-F4AA-699D-E9B50A6127B9}"/>
                </a:ext>
              </a:extLst>
            </p:cNvPr>
            <p:cNvSpPr/>
            <p:nvPr/>
          </p:nvSpPr>
          <p:spPr>
            <a:xfrm>
              <a:off x="-11202" y="0"/>
              <a:ext cx="9155203" cy="9960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3001"/>
                <a:t>Room 1203</a:t>
              </a:r>
            </a:p>
          </p:txBody>
        </p:sp>
        <p:pic>
          <p:nvPicPr>
            <p:cNvPr id="10" name="Graphic 9" descr="Add outline">
              <a:extLst>
                <a:ext uri="{FF2B5EF4-FFF2-40B4-BE49-F238E27FC236}">
                  <a16:creationId xmlns:a16="http://schemas.microsoft.com/office/drawing/2014/main" id="{57C053CB-A773-3E17-6E31-95A7A1E7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0228" y="171449"/>
              <a:ext cx="648000" cy="648000"/>
            </a:xfrm>
            <a:prstGeom prst="rect">
              <a:avLst/>
            </a:prstGeom>
          </p:spPr>
        </p:pic>
        <p:pic>
          <p:nvPicPr>
            <p:cNvPr id="12" name="Graphic 11" descr="Hamburger Menu Icon outline">
              <a:extLst>
                <a:ext uri="{FF2B5EF4-FFF2-40B4-BE49-F238E27FC236}">
                  <a16:creationId xmlns:a16="http://schemas.microsoft.com/office/drawing/2014/main" id="{877DB158-19F6-5A53-F323-C50E73E8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772" y="45449"/>
              <a:ext cx="900000" cy="9000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3C4DAF-8AAA-08B9-D28E-30D4DC3B540D}"/>
              </a:ext>
            </a:extLst>
          </p:cNvPr>
          <p:cNvSpPr txBox="1"/>
          <p:nvPr/>
        </p:nvSpPr>
        <p:spPr>
          <a:xfrm>
            <a:off x="391882" y="1347109"/>
            <a:ext cx="8360229" cy="1015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VN" sz="3001"/>
              <a:t>Name: Room 1203</a:t>
            </a:r>
          </a:p>
          <a:p>
            <a:r>
              <a:rPr lang="en-VN" sz="3001"/>
              <a:t>Status: </a:t>
            </a:r>
            <a:r>
              <a:rPr lang="en-VN" sz="3001">
                <a:solidFill>
                  <a:schemeClr val="accent6">
                    <a:lumMod val="75000"/>
                  </a:schemeClr>
                </a:solidFill>
              </a:rPr>
              <a:t>Normal</a:t>
            </a:r>
            <a:r>
              <a:rPr lang="en-VN" sz="3001"/>
              <a:t>			Gas sensor: </a:t>
            </a:r>
            <a:r>
              <a:rPr lang="en-VN" sz="3001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0FA4AE-7D8C-8F28-4D80-D020941F97A0}"/>
              </a:ext>
            </a:extLst>
          </p:cNvPr>
          <p:cNvSpPr/>
          <p:nvPr/>
        </p:nvSpPr>
        <p:spPr>
          <a:xfrm>
            <a:off x="391880" y="2754078"/>
            <a:ext cx="8360229" cy="1719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20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75E9F-6208-9F8A-4796-D0D56B199397}"/>
              </a:ext>
            </a:extLst>
          </p:cNvPr>
          <p:cNvSpPr txBox="1"/>
          <p:nvPr/>
        </p:nvSpPr>
        <p:spPr>
          <a:xfrm>
            <a:off x="530677" y="2921558"/>
            <a:ext cx="8082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/>
              <a:t>Device: Gas Detect Robot</a:t>
            </a:r>
          </a:p>
          <a:p>
            <a:r>
              <a:rPr lang="en-VN" sz="2800"/>
              <a:t>S/N: RB23GD0001</a:t>
            </a:r>
          </a:p>
          <a:p>
            <a:r>
              <a:rPr lang="en-VN" sz="2800">
                <a:solidFill>
                  <a:schemeClr val="accent6">
                    <a:lumMod val="75000"/>
                  </a:schemeClr>
                </a:solidFill>
              </a:rPr>
              <a:t>Connection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92BC13-2EB3-5207-FBF2-9569932E5EC0}"/>
              </a:ext>
            </a:extLst>
          </p:cNvPr>
          <p:cNvSpPr/>
          <p:nvPr/>
        </p:nvSpPr>
        <p:spPr>
          <a:xfrm>
            <a:off x="6711044" y="3222167"/>
            <a:ext cx="1649186" cy="7837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3001"/>
              <a:t>Connect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0CC16D-86C1-5223-10A6-8DF930E38123}"/>
              </a:ext>
            </a:extLst>
          </p:cNvPr>
          <p:cNvSpPr/>
          <p:nvPr/>
        </p:nvSpPr>
        <p:spPr>
          <a:xfrm>
            <a:off x="391880" y="4882244"/>
            <a:ext cx="8360229" cy="552247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20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65A68-2C03-83A1-3812-F05A76037D86}"/>
              </a:ext>
            </a:extLst>
          </p:cNvPr>
          <p:cNvSpPr/>
          <p:nvPr/>
        </p:nvSpPr>
        <p:spPr>
          <a:xfrm>
            <a:off x="0" y="10678886"/>
            <a:ext cx="9144000" cy="15131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205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326266-F898-4EC9-C3E1-9B0A2CB3C277}"/>
              </a:ext>
            </a:extLst>
          </p:cNvPr>
          <p:cNvSpPr/>
          <p:nvPr/>
        </p:nvSpPr>
        <p:spPr>
          <a:xfrm>
            <a:off x="391879" y="10921788"/>
            <a:ext cx="996043" cy="9960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205"/>
          </a:p>
        </p:txBody>
      </p:sp>
      <p:pic>
        <p:nvPicPr>
          <p:cNvPr id="23" name="Graphic 22" descr="Play with solid fill">
            <a:extLst>
              <a:ext uri="{FF2B5EF4-FFF2-40B4-BE49-F238E27FC236}">
                <a16:creationId xmlns:a16="http://schemas.microsoft.com/office/drawing/2014/main" id="{CFE44CFA-6455-8E2E-656C-E2CC723E7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325" y="11059808"/>
            <a:ext cx="720000" cy="72000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CDCD756C-66A9-5B11-6502-C3B7E2EDFC04}"/>
              </a:ext>
            </a:extLst>
          </p:cNvPr>
          <p:cNvSpPr/>
          <p:nvPr/>
        </p:nvSpPr>
        <p:spPr>
          <a:xfrm>
            <a:off x="2232923" y="10921788"/>
            <a:ext cx="996043" cy="9960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205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A372C1-32B1-6C33-23D0-EA31F35D14D9}"/>
              </a:ext>
            </a:extLst>
          </p:cNvPr>
          <p:cNvSpPr/>
          <p:nvPr/>
        </p:nvSpPr>
        <p:spPr>
          <a:xfrm>
            <a:off x="4073979" y="10937420"/>
            <a:ext cx="996043" cy="9960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205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0466AF-FB17-6496-B5EF-1D2ABFAB612C}"/>
              </a:ext>
            </a:extLst>
          </p:cNvPr>
          <p:cNvSpPr/>
          <p:nvPr/>
        </p:nvSpPr>
        <p:spPr>
          <a:xfrm>
            <a:off x="5915022" y="10937420"/>
            <a:ext cx="996043" cy="9960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205"/>
          </a:p>
        </p:txBody>
      </p:sp>
      <p:pic>
        <p:nvPicPr>
          <p:cNvPr id="58" name="Graphic 57" descr="Pause with solid fill">
            <a:extLst>
              <a:ext uri="{FF2B5EF4-FFF2-40B4-BE49-F238E27FC236}">
                <a16:creationId xmlns:a16="http://schemas.microsoft.com/office/drawing/2014/main" id="{FE10E414-23C4-D08F-A3CA-89CEF65300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0949" y="11075442"/>
            <a:ext cx="720000" cy="720000"/>
          </a:xfrm>
          <a:prstGeom prst="rect">
            <a:avLst/>
          </a:prstGeom>
        </p:spPr>
      </p:pic>
      <p:pic>
        <p:nvPicPr>
          <p:cNvPr id="60" name="Graphic 59" descr="Close with solid fill">
            <a:extLst>
              <a:ext uri="{FF2B5EF4-FFF2-40B4-BE49-F238E27FC236}">
                <a16:creationId xmlns:a16="http://schemas.microsoft.com/office/drawing/2014/main" id="{C3B893E7-748F-E2FC-312F-455049199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189" y="11081580"/>
            <a:ext cx="720000" cy="720000"/>
          </a:xfrm>
          <a:prstGeom prst="rect">
            <a:avLst/>
          </a:prstGeom>
        </p:spPr>
      </p:pic>
      <p:pic>
        <p:nvPicPr>
          <p:cNvPr id="62" name="Graphic 61" descr="Add with solid fill">
            <a:extLst>
              <a:ext uri="{FF2B5EF4-FFF2-40B4-BE49-F238E27FC236}">
                <a16:creationId xmlns:a16="http://schemas.microsoft.com/office/drawing/2014/main" id="{2C655009-1A18-FACB-DC71-AA24EFF0DD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53044" y="11075442"/>
            <a:ext cx="720000" cy="720000"/>
          </a:xfrm>
          <a:prstGeom prst="rect">
            <a:avLst/>
          </a:prstGeom>
        </p:spPr>
      </p:pic>
      <p:pic>
        <p:nvPicPr>
          <p:cNvPr id="64" name="Graphic 63" descr="Badge Unfollow with solid fill">
            <a:extLst>
              <a:ext uri="{FF2B5EF4-FFF2-40B4-BE49-F238E27FC236}">
                <a16:creationId xmlns:a16="http://schemas.microsoft.com/office/drawing/2014/main" id="{C71AEC4E-1398-27D1-AE52-7B05CE8803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4738" y="10818501"/>
            <a:ext cx="1227371" cy="1227371"/>
          </a:xfrm>
          <a:prstGeom prst="rect">
            <a:avLst/>
          </a:prstGeom>
        </p:spPr>
      </p:pic>
      <p:pic>
        <p:nvPicPr>
          <p:cNvPr id="66" name="Picture 65" descr="A red marker drawn on a grid paper&#10;&#10;Description automatically generated">
            <a:extLst>
              <a:ext uri="{FF2B5EF4-FFF2-40B4-BE49-F238E27FC236}">
                <a16:creationId xmlns:a16="http://schemas.microsoft.com/office/drawing/2014/main" id="{F22EBC00-05DB-58AF-5DD2-6CD476BE0DC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0791" y="4928085"/>
            <a:ext cx="8207836" cy="5430788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6B5AB9D-9D99-ACCB-05A9-85494A34B0AE}"/>
              </a:ext>
            </a:extLst>
          </p:cNvPr>
          <p:cNvSpPr/>
          <p:nvPr/>
        </p:nvSpPr>
        <p:spPr>
          <a:xfrm>
            <a:off x="0" y="0"/>
            <a:ext cx="9143999" cy="121920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8801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navigation bar">
            <a:extLst>
              <a:ext uri="{FF2B5EF4-FFF2-40B4-BE49-F238E27FC236}">
                <a16:creationId xmlns:a16="http://schemas.microsoft.com/office/drawing/2014/main" id="{3527875B-EFF2-7A4B-0807-9E005A4C5F78}"/>
              </a:ext>
            </a:extLst>
          </p:cNvPr>
          <p:cNvGrpSpPr/>
          <p:nvPr/>
        </p:nvGrpSpPr>
        <p:grpSpPr>
          <a:xfrm>
            <a:off x="1" y="0"/>
            <a:ext cx="9144000" cy="996043"/>
            <a:chOff x="-11202" y="0"/>
            <a:chExt cx="9155203" cy="9960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7386D0-B9B7-F4AA-699D-E9B50A6127B9}"/>
                </a:ext>
              </a:extLst>
            </p:cNvPr>
            <p:cNvSpPr/>
            <p:nvPr/>
          </p:nvSpPr>
          <p:spPr>
            <a:xfrm>
              <a:off x="-11202" y="0"/>
              <a:ext cx="9155203" cy="9960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sz="3001"/>
                <a:t>Gas detection robot</a:t>
              </a:r>
            </a:p>
          </p:txBody>
        </p:sp>
        <p:pic>
          <p:nvPicPr>
            <p:cNvPr id="12" name="Graphic 11" descr="Hamburger Menu Icon outline">
              <a:extLst>
                <a:ext uri="{FF2B5EF4-FFF2-40B4-BE49-F238E27FC236}">
                  <a16:creationId xmlns:a16="http://schemas.microsoft.com/office/drawing/2014/main" id="{877DB158-19F6-5A53-F323-C50E73E8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72" y="45449"/>
              <a:ext cx="900000" cy="900000"/>
            </a:xfrm>
            <a:prstGeom prst="rect">
              <a:avLst/>
            </a:prstGeom>
          </p:spPr>
        </p:pic>
      </p:grpSp>
      <p:pic>
        <p:nvPicPr>
          <p:cNvPr id="9" name="Graphic 8" descr="Miscellaneous outline">
            <a:extLst>
              <a:ext uri="{FF2B5EF4-FFF2-40B4-BE49-F238E27FC236}">
                <a16:creationId xmlns:a16="http://schemas.microsoft.com/office/drawing/2014/main" id="{3B86AB25-0439-9B0C-6C31-A7C24E698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318627" y="167015"/>
            <a:ext cx="720000" cy="7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3C4DAF-8AAA-08B9-D28E-30D4DC3B540D}"/>
              </a:ext>
            </a:extLst>
          </p:cNvPr>
          <p:cNvSpPr txBox="1"/>
          <p:nvPr/>
        </p:nvSpPr>
        <p:spPr>
          <a:xfrm>
            <a:off x="596244" y="5374117"/>
            <a:ext cx="8082637" cy="1015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VN" sz="3001"/>
              <a:t>Model Name:</a:t>
            </a:r>
          </a:p>
          <a:p>
            <a:r>
              <a:rPr lang="en-VN" sz="3001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VN" sz="3001">
                <a:solidFill>
                  <a:schemeClr val="tx1">
                    <a:lumMod val="50000"/>
                    <a:lumOff val="50000"/>
                  </a:schemeClr>
                </a:solidFill>
              </a:rPr>
              <a:t>Gas detetction robot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75E9F-6208-9F8A-4796-D0D56B199397}"/>
              </a:ext>
            </a:extLst>
          </p:cNvPr>
          <p:cNvSpPr txBox="1"/>
          <p:nvPr/>
        </p:nvSpPr>
        <p:spPr>
          <a:xfrm>
            <a:off x="550224" y="9344743"/>
            <a:ext cx="8082636" cy="2677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VN" sz="2800"/>
              <a:t>Specification:</a:t>
            </a:r>
          </a:p>
          <a:p>
            <a:pPr marL="457200" indent="-457200">
              <a:buFontTx/>
              <a:buChar char="-"/>
            </a:pPr>
            <a:r>
              <a:rPr lang="en-V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Board: Raspberry pi 3</a:t>
            </a:r>
          </a:p>
          <a:p>
            <a:pPr marL="457200" indent="-457200">
              <a:buFontTx/>
              <a:buChar char="-"/>
            </a:pPr>
            <a:r>
              <a:rPr lang="en-V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CPU: 64-bit quad-core ARM</a:t>
            </a:r>
          </a:p>
          <a:p>
            <a:pPr marL="457200" indent="-457200">
              <a:buFontTx/>
              <a:buChar char="-"/>
            </a:pPr>
            <a:r>
              <a:rPr lang="en-V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Connection: Wireless LAN</a:t>
            </a:r>
          </a:p>
          <a:p>
            <a:pPr marL="457200" indent="-457200">
              <a:buFontTx/>
              <a:buChar char="-"/>
            </a:pPr>
            <a:r>
              <a:rPr lang="en-V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Memory: 1GB </a:t>
            </a:r>
          </a:p>
          <a:p>
            <a:pPr marL="457200" indent="-457200">
              <a:buFontTx/>
              <a:buChar char="-"/>
            </a:pPr>
            <a:r>
              <a:rPr lang="en-VN" sz="2800">
                <a:solidFill>
                  <a:schemeClr val="tx1">
                    <a:lumMod val="50000"/>
                    <a:lumOff val="50000"/>
                  </a:schemeClr>
                </a:solidFill>
              </a:rPr>
              <a:t>.....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0CC16D-86C1-5223-10A6-8DF930E38123}"/>
              </a:ext>
            </a:extLst>
          </p:cNvPr>
          <p:cNvSpPr/>
          <p:nvPr/>
        </p:nvSpPr>
        <p:spPr>
          <a:xfrm>
            <a:off x="991542" y="1381259"/>
            <a:ext cx="7200000" cy="36360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sz="1205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B5AB9D-9D99-ACCB-05A9-85494A34B0AE}"/>
              </a:ext>
            </a:extLst>
          </p:cNvPr>
          <p:cNvSpPr/>
          <p:nvPr/>
        </p:nvSpPr>
        <p:spPr>
          <a:xfrm>
            <a:off x="0" y="0"/>
            <a:ext cx="9143999" cy="121920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6" name="Picture 15" descr="A robot with wheels and wires&#10;&#10;Description automatically generated">
            <a:extLst>
              <a:ext uri="{FF2B5EF4-FFF2-40B4-BE49-F238E27FC236}">
                <a16:creationId xmlns:a16="http://schemas.microsoft.com/office/drawing/2014/main" id="{418EC312-BA96-DCFC-188A-1740F4F63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693" y="1405945"/>
            <a:ext cx="7102065" cy="35607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B19FBD-2124-637A-49B8-07D83A7992EF}"/>
              </a:ext>
            </a:extLst>
          </p:cNvPr>
          <p:cNvSpPr txBox="1"/>
          <p:nvPr/>
        </p:nvSpPr>
        <p:spPr>
          <a:xfrm>
            <a:off x="596244" y="6697818"/>
            <a:ext cx="8082637" cy="1015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VN" sz="3001"/>
              <a:t>Serial Number:</a:t>
            </a:r>
          </a:p>
          <a:p>
            <a:r>
              <a:rPr lang="en-VN" sz="3001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VN" sz="3001">
                <a:solidFill>
                  <a:schemeClr val="tx1">
                    <a:lumMod val="50000"/>
                    <a:lumOff val="50000"/>
                  </a:schemeClr>
                </a:solidFill>
              </a:rPr>
              <a:t>RB23GD0001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F635CF-9EB2-CD53-59E0-80C215FE323B}"/>
              </a:ext>
            </a:extLst>
          </p:cNvPr>
          <p:cNvSpPr txBox="1"/>
          <p:nvPr/>
        </p:nvSpPr>
        <p:spPr>
          <a:xfrm>
            <a:off x="596244" y="8021042"/>
            <a:ext cx="8082637" cy="1015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VN" sz="3001"/>
              <a:t>Status:</a:t>
            </a:r>
          </a:p>
          <a:p>
            <a:r>
              <a:rPr lang="en-VN" sz="3001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VN" sz="3001">
                <a:solidFill>
                  <a:schemeClr val="tx1">
                    <a:lumMod val="50000"/>
                    <a:lumOff val="50000"/>
                  </a:schemeClr>
                </a:solidFill>
              </a:rPr>
              <a:t>inactive</a:t>
            </a:r>
          </a:p>
        </p:txBody>
      </p:sp>
    </p:spTree>
    <p:extLst>
      <p:ext uri="{BB962C8B-B14F-4D97-AF65-F5344CB8AC3E}">
        <p14:creationId xmlns:p14="http://schemas.microsoft.com/office/powerpoint/2010/main" val="289075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F3C4DAF-8AAA-08B9-D28E-30D4DC3B540D}"/>
              </a:ext>
            </a:extLst>
          </p:cNvPr>
          <p:cNvSpPr txBox="1"/>
          <p:nvPr/>
        </p:nvSpPr>
        <p:spPr>
          <a:xfrm>
            <a:off x="1733889" y="5879823"/>
            <a:ext cx="56762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VN" sz="360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B5AB9D-9D99-ACCB-05A9-85494A34B0AE}"/>
              </a:ext>
            </a:extLst>
          </p:cNvPr>
          <p:cNvSpPr/>
          <p:nvPr/>
        </p:nvSpPr>
        <p:spPr>
          <a:xfrm>
            <a:off x="0" y="0"/>
            <a:ext cx="9143999" cy="121920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5A64B-B1CD-EB9A-643D-7233F5265A61}"/>
              </a:ext>
            </a:extLst>
          </p:cNvPr>
          <p:cNvSpPr txBox="1"/>
          <p:nvPr/>
        </p:nvSpPr>
        <p:spPr>
          <a:xfrm>
            <a:off x="1733888" y="7025063"/>
            <a:ext cx="56762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VN" sz="360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CEF88E1-00A4-8552-B9AB-681FFB450920}"/>
              </a:ext>
            </a:extLst>
          </p:cNvPr>
          <p:cNvSpPr/>
          <p:nvPr/>
        </p:nvSpPr>
        <p:spPr>
          <a:xfrm>
            <a:off x="2712862" y="8562155"/>
            <a:ext cx="3718269" cy="8175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600" b="1"/>
              <a:t>SIGN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E2E1F-ED96-FE11-AD65-3F3F1E6FB4DB}"/>
              </a:ext>
            </a:extLst>
          </p:cNvPr>
          <p:cNvSpPr txBox="1"/>
          <p:nvPr/>
        </p:nvSpPr>
        <p:spPr>
          <a:xfrm>
            <a:off x="1733886" y="9528575"/>
            <a:ext cx="567621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VN" sz="2400">
                <a:solidFill>
                  <a:schemeClr val="bg2">
                    <a:lumMod val="75000"/>
                  </a:schemeClr>
                </a:solidFill>
              </a:rPr>
              <a:t>Don’t have an account? </a:t>
            </a:r>
            <a:r>
              <a:rPr lang="en-VN" sz="2400" b="1">
                <a:solidFill>
                  <a:srgbClr val="0070C0"/>
                </a:solidFill>
              </a:rPr>
              <a:t>Create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13ADF-0D55-DAA0-1127-B2E3C3AA707C}"/>
              </a:ext>
            </a:extLst>
          </p:cNvPr>
          <p:cNvSpPr txBox="1"/>
          <p:nvPr/>
        </p:nvSpPr>
        <p:spPr>
          <a:xfrm>
            <a:off x="1733886" y="3981599"/>
            <a:ext cx="5676219" cy="13542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VN" sz="5400" b="1">
                <a:solidFill>
                  <a:schemeClr val="tx1"/>
                </a:solidFill>
              </a:rPr>
              <a:t>Gas Detekt</a:t>
            </a:r>
          </a:p>
          <a:p>
            <a:pPr algn="ctr"/>
            <a:r>
              <a:rPr lang="en-VN" sz="2800">
                <a:solidFill>
                  <a:schemeClr val="bg2">
                    <a:lumMod val="75000"/>
                  </a:schemeClr>
                </a:solidFill>
              </a:rPr>
              <a:t>Connect to Robot</a:t>
            </a:r>
          </a:p>
        </p:txBody>
      </p:sp>
      <p:pic>
        <p:nvPicPr>
          <p:cNvPr id="15" name="Picture 14" descr="A logo of a fire&#10;&#10;Description automatically generated">
            <a:extLst>
              <a:ext uri="{FF2B5EF4-FFF2-40B4-BE49-F238E27FC236}">
                <a16:creationId xmlns:a16="http://schemas.microsoft.com/office/drawing/2014/main" id="{B22E7C34-624B-83F4-0389-E2397E57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5" y="88197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122</Words>
  <Application>Microsoft Macintosh PowerPoint</Application>
  <PresentationFormat>Custom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QUANG HUNG 20183760</dc:creator>
  <cp:lastModifiedBy>NGUYEN QUANG HUNG 20183760</cp:lastModifiedBy>
  <cp:revision>36</cp:revision>
  <dcterms:created xsi:type="dcterms:W3CDTF">2023-07-19T07:21:29Z</dcterms:created>
  <dcterms:modified xsi:type="dcterms:W3CDTF">2023-07-19T09:42:35Z</dcterms:modified>
</cp:coreProperties>
</file>