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0" r:id="rId2"/>
    <p:sldId id="256" r:id="rId3"/>
    <p:sldId id="257" r:id="rId4"/>
    <p:sldId id="261" r:id="rId5"/>
    <p:sldId id="258" r:id="rId6"/>
    <p:sldId id="259"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EF4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92" d="100"/>
          <a:sy n="92" d="100"/>
        </p:scale>
        <p:origin x="49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a:pPr/>
              <a:t>11/7/2019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11/7/2019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11/7/2019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latin typeface="Arial"/>
              </a:rPr>
              <a:t>”</a:t>
            </a:r>
            <a:endParaRPr lang="en-US">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11/7/2019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11/7/2019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11/7/2019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a:t>11/7/2019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33C77-0158-454C-844F-B7AB9BD7DAD4}" type="slidenum">
              <a:rPr lang="en-US"/>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a:pPr/>
              <a:t>11/7/2019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a:pPr/>
              <a:t>11/7/2019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11/7/2019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a:t>11/7/2019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F9F0C5-380F-41C2-899A-BAC0F0927E16}"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a:pPr/>
              <a:t>11/7/2019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a:pPr/>
              <a:t>11/7/2019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a:pPr/>
              <a:t>11/7/2019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a:t>11/7/2019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954A3-9DFD-4C44-94BA-B95130A3BA1C}" type="slidenum">
              <a:rPr lang="en-US"/>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a:pPr/>
              <a:t>11/7/2019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a:pPr/>
              <a:t>11/7/2019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Interface and Transaction Report</a:t>
            </a:r>
            <a:br>
              <a:rPr lang="en-US" smtClean="0"/>
            </a:br>
            <a:r>
              <a:rPr lang="en-US"/>
              <a:t/>
            </a:r>
            <a:br>
              <a:rPr lang="en-US"/>
            </a:br>
            <a:r>
              <a:rPr lang="en-US" smtClean="0"/>
              <a:t/>
            </a:r>
            <a:br>
              <a:rPr lang="en-US" smtClean="0"/>
            </a:br>
            <a:r>
              <a:rPr lang="en-US"/>
              <a:t/>
            </a:r>
            <a:br>
              <a:rPr lang="en-US"/>
            </a:br>
            <a:r>
              <a:rPr lang="en-US" smtClean="0"/>
              <a:t>Tran Huu Toan  </a:t>
            </a:r>
            <a:br>
              <a:rPr lang="en-US" smtClean="0"/>
            </a:br>
            <a:r>
              <a:rPr lang="en-US" smtClean="0"/>
              <a:t>Date: 7/11/2019</a:t>
            </a:r>
            <a:endParaRPr lang="en-US"/>
          </a:p>
        </p:txBody>
      </p:sp>
    </p:spTree>
    <p:extLst>
      <p:ext uri="{BB962C8B-B14F-4D97-AF65-F5344CB8AC3E}">
        <p14:creationId xmlns:p14="http://schemas.microsoft.com/office/powerpoint/2010/main" val="33684965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85800" y="1174750"/>
            <a:ext cx="8440999" cy="5867399"/>
          </a:xfrm>
        </p:spPr>
        <p:txBody>
          <a:bodyPr>
            <a:normAutofit fontScale="92500" lnSpcReduction="10000"/>
          </a:bodyPr>
          <a:lstStyle/>
          <a:p>
            <a:pPr algn="l"/>
            <a:r>
              <a:rPr lang="en-US">
                <a:solidFill>
                  <a:srgbClr val="0070C0"/>
                </a:solidFill>
              </a:rPr>
              <a:t>interface</a:t>
            </a:r>
            <a:r>
              <a:rPr lang="en-US"/>
              <a:t> </a:t>
            </a:r>
            <a:r>
              <a:rPr lang="en-US" smtClean="0">
                <a:solidFill>
                  <a:schemeClr val="tx1"/>
                </a:solidFill>
              </a:rPr>
              <a:t>ifAes</a:t>
            </a:r>
            <a:r>
              <a:rPr lang="en-US" smtClean="0"/>
              <a:t>;</a:t>
            </a:r>
            <a:endParaRPr lang="en-US"/>
          </a:p>
          <a:p>
            <a:pPr algn="l"/>
            <a:endParaRPr lang="en-US"/>
          </a:p>
          <a:p>
            <a:pPr algn="l"/>
            <a:r>
              <a:rPr lang="en-US">
                <a:solidFill>
                  <a:schemeClr val="accent2"/>
                </a:solidFill>
              </a:rPr>
              <a:t>//input DUT</a:t>
            </a:r>
          </a:p>
          <a:p>
            <a:pPr algn="l"/>
            <a:r>
              <a:rPr lang="en-US"/>
              <a:t>  </a:t>
            </a:r>
            <a:r>
              <a:rPr lang="en-US">
                <a:solidFill>
                  <a:srgbClr val="0070C0"/>
                </a:solidFill>
              </a:rPr>
              <a:t>logic</a:t>
            </a:r>
            <a:r>
              <a:rPr lang="en-US"/>
              <a:t>           </a:t>
            </a:r>
            <a:r>
              <a:rPr lang="en-US" smtClean="0"/>
              <a:t>   aes_cipher_en</a:t>
            </a:r>
            <a:r>
              <a:rPr lang="en-US" smtClean="0"/>
              <a:t>;</a:t>
            </a:r>
          </a:p>
          <a:p>
            <a:pPr algn="l"/>
            <a:r>
              <a:rPr lang="en-US" smtClean="0">
                <a:solidFill>
                  <a:srgbClr val="0070C0"/>
                </a:solidFill>
              </a:rPr>
              <a:t>  logic</a:t>
            </a:r>
            <a:r>
              <a:rPr lang="en-US" smtClean="0"/>
              <a:t>              aes_decipher_en;</a:t>
            </a:r>
            <a:endParaRPr lang="en-US" smtClean="0"/>
          </a:p>
          <a:p>
            <a:pPr algn="l"/>
            <a:r>
              <a:rPr lang="en-US" smtClean="0">
                <a:solidFill>
                  <a:srgbClr val="0070C0"/>
                </a:solidFill>
              </a:rPr>
              <a:t>  logic </a:t>
            </a:r>
            <a:r>
              <a:rPr lang="en-US" smtClean="0"/>
              <a:t>             aes_chain_en</a:t>
            </a:r>
            <a:r>
              <a:rPr lang="en-US"/>
              <a:t>;</a:t>
            </a:r>
          </a:p>
          <a:p>
            <a:pPr algn="l"/>
            <a:r>
              <a:rPr lang="en-US"/>
              <a:t>  </a:t>
            </a:r>
            <a:r>
              <a:rPr lang="en-US">
                <a:solidFill>
                  <a:srgbClr val="0070C0"/>
                </a:solidFill>
              </a:rPr>
              <a:t>logic</a:t>
            </a:r>
            <a:r>
              <a:rPr lang="en-US"/>
              <a:t> [127:0]  </a:t>
            </a:r>
            <a:r>
              <a:rPr lang="en-US" smtClean="0"/>
              <a:t>aes_data_in</a:t>
            </a:r>
            <a:r>
              <a:rPr lang="en-US"/>
              <a:t>;</a:t>
            </a:r>
          </a:p>
          <a:p>
            <a:pPr algn="l"/>
            <a:r>
              <a:rPr lang="en-US"/>
              <a:t>  </a:t>
            </a:r>
            <a:r>
              <a:rPr lang="en-US">
                <a:solidFill>
                  <a:srgbClr val="0070C0"/>
                </a:solidFill>
              </a:rPr>
              <a:t>logic</a:t>
            </a:r>
            <a:r>
              <a:rPr lang="en-US"/>
              <a:t> [127:0]  </a:t>
            </a:r>
            <a:r>
              <a:rPr lang="en-US" smtClean="0"/>
              <a:t>aes_key</a:t>
            </a:r>
            <a:r>
              <a:rPr lang="en-US"/>
              <a:t>;</a:t>
            </a:r>
          </a:p>
          <a:p>
            <a:pPr algn="l"/>
            <a:r>
              <a:rPr lang="en-US"/>
              <a:t>  </a:t>
            </a:r>
            <a:r>
              <a:rPr lang="en-US">
                <a:solidFill>
                  <a:srgbClr val="0070C0"/>
                </a:solidFill>
              </a:rPr>
              <a:t>logic</a:t>
            </a:r>
            <a:r>
              <a:rPr lang="en-US"/>
              <a:t> [3:0]     </a:t>
            </a:r>
            <a:r>
              <a:rPr lang="en-US" err="1"/>
              <a:t>aes_mode</a:t>
            </a:r>
            <a:r>
              <a:rPr lang="en-US"/>
              <a:t>;</a:t>
            </a:r>
          </a:p>
          <a:p>
            <a:pPr algn="l"/>
            <a:r>
              <a:rPr lang="en-US"/>
              <a:t>  </a:t>
            </a:r>
            <a:r>
              <a:rPr lang="en-US">
                <a:solidFill>
                  <a:srgbClr val="0070C0"/>
                </a:solidFill>
              </a:rPr>
              <a:t>logic</a:t>
            </a:r>
            <a:r>
              <a:rPr lang="en-US"/>
              <a:t> [127:0]  </a:t>
            </a:r>
            <a:r>
              <a:rPr lang="en-US" smtClean="0"/>
              <a:t>aes_init_vector</a:t>
            </a:r>
            <a:r>
              <a:rPr lang="en-US"/>
              <a:t>;</a:t>
            </a:r>
          </a:p>
          <a:p>
            <a:pPr algn="l"/>
            <a:r>
              <a:rPr lang="en-US"/>
              <a:t>  </a:t>
            </a:r>
            <a:r>
              <a:rPr lang="en-US">
                <a:solidFill>
                  <a:srgbClr val="0070C0"/>
                </a:solidFill>
              </a:rPr>
              <a:t>logic</a:t>
            </a:r>
            <a:r>
              <a:rPr lang="en-US"/>
              <a:t> [3:0]     </a:t>
            </a:r>
            <a:r>
              <a:rPr lang="en-US" err="1"/>
              <a:t>aes_segment_len</a:t>
            </a:r>
            <a:r>
              <a:rPr lang="en-US"/>
              <a:t>;</a:t>
            </a:r>
          </a:p>
          <a:p>
            <a:pPr algn="l"/>
            <a:r>
              <a:rPr lang="en-US">
                <a:solidFill>
                  <a:schemeClr val="accent2"/>
                </a:solidFill>
              </a:rPr>
              <a:t>//output DUT</a:t>
            </a:r>
          </a:p>
          <a:p>
            <a:pPr algn="l"/>
            <a:r>
              <a:rPr lang="en-US"/>
              <a:t>  </a:t>
            </a:r>
            <a:r>
              <a:rPr lang="en-US">
                <a:solidFill>
                  <a:srgbClr val="0070C0"/>
                </a:solidFill>
              </a:rPr>
              <a:t>logic</a:t>
            </a:r>
            <a:r>
              <a:rPr lang="en-US"/>
              <a:t> [127:0]   </a:t>
            </a:r>
            <a:r>
              <a:rPr lang="en-US" err="1"/>
              <a:t>aes_data_out</a:t>
            </a:r>
            <a:r>
              <a:rPr lang="en-US" smtClean="0"/>
              <a:t>;</a:t>
            </a:r>
          </a:p>
          <a:p>
            <a:pPr algn="l"/>
            <a:r>
              <a:rPr lang="en-US" smtClean="0"/>
              <a:t>  </a:t>
            </a:r>
            <a:r>
              <a:rPr lang="en-US" smtClean="0">
                <a:solidFill>
                  <a:srgbClr val="0070C0"/>
                </a:solidFill>
              </a:rPr>
              <a:t>logic</a:t>
            </a:r>
            <a:r>
              <a:rPr lang="en-US" smtClean="0"/>
              <a:t> ready;</a:t>
            </a:r>
            <a:endParaRPr lang="en-US"/>
          </a:p>
          <a:p>
            <a:pPr algn="l"/>
            <a:r>
              <a:rPr lang="en-US"/>
              <a:t>  </a:t>
            </a:r>
          </a:p>
          <a:p>
            <a:pPr algn="l"/>
            <a:r>
              <a:rPr lang="en-US" smtClean="0">
                <a:solidFill>
                  <a:srgbClr val="0070C0"/>
                </a:solidFill>
              </a:rPr>
              <a:t>Endinterface: </a:t>
            </a:r>
            <a:r>
              <a:rPr lang="en-US" smtClean="0">
                <a:solidFill>
                  <a:schemeClr val="tx1"/>
                </a:solidFill>
              </a:rPr>
              <a:t>ifAes</a:t>
            </a:r>
            <a:endParaRPr lang="en-US">
              <a:solidFill>
                <a:schemeClr val="tx1"/>
              </a:solidFill>
            </a:endParaRPr>
          </a:p>
        </p:txBody>
      </p:sp>
      <p:sp>
        <p:nvSpPr>
          <p:cNvPr id="4" name="TextBox 3"/>
          <p:cNvSpPr txBox="1"/>
          <p:nvPr/>
        </p:nvSpPr>
        <p:spPr>
          <a:xfrm>
            <a:off x="838200" y="279400"/>
            <a:ext cx="5511800" cy="584775"/>
          </a:xfrm>
          <a:prstGeom prst="rect">
            <a:avLst/>
          </a:prstGeom>
          <a:noFill/>
        </p:spPr>
        <p:txBody>
          <a:bodyPr wrap="square" rtlCol="0">
            <a:spAutoFit/>
          </a:bodyPr>
          <a:lstStyle/>
          <a:p>
            <a:r>
              <a:rPr lang="en-US" sz="3200" u="sng" smtClean="0"/>
              <a:t>Interface:</a:t>
            </a:r>
            <a:endParaRPr lang="en-US" sz="3200" u="sng"/>
          </a:p>
        </p:txBody>
      </p:sp>
    </p:spTree>
    <p:extLst>
      <p:ext uri="{BB962C8B-B14F-4D97-AF65-F5344CB8AC3E}">
        <p14:creationId xmlns:p14="http://schemas.microsoft.com/office/powerpoint/2010/main" val="15733122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77850" y="671691"/>
            <a:ext cx="11982450" cy="7017306"/>
          </a:xfrm>
          <a:prstGeom prst="rect">
            <a:avLst/>
          </a:prstGeom>
          <a:noFill/>
        </p:spPr>
        <p:txBody>
          <a:bodyPr wrap="square" rtlCol="0">
            <a:spAutoFit/>
          </a:bodyPr>
          <a:lstStyle/>
          <a:p>
            <a:r>
              <a:rPr lang="en-US">
                <a:solidFill>
                  <a:srgbClr val="0070C0"/>
                </a:solidFill>
              </a:rPr>
              <a:t>class</a:t>
            </a:r>
            <a:r>
              <a:rPr lang="en-US"/>
              <a:t> </a:t>
            </a:r>
            <a:r>
              <a:rPr lang="en-US" smtClean="0"/>
              <a:t>aes_Transaction </a:t>
            </a:r>
            <a:r>
              <a:rPr lang="en-US">
                <a:solidFill>
                  <a:srgbClr val="0070C0"/>
                </a:solidFill>
              </a:rPr>
              <a:t>extends</a:t>
            </a:r>
            <a:r>
              <a:rPr lang="en-US"/>
              <a:t> </a:t>
            </a:r>
            <a:r>
              <a:rPr lang="en-US" smtClean="0"/>
              <a:t>uvm_sequence_item;</a:t>
            </a:r>
          </a:p>
          <a:p>
            <a:r>
              <a:rPr lang="en-US">
                <a:solidFill>
                  <a:srgbClr val="0070C0"/>
                </a:solidFill>
              </a:rPr>
              <a:t> </a:t>
            </a:r>
            <a:endParaRPr lang="en-US" smtClean="0">
              <a:solidFill>
                <a:srgbClr val="0070C0"/>
              </a:solidFill>
            </a:endParaRPr>
          </a:p>
          <a:p>
            <a:r>
              <a:rPr lang="en-US">
                <a:solidFill>
                  <a:srgbClr val="0070C0"/>
                </a:solidFill>
              </a:rPr>
              <a:t> </a:t>
            </a:r>
            <a:r>
              <a:rPr lang="en-US" smtClean="0">
                <a:solidFill>
                  <a:srgbClr val="0070C0"/>
                </a:solidFill>
              </a:rPr>
              <a:t> rand  </a:t>
            </a:r>
            <a:r>
              <a:rPr lang="en-US">
                <a:solidFill>
                  <a:srgbClr val="0070C0"/>
                </a:solidFill>
              </a:rPr>
              <a:t>bit           </a:t>
            </a:r>
            <a:r>
              <a:rPr lang="en-US" smtClean="0">
                <a:solidFill>
                  <a:srgbClr val="0070C0"/>
                </a:solidFill>
              </a:rPr>
              <a:t>    </a:t>
            </a:r>
            <a:r>
              <a:rPr lang="en-US" smtClean="0"/>
              <a:t>aes_cipher_en;</a:t>
            </a:r>
            <a:endParaRPr lang="en-US">
              <a:solidFill>
                <a:schemeClr val="accent5">
                  <a:lumMod val="75000"/>
                </a:schemeClr>
              </a:solidFill>
            </a:endParaRPr>
          </a:p>
          <a:p>
            <a:r>
              <a:rPr lang="en-US"/>
              <a:t>  </a:t>
            </a:r>
            <a:r>
              <a:rPr lang="en-US">
                <a:solidFill>
                  <a:srgbClr val="0070C0"/>
                </a:solidFill>
              </a:rPr>
              <a:t>rand  bit           </a:t>
            </a:r>
            <a:r>
              <a:rPr lang="en-US" smtClean="0">
                <a:solidFill>
                  <a:srgbClr val="0070C0"/>
                </a:solidFill>
              </a:rPr>
              <a:t>    </a:t>
            </a:r>
            <a:r>
              <a:rPr lang="en-US" smtClean="0"/>
              <a:t>aes_chain_en; </a:t>
            </a:r>
          </a:p>
          <a:p>
            <a:r>
              <a:rPr lang="en-US">
                <a:solidFill>
                  <a:srgbClr val="0070C0"/>
                </a:solidFill>
              </a:rPr>
              <a:t> </a:t>
            </a:r>
            <a:r>
              <a:rPr lang="en-US" smtClean="0">
                <a:solidFill>
                  <a:srgbClr val="0070C0"/>
                </a:solidFill>
              </a:rPr>
              <a:t> rand  bit </a:t>
            </a:r>
            <a:r>
              <a:rPr lang="en-US" smtClean="0"/>
              <a:t>[127:0]   aes_data_in; </a:t>
            </a:r>
          </a:p>
          <a:p>
            <a:r>
              <a:rPr lang="en-US" smtClean="0"/>
              <a:t>  </a:t>
            </a:r>
            <a:r>
              <a:rPr lang="en-US" smtClean="0">
                <a:solidFill>
                  <a:srgbClr val="0070C0"/>
                </a:solidFill>
              </a:rPr>
              <a:t>rand  </a:t>
            </a:r>
            <a:r>
              <a:rPr lang="en-US">
                <a:solidFill>
                  <a:srgbClr val="0070C0"/>
                </a:solidFill>
              </a:rPr>
              <a:t>bit </a:t>
            </a:r>
            <a:r>
              <a:rPr lang="en-US"/>
              <a:t>[127:0]  </a:t>
            </a:r>
            <a:r>
              <a:rPr lang="en-US" smtClean="0"/>
              <a:t> aes_key;</a:t>
            </a:r>
            <a:endParaRPr lang="en-US"/>
          </a:p>
          <a:p>
            <a:r>
              <a:rPr lang="en-US"/>
              <a:t>  </a:t>
            </a:r>
            <a:r>
              <a:rPr lang="en-US">
                <a:solidFill>
                  <a:srgbClr val="0070C0"/>
                </a:solidFill>
              </a:rPr>
              <a:t>rand  bit </a:t>
            </a:r>
            <a:r>
              <a:rPr lang="en-US"/>
              <a:t>[3:0]      </a:t>
            </a:r>
            <a:r>
              <a:rPr lang="en-US" smtClean="0"/>
              <a:t> aes_mode;</a:t>
            </a:r>
            <a:endParaRPr lang="en-US"/>
          </a:p>
          <a:p>
            <a:r>
              <a:rPr lang="en-US"/>
              <a:t>  </a:t>
            </a:r>
            <a:r>
              <a:rPr lang="en-US">
                <a:solidFill>
                  <a:srgbClr val="0070C0"/>
                </a:solidFill>
              </a:rPr>
              <a:t>rand  bit </a:t>
            </a:r>
            <a:r>
              <a:rPr lang="en-US"/>
              <a:t>[127:0]  </a:t>
            </a:r>
            <a:r>
              <a:rPr lang="en-US" smtClean="0"/>
              <a:t> aes_init_vector;</a:t>
            </a:r>
            <a:endParaRPr lang="en-US"/>
          </a:p>
          <a:p>
            <a:r>
              <a:rPr lang="en-US"/>
              <a:t>  </a:t>
            </a:r>
            <a:r>
              <a:rPr lang="en-US">
                <a:solidFill>
                  <a:srgbClr val="0070C0"/>
                </a:solidFill>
              </a:rPr>
              <a:t>rand  bit </a:t>
            </a:r>
            <a:r>
              <a:rPr lang="en-US"/>
              <a:t>[3:0]     </a:t>
            </a:r>
            <a:r>
              <a:rPr lang="en-US" smtClean="0"/>
              <a:t>  aes_segment_len;</a:t>
            </a:r>
          </a:p>
          <a:p>
            <a:r>
              <a:rPr lang="en-US" smtClean="0">
                <a:solidFill>
                  <a:srgbClr val="0070C0"/>
                </a:solidFill>
              </a:rPr>
              <a:t>  rand  bit </a:t>
            </a:r>
            <a:r>
              <a:rPr lang="en-US" smtClean="0"/>
              <a:t>[7:0]       aes_blockDelay; </a:t>
            </a:r>
            <a:r>
              <a:rPr lang="en-US" smtClean="0">
                <a:solidFill>
                  <a:schemeClr val="accent2">
                    <a:lumMod val="75000"/>
                  </a:schemeClr>
                </a:solidFill>
              </a:rPr>
              <a:t>// delay signal</a:t>
            </a:r>
            <a:endParaRPr lang="en-US">
              <a:solidFill>
                <a:schemeClr val="accent2">
                  <a:lumMod val="75000"/>
                </a:schemeClr>
              </a:solidFill>
            </a:endParaRPr>
          </a:p>
          <a:p>
            <a:r>
              <a:rPr lang="en-US">
                <a:solidFill>
                  <a:srgbClr val="0070C0"/>
                </a:solidFill>
              </a:rPr>
              <a:t> </a:t>
            </a:r>
            <a:r>
              <a:rPr lang="en-US" smtClean="0">
                <a:solidFill>
                  <a:srgbClr val="0070C0"/>
                </a:solidFill>
              </a:rPr>
              <a:t> logic </a:t>
            </a:r>
            <a:r>
              <a:rPr lang="en-US"/>
              <a:t>[127:0]   </a:t>
            </a:r>
            <a:r>
              <a:rPr lang="en-US" smtClean="0"/>
              <a:t>      aes_data_out;</a:t>
            </a:r>
            <a:endParaRPr lang="en-US"/>
          </a:p>
          <a:p>
            <a:r>
              <a:rPr lang="en-US"/>
              <a:t>  </a:t>
            </a:r>
            <a:r>
              <a:rPr lang="en-US">
                <a:solidFill>
                  <a:schemeClr val="accent5">
                    <a:lumMod val="75000"/>
                  </a:schemeClr>
                </a:solidFill>
              </a:rPr>
              <a:t>`uvm_object_utils_begin </a:t>
            </a:r>
            <a:r>
              <a:rPr lang="en-US"/>
              <a:t>(aes_Transaction)</a:t>
            </a:r>
            <a:endParaRPr lang="en-US" smtClean="0"/>
          </a:p>
          <a:p>
            <a:r>
              <a:rPr lang="en-US"/>
              <a:t> </a:t>
            </a:r>
            <a:r>
              <a:rPr lang="en-US" smtClean="0"/>
              <a:t> `</a:t>
            </a:r>
            <a:r>
              <a:rPr lang="en-US">
                <a:solidFill>
                  <a:schemeClr val="accent5">
                    <a:lumMod val="75000"/>
                  </a:schemeClr>
                </a:solidFill>
              </a:rPr>
              <a:t>uvm_field_int</a:t>
            </a:r>
            <a:r>
              <a:rPr lang="en-US" smtClean="0"/>
              <a:t>(</a:t>
            </a:r>
            <a:r>
              <a:rPr lang="en-US"/>
              <a:t>aes_cipher_en</a:t>
            </a:r>
            <a:r>
              <a:rPr lang="en-US" smtClean="0"/>
              <a:t>, </a:t>
            </a:r>
            <a:r>
              <a:rPr lang="en-US"/>
              <a:t>UVM_ALL_ON)</a:t>
            </a:r>
          </a:p>
          <a:p>
            <a:r>
              <a:rPr lang="en-US"/>
              <a:t>  </a:t>
            </a:r>
            <a:r>
              <a:rPr lang="en-US">
                <a:solidFill>
                  <a:schemeClr val="accent5">
                    <a:lumMod val="75000"/>
                  </a:schemeClr>
                </a:solidFill>
              </a:rPr>
              <a:t>`uvm_field_int</a:t>
            </a:r>
            <a:r>
              <a:rPr lang="en-US" smtClean="0"/>
              <a:t>(</a:t>
            </a:r>
            <a:r>
              <a:rPr lang="en-US"/>
              <a:t>aes_chain_en</a:t>
            </a:r>
            <a:r>
              <a:rPr lang="en-US" smtClean="0"/>
              <a:t>, </a:t>
            </a:r>
            <a:r>
              <a:rPr lang="en-US"/>
              <a:t>UVM_ALL_ON)</a:t>
            </a:r>
          </a:p>
          <a:p>
            <a:r>
              <a:rPr lang="en-US"/>
              <a:t>  </a:t>
            </a:r>
            <a:r>
              <a:rPr lang="en-US">
                <a:solidFill>
                  <a:schemeClr val="accent5">
                    <a:lumMod val="75000"/>
                  </a:schemeClr>
                </a:solidFill>
              </a:rPr>
              <a:t>`uvm_field_int</a:t>
            </a:r>
            <a:r>
              <a:rPr lang="en-US" smtClean="0"/>
              <a:t>(</a:t>
            </a:r>
            <a:r>
              <a:rPr lang="en-US"/>
              <a:t>aes_data_in</a:t>
            </a:r>
            <a:r>
              <a:rPr lang="en-US" smtClean="0"/>
              <a:t>, </a:t>
            </a:r>
            <a:r>
              <a:rPr lang="en-US"/>
              <a:t>UVM_ALL_ON</a:t>
            </a:r>
            <a:r>
              <a:rPr lang="en-US" smtClean="0"/>
              <a:t>)</a:t>
            </a:r>
          </a:p>
          <a:p>
            <a:r>
              <a:rPr lang="en-US" smtClean="0"/>
              <a:t>  </a:t>
            </a:r>
            <a:r>
              <a:rPr lang="en-US">
                <a:solidFill>
                  <a:schemeClr val="accent5">
                    <a:lumMod val="75000"/>
                  </a:schemeClr>
                </a:solidFill>
              </a:rPr>
              <a:t>`uvm_field_int</a:t>
            </a:r>
            <a:r>
              <a:rPr lang="en-US" smtClean="0"/>
              <a:t>(</a:t>
            </a:r>
            <a:r>
              <a:rPr lang="en-US"/>
              <a:t>aes_key</a:t>
            </a:r>
            <a:r>
              <a:rPr lang="en-US" smtClean="0"/>
              <a:t>, </a:t>
            </a:r>
            <a:r>
              <a:rPr lang="en-US"/>
              <a:t>UVM_ALL_ON</a:t>
            </a:r>
            <a:r>
              <a:rPr lang="en-US" smtClean="0"/>
              <a:t>)</a:t>
            </a:r>
          </a:p>
          <a:p>
            <a:r>
              <a:rPr lang="en-US" smtClean="0"/>
              <a:t>  </a:t>
            </a:r>
            <a:r>
              <a:rPr lang="en-US" smtClean="0">
                <a:solidFill>
                  <a:schemeClr val="accent5">
                    <a:lumMod val="75000"/>
                  </a:schemeClr>
                </a:solidFill>
              </a:rPr>
              <a:t>`uvm_field_int</a:t>
            </a:r>
            <a:r>
              <a:rPr lang="en-US" smtClean="0"/>
              <a:t>(</a:t>
            </a:r>
            <a:r>
              <a:rPr lang="en-US"/>
              <a:t>aes_mode</a:t>
            </a:r>
            <a:r>
              <a:rPr lang="en-US" smtClean="0"/>
              <a:t>, </a:t>
            </a:r>
            <a:r>
              <a:rPr lang="en-US"/>
              <a:t>UVM_ALL_ON</a:t>
            </a:r>
            <a:r>
              <a:rPr lang="en-US" smtClean="0"/>
              <a:t>)</a:t>
            </a:r>
          </a:p>
          <a:p>
            <a:r>
              <a:rPr lang="en-US" smtClean="0"/>
              <a:t>  </a:t>
            </a:r>
            <a:r>
              <a:rPr lang="en-US" smtClean="0">
                <a:solidFill>
                  <a:schemeClr val="accent5">
                    <a:lumMod val="75000"/>
                  </a:schemeClr>
                </a:solidFill>
              </a:rPr>
              <a:t>`uvm_field_int</a:t>
            </a:r>
            <a:r>
              <a:rPr lang="en-US" smtClean="0"/>
              <a:t>(</a:t>
            </a:r>
            <a:r>
              <a:rPr lang="en-US"/>
              <a:t>aes_init_vector</a:t>
            </a:r>
            <a:r>
              <a:rPr lang="en-US" smtClean="0"/>
              <a:t>, </a:t>
            </a:r>
            <a:r>
              <a:rPr lang="en-US"/>
              <a:t>UVM_ALL_ON)</a:t>
            </a:r>
          </a:p>
          <a:p>
            <a:r>
              <a:rPr lang="en-US" smtClean="0"/>
              <a:t>  </a:t>
            </a:r>
            <a:r>
              <a:rPr lang="en-US" smtClean="0">
                <a:solidFill>
                  <a:schemeClr val="accent5">
                    <a:lumMod val="75000"/>
                  </a:schemeClr>
                </a:solidFill>
              </a:rPr>
              <a:t>`uvm_field_int</a:t>
            </a:r>
            <a:r>
              <a:rPr lang="en-US" smtClean="0"/>
              <a:t>(</a:t>
            </a:r>
            <a:r>
              <a:rPr lang="en-US"/>
              <a:t>aes_segment_len</a:t>
            </a:r>
            <a:r>
              <a:rPr lang="en-US" smtClean="0"/>
              <a:t>, </a:t>
            </a:r>
            <a:r>
              <a:rPr lang="en-US"/>
              <a:t>UVM_ALL_ON</a:t>
            </a:r>
            <a:r>
              <a:rPr lang="en-US" smtClean="0"/>
              <a:t>)</a:t>
            </a:r>
          </a:p>
          <a:p>
            <a:r>
              <a:rPr lang="en-US" smtClean="0">
                <a:solidFill>
                  <a:schemeClr val="accent5">
                    <a:lumMod val="75000"/>
                  </a:schemeClr>
                </a:solidFill>
              </a:rPr>
              <a:t>  `uvm_field_int</a:t>
            </a:r>
            <a:r>
              <a:rPr lang="en-US" smtClean="0"/>
              <a:t>(</a:t>
            </a:r>
            <a:r>
              <a:rPr lang="en-US"/>
              <a:t>aes_blockDelay</a:t>
            </a:r>
            <a:r>
              <a:rPr lang="en-US" smtClean="0"/>
              <a:t>, </a:t>
            </a:r>
            <a:r>
              <a:rPr lang="en-US"/>
              <a:t>UVM_ALL_ON)</a:t>
            </a:r>
          </a:p>
          <a:p>
            <a:r>
              <a:rPr lang="en-US" smtClean="0">
                <a:solidFill>
                  <a:schemeClr val="accent5">
                    <a:lumMod val="75000"/>
                  </a:schemeClr>
                </a:solidFill>
              </a:rPr>
              <a:t>  `uvm_field_int</a:t>
            </a:r>
            <a:r>
              <a:rPr lang="en-US" smtClean="0"/>
              <a:t>(</a:t>
            </a:r>
            <a:r>
              <a:rPr lang="en-US"/>
              <a:t>aes_data_out</a:t>
            </a:r>
            <a:r>
              <a:rPr lang="en-US" smtClean="0"/>
              <a:t>, </a:t>
            </a:r>
            <a:r>
              <a:rPr lang="en-US"/>
              <a:t>UVM_ALL_ON)</a:t>
            </a:r>
          </a:p>
          <a:p>
            <a:endParaRPr lang="en-US"/>
          </a:p>
          <a:p>
            <a:endParaRPr lang="en-US"/>
          </a:p>
          <a:p>
            <a:endParaRPr lang="en-US"/>
          </a:p>
          <a:p>
            <a:r>
              <a:rPr lang="en-US" smtClean="0"/>
              <a:t>  </a:t>
            </a:r>
            <a:endParaRPr lang="en-US"/>
          </a:p>
        </p:txBody>
      </p:sp>
      <p:sp>
        <p:nvSpPr>
          <p:cNvPr id="5" name="TextBox 4"/>
          <p:cNvSpPr txBox="1"/>
          <p:nvPr/>
        </p:nvSpPr>
        <p:spPr>
          <a:xfrm>
            <a:off x="279400" y="23416"/>
            <a:ext cx="3937000" cy="584775"/>
          </a:xfrm>
          <a:prstGeom prst="rect">
            <a:avLst/>
          </a:prstGeom>
          <a:noFill/>
        </p:spPr>
        <p:txBody>
          <a:bodyPr wrap="square" rtlCol="0">
            <a:spAutoFit/>
          </a:bodyPr>
          <a:lstStyle/>
          <a:p>
            <a:r>
              <a:rPr lang="en-US" sz="3200" u="sng" smtClean="0"/>
              <a:t>Transaction</a:t>
            </a:r>
            <a:endParaRPr lang="en-US" sz="3200" u="sng"/>
          </a:p>
        </p:txBody>
      </p:sp>
    </p:spTree>
    <p:extLst>
      <p:ext uri="{BB962C8B-B14F-4D97-AF65-F5344CB8AC3E}">
        <p14:creationId xmlns:p14="http://schemas.microsoft.com/office/powerpoint/2010/main" val="22272136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11200" y="355600"/>
            <a:ext cx="7226300" cy="1754326"/>
          </a:xfrm>
          <a:prstGeom prst="rect">
            <a:avLst/>
          </a:prstGeom>
          <a:noFill/>
        </p:spPr>
        <p:txBody>
          <a:bodyPr wrap="square" rtlCol="0">
            <a:spAutoFit/>
          </a:bodyPr>
          <a:lstStyle/>
          <a:p>
            <a:r>
              <a:rPr lang="en-US">
                <a:solidFill>
                  <a:schemeClr val="accent5"/>
                </a:solidFill>
              </a:rPr>
              <a:t>`uvm_object_utils_end</a:t>
            </a:r>
          </a:p>
          <a:p>
            <a:r>
              <a:rPr lang="en-US"/>
              <a:t>  </a:t>
            </a:r>
            <a:r>
              <a:rPr lang="en-US">
                <a:solidFill>
                  <a:schemeClr val="accent2"/>
                </a:solidFill>
              </a:rPr>
              <a:t>//Constructor</a:t>
            </a:r>
          </a:p>
          <a:p>
            <a:r>
              <a:rPr lang="en-US">
                <a:solidFill>
                  <a:srgbClr val="0070C0"/>
                </a:solidFill>
              </a:rPr>
              <a:t>  function new </a:t>
            </a:r>
            <a:r>
              <a:rPr lang="en-US"/>
              <a:t>(string name = " aes_Transaction ");</a:t>
            </a:r>
          </a:p>
          <a:p>
            <a:r>
              <a:rPr lang="en-US"/>
              <a:t>    </a:t>
            </a:r>
            <a:r>
              <a:rPr lang="en-US">
                <a:solidFill>
                  <a:srgbClr val="0070C0"/>
                </a:solidFill>
              </a:rPr>
              <a:t>super.</a:t>
            </a:r>
            <a:r>
              <a:rPr lang="en-US"/>
              <a:t>new(name);</a:t>
            </a:r>
          </a:p>
          <a:p>
            <a:r>
              <a:rPr lang="en-US">
                <a:solidFill>
                  <a:srgbClr val="0070C0"/>
                </a:solidFill>
              </a:rPr>
              <a:t>  endfunction: new</a:t>
            </a:r>
          </a:p>
          <a:p>
            <a:r>
              <a:rPr lang="en-US" smtClean="0">
                <a:solidFill>
                  <a:srgbClr val="0070C0"/>
                </a:solidFill>
              </a:rPr>
              <a:t>endclass</a:t>
            </a:r>
            <a:r>
              <a:rPr lang="en-US"/>
              <a:t>: aes_Transaction</a:t>
            </a:r>
          </a:p>
        </p:txBody>
      </p:sp>
    </p:spTree>
    <p:extLst>
      <p:ext uri="{BB962C8B-B14F-4D97-AF65-F5344CB8AC3E}">
        <p14:creationId xmlns:p14="http://schemas.microsoft.com/office/powerpoint/2010/main" val="20479244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991813600"/>
              </p:ext>
            </p:extLst>
          </p:nvPr>
        </p:nvGraphicFramePr>
        <p:xfrm>
          <a:off x="0" y="-39277"/>
          <a:ext cx="12219709" cy="6907668"/>
        </p:xfrm>
        <a:graphic>
          <a:graphicData uri="http://schemas.openxmlformats.org/drawingml/2006/table">
            <a:tbl>
              <a:tblPr firstRow="1" bandRow="1">
                <a:tableStyleId>{5C22544A-7EE6-4342-B048-85BDC9FD1C3A}</a:tableStyleId>
              </a:tblPr>
              <a:tblGrid>
                <a:gridCol w="633845"/>
                <a:gridCol w="1506682"/>
                <a:gridCol w="966355"/>
                <a:gridCol w="5434445"/>
                <a:gridCol w="3678382"/>
              </a:tblGrid>
              <a:tr h="658910">
                <a:tc>
                  <a:txBody>
                    <a:bodyPr/>
                    <a:lstStyle/>
                    <a:p>
                      <a:pPr algn="l"/>
                      <a:r>
                        <a:rPr lang="en-US" smtClean="0">
                          <a:solidFill>
                            <a:schemeClr val="tx1"/>
                          </a:solidFill>
                          <a:latin typeface="Times New Roman" panose="02020603050405020304" pitchFamily="18" charset="0"/>
                          <a:cs typeface="Times New Roman" panose="02020603050405020304" pitchFamily="18" charset="0"/>
                        </a:rPr>
                        <a:t>STT</a:t>
                      </a:r>
                      <a:endParaRPr lang="en-US">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smtClean="0">
                          <a:solidFill>
                            <a:schemeClr val="tx1"/>
                          </a:solidFill>
                          <a:latin typeface="Times New Roman" panose="02020603050405020304" pitchFamily="18" charset="0"/>
                          <a:cs typeface="Times New Roman" panose="02020603050405020304" pitchFamily="18" charset="0"/>
                        </a:rPr>
                        <a:t>Tên </a:t>
                      </a:r>
                      <a:r>
                        <a:rPr lang="en-US" smtClean="0">
                          <a:solidFill>
                            <a:schemeClr val="tx1"/>
                          </a:solidFill>
                          <a:latin typeface="Times New Roman" panose="02020603050405020304" pitchFamily="18" charset="0"/>
                          <a:cs typeface="Times New Roman" panose="02020603050405020304" pitchFamily="18" charset="0"/>
                        </a:rPr>
                        <a:t>biến</a:t>
                      </a:r>
                      <a:endParaRPr lang="en-US">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smtClean="0">
                          <a:solidFill>
                            <a:schemeClr val="tx1"/>
                          </a:solidFill>
                          <a:latin typeface="Times New Roman" panose="02020603050405020304" pitchFamily="18" charset="0"/>
                          <a:cs typeface="Times New Roman" panose="02020603050405020304" pitchFamily="18" charset="0"/>
                        </a:rPr>
                        <a:t>Độ rộng</a:t>
                      </a:r>
                      <a:endParaRPr lang="en-US">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smtClean="0">
                          <a:solidFill>
                            <a:schemeClr val="tx1"/>
                          </a:solidFill>
                          <a:latin typeface="Times New Roman" panose="02020603050405020304" pitchFamily="18" charset="0"/>
                          <a:cs typeface="Times New Roman" panose="02020603050405020304" pitchFamily="18" charset="0"/>
                        </a:rPr>
                        <a:t>Mô</a:t>
                      </a:r>
                      <a:r>
                        <a:rPr lang="en-US" baseline="0" smtClean="0">
                          <a:solidFill>
                            <a:schemeClr val="tx1"/>
                          </a:solidFill>
                          <a:latin typeface="Times New Roman" panose="02020603050405020304" pitchFamily="18" charset="0"/>
                          <a:cs typeface="Times New Roman" panose="02020603050405020304" pitchFamily="18" charset="0"/>
                        </a:rPr>
                        <a:t> tả</a:t>
                      </a:r>
                    </a:p>
                    <a:p>
                      <a:endParaRPr lang="en-US">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smtClean="0">
                          <a:solidFill>
                            <a:schemeClr val="tx1"/>
                          </a:solidFill>
                          <a:latin typeface="Times New Roman" panose="02020603050405020304" pitchFamily="18" charset="0"/>
                          <a:cs typeface="Times New Roman" panose="02020603050405020304" pitchFamily="18" charset="0"/>
                        </a:rPr>
                        <a:t>Sử</a:t>
                      </a:r>
                      <a:r>
                        <a:rPr lang="en-US" baseline="0" smtClean="0">
                          <a:solidFill>
                            <a:schemeClr val="tx1"/>
                          </a:solidFill>
                          <a:latin typeface="Times New Roman" panose="02020603050405020304" pitchFamily="18" charset="0"/>
                          <a:cs typeface="Times New Roman" panose="02020603050405020304" pitchFamily="18" charset="0"/>
                        </a:rPr>
                        <a:t> dụng</a:t>
                      </a:r>
                      <a:endParaRPr lang="en-US">
                        <a:solidFill>
                          <a:schemeClr val="tx1"/>
                        </a:solidFill>
                        <a:latin typeface="Times New Roman" panose="02020603050405020304" pitchFamily="18" charset="0"/>
                        <a:cs typeface="Times New Roman" panose="02020603050405020304" pitchFamily="18" charset="0"/>
                      </a:endParaRPr>
                    </a:p>
                  </a:txBody>
                  <a:tcPr/>
                </a:tc>
              </a:tr>
              <a:tr h="689622">
                <a:tc>
                  <a:txBody>
                    <a:bodyPr/>
                    <a:lstStyle/>
                    <a:p>
                      <a:r>
                        <a:rPr lang="en-US" smtClean="0">
                          <a:solidFill>
                            <a:schemeClr val="tx1"/>
                          </a:solidFill>
                          <a:latin typeface="Times New Roman" panose="02020603050405020304" pitchFamily="18" charset="0"/>
                          <a:cs typeface="Times New Roman" panose="02020603050405020304" pitchFamily="18" charset="0"/>
                        </a:rPr>
                        <a:t>1</a:t>
                      </a:r>
                      <a:endParaRPr lang="en-US">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mtClean="0">
                          <a:latin typeface="Times New Roman" panose="02020603050405020304" pitchFamily="18" charset="0"/>
                          <a:cs typeface="Times New Roman" panose="02020603050405020304" pitchFamily="18" charset="0"/>
                        </a:rPr>
                        <a:t>aes_cipher_en</a:t>
                      </a:r>
                      <a:endParaRPr lang="en-US">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mtClean="0">
                          <a:solidFill>
                            <a:schemeClr val="tx1"/>
                          </a:solidFill>
                          <a:latin typeface="Times New Roman" panose="02020603050405020304" pitchFamily="18" charset="0"/>
                          <a:cs typeface="Times New Roman" panose="02020603050405020304" pitchFamily="18" charset="0"/>
                        </a:rPr>
                        <a:t>1 bit</a:t>
                      </a:r>
                      <a:endParaRPr lang="en-US">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mtClean="0">
                          <a:solidFill>
                            <a:schemeClr val="tx1"/>
                          </a:solidFill>
                          <a:latin typeface="Times New Roman" panose="02020603050405020304" pitchFamily="18" charset="0"/>
                          <a:cs typeface="Times New Roman" panose="02020603050405020304" pitchFamily="18" charset="0"/>
                        </a:rPr>
                        <a:t>Cho phép</a:t>
                      </a:r>
                      <a:r>
                        <a:rPr lang="en-US" baseline="0" smtClean="0">
                          <a:solidFill>
                            <a:schemeClr val="tx1"/>
                          </a:solidFill>
                          <a:latin typeface="Times New Roman" panose="02020603050405020304" pitchFamily="18" charset="0"/>
                          <a:cs typeface="Times New Roman" panose="02020603050405020304" pitchFamily="18" charset="0"/>
                        </a:rPr>
                        <a:t> mã hoá/giải mã một khối tín hiệu (1 là mã hoá  : 0 là giải mã).</a:t>
                      </a:r>
                    </a:p>
                    <a:p>
                      <a:r>
                        <a:rPr lang="en-US" baseline="0" smtClean="0">
                          <a:solidFill>
                            <a:schemeClr val="tx1"/>
                          </a:solidFill>
                          <a:latin typeface="Times New Roman" panose="02020603050405020304" pitchFamily="18" charset="0"/>
                          <a:cs typeface="Times New Roman" panose="02020603050405020304" pitchFamily="18" charset="0"/>
                        </a:rPr>
                        <a:t>Tích cực trong 1 chu kì xung clock.</a:t>
                      </a:r>
                      <a:endParaRPr lang="en-US">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mtClean="0">
                          <a:solidFill>
                            <a:schemeClr val="tx1"/>
                          </a:solidFill>
                          <a:latin typeface="Times New Roman" panose="02020603050405020304" pitchFamily="18" charset="0"/>
                          <a:cs typeface="Times New Roman" panose="02020603050405020304" pitchFamily="18" charset="0"/>
                        </a:rPr>
                        <a:t>Điều khiển 2</a:t>
                      </a:r>
                      <a:r>
                        <a:rPr lang="en-US" baseline="0" smtClean="0">
                          <a:solidFill>
                            <a:schemeClr val="tx1"/>
                          </a:solidFill>
                          <a:latin typeface="Times New Roman" panose="02020603050405020304" pitchFamily="18" charset="0"/>
                          <a:cs typeface="Times New Roman" panose="02020603050405020304" pitchFamily="18" charset="0"/>
                        </a:rPr>
                        <a:t> tín hiệu </a:t>
                      </a:r>
                      <a:br>
                        <a:rPr lang="en-US" baseline="0" smtClean="0">
                          <a:solidFill>
                            <a:schemeClr val="tx1"/>
                          </a:solidFill>
                          <a:latin typeface="Times New Roman" panose="02020603050405020304" pitchFamily="18" charset="0"/>
                          <a:cs typeface="Times New Roman" panose="02020603050405020304" pitchFamily="18" charset="0"/>
                        </a:rPr>
                      </a:br>
                      <a:r>
                        <a:rPr lang="en-US" i="1" baseline="0" smtClean="0">
                          <a:solidFill>
                            <a:schemeClr val="tx1"/>
                          </a:solidFill>
                          <a:latin typeface="Times New Roman" panose="02020603050405020304" pitchFamily="18" charset="0"/>
                          <a:cs typeface="Times New Roman" panose="02020603050405020304" pitchFamily="18" charset="0"/>
                        </a:rPr>
                        <a:t>aes_cipher_en</a:t>
                      </a:r>
                      <a:r>
                        <a:rPr lang="en-US" baseline="0" smtClean="0">
                          <a:solidFill>
                            <a:schemeClr val="tx1"/>
                          </a:solidFill>
                          <a:latin typeface="Times New Roman" panose="02020603050405020304" pitchFamily="18" charset="0"/>
                          <a:cs typeface="Times New Roman" panose="02020603050405020304" pitchFamily="18" charset="0"/>
                        </a:rPr>
                        <a:t> và </a:t>
                      </a:r>
                      <a:r>
                        <a:rPr lang="en-US" i="1" baseline="0" smtClean="0">
                          <a:solidFill>
                            <a:schemeClr val="tx1"/>
                          </a:solidFill>
                          <a:latin typeface="Times New Roman" panose="02020603050405020304" pitchFamily="18" charset="0"/>
                          <a:cs typeface="Times New Roman" panose="02020603050405020304" pitchFamily="18" charset="0"/>
                        </a:rPr>
                        <a:t>aes_dechiper_en</a:t>
                      </a:r>
                      <a:r>
                        <a:rPr lang="en-US" baseline="0" smtClean="0">
                          <a:solidFill>
                            <a:schemeClr val="tx1"/>
                          </a:solidFill>
                          <a:latin typeface="Times New Roman" panose="02020603050405020304" pitchFamily="18" charset="0"/>
                          <a:cs typeface="Times New Roman" panose="02020603050405020304" pitchFamily="18" charset="0"/>
                        </a:rPr>
                        <a:t> ở Interface.</a:t>
                      </a:r>
                      <a:endParaRPr lang="en-US">
                        <a:solidFill>
                          <a:schemeClr val="tx1"/>
                        </a:solidFill>
                        <a:latin typeface="Times New Roman" panose="02020603050405020304" pitchFamily="18" charset="0"/>
                        <a:cs typeface="Times New Roman" panose="02020603050405020304" pitchFamily="18" charset="0"/>
                      </a:endParaRPr>
                    </a:p>
                  </a:txBody>
                  <a:tcPr/>
                </a:tc>
              </a:tr>
              <a:tr h="1254861">
                <a:tc>
                  <a:txBody>
                    <a:bodyPr/>
                    <a:lstStyle/>
                    <a:p>
                      <a:r>
                        <a:rPr lang="en-US" smtClean="0">
                          <a:solidFill>
                            <a:schemeClr val="tx1"/>
                          </a:solidFill>
                          <a:latin typeface="Times New Roman" panose="02020603050405020304" pitchFamily="18" charset="0"/>
                          <a:cs typeface="Times New Roman" panose="02020603050405020304" pitchFamily="18" charset="0"/>
                        </a:rPr>
                        <a:t>2</a:t>
                      </a:r>
                      <a:endParaRPr lang="en-US">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mtClean="0">
                          <a:latin typeface="Times New Roman" panose="02020603050405020304" pitchFamily="18" charset="0"/>
                          <a:cs typeface="Times New Roman" panose="02020603050405020304" pitchFamily="18" charset="0"/>
                        </a:rPr>
                        <a:t>aes_chain_en</a:t>
                      </a:r>
                      <a:endParaRPr lang="en-US">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mtClean="0">
                          <a:solidFill>
                            <a:schemeClr val="tx1"/>
                          </a:solidFill>
                          <a:latin typeface="Times New Roman" panose="02020603050405020304" pitchFamily="18" charset="0"/>
                          <a:cs typeface="Times New Roman" panose="02020603050405020304" pitchFamily="18" charset="0"/>
                        </a:rPr>
                        <a:t>1</a:t>
                      </a:r>
                      <a:r>
                        <a:rPr lang="en-US" baseline="0" smtClean="0">
                          <a:solidFill>
                            <a:schemeClr val="tx1"/>
                          </a:solidFill>
                          <a:latin typeface="Times New Roman" panose="02020603050405020304" pitchFamily="18" charset="0"/>
                          <a:cs typeface="Times New Roman" panose="02020603050405020304" pitchFamily="18" charset="0"/>
                        </a:rPr>
                        <a:t> bit</a:t>
                      </a:r>
                      <a:endParaRPr lang="en-US">
                        <a:solidFill>
                          <a:schemeClr val="tx1"/>
                        </a:solidFill>
                        <a:latin typeface="Times New Roman" panose="02020603050405020304" pitchFamily="18" charset="0"/>
                        <a:cs typeface="Times New Roman" panose="02020603050405020304" pitchFamily="18" charset="0"/>
                      </a:endParaRPr>
                    </a:p>
                  </a:txBody>
                  <a:tcPr/>
                </a:tc>
                <a:tc>
                  <a:txBody>
                    <a:bodyPr/>
                    <a:lstStyle/>
                    <a:p>
                      <a:r>
                        <a:rPr lang="vi-VN" sz="1800" i="0" kern="1200" smtClean="0">
                          <a:solidFill>
                            <a:schemeClr val="dk1"/>
                          </a:solidFill>
                          <a:effectLst/>
                          <a:latin typeface="Times New Roman" panose="02020603050405020304" pitchFamily="18" charset="0"/>
                          <a:ea typeface="+mn-ea"/>
                          <a:cs typeface="Times New Roman" panose="02020603050405020304" pitchFamily="18" charset="0"/>
                        </a:rPr>
                        <a:t>Cho phép mã hóa/giải mã liên tục một chuỗi dữ liệu. Một chuỗi dữ liệu gồm nhiều khối dữ liệu. Tích cực trong suốt quá trình xử lý đa khối, một chuỗi dữ liệu đang được xử lý. Sử dụng kết hợp với cipher_en và decipher_en trong các chế độ CBC, CFB và OFB</a:t>
                      </a:r>
                      <a:r>
                        <a:rPr lang="vi-VN" sz="1800" i="0" kern="1200" smtClean="0">
                          <a:solidFill>
                            <a:schemeClr val="dk1"/>
                          </a:solidFill>
                          <a:effectLst/>
                          <a:latin typeface="Times New Roman" panose="02020603050405020304" pitchFamily="18" charset="0"/>
                          <a:ea typeface="+mn-ea"/>
                          <a:cs typeface="Times New Roman" panose="02020603050405020304" pitchFamily="18" charset="0"/>
                        </a:rPr>
                        <a:t>.</a:t>
                      </a:r>
                      <a:endParaRPr lang="en-US" sz="1800" i="0" kern="1200" smtClean="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i="0" kern="1200" smtClean="0">
                          <a:solidFill>
                            <a:schemeClr val="dk1"/>
                          </a:solidFill>
                          <a:effectLst/>
                          <a:latin typeface="Times New Roman" panose="02020603050405020304" pitchFamily="18" charset="0"/>
                          <a:ea typeface="+mn-ea"/>
                          <a:cs typeface="Times New Roman" panose="02020603050405020304" pitchFamily="18" charset="0"/>
                        </a:rPr>
                        <a:t>Điều khiển</a:t>
                      </a:r>
                      <a:r>
                        <a:rPr lang="en-US" sz="1800" i="0" kern="1200" baseline="0" smtClean="0">
                          <a:solidFill>
                            <a:schemeClr val="dk1"/>
                          </a:solidFill>
                          <a:effectLst/>
                          <a:latin typeface="Times New Roman" panose="02020603050405020304" pitchFamily="18" charset="0"/>
                          <a:ea typeface="+mn-ea"/>
                          <a:cs typeface="Times New Roman" panose="02020603050405020304" pitchFamily="18" charset="0"/>
                        </a:rPr>
                        <a:t> tín hiệu </a:t>
                      </a:r>
                      <a:r>
                        <a:rPr lang="en-US" i="1" smtClean="0">
                          <a:latin typeface="Times New Roman" panose="02020603050405020304" pitchFamily="18" charset="0"/>
                          <a:cs typeface="Times New Roman" panose="02020603050405020304" pitchFamily="18" charset="0"/>
                        </a:rPr>
                        <a:t>aes_chain_en</a:t>
                      </a:r>
                      <a:r>
                        <a:rPr lang="en-US" sz="1800" i="0" kern="1200" baseline="0" smtClean="0">
                          <a:solidFill>
                            <a:schemeClr val="dk1"/>
                          </a:solidFill>
                          <a:effectLst/>
                          <a:latin typeface="Times New Roman" panose="02020603050405020304" pitchFamily="18" charset="0"/>
                          <a:ea typeface="+mn-ea"/>
                          <a:cs typeface="Times New Roman" panose="02020603050405020304" pitchFamily="18" charset="0"/>
                        </a:rPr>
                        <a:t> ở Interface.</a:t>
                      </a:r>
                      <a:endParaRPr lang="en-US" i="1" smtClean="0">
                        <a:solidFill>
                          <a:schemeClr val="tx1"/>
                        </a:solidFill>
                        <a:latin typeface="Times New Roman" panose="02020603050405020304" pitchFamily="18" charset="0"/>
                        <a:cs typeface="Times New Roman" panose="02020603050405020304" pitchFamily="18" charset="0"/>
                      </a:endParaRPr>
                    </a:p>
                  </a:txBody>
                  <a:tcPr/>
                </a:tc>
              </a:tr>
              <a:tr h="718703">
                <a:tc>
                  <a:txBody>
                    <a:bodyPr/>
                    <a:lstStyle/>
                    <a:p>
                      <a:r>
                        <a:rPr lang="en-US" smtClean="0">
                          <a:solidFill>
                            <a:schemeClr val="tx1"/>
                          </a:solidFill>
                          <a:latin typeface="Times New Roman" panose="02020603050405020304" pitchFamily="18" charset="0"/>
                          <a:cs typeface="Times New Roman" panose="02020603050405020304" pitchFamily="18" charset="0"/>
                        </a:rPr>
                        <a:t>3</a:t>
                      </a:r>
                      <a:endParaRPr lang="en-US">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mtClean="0">
                          <a:latin typeface="Times New Roman" panose="02020603050405020304" pitchFamily="18" charset="0"/>
                          <a:cs typeface="Times New Roman" panose="02020603050405020304" pitchFamily="18" charset="0"/>
                        </a:rPr>
                        <a:t>aes_data_in</a:t>
                      </a:r>
                      <a:endParaRPr lang="en-US">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mtClean="0">
                          <a:solidFill>
                            <a:schemeClr val="tx1"/>
                          </a:solidFill>
                          <a:latin typeface="Times New Roman" panose="02020603050405020304" pitchFamily="18" charset="0"/>
                          <a:cs typeface="Times New Roman" panose="02020603050405020304" pitchFamily="18" charset="0"/>
                        </a:rPr>
                        <a:t>[127:0]</a:t>
                      </a:r>
                      <a:endParaRPr lang="en-US">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mtClean="0">
                          <a:solidFill>
                            <a:schemeClr val="tx1"/>
                          </a:solidFill>
                          <a:latin typeface="Times New Roman" panose="02020603050405020304" pitchFamily="18" charset="0"/>
                          <a:cs typeface="Times New Roman" panose="02020603050405020304" pitchFamily="18" charset="0"/>
                        </a:rPr>
                        <a:t>Khối</a:t>
                      </a:r>
                      <a:r>
                        <a:rPr lang="en-US" baseline="0" smtClean="0">
                          <a:solidFill>
                            <a:schemeClr val="tx1"/>
                          </a:solidFill>
                          <a:latin typeface="Times New Roman" panose="02020603050405020304" pitchFamily="18" charset="0"/>
                          <a:cs typeface="Times New Roman" panose="02020603050405020304" pitchFamily="18" charset="0"/>
                        </a:rPr>
                        <a:t> dữ liệu cần mã hoá hoặc giải mã.</a:t>
                      </a:r>
                      <a:endParaRPr lang="en-US">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i="0" kern="1200" smtClean="0">
                          <a:solidFill>
                            <a:schemeClr val="dk1"/>
                          </a:solidFill>
                          <a:effectLst/>
                          <a:latin typeface="Times New Roman" panose="02020603050405020304" pitchFamily="18" charset="0"/>
                          <a:ea typeface="+mn-ea"/>
                          <a:cs typeface="Times New Roman" panose="02020603050405020304" pitchFamily="18" charset="0"/>
                        </a:rPr>
                        <a:t>Điều khiển</a:t>
                      </a:r>
                      <a:r>
                        <a:rPr lang="en-US" sz="1800" i="0" kern="1200" baseline="0" smtClean="0">
                          <a:solidFill>
                            <a:schemeClr val="dk1"/>
                          </a:solidFill>
                          <a:effectLst/>
                          <a:latin typeface="Times New Roman" panose="02020603050405020304" pitchFamily="18" charset="0"/>
                          <a:ea typeface="+mn-ea"/>
                          <a:cs typeface="Times New Roman" panose="02020603050405020304" pitchFamily="18" charset="0"/>
                        </a:rPr>
                        <a:t> tín hiệu </a:t>
                      </a:r>
                      <a:r>
                        <a:rPr lang="en-US" i="1" smtClean="0">
                          <a:latin typeface="Times New Roman" panose="02020603050405020304" pitchFamily="18" charset="0"/>
                          <a:cs typeface="Times New Roman" panose="02020603050405020304" pitchFamily="18" charset="0"/>
                        </a:rPr>
                        <a:t>aes_data_in</a:t>
                      </a:r>
                      <a:r>
                        <a:rPr lang="en-US" i="1" baseline="0" smtClean="0">
                          <a:solidFill>
                            <a:schemeClr val="tx1"/>
                          </a:solidFill>
                          <a:latin typeface="Times New Roman" panose="02020603050405020304" pitchFamily="18" charset="0"/>
                          <a:cs typeface="Times New Roman" panose="02020603050405020304" pitchFamily="18" charset="0"/>
                        </a:rPr>
                        <a:t> </a:t>
                      </a:r>
                      <a:r>
                        <a:rPr lang="en-US" sz="1800" i="0" kern="1200" baseline="0" smtClean="0">
                          <a:solidFill>
                            <a:schemeClr val="dk1"/>
                          </a:solidFill>
                          <a:effectLst/>
                          <a:latin typeface="Times New Roman" panose="02020603050405020304" pitchFamily="18" charset="0"/>
                          <a:ea typeface="+mn-ea"/>
                          <a:cs typeface="Times New Roman" panose="02020603050405020304" pitchFamily="18" charset="0"/>
                        </a:rPr>
                        <a:t>ở Interface.</a:t>
                      </a:r>
                      <a:endParaRPr lang="en-US" i="1" smtClean="0">
                        <a:solidFill>
                          <a:schemeClr val="tx1"/>
                        </a:solidFill>
                        <a:latin typeface="Times New Roman" panose="02020603050405020304" pitchFamily="18" charset="0"/>
                        <a:cs typeface="Times New Roman" panose="02020603050405020304" pitchFamily="18" charset="0"/>
                      </a:endParaRPr>
                    </a:p>
                    <a:p>
                      <a:endParaRPr lang="en-US">
                        <a:solidFill>
                          <a:schemeClr val="tx1"/>
                        </a:solidFill>
                        <a:latin typeface="Times New Roman" panose="02020603050405020304" pitchFamily="18" charset="0"/>
                        <a:cs typeface="Times New Roman" panose="02020603050405020304" pitchFamily="18" charset="0"/>
                      </a:endParaRPr>
                    </a:p>
                  </a:txBody>
                  <a:tcPr/>
                </a:tc>
              </a:tr>
              <a:tr h="718703">
                <a:tc>
                  <a:txBody>
                    <a:bodyPr/>
                    <a:lstStyle/>
                    <a:p>
                      <a:r>
                        <a:rPr lang="en-US" smtClean="0">
                          <a:solidFill>
                            <a:schemeClr val="tx1"/>
                          </a:solidFill>
                          <a:latin typeface="Times New Roman" panose="02020603050405020304" pitchFamily="18" charset="0"/>
                          <a:cs typeface="Times New Roman" panose="02020603050405020304" pitchFamily="18" charset="0"/>
                        </a:rPr>
                        <a:t>4</a:t>
                      </a:r>
                      <a:endParaRPr lang="en-US">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mtClean="0">
                          <a:latin typeface="Times New Roman" panose="02020603050405020304" pitchFamily="18" charset="0"/>
                          <a:cs typeface="Times New Roman" panose="02020603050405020304" pitchFamily="18" charset="0"/>
                        </a:rPr>
                        <a:t>aes_key</a:t>
                      </a:r>
                      <a:endParaRPr lang="en-US">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mtClean="0">
                          <a:solidFill>
                            <a:schemeClr val="tx1"/>
                          </a:solidFill>
                          <a:latin typeface="Times New Roman" panose="02020603050405020304" pitchFamily="18" charset="0"/>
                          <a:cs typeface="Times New Roman" panose="02020603050405020304" pitchFamily="18" charset="0"/>
                        </a:rPr>
                        <a:t>[127:0]</a:t>
                      </a:r>
                      <a:endParaRPr lang="en-US">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mtClean="0">
                          <a:solidFill>
                            <a:schemeClr val="tx1"/>
                          </a:solidFill>
                          <a:latin typeface="Times New Roman" panose="02020603050405020304" pitchFamily="18" charset="0"/>
                          <a:cs typeface="Times New Roman" panose="02020603050405020304" pitchFamily="18" charset="0"/>
                        </a:rPr>
                        <a:t>Khoá</a:t>
                      </a:r>
                      <a:r>
                        <a:rPr lang="en-US" baseline="0" smtClean="0">
                          <a:solidFill>
                            <a:schemeClr val="tx1"/>
                          </a:solidFill>
                          <a:latin typeface="Times New Roman" panose="02020603050405020304" pitchFamily="18" charset="0"/>
                          <a:cs typeface="Times New Roman" panose="02020603050405020304" pitchFamily="18" charset="0"/>
                        </a:rPr>
                        <a:t> mã </a:t>
                      </a:r>
                      <a:r>
                        <a:rPr lang="en-US" baseline="0" smtClean="0">
                          <a:solidFill>
                            <a:schemeClr val="tx1"/>
                          </a:solidFill>
                          <a:latin typeface="Times New Roman" panose="02020603050405020304" pitchFamily="18" charset="0"/>
                          <a:cs typeface="Times New Roman" panose="02020603050405020304" pitchFamily="18" charset="0"/>
                        </a:rPr>
                        <a:t>dùng </a:t>
                      </a:r>
                      <a:r>
                        <a:rPr lang="en-US" baseline="0" smtClean="0">
                          <a:solidFill>
                            <a:schemeClr val="tx1"/>
                          </a:solidFill>
                          <a:latin typeface="Times New Roman" panose="02020603050405020304" pitchFamily="18" charset="0"/>
                          <a:cs typeface="Times New Roman" panose="02020603050405020304" pitchFamily="18" charset="0"/>
                        </a:rPr>
                        <a:t>cho quá trình mã hoá hoặc giải mã.</a:t>
                      </a:r>
                      <a:endParaRPr lang="en-US">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i="0" kern="1200" smtClean="0">
                          <a:solidFill>
                            <a:schemeClr val="dk1"/>
                          </a:solidFill>
                          <a:effectLst/>
                          <a:latin typeface="Times New Roman" panose="02020603050405020304" pitchFamily="18" charset="0"/>
                          <a:ea typeface="+mn-ea"/>
                          <a:cs typeface="Times New Roman" panose="02020603050405020304" pitchFamily="18" charset="0"/>
                        </a:rPr>
                        <a:t>Điều khiển</a:t>
                      </a:r>
                      <a:r>
                        <a:rPr lang="en-US" sz="1800" i="0" kern="1200" baseline="0" smtClean="0">
                          <a:solidFill>
                            <a:schemeClr val="dk1"/>
                          </a:solidFill>
                          <a:effectLst/>
                          <a:latin typeface="Times New Roman" panose="02020603050405020304" pitchFamily="18" charset="0"/>
                          <a:ea typeface="+mn-ea"/>
                          <a:cs typeface="Times New Roman" panose="02020603050405020304" pitchFamily="18" charset="0"/>
                        </a:rPr>
                        <a:t> tín hiệu </a:t>
                      </a:r>
                      <a:r>
                        <a:rPr lang="en-US" i="1" smtClean="0">
                          <a:latin typeface="Times New Roman" panose="02020603050405020304" pitchFamily="18" charset="0"/>
                          <a:cs typeface="Times New Roman" panose="02020603050405020304" pitchFamily="18" charset="0"/>
                        </a:rPr>
                        <a:t>aes_key</a:t>
                      </a:r>
                      <a:r>
                        <a:rPr lang="en-US" i="1" baseline="0" smtClean="0">
                          <a:solidFill>
                            <a:schemeClr val="tx1"/>
                          </a:solidFill>
                          <a:latin typeface="Times New Roman" panose="02020603050405020304" pitchFamily="18" charset="0"/>
                          <a:cs typeface="Times New Roman" panose="02020603050405020304" pitchFamily="18" charset="0"/>
                        </a:rPr>
                        <a:t> </a:t>
                      </a:r>
                      <a:r>
                        <a:rPr lang="en-US" sz="1800" i="0" kern="1200" baseline="0" smtClean="0">
                          <a:solidFill>
                            <a:schemeClr val="dk1"/>
                          </a:solidFill>
                          <a:effectLst/>
                          <a:latin typeface="Times New Roman" panose="02020603050405020304" pitchFamily="18" charset="0"/>
                          <a:ea typeface="+mn-ea"/>
                          <a:cs typeface="Times New Roman" panose="02020603050405020304" pitchFamily="18" charset="0"/>
                        </a:rPr>
                        <a:t>ở Interface.</a:t>
                      </a:r>
                      <a:endParaRPr lang="en-US" i="1" smtClean="0">
                        <a:solidFill>
                          <a:schemeClr val="tx1"/>
                        </a:solidFill>
                        <a:latin typeface="Times New Roman" panose="02020603050405020304" pitchFamily="18" charset="0"/>
                        <a:cs typeface="Times New Roman" panose="02020603050405020304" pitchFamily="18" charset="0"/>
                      </a:endParaRPr>
                    </a:p>
                    <a:p>
                      <a:endParaRPr lang="en-US">
                        <a:solidFill>
                          <a:schemeClr val="tx1"/>
                        </a:solidFill>
                        <a:latin typeface="Times New Roman" panose="02020603050405020304" pitchFamily="18" charset="0"/>
                        <a:cs typeface="Times New Roman" panose="02020603050405020304" pitchFamily="18" charset="0"/>
                      </a:endParaRPr>
                    </a:p>
                  </a:txBody>
                  <a:tcPr/>
                </a:tc>
              </a:tr>
              <a:tr h="2042518">
                <a:tc>
                  <a:txBody>
                    <a:bodyPr/>
                    <a:lstStyle/>
                    <a:p>
                      <a:r>
                        <a:rPr lang="en-US" smtClean="0">
                          <a:solidFill>
                            <a:schemeClr val="tx1"/>
                          </a:solidFill>
                          <a:latin typeface="Times New Roman" panose="02020603050405020304" pitchFamily="18" charset="0"/>
                          <a:cs typeface="Times New Roman" panose="02020603050405020304" pitchFamily="18" charset="0"/>
                        </a:rPr>
                        <a:t>5</a:t>
                      </a:r>
                      <a:endParaRPr lang="en-US">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mtClean="0">
                          <a:latin typeface="Times New Roman" panose="02020603050405020304" pitchFamily="18" charset="0"/>
                          <a:cs typeface="Times New Roman" panose="02020603050405020304" pitchFamily="18" charset="0"/>
                        </a:rPr>
                        <a:t>aes_mode</a:t>
                      </a:r>
                      <a:endParaRPr lang="en-US">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mtClean="0">
                          <a:solidFill>
                            <a:schemeClr val="tx1"/>
                          </a:solidFill>
                          <a:latin typeface="Times New Roman" panose="02020603050405020304" pitchFamily="18" charset="0"/>
                          <a:cs typeface="Times New Roman" panose="02020603050405020304" pitchFamily="18" charset="0"/>
                        </a:rPr>
                        <a:t>[3:0]</a:t>
                      </a:r>
                      <a:endParaRPr lang="en-US">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800" i="0" kern="1200" smtClean="0">
                          <a:solidFill>
                            <a:schemeClr val="dk1"/>
                          </a:solidFill>
                          <a:effectLst/>
                          <a:latin typeface="Times New Roman" panose="02020603050405020304" pitchFamily="18" charset="0"/>
                          <a:ea typeface="+mn-ea"/>
                          <a:cs typeface="Times New Roman" panose="02020603050405020304" pitchFamily="18" charset="0"/>
                        </a:rPr>
                        <a:t>Chế độ mã hóa:</a:t>
                      </a:r>
                    </a:p>
                    <a:p>
                      <a:r>
                        <a:rPr lang="en-US" sz="1800" i="0" kern="1200" smtClean="0">
                          <a:solidFill>
                            <a:schemeClr val="dk1"/>
                          </a:solidFill>
                          <a:effectLst/>
                          <a:latin typeface="Times New Roman" panose="02020603050405020304" pitchFamily="18" charset="0"/>
                          <a:ea typeface="+mn-ea"/>
                          <a:cs typeface="Times New Roman" panose="02020603050405020304" pitchFamily="18" charset="0"/>
                        </a:rPr>
                        <a:t>0000 = ECB</a:t>
                      </a:r>
                    </a:p>
                    <a:p>
                      <a:r>
                        <a:rPr lang="en-US" sz="1800" i="0" kern="1200" smtClean="0">
                          <a:solidFill>
                            <a:schemeClr val="dk1"/>
                          </a:solidFill>
                          <a:effectLst/>
                          <a:latin typeface="Times New Roman" panose="02020603050405020304" pitchFamily="18" charset="0"/>
                          <a:ea typeface="+mn-ea"/>
                          <a:cs typeface="Times New Roman" panose="02020603050405020304" pitchFamily="18" charset="0"/>
                        </a:rPr>
                        <a:t>0001 = CBC </a:t>
                      </a:r>
                    </a:p>
                    <a:p>
                      <a:r>
                        <a:rPr lang="en-US" sz="1800" i="0" kern="1200" smtClean="0">
                          <a:solidFill>
                            <a:schemeClr val="dk1"/>
                          </a:solidFill>
                          <a:effectLst/>
                          <a:latin typeface="Times New Roman" panose="02020603050405020304" pitchFamily="18" charset="0"/>
                          <a:ea typeface="+mn-ea"/>
                          <a:cs typeface="Times New Roman" panose="02020603050405020304" pitchFamily="18" charset="0"/>
                        </a:rPr>
                        <a:t>0010 = CFB </a:t>
                      </a:r>
                    </a:p>
                    <a:p>
                      <a:r>
                        <a:rPr lang="en-US" sz="1800" i="0" kern="1200" smtClean="0">
                          <a:solidFill>
                            <a:schemeClr val="dk1"/>
                          </a:solidFill>
                          <a:effectLst/>
                          <a:latin typeface="Times New Roman" panose="02020603050405020304" pitchFamily="18" charset="0"/>
                          <a:ea typeface="+mn-ea"/>
                          <a:cs typeface="Times New Roman" panose="02020603050405020304" pitchFamily="18" charset="0"/>
                        </a:rPr>
                        <a:t>0011 = OFB </a:t>
                      </a:r>
                    </a:p>
                    <a:p>
                      <a:r>
                        <a:rPr lang="en-US" sz="1800" i="0" kern="1200" smtClean="0">
                          <a:solidFill>
                            <a:schemeClr val="dk1"/>
                          </a:solidFill>
                          <a:effectLst/>
                          <a:latin typeface="Times New Roman" panose="02020603050405020304" pitchFamily="18" charset="0"/>
                          <a:ea typeface="+mn-ea"/>
                          <a:cs typeface="Times New Roman" panose="02020603050405020304" pitchFamily="18" charset="0"/>
                        </a:rPr>
                        <a:t>0100 = CTR </a:t>
                      </a:r>
                    </a:p>
                    <a:p>
                      <a:r>
                        <a:rPr lang="en-US" sz="1800" i="0" kern="1200" smtClean="0">
                          <a:solidFill>
                            <a:schemeClr val="dk1"/>
                          </a:solidFill>
                          <a:effectLst/>
                          <a:latin typeface="Times New Roman" panose="02020603050405020304" pitchFamily="18" charset="0"/>
                          <a:ea typeface="+mn-ea"/>
                          <a:cs typeface="Times New Roman" panose="02020603050405020304" pitchFamily="18" charset="0"/>
                        </a:rPr>
                        <a:t>0101 đến 1111 = Không sử dụng</a:t>
                      </a:r>
                      <a:endParaRPr lang="en-US" baseline="0" smtClean="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i="0" kern="1200" smtClean="0">
                          <a:solidFill>
                            <a:schemeClr val="dk1"/>
                          </a:solidFill>
                          <a:effectLst/>
                          <a:latin typeface="Times New Roman" panose="02020603050405020304" pitchFamily="18" charset="0"/>
                          <a:ea typeface="+mn-ea"/>
                          <a:cs typeface="Times New Roman" panose="02020603050405020304" pitchFamily="18" charset="0"/>
                        </a:rPr>
                        <a:t>Điều khiển</a:t>
                      </a:r>
                      <a:r>
                        <a:rPr lang="en-US" sz="1800" i="0" kern="1200" baseline="0" smtClean="0">
                          <a:solidFill>
                            <a:schemeClr val="dk1"/>
                          </a:solidFill>
                          <a:effectLst/>
                          <a:latin typeface="Times New Roman" panose="02020603050405020304" pitchFamily="18" charset="0"/>
                          <a:ea typeface="+mn-ea"/>
                          <a:cs typeface="Times New Roman" panose="02020603050405020304" pitchFamily="18" charset="0"/>
                        </a:rPr>
                        <a:t> tín hiệu </a:t>
                      </a:r>
                      <a:r>
                        <a:rPr lang="en-US" i="1" smtClean="0">
                          <a:latin typeface="Times New Roman" panose="02020603050405020304" pitchFamily="18" charset="0"/>
                          <a:cs typeface="Times New Roman" panose="02020603050405020304" pitchFamily="18" charset="0"/>
                        </a:rPr>
                        <a:t>aes_mode</a:t>
                      </a:r>
                      <a:r>
                        <a:rPr lang="en-US" i="1" baseline="0" smtClean="0">
                          <a:solidFill>
                            <a:schemeClr val="tx1"/>
                          </a:solidFill>
                          <a:latin typeface="Times New Roman" panose="02020603050405020304" pitchFamily="18" charset="0"/>
                          <a:cs typeface="Times New Roman" panose="02020603050405020304" pitchFamily="18" charset="0"/>
                        </a:rPr>
                        <a:t> </a:t>
                      </a:r>
                      <a:r>
                        <a:rPr lang="en-US" sz="1800" i="0" kern="1200" baseline="0" smtClean="0">
                          <a:solidFill>
                            <a:schemeClr val="dk1"/>
                          </a:solidFill>
                          <a:effectLst/>
                          <a:latin typeface="Times New Roman" panose="02020603050405020304" pitchFamily="18" charset="0"/>
                          <a:ea typeface="+mn-ea"/>
                          <a:cs typeface="Times New Roman" panose="02020603050405020304" pitchFamily="18" charset="0"/>
                        </a:rPr>
                        <a:t>ở Interface.</a:t>
                      </a:r>
                      <a:endParaRPr lang="en-US" i="1" smtClean="0">
                        <a:solidFill>
                          <a:schemeClr val="tx1"/>
                        </a:solidFill>
                        <a:latin typeface="Times New Roman" panose="02020603050405020304" pitchFamily="18" charset="0"/>
                        <a:cs typeface="Times New Roman" panose="02020603050405020304" pitchFamily="18" charset="0"/>
                      </a:endParaRPr>
                    </a:p>
                    <a:p>
                      <a:endParaRPr lang="en-US" baseline="0" smtClean="0">
                        <a:solidFill>
                          <a:schemeClr val="tx1"/>
                        </a:solidFill>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619946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3308337697"/>
              </p:ext>
            </p:extLst>
          </p:nvPr>
        </p:nvGraphicFramePr>
        <p:xfrm>
          <a:off x="0" y="0"/>
          <a:ext cx="12178145" cy="7350236"/>
        </p:xfrm>
        <a:graphic>
          <a:graphicData uri="http://schemas.openxmlformats.org/drawingml/2006/table">
            <a:tbl>
              <a:tblPr firstRow="1" bandRow="1">
                <a:tableStyleId>{5C22544A-7EE6-4342-B048-85BDC9FD1C3A}</a:tableStyleId>
              </a:tblPr>
              <a:tblGrid>
                <a:gridCol w="419678"/>
                <a:gridCol w="1876713"/>
                <a:gridCol w="945573"/>
                <a:gridCol w="5143500"/>
                <a:gridCol w="3792681"/>
              </a:tblGrid>
              <a:tr h="850228">
                <a:tc>
                  <a:txBody>
                    <a:bodyPr/>
                    <a:lstStyle/>
                    <a:p>
                      <a:r>
                        <a:rPr lang="en-US" smtClean="0">
                          <a:solidFill>
                            <a:schemeClr val="tx1"/>
                          </a:solidFill>
                          <a:latin typeface="Times New Roman" panose="02020603050405020304" pitchFamily="18" charset="0"/>
                          <a:cs typeface="Times New Roman" panose="02020603050405020304" pitchFamily="18" charset="0"/>
                        </a:rPr>
                        <a:t>STT</a:t>
                      </a:r>
                      <a:endParaRPr lang="en-US">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mtClean="0">
                          <a:solidFill>
                            <a:schemeClr val="tx1"/>
                          </a:solidFill>
                          <a:latin typeface="Times New Roman" panose="02020603050405020304" pitchFamily="18" charset="0"/>
                          <a:cs typeface="Times New Roman" panose="02020603050405020304" pitchFamily="18" charset="0"/>
                        </a:rPr>
                        <a:t>Tên</a:t>
                      </a:r>
                      <a:r>
                        <a:rPr lang="en-US" baseline="0" smtClean="0">
                          <a:solidFill>
                            <a:schemeClr val="tx1"/>
                          </a:solidFill>
                          <a:latin typeface="Times New Roman" panose="02020603050405020304" pitchFamily="18" charset="0"/>
                          <a:cs typeface="Times New Roman" panose="02020603050405020304" pitchFamily="18" charset="0"/>
                        </a:rPr>
                        <a:t> tín hiệu</a:t>
                      </a:r>
                      <a:endParaRPr lang="en-US">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mtClean="0">
                          <a:solidFill>
                            <a:schemeClr val="tx1"/>
                          </a:solidFill>
                          <a:latin typeface="Times New Roman" panose="02020603050405020304" pitchFamily="18" charset="0"/>
                          <a:cs typeface="Times New Roman" panose="02020603050405020304" pitchFamily="18" charset="0"/>
                        </a:rPr>
                        <a:t>Độ</a:t>
                      </a:r>
                      <a:r>
                        <a:rPr lang="en-US" baseline="0" smtClean="0">
                          <a:solidFill>
                            <a:schemeClr val="tx1"/>
                          </a:solidFill>
                          <a:latin typeface="Times New Roman" panose="02020603050405020304" pitchFamily="18" charset="0"/>
                          <a:cs typeface="Times New Roman" panose="02020603050405020304" pitchFamily="18" charset="0"/>
                        </a:rPr>
                        <a:t> Rộng</a:t>
                      </a:r>
                      <a:endParaRPr lang="en-US">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mtClean="0">
                          <a:solidFill>
                            <a:schemeClr val="tx1"/>
                          </a:solidFill>
                          <a:latin typeface="Times New Roman" panose="02020603050405020304" pitchFamily="18" charset="0"/>
                          <a:cs typeface="Times New Roman" panose="02020603050405020304" pitchFamily="18" charset="0"/>
                        </a:rPr>
                        <a:t>Mô</a:t>
                      </a:r>
                      <a:r>
                        <a:rPr lang="en-US" baseline="0" smtClean="0">
                          <a:solidFill>
                            <a:schemeClr val="tx1"/>
                          </a:solidFill>
                          <a:latin typeface="Times New Roman" panose="02020603050405020304" pitchFamily="18" charset="0"/>
                          <a:cs typeface="Times New Roman" panose="02020603050405020304" pitchFamily="18" charset="0"/>
                        </a:rPr>
                        <a:t> tả</a:t>
                      </a:r>
                      <a:endParaRPr lang="en-US">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mtClean="0">
                          <a:solidFill>
                            <a:schemeClr val="tx1"/>
                          </a:solidFill>
                          <a:latin typeface="Times New Roman" panose="02020603050405020304" pitchFamily="18" charset="0"/>
                          <a:cs typeface="Times New Roman" panose="02020603050405020304" pitchFamily="18" charset="0"/>
                        </a:rPr>
                        <a:t>Sử</a:t>
                      </a:r>
                      <a:r>
                        <a:rPr lang="en-US" baseline="0" smtClean="0">
                          <a:solidFill>
                            <a:schemeClr val="tx1"/>
                          </a:solidFill>
                          <a:latin typeface="Times New Roman" panose="02020603050405020304" pitchFamily="18" charset="0"/>
                          <a:cs typeface="Times New Roman" panose="02020603050405020304" pitchFamily="18" charset="0"/>
                        </a:rPr>
                        <a:t> dụng</a:t>
                      </a:r>
                      <a:endParaRPr lang="en-US">
                        <a:solidFill>
                          <a:schemeClr val="tx1"/>
                        </a:solidFill>
                        <a:latin typeface="Times New Roman" panose="02020603050405020304" pitchFamily="18" charset="0"/>
                        <a:cs typeface="Times New Roman" panose="02020603050405020304" pitchFamily="18" charset="0"/>
                      </a:endParaRPr>
                    </a:p>
                  </a:txBody>
                  <a:tcPr/>
                </a:tc>
              </a:tr>
              <a:tr h="850228">
                <a:tc>
                  <a:txBody>
                    <a:bodyPr/>
                    <a:lstStyle/>
                    <a:p>
                      <a:pPr marL="0" algn="l" defTabSz="457200" rtl="0" eaLnBrk="1" latinLnBrk="0" hangingPunct="1"/>
                      <a:r>
                        <a:rPr lang="en-US" sz="1800" kern="1200" smtClean="0">
                          <a:solidFill>
                            <a:schemeClr val="dk1"/>
                          </a:solidFill>
                          <a:latin typeface="Times New Roman" panose="02020603050405020304" pitchFamily="18" charset="0"/>
                          <a:ea typeface="+mn-ea"/>
                          <a:cs typeface="Times New Roman" panose="02020603050405020304" pitchFamily="18" charset="0"/>
                        </a:rPr>
                        <a:t>6</a:t>
                      </a:r>
                      <a:endParaRPr lang="en-US" sz="1800" kern="120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pPr marL="0" algn="l" defTabSz="457200" rtl="0" eaLnBrk="1" latinLnBrk="0" hangingPunct="1"/>
                      <a:r>
                        <a:rPr lang="en-US" sz="1800" kern="1200" smtClean="0">
                          <a:solidFill>
                            <a:schemeClr val="dk1"/>
                          </a:solidFill>
                          <a:latin typeface="Times New Roman" panose="02020603050405020304" pitchFamily="18" charset="0"/>
                          <a:ea typeface="+mn-ea"/>
                          <a:cs typeface="Times New Roman" panose="02020603050405020304" pitchFamily="18" charset="0"/>
                        </a:rPr>
                        <a:t>aes_init_vector</a:t>
                      </a:r>
                      <a:endParaRPr lang="en-US" sz="1800" kern="120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pPr marL="0" algn="l" defTabSz="457200" rtl="0" eaLnBrk="1" latinLnBrk="0" hangingPunct="1"/>
                      <a:r>
                        <a:rPr lang="en-US" sz="1800" kern="1200" smtClean="0">
                          <a:solidFill>
                            <a:schemeClr val="dk1"/>
                          </a:solidFill>
                          <a:latin typeface="Times New Roman" panose="02020603050405020304" pitchFamily="18" charset="0"/>
                          <a:ea typeface="+mn-ea"/>
                          <a:cs typeface="Times New Roman" panose="02020603050405020304" pitchFamily="18" charset="0"/>
                        </a:rPr>
                        <a:t>[127:0] </a:t>
                      </a:r>
                      <a:endParaRPr lang="en-US" sz="1800" kern="120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pPr marL="0" algn="l" defTabSz="457200" rtl="0" eaLnBrk="1" latinLnBrk="0" hangingPunct="1"/>
                      <a:r>
                        <a:rPr lang="en-US" sz="1800" kern="1200" smtClean="0">
                          <a:solidFill>
                            <a:schemeClr val="dk1"/>
                          </a:solidFill>
                          <a:latin typeface="Times New Roman" panose="02020603050405020304" pitchFamily="18" charset="0"/>
                          <a:ea typeface="+mn-ea"/>
                          <a:cs typeface="Times New Roman" panose="02020603050405020304" pitchFamily="18" charset="0"/>
                        </a:rPr>
                        <a:t>Vector khởi tạo được dùng trong các chế độ CBC, CFB, OFB.</a:t>
                      </a:r>
                    </a:p>
                    <a:p>
                      <a:pPr marL="0" algn="l" defTabSz="457200" rtl="0" eaLnBrk="1" latinLnBrk="0" hangingPunct="1"/>
                      <a:r>
                        <a:rPr lang="en-US" sz="1800" kern="1200" smtClean="0">
                          <a:solidFill>
                            <a:schemeClr val="dk1"/>
                          </a:solidFill>
                          <a:latin typeface="Times New Roman" panose="02020603050405020304" pitchFamily="18" charset="0"/>
                          <a:ea typeface="+mn-ea"/>
                          <a:cs typeface="Times New Roman" panose="02020603050405020304" pitchFamily="18" charset="0"/>
                        </a:rPr>
                        <a:t>Giá trị counter được </a:t>
                      </a:r>
                      <a:r>
                        <a:rPr lang="en-US" sz="1800" kern="1200" smtClean="0">
                          <a:solidFill>
                            <a:schemeClr val="dk1"/>
                          </a:solidFill>
                          <a:latin typeface="Times New Roman" panose="02020603050405020304" pitchFamily="18" charset="0"/>
                          <a:ea typeface="+mn-ea"/>
                          <a:cs typeface="Times New Roman" panose="02020603050405020304" pitchFamily="18" charset="0"/>
                        </a:rPr>
                        <a:t>dùng </a:t>
                      </a:r>
                      <a:r>
                        <a:rPr lang="en-US" sz="1800" kern="1200" smtClean="0">
                          <a:solidFill>
                            <a:schemeClr val="dk1"/>
                          </a:solidFill>
                          <a:latin typeface="Times New Roman" panose="02020603050405020304" pitchFamily="18" charset="0"/>
                          <a:ea typeface="+mn-ea"/>
                          <a:cs typeface="Times New Roman" panose="02020603050405020304" pitchFamily="18" charset="0"/>
                        </a:rPr>
                        <a:t>trong chế độ CTR.</a:t>
                      </a:r>
                      <a:endParaRPr lang="en-US" sz="1800" kern="120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i="0" kern="1200" smtClean="0">
                          <a:solidFill>
                            <a:schemeClr val="dk1"/>
                          </a:solidFill>
                          <a:effectLst/>
                          <a:latin typeface="Times New Roman" panose="02020603050405020304" pitchFamily="18" charset="0"/>
                          <a:ea typeface="+mn-ea"/>
                          <a:cs typeface="Times New Roman" panose="02020603050405020304" pitchFamily="18" charset="0"/>
                        </a:rPr>
                        <a:t>Điều khiển</a:t>
                      </a:r>
                      <a:r>
                        <a:rPr lang="en-US" sz="1800" i="0" kern="1200" baseline="0" smtClean="0">
                          <a:solidFill>
                            <a:schemeClr val="dk1"/>
                          </a:solidFill>
                          <a:effectLst/>
                          <a:latin typeface="Times New Roman" panose="02020603050405020304" pitchFamily="18" charset="0"/>
                          <a:ea typeface="+mn-ea"/>
                          <a:cs typeface="Times New Roman" panose="02020603050405020304" pitchFamily="18" charset="0"/>
                        </a:rPr>
                        <a:t> tín hiệu </a:t>
                      </a:r>
                      <a:r>
                        <a:rPr lang="en-US" i="1" smtClean="0">
                          <a:latin typeface="Times New Roman" panose="02020603050405020304" pitchFamily="18" charset="0"/>
                          <a:cs typeface="Times New Roman" panose="02020603050405020304" pitchFamily="18" charset="0"/>
                        </a:rPr>
                        <a:t>aes_init_vector</a:t>
                      </a:r>
                      <a:r>
                        <a:rPr lang="en-US" i="1" baseline="0" smtClean="0">
                          <a:solidFill>
                            <a:schemeClr val="tx1"/>
                          </a:solidFill>
                          <a:latin typeface="Times New Roman" panose="02020603050405020304" pitchFamily="18" charset="0"/>
                          <a:cs typeface="Times New Roman" panose="02020603050405020304" pitchFamily="18" charset="0"/>
                        </a:rPr>
                        <a:t> </a:t>
                      </a:r>
                      <a:r>
                        <a:rPr lang="en-US" sz="1800" i="0" kern="1200" baseline="0" smtClean="0">
                          <a:solidFill>
                            <a:schemeClr val="dk1"/>
                          </a:solidFill>
                          <a:effectLst/>
                          <a:latin typeface="Times New Roman" panose="02020603050405020304" pitchFamily="18" charset="0"/>
                          <a:ea typeface="+mn-ea"/>
                          <a:cs typeface="Times New Roman" panose="02020603050405020304" pitchFamily="18" charset="0"/>
                        </a:rPr>
                        <a:t>ở Interface.</a:t>
                      </a:r>
                      <a:endParaRPr lang="en-US" i="1" smtClean="0">
                        <a:solidFill>
                          <a:schemeClr val="tx1"/>
                        </a:solidFill>
                        <a:latin typeface="Times New Roman" panose="02020603050405020304" pitchFamily="18" charset="0"/>
                        <a:cs typeface="Times New Roman" panose="02020603050405020304" pitchFamily="18" charset="0"/>
                      </a:endParaRPr>
                    </a:p>
                    <a:p>
                      <a:pPr marL="0" algn="l" defTabSz="457200" rtl="0" eaLnBrk="1" latinLnBrk="0" hangingPunct="1"/>
                      <a:endParaRPr lang="en-US" sz="1800" kern="1200">
                        <a:solidFill>
                          <a:schemeClr val="dk1"/>
                        </a:solidFill>
                        <a:latin typeface="Times New Roman" panose="02020603050405020304" pitchFamily="18" charset="0"/>
                        <a:ea typeface="+mn-ea"/>
                        <a:cs typeface="Times New Roman" panose="02020603050405020304" pitchFamily="18" charset="0"/>
                      </a:endParaRPr>
                    </a:p>
                  </a:txBody>
                  <a:tcPr/>
                </a:tc>
              </a:tr>
              <a:tr h="850228">
                <a:tc>
                  <a:txBody>
                    <a:bodyPr/>
                    <a:lstStyle/>
                    <a:p>
                      <a:r>
                        <a:rPr lang="en-US" smtClean="0">
                          <a:solidFill>
                            <a:schemeClr val="tx1"/>
                          </a:solidFill>
                          <a:latin typeface="Times New Roman" panose="02020603050405020304" pitchFamily="18" charset="0"/>
                          <a:cs typeface="Times New Roman" panose="02020603050405020304" pitchFamily="18" charset="0"/>
                        </a:rPr>
                        <a:t>7</a:t>
                      </a:r>
                      <a:endParaRPr lang="en-US">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mtClean="0">
                          <a:latin typeface="Times New Roman" panose="02020603050405020304" pitchFamily="18" charset="0"/>
                          <a:cs typeface="Times New Roman" panose="02020603050405020304" pitchFamily="18" charset="0"/>
                        </a:rPr>
                        <a:t>aes_segment_len</a:t>
                      </a:r>
                      <a:endParaRPr lang="en-US">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mtClean="0">
                          <a:solidFill>
                            <a:schemeClr val="tx1"/>
                          </a:solidFill>
                          <a:latin typeface="Times New Roman" panose="02020603050405020304" pitchFamily="18" charset="0"/>
                          <a:cs typeface="Times New Roman" panose="02020603050405020304" pitchFamily="18" charset="0"/>
                        </a:rPr>
                        <a:t>[3:0]</a:t>
                      </a:r>
                      <a:endParaRPr lang="en-US">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800" i="0" kern="1200" smtClean="0">
                          <a:solidFill>
                            <a:schemeClr val="dk1"/>
                          </a:solidFill>
                          <a:effectLst/>
                          <a:latin typeface="Times New Roman" panose="02020603050405020304" pitchFamily="18" charset="0"/>
                          <a:ea typeface="+mn-ea"/>
                          <a:cs typeface="Times New Roman" panose="02020603050405020304" pitchFamily="18" charset="0"/>
                        </a:rPr>
                        <a:t>Số bit của một đoạn dữ liệu. Giá trị này dùng trong chế độ CFB, ứng với ký hiệu s trong tài liệu NIST 800-38A.</a:t>
                      </a:r>
                      <a:br>
                        <a:rPr lang="en-US" sz="1800" i="0" kern="1200" smtClean="0">
                          <a:solidFill>
                            <a:schemeClr val="dk1"/>
                          </a:solidFill>
                          <a:effectLst/>
                          <a:latin typeface="Times New Roman" panose="02020603050405020304" pitchFamily="18" charset="0"/>
                          <a:ea typeface="+mn-ea"/>
                          <a:cs typeface="Times New Roman" panose="02020603050405020304" pitchFamily="18" charset="0"/>
                        </a:rPr>
                      </a:br>
                      <a:r>
                        <a:rPr lang="en-US" sz="1800" i="0" kern="1200" smtClean="0">
                          <a:solidFill>
                            <a:schemeClr val="dk1"/>
                          </a:solidFill>
                          <a:effectLst/>
                          <a:latin typeface="Times New Roman" panose="02020603050405020304" pitchFamily="18" charset="0"/>
                          <a:ea typeface="+mn-ea"/>
                          <a:cs typeface="Times New Roman" panose="02020603050405020304" pitchFamily="18" charset="0"/>
                        </a:rPr>
                        <a:t/>
                      </a:r>
                      <a:br>
                        <a:rPr lang="en-US" sz="1800" i="0" kern="1200" smtClean="0">
                          <a:solidFill>
                            <a:schemeClr val="dk1"/>
                          </a:solidFill>
                          <a:effectLst/>
                          <a:latin typeface="Times New Roman" panose="02020603050405020304" pitchFamily="18" charset="0"/>
                          <a:ea typeface="+mn-ea"/>
                          <a:cs typeface="Times New Roman" panose="02020603050405020304" pitchFamily="18" charset="0"/>
                        </a:rPr>
                      </a:br>
                      <a:endParaRPr lang="en-US">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i="0" kern="1200" smtClean="0">
                          <a:solidFill>
                            <a:schemeClr val="dk1"/>
                          </a:solidFill>
                          <a:effectLst/>
                          <a:latin typeface="Times New Roman" panose="02020603050405020304" pitchFamily="18" charset="0"/>
                          <a:ea typeface="+mn-ea"/>
                          <a:cs typeface="Times New Roman" panose="02020603050405020304" pitchFamily="18" charset="0"/>
                        </a:rPr>
                        <a:t>Điều khiển</a:t>
                      </a:r>
                      <a:r>
                        <a:rPr lang="en-US" sz="1800" i="0" kern="1200" baseline="0" smtClean="0">
                          <a:solidFill>
                            <a:schemeClr val="dk1"/>
                          </a:solidFill>
                          <a:effectLst/>
                          <a:latin typeface="Times New Roman" panose="02020603050405020304" pitchFamily="18" charset="0"/>
                          <a:ea typeface="+mn-ea"/>
                          <a:cs typeface="Times New Roman" panose="02020603050405020304" pitchFamily="18" charset="0"/>
                        </a:rPr>
                        <a:t> tín hiệu </a:t>
                      </a:r>
                      <a:r>
                        <a:rPr lang="en-US" i="1" smtClean="0">
                          <a:latin typeface="Times New Roman" panose="02020603050405020304" pitchFamily="18" charset="0"/>
                          <a:cs typeface="Times New Roman" panose="02020603050405020304" pitchFamily="18" charset="0"/>
                        </a:rPr>
                        <a:t>aes_segment_len</a:t>
                      </a:r>
                      <a:r>
                        <a:rPr lang="en-US" i="1" baseline="0" smtClean="0">
                          <a:solidFill>
                            <a:schemeClr val="tx1"/>
                          </a:solidFill>
                          <a:latin typeface="Times New Roman" panose="02020603050405020304" pitchFamily="18" charset="0"/>
                          <a:cs typeface="Times New Roman" panose="02020603050405020304" pitchFamily="18" charset="0"/>
                        </a:rPr>
                        <a:t> </a:t>
                      </a:r>
                      <a:r>
                        <a:rPr lang="en-US" sz="1800" i="0" kern="1200" baseline="0" smtClean="0">
                          <a:solidFill>
                            <a:schemeClr val="dk1"/>
                          </a:solidFill>
                          <a:effectLst/>
                          <a:latin typeface="Times New Roman" panose="02020603050405020304" pitchFamily="18" charset="0"/>
                          <a:ea typeface="+mn-ea"/>
                          <a:cs typeface="Times New Roman" panose="02020603050405020304" pitchFamily="18" charset="0"/>
                        </a:rPr>
                        <a:t>ở Interface.</a:t>
                      </a:r>
                      <a:endParaRPr lang="en-US" i="1" smtClean="0">
                        <a:solidFill>
                          <a:schemeClr val="tx1"/>
                        </a:solidFill>
                        <a:latin typeface="Times New Roman" panose="02020603050405020304" pitchFamily="18" charset="0"/>
                        <a:cs typeface="Times New Roman" panose="02020603050405020304" pitchFamily="18" charset="0"/>
                      </a:endParaRPr>
                    </a:p>
                    <a:p>
                      <a:endParaRPr lang="en-US">
                        <a:solidFill>
                          <a:schemeClr val="tx1"/>
                        </a:solidFill>
                        <a:latin typeface="Times New Roman" panose="02020603050405020304" pitchFamily="18" charset="0"/>
                        <a:cs typeface="Times New Roman" panose="02020603050405020304" pitchFamily="18" charset="0"/>
                      </a:endParaRPr>
                    </a:p>
                  </a:txBody>
                  <a:tcPr/>
                </a:tc>
              </a:tr>
              <a:tr h="850228">
                <a:tc>
                  <a:txBody>
                    <a:bodyPr/>
                    <a:lstStyle/>
                    <a:p>
                      <a:r>
                        <a:rPr lang="en-US" smtClean="0">
                          <a:solidFill>
                            <a:schemeClr val="tx1"/>
                          </a:solidFill>
                          <a:latin typeface="Times New Roman" panose="02020603050405020304" pitchFamily="18" charset="0"/>
                          <a:cs typeface="Times New Roman" panose="02020603050405020304" pitchFamily="18" charset="0"/>
                        </a:rPr>
                        <a:t>8</a:t>
                      </a:r>
                      <a:endParaRPr lang="en-US">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mtClean="0">
                          <a:latin typeface="Times New Roman" panose="02020603050405020304" pitchFamily="18" charset="0"/>
                          <a:cs typeface="Times New Roman" panose="02020603050405020304" pitchFamily="18" charset="0"/>
                        </a:rPr>
                        <a:t>aes_blockDelay</a:t>
                      </a:r>
                      <a:endParaRPr lang="en-US">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mtClean="0">
                          <a:solidFill>
                            <a:schemeClr val="tx1"/>
                          </a:solidFill>
                          <a:latin typeface="Times New Roman" panose="02020603050405020304" pitchFamily="18" charset="0"/>
                          <a:cs typeface="Times New Roman" panose="02020603050405020304" pitchFamily="18" charset="0"/>
                        </a:rPr>
                        <a:t>[7:0]</a:t>
                      </a:r>
                      <a:endParaRPr lang="en-US">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mtClean="0">
                          <a:solidFill>
                            <a:schemeClr val="tx1"/>
                          </a:solidFill>
                          <a:latin typeface="Times New Roman" panose="02020603050405020304" pitchFamily="18" charset="0"/>
                          <a:cs typeface="Times New Roman" panose="02020603050405020304" pitchFamily="18" charset="0"/>
                        </a:rPr>
                        <a:t>Điều</a:t>
                      </a:r>
                      <a:r>
                        <a:rPr lang="en-US" baseline="0" smtClean="0">
                          <a:solidFill>
                            <a:schemeClr val="tx1"/>
                          </a:solidFill>
                          <a:latin typeface="Times New Roman" panose="02020603050405020304" pitchFamily="18" charset="0"/>
                          <a:cs typeface="Times New Roman" panose="02020603050405020304" pitchFamily="18" charset="0"/>
                        </a:rPr>
                        <a:t> khiển số chu kì delay giữa 2 lần mã hoá hoặc giải </a:t>
                      </a:r>
                      <a:r>
                        <a:rPr lang="en-US" baseline="0" smtClean="0">
                          <a:solidFill>
                            <a:schemeClr val="tx1"/>
                          </a:solidFill>
                          <a:latin typeface="Times New Roman" panose="02020603050405020304" pitchFamily="18" charset="0"/>
                          <a:cs typeface="Times New Roman" panose="02020603050405020304" pitchFamily="18" charset="0"/>
                        </a:rPr>
                        <a:t>mã (tối thiểu 1 chu kì)</a:t>
                      </a:r>
                      <a:endParaRPr lang="en-US">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mtClean="0">
                          <a:solidFill>
                            <a:schemeClr val="tx1"/>
                          </a:solidFill>
                          <a:latin typeface="Times New Roman" panose="02020603050405020304" pitchFamily="18" charset="0"/>
                          <a:cs typeface="Times New Roman" panose="02020603050405020304" pitchFamily="18" charset="0"/>
                        </a:rPr>
                        <a:t>Để</a:t>
                      </a:r>
                      <a:r>
                        <a:rPr lang="en-US" baseline="0" smtClean="0">
                          <a:solidFill>
                            <a:schemeClr val="tx1"/>
                          </a:solidFill>
                          <a:latin typeface="Times New Roman" panose="02020603050405020304" pitchFamily="18" charset="0"/>
                          <a:cs typeface="Times New Roman" panose="02020603050405020304" pitchFamily="18" charset="0"/>
                        </a:rPr>
                        <a:t> Driver tạo 1 khoảng delay sau mỗi lần mã hoá/giải mã. Sau đó mới thực hiện lần mã hoá/giải mã tiếp theo.</a:t>
                      </a:r>
                      <a:endParaRPr lang="en-US">
                        <a:solidFill>
                          <a:schemeClr val="tx1"/>
                        </a:solidFill>
                        <a:latin typeface="Times New Roman" panose="02020603050405020304" pitchFamily="18" charset="0"/>
                        <a:cs typeface="Times New Roman" panose="02020603050405020304" pitchFamily="18" charset="0"/>
                      </a:endParaRPr>
                    </a:p>
                  </a:txBody>
                  <a:tcPr/>
                </a:tc>
              </a:tr>
              <a:tr h="3143996">
                <a:tc>
                  <a:txBody>
                    <a:bodyPr/>
                    <a:lstStyle/>
                    <a:p>
                      <a:r>
                        <a:rPr lang="en-US" smtClean="0">
                          <a:solidFill>
                            <a:schemeClr val="tx1"/>
                          </a:solidFill>
                          <a:latin typeface="Times New Roman" panose="02020603050405020304" pitchFamily="18" charset="0"/>
                          <a:cs typeface="Times New Roman" panose="02020603050405020304" pitchFamily="18" charset="0"/>
                        </a:rPr>
                        <a:t>9</a:t>
                      </a:r>
                      <a:endParaRPr lang="en-US">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mtClean="0">
                          <a:latin typeface="Times New Roman" panose="02020603050405020304" pitchFamily="18" charset="0"/>
                          <a:cs typeface="Times New Roman" panose="02020603050405020304" pitchFamily="18" charset="0"/>
                        </a:rPr>
                        <a:t>aes_data_out</a:t>
                      </a:r>
                      <a:endParaRPr lang="en-US">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mtClean="0">
                          <a:solidFill>
                            <a:schemeClr val="tx1"/>
                          </a:solidFill>
                          <a:latin typeface="Times New Roman" panose="02020603050405020304" pitchFamily="18" charset="0"/>
                          <a:cs typeface="Times New Roman" panose="02020603050405020304" pitchFamily="18" charset="0"/>
                        </a:rPr>
                        <a:t>[127:0]</a:t>
                      </a:r>
                      <a:endParaRPr lang="en-US">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800" i="0" kern="1200" smtClean="0">
                          <a:solidFill>
                            <a:schemeClr val="dk1"/>
                          </a:solidFill>
                          <a:effectLst/>
                          <a:latin typeface="Times New Roman" panose="02020603050405020304" pitchFamily="18" charset="0"/>
                          <a:ea typeface="+mn-ea"/>
                          <a:cs typeface="Times New Roman" panose="02020603050405020304" pitchFamily="18" charset="0"/>
                        </a:rPr>
                        <a:t>Khối dữ liệu đầu ra sau mỗi lần mã hóa/giải mã. Giá trị của tín hiệu này chỉ hợp lệ khi </a:t>
                      </a:r>
                      <a:r>
                        <a:rPr lang="en-US" sz="1800" i="1" kern="1200" smtClean="0">
                          <a:solidFill>
                            <a:schemeClr val="dk1"/>
                          </a:solidFill>
                          <a:effectLst/>
                          <a:latin typeface="Times New Roman" panose="02020603050405020304" pitchFamily="18" charset="0"/>
                          <a:ea typeface="+mn-ea"/>
                          <a:cs typeface="Times New Roman" panose="02020603050405020304" pitchFamily="18" charset="0"/>
                        </a:rPr>
                        <a:t>ready=1</a:t>
                      </a:r>
                      <a:r>
                        <a:rPr lang="en-US" sz="1800" i="0" kern="1200" smtClean="0">
                          <a:solidFill>
                            <a:schemeClr val="dk1"/>
                          </a:solidFill>
                          <a:effectLst/>
                          <a:latin typeface="Times New Roman" panose="02020603050405020304" pitchFamily="18" charset="0"/>
                          <a:ea typeface="+mn-ea"/>
                          <a:cs typeface="Times New Roman" panose="02020603050405020304" pitchFamily="18" charset="0"/>
                        </a:rPr>
                        <a:t>.</a:t>
                      </a:r>
                      <a:r>
                        <a:rPr lang="en-US" sz="1800" i="0" kern="1200" smtClean="0">
                          <a:solidFill>
                            <a:schemeClr val="dk1"/>
                          </a:solidFill>
                          <a:effectLst/>
                          <a:latin typeface="+mn-lt"/>
                          <a:ea typeface="+mn-ea"/>
                          <a:cs typeface="+mn-cs"/>
                        </a:rPr>
                        <a:t/>
                      </a:r>
                      <a:br>
                        <a:rPr lang="en-US" sz="1800" i="0" kern="1200" smtClean="0">
                          <a:solidFill>
                            <a:schemeClr val="dk1"/>
                          </a:solidFill>
                          <a:effectLst/>
                          <a:latin typeface="+mn-lt"/>
                          <a:ea typeface="+mn-ea"/>
                          <a:cs typeface="+mn-cs"/>
                        </a:rPr>
                      </a:br>
                      <a:r>
                        <a:rPr lang="en-US" sz="1800" i="0" kern="1200" smtClean="0">
                          <a:solidFill>
                            <a:schemeClr val="dk1"/>
                          </a:solidFill>
                          <a:effectLst/>
                          <a:latin typeface="+mn-lt"/>
                          <a:ea typeface="+mn-ea"/>
                          <a:cs typeface="+mn-cs"/>
                        </a:rPr>
                        <a:t/>
                      </a:r>
                      <a:br>
                        <a:rPr lang="en-US" sz="1800" i="0" kern="1200" smtClean="0">
                          <a:solidFill>
                            <a:schemeClr val="dk1"/>
                          </a:solidFill>
                          <a:effectLst/>
                          <a:latin typeface="+mn-lt"/>
                          <a:ea typeface="+mn-ea"/>
                          <a:cs typeface="+mn-cs"/>
                        </a:rPr>
                      </a:br>
                      <a:endParaRPr lang="en-US">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mtClean="0">
                          <a:solidFill>
                            <a:schemeClr val="tx1"/>
                          </a:solidFill>
                          <a:latin typeface="Times New Roman" panose="02020603050405020304" pitchFamily="18" charset="0"/>
                          <a:cs typeface="Times New Roman" panose="02020603050405020304" pitchFamily="18" charset="0"/>
                        </a:rPr>
                        <a:t>Điều</a:t>
                      </a:r>
                      <a:r>
                        <a:rPr lang="en-US" baseline="0" smtClean="0">
                          <a:solidFill>
                            <a:schemeClr val="tx1"/>
                          </a:solidFill>
                          <a:latin typeface="Times New Roman" panose="02020603050405020304" pitchFamily="18" charset="0"/>
                          <a:cs typeface="Times New Roman" panose="02020603050405020304" pitchFamily="18" charset="0"/>
                        </a:rPr>
                        <a:t> khiển tín hiệu </a:t>
                      </a:r>
                      <a:r>
                        <a:rPr lang="en-US" i="1" baseline="0" smtClean="0">
                          <a:solidFill>
                            <a:schemeClr val="tx1"/>
                          </a:solidFill>
                          <a:latin typeface="Times New Roman" panose="02020603050405020304" pitchFamily="18" charset="0"/>
                          <a:cs typeface="Times New Roman" panose="02020603050405020304" pitchFamily="18" charset="0"/>
                        </a:rPr>
                        <a:t>aes_data_out </a:t>
                      </a:r>
                      <a:r>
                        <a:rPr lang="en-US" i="0" baseline="0" smtClean="0">
                          <a:solidFill>
                            <a:schemeClr val="tx1"/>
                          </a:solidFill>
                          <a:latin typeface="Times New Roman" panose="02020603050405020304" pitchFamily="18" charset="0"/>
                          <a:cs typeface="Times New Roman" panose="02020603050405020304" pitchFamily="18" charset="0"/>
                        </a:rPr>
                        <a:t>ở các thành phần mà có sử dụng tín hiệu này.</a:t>
                      </a:r>
                      <a:endParaRPr lang="en-US">
                        <a:solidFill>
                          <a:schemeClr val="tx1"/>
                        </a:solidFill>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3690390348"/>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420</TotalTime>
  <Words>631</Words>
  <Application>Microsoft Office PowerPoint</Application>
  <PresentationFormat>Widescreen</PresentationFormat>
  <Paragraphs>113</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Times New Roman</vt:lpstr>
      <vt:lpstr>Trebuchet MS</vt:lpstr>
      <vt:lpstr>Wingdings 3</vt:lpstr>
      <vt:lpstr>Facet</vt:lpstr>
      <vt:lpstr>Interface and Transaction Report    Tran Huu Toan   Date: 7/11/2019</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Huutoan</dc:creator>
  <cp:lastModifiedBy>Huutoan</cp:lastModifiedBy>
  <cp:revision>28</cp:revision>
  <dcterms:created xsi:type="dcterms:W3CDTF">2019-11-07T08:40:16Z</dcterms:created>
  <dcterms:modified xsi:type="dcterms:W3CDTF">2019-11-07T16:25:17Z</dcterms:modified>
</cp:coreProperties>
</file>