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683" r:id="rId2"/>
  </p:sldMasterIdLst>
  <p:notesMasterIdLst>
    <p:notesMasterId r:id="rId20"/>
  </p:notesMasterIdLst>
  <p:sldIdLst>
    <p:sldId id="320" r:id="rId3"/>
    <p:sldId id="321" r:id="rId4"/>
    <p:sldId id="322" r:id="rId5"/>
    <p:sldId id="323" r:id="rId6"/>
    <p:sldId id="336" r:id="rId7"/>
    <p:sldId id="324" r:id="rId8"/>
    <p:sldId id="338" r:id="rId9"/>
    <p:sldId id="345" r:id="rId10"/>
    <p:sldId id="325" r:id="rId11"/>
    <p:sldId id="340" r:id="rId12"/>
    <p:sldId id="326" r:id="rId13"/>
    <p:sldId id="346" r:id="rId14"/>
    <p:sldId id="333" r:id="rId15"/>
    <p:sldId id="347" r:id="rId16"/>
    <p:sldId id="335" r:id="rId17"/>
    <p:sldId id="348" r:id="rId18"/>
    <p:sldId id="31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78D5B4E3-659E-43E2-8F0B-6C9BD40EFB78}">
          <p14:sldIdLst>
            <p14:sldId id="320"/>
            <p14:sldId id="321"/>
            <p14:sldId id="322"/>
            <p14:sldId id="323"/>
            <p14:sldId id="336"/>
            <p14:sldId id="324"/>
            <p14:sldId id="338"/>
            <p14:sldId id="345"/>
            <p14:sldId id="325"/>
            <p14:sldId id="340"/>
            <p14:sldId id="326"/>
            <p14:sldId id="346"/>
            <p14:sldId id="333"/>
            <p14:sldId id="347"/>
            <p14:sldId id="335"/>
            <p14:sldId id="348"/>
            <p14:sldId id="319"/>
          </p14:sldIdLst>
        </p14:section>
        <p14:section name="Detail" id="{8994A338-B47D-429E-A89E-8C3BB8F27CB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>
        <p:scale>
          <a:sx n="75" d="100"/>
          <a:sy n="75" d="100"/>
        </p:scale>
        <p:origin x="636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912BC-BA70-4915-B362-0DCCAA1DB52F}" type="datetimeFigureOut">
              <a:rPr lang="vi-VN" smtClean="0"/>
              <a:t>20/12/2019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98BBD-EDBA-4DFF-A256-900C34BA4F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3698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jpeg"/><Relationship Id="rId7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Relationship Id="rId9" Type="http://schemas.openxmlformats.org/officeDocument/2006/relationships/image" Target="../media/image18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191CB8-EDD2-4785-BE3A-6678E55177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7974" y="307777"/>
            <a:ext cx="1357250" cy="13572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5075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0F66E8-CEF6-4C36-B81A-46C5DF458D43}" type="datetime1">
              <a:rPr lang="vi-VN" smtClean="0"/>
              <a:t>20/12/2019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4A1F7A-CE3B-4778-BBC7-789173C39663}" type="datetime1">
              <a:rPr lang="vi-VN" smtClean="0"/>
              <a:t>20/12/2019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55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F43D59-B352-4D49-B7E4-5A4B2FCFAE81}" type="datetime1">
              <a:rPr lang="vi-VN" smtClean="0"/>
              <a:t>20/12/2019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47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83216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4876800"/>
            <a:ext cx="12192000" cy="1981200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63000">
                <a:srgbClr val="85C2FF"/>
              </a:gs>
              <a:gs pos="100000">
                <a:srgbClr val="C4D6EB"/>
              </a:gs>
              <a:gs pos="100000">
                <a:srgbClr val="FFEBFA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035" y="1"/>
            <a:ext cx="12190965" cy="2832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w_1"/>
          <p:cNvPicPr>
            <a:picLocks noChangeAspect="1" noChangeArrowheads="1"/>
          </p:cNvPicPr>
          <p:nvPr userDrawn="1"/>
        </p:nvPicPr>
        <p:blipFill>
          <a:blip r:embed="rId3" cstate="print"/>
          <a:srcRect t="47940"/>
          <a:stretch>
            <a:fillRect/>
          </a:stretch>
        </p:blipFill>
        <p:spPr bwMode="auto">
          <a:xfrm rot="19791705">
            <a:off x="146602" y="-784585"/>
            <a:ext cx="61595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75" y="2832310"/>
            <a:ext cx="2964725" cy="4025691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" y="2971800"/>
            <a:ext cx="3454400" cy="1771650"/>
          </a:xfrm>
          <a:prstGeom prst="rect">
            <a:avLst/>
          </a:prstGeom>
          <a:ln>
            <a:noFill/>
          </a:ln>
          <a:effectLst>
            <a:reflection blurRad="6350" stA="50000" endA="300" endPos="38500" dist="50800" dir="5400000" sy="-100000" algn="bl" rotWithShape="0"/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6995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WinFX_WCF__03a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1378955" y="6400800"/>
            <a:ext cx="813045" cy="457200"/>
          </a:xfrm>
          <a:prstGeom prst="rect">
            <a:avLst/>
          </a:prstGeom>
          <a:noFill/>
        </p:spPr>
      </p:pic>
      <p:sp>
        <p:nvSpPr>
          <p:cNvPr id="5" name="Line 15"/>
          <p:cNvSpPr>
            <a:spLocks noChangeShapeType="1"/>
          </p:cNvSpPr>
          <p:nvPr userDrawn="1"/>
        </p:nvSpPr>
        <p:spPr bwMode="gray">
          <a:xfrm>
            <a:off x="5181600" y="-3175"/>
            <a:ext cx="0" cy="686117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rgbClr val="FF7575">
                <a:alpha val="35001"/>
              </a:srgbClr>
            </a:outerShdw>
          </a:effectLst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latin typeface="+mn-lt"/>
              <a:cs typeface="+mn-cs"/>
            </a:endParaRPr>
          </a:p>
        </p:txBody>
      </p:sp>
      <p:sp>
        <p:nvSpPr>
          <p:cNvPr id="6" name="Line 15"/>
          <p:cNvSpPr>
            <a:spLocks noChangeShapeType="1"/>
          </p:cNvSpPr>
          <p:nvPr userDrawn="1"/>
        </p:nvSpPr>
        <p:spPr bwMode="gray">
          <a:xfrm>
            <a:off x="3454400" y="-3175"/>
            <a:ext cx="0" cy="686117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rgbClr val="FF7575">
                <a:alpha val="35001"/>
              </a:srgbClr>
            </a:outerShdw>
          </a:effectLst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latin typeface="+mn-lt"/>
              <a:cs typeface="+mn-cs"/>
            </a:endParaRPr>
          </a:p>
        </p:txBody>
      </p:sp>
      <p:sp>
        <p:nvSpPr>
          <p:cNvPr id="7" name="Line 15"/>
          <p:cNvSpPr>
            <a:spLocks noChangeShapeType="1"/>
          </p:cNvSpPr>
          <p:nvPr userDrawn="1"/>
        </p:nvSpPr>
        <p:spPr bwMode="gray">
          <a:xfrm>
            <a:off x="1727200" y="0"/>
            <a:ext cx="0" cy="686117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rgbClr val="FF7575">
                <a:alpha val="35001"/>
              </a:srgbClr>
            </a:outerShdw>
          </a:effectLst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latin typeface="+mn-lt"/>
              <a:cs typeface="+mn-cs"/>
            </a:endParaRPr>
          </a:p>
        </p:txBody>
      </p:sp>
      <p:sp>
        <p:nvSpPr>
          <p:cNvPr id="8" name="Line 15"/>
          <p:cNvSpPr>
            <a:spLocks noChangeShapeType="1"/>
          </p:cNvSpPr>
          <p:nvPr userDrawn="1"/>
        </p:nvSpPr>
        <p:spPr bwMode="gray">
          <a:xfrm>
            <a:off x="6807200" y="-3175"/>
            <a:ext cx="0" cy="686117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rgbClr val="FF7575">
                <a:alpha val="35001"/>
              </a:srgbClr>
            </a:outerShdw>
          </a:effectLst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latin typeface="+mn-lt"/>
              <a:cs typeface="+mn-cs"/>
            </a:endParaRPr>
          </a:p>
        </p:txBody>
      </p:sp>
      <p:sp>
        <p:nvSpPr>
          <p:cNvPr id="9" name="Line 15"/>
          <p:cNvSpPr>
            <a:spLocks noChangeShapeType="1"/>
          </p:cNvSpPr>
          <p:nvPr userDrawn="1"/>
        </p:nvSpPr>
        <p:spPr bwMode="gray">
          <a:xfrm>
            <a:off x="8534400" y="0"/>
            <a:ext cx="0" cy="686117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rgbClr val="FF7575">
                <a:alpha val="35001"/>
              </a:srgbClr>
            </a:outerShdw>
          </a:effectLst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latin typeface="+mn-lt"/>
              <a:cs typeface="+mn-cs"/>
            </a:endParaRPr>
          </a:p>
        </p:txBody>
      </p:sp>
      <p:sp>
        <p:nvSpPr>
          <p:cNvPr id="10" name="Line 15"/>
          <p:cNvSpPr>
            <a:spLocks noChangeShapeType="1"/>
          </p:cNvSpPr>
          <p:nvPr userDrawn="1"/>
        </p:nvSpPr>
        <p:spPr bwMode="gray">
          <a:xfrm>
            <a:off x="10261600" y="-3175"/>
            <a:ext cx="0" cy="686117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rgbClr val="FF7575">
                <a:alpha val="35001"/>
              </a:srgbClr>
            </a:outerShdw>
          </a:effectLst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latin typeface="+mn-lt"/>
              <a:cs typeface="+mn-cs"/>
            </a:endParaRPr>
          </a:p>
        </p:txBody>
      </p:sp>
      <p:sp>
        <p:nvSpPr>
          <p:cNvPr id="11" name="Line 23"/>
          <p:cNvSpPr>
            <a:spLocks noChangeShapeType="1"/>
          </p:cNvSpPr>
          <p:nvPr userDrawn="1"/>
        </p:nvSpPr>
        <p:spPr bwMode="gray">
          <a:xfrm rot="5400000">
            <a:off x="6104467" y="-4563004"/>
            <a:ext cx="0" cy="12208933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12" name="Line 22"/>
          <p:cNvSpPr>
            <a:spLocks noChangeShapeType="1"/>
          </p:cNvSpPr>
          <p:nvPr userDrawn="1"/>
        </p:nvSpPr>
        <p:spPr bwMode="gray">
          <a:xfrm rot="5400000">
            <a:off x="3460751" y="-3041650"/>
            <a:ext cx="0" cy="692150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13" name="Line 24"/>
          <p:cNvSpPr>
            <a:spLocks noChangeShapeType="1"/>
          </p:cNvSpPr>
          <p:nvPr userDrawn="1"/>
        </p:nvSpPr>
        <p:spPr bwMode="gray">
          <a:xfrm rot="5400000">
            <a:off x="6104467" y="-3439054"/>
            <a:ext cx="0" cy="12208933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14" name="Line 25"/>
          <p:cNvSpPr>
            <a:spLocks noChangeShapeType="1"/>
          </p:cNvSpPr>
          <p:nvPr userDrawn="1"/>
        </p:nvSpPr>
        <p:spPr bwMode="gray">
          <a:xfrm rot="5400000">
            <a:off x="6106584" y="-2314575"/>
            <a:ext cx="0" cy="1220470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15" name="Line 26"/>
          <p:cNvSpPr>
            <a:spLocks noChangeShapeType="1"/>
          </p:cNvSpPr>
          <p:nvPr userDrawn="1"/>
        </p:nvSpPr>
        <p:spPr bwMode="gray">
          <a:xfrm rot="5400000">
            <a:off x="6106584" y="-1190625"/>
            <a:ext cx="0" cy="1220470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16" name="Line 26"/>
          <p:cNvSpPr>
            <a:spLocks noChangeShapeType="1"/>
          </p:cNvSpPr>
          <p:nvPr userDrawn="1"/>
        </p:nvSpPr>
        <p:spPr bwMode="gray">
          <a:xfrm rot="5400000">
            <a:off x="6106584" y="-3175"/>
            <a:ext cx="0" cy="1220470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cs typeface="+mn-cs"/>
            </a:endParaRPr>
          </a:p>
        </p:txBody>
      </p:sp>
      <p:pic>
        <p:nvPicPr>
          <p:cNvPr id="17" name="Picture 19" descr="wallpaper_8946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340350"/>
            <a:ext cx="12192000" cy="151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5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9050" y="-3175"/>
            <a:ext cx="12192001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40" descr="04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05651" y="0"/>
            <a:ext cx="1816100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37" descr="water"/>
          <p:cNvPicPr>
            <a:picLocks noChangeAspect="1" noChangeArrowheads="1"/>
          </p:cNvPicPr>
          <p:nvPr userDrawn="1"/>
        </p:nvPicPr>
        <p:blipFill>
          <a:blip r:embed="rId6" cstate="print"/>
          <a:srcRect l="22409" t="16374" b="27486"/>
          <a:stretch>
            <a:fillRect/>
          </a:stretch>
        </p:blipFill>
        <p:spPr bwMode="gray">
          <a:xfrm rot="786797">
            <a:off x="8794751" y="-415925"/>
            <a:ext cx="3223683" cy="199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8" descr="3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gray">
          <a:xfrm rot="2130749" flipH="1">
            <a:off x="6678084" y="225425"/>
            <a:ext cx="1631949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Date Placeholder 3"/>
          <p:cNvSpPr txBox="1">
            <a:spLocks/>
          </p:cNvSpPr>
          <p:nvPr userDrawn="1"/>
        </p:nvSpPr>
        <p:spPr>
          <a:xfrm>
            <a:off x="812800" y="6508751"/>
            <a:ext cx="2844800" cy="365125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A5D8224-1DBA-430F-8D9D-AC7DA0ECF998}" type="datetime1">
              <a:rPr lang="en-US" sz="1600" smtClean="0"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12/20/2019</a:t>
            </a:fld>
            <a:endParaRPr lang="en-US" sz="1600">
              <a:latin typeface="+mn-lt"/>
              <a:cs typeface="+mn-cs"/>
            </a:endParaRPr>
          </a:p>
        </p:txBody>
      </p:sp>
      <p:sp>
        <p:nvSpPr>
          <p:cNvPr id="23" name="Footer Placeholder 4"/>
          <p:cNvSpPr txBox="1">
            <a:spLocks/>
          </p:cNvSpPr>
          <p:nvPr userDrawn="1"/>
        </p:nvSpPr>
        <p:spPr>
          <a:xfrm>
            <a:off x="3657600" y="6508751"/>
            <a:ext cx="5384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sz="1400" b="1" err="1">
                <a:latin typeface="Arial" pitchFamily="34" charset="0"/>
                <a:cs typeface="Arial" pitchFamily="34" charset="0"/>
              </a:rPr>
              <a:t>Tìm</a:t>
            </a:r>
            <a:r>
              <a:rPr lang="en-US" sz="1400" b="1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err="1">
                <a:latin typeface="Arial" pitchFamily="34" charset="0"/>
                <a:cs typeface="Arial" pitchFamily="34" charset="0"/>
              </a:rPr>
              <a:t>hiểu</a:t>
            </a:r>
            <a:r>
              <a:rPr lang="en-US" sz="1400" b="1">
                <a:latin typeface="Arial" pitchFamily="34" charset="0"/>
                <a:cs typeface="Arial" pitchFamily="34" charset="0"/>
              </a:rPr>
              <a:t> touchscreen – </a:t>
            </a:r>
            <a:r>
              <a:rPr lang="en-US" sz="1400" b="1" err="1">
                <a:latin typeface="Arial" pitchFamily="34" charset="0"/>
                <a:cs typeface="Arial" pitchFamily="34" charset="0"/>
              </a:rPr>
              <a:t>màn</a:t>
            </a:r>
            <a:r>
              <a:rPr lang="en-US" sz="1400" b="1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err="1">
                <a:latin typeface="Arial" pitchFamily="34" charset="0"/>
                <a:cs typeface="Arial" pitchFamily="34" charset="0"/>
              </a:rPr>
              <a:t>hình</a:t>
            </a:r>
            <a:r>
              <a:rPr lang="en-US" sz="1400" b="1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err="1">
                <a:latin typeface="Arial" pitchFamily="34" charset="0"/>
                <a:cs typeface="Arial" pitchFamily="34" charset="0"/>
              </a:rPr>
              <a:t>cảm</a:t>
            </a:r>
            <a:r>
              <a:rPr lang="en-US" sz="1400" b="1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err="1">
                <a:latin typeface="Arial" pitchFamily="34" charset="0"/>
                <a:cs typeface="Arial" pitchFamily="34" charset="0"/>
              </a:rPr>
              <a:t>ứng</a:t>
            </a:r>
            <a:endParaRPr lang="en-US" sz="1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Slide Number Placeholder 5"/>
          <p:cNvSpPr txBox="1">
            <a:spLocks/>
          </p:cNvSpPr>
          <p:nvPr userDrawn="1"/>
        </p:nvSpPr>
        <p:spPr>
          <a:xfrm>
            <a:off x="8940800" y="6508751"/>
            <a:ext cx="2844800" cy="365125"/>
          </a:xfrm>
          <a:prstGeom prst="rect">
            <a:avLst/>
          </a:prstGeom>
        </p:spPr>
        <p:txBody>
          <a:bodyPr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44BDB4D8-59B7-4E43-B297-F2324C3B37BA}" type="slidenum">
              <a:rPr lang="en-US" sz="1600" smtClean="0"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600"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52400"/>
            <a:ext cx="9448800" cy="1143000"/>
          </a:xfrm>
        </p:spPr>
        <p:txBody>
          <a:bodyPr>
            <a:noAutofit/>
          </a:bodyPr>
          <a:lstStyle>
            <a:lvl1pPr algn="l">
              <a:defRPr sz="4400" b="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051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nFX__LineGlow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lum bright="16000" contrast="26000"/>
          </a:blip>
          <a:srcRect l="15000" t="33333"/>
          <a:stretch>
            <a:fillRect/>
          </a:stretch>
        </p:blipFill>
        <p:spPr bwMode="auto">
          <a:xfrm rot="10800000">
            <a:off x="406400" y="4355354"/>
            <a:ext cx="9550400" cy="140447"/>
          </a:xfrm>
          <a:prstGeom prst="rect">
            <a:avLst/>
          </a:prstGeom>
          <a:noFill/>
        </p:spPr>
      </p:pic>
      <p:pic>
        <p:nvPicPr>
          <p:cNvPr id="3" name="Picture 6" descr="wallpaper_8946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340350"/>
            <a:ext cx="12192000" cy="151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5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9050" y="-3175"/>
            <a:ext cx="12192001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3" descr="water"/>
          <p:cNvPicPr>
            <a:picLocks noChangeAspect="1" noChangeArrowheads="1"/>
          </p:cNvPicPr>
          <p:nvPr userDrawn="1"/>
        </p:nvPicPr>
        <p:blipFill>
          <a:blip r:embed="rId5" cstate="print"/>
          <a:srcRect l="22409" t="16374" b="27486"/>
          <a:stretch>
            <a:fillRect/>
          </a:stretch>
        </p:blipFill>
        <p:spPr bwMode="gray">
          <a:xfrm rot="393398">
            <a:off x="107951" y="-39688"/>
            <a:ext cx="3551767" cy="2197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8" descr="3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gray">
          <a:xfrm rot="3624353" flipH="1">
            <a:off x="10868819" y="-348456"/>
            <a:ext cx="122396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40" descr="04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20518" y="0"/>
            <a:ext cx="1816100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WinFX__LineGlow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lum bright="16000" contrast="26000"/>
          </a:blip>
          <a:srcRect l="15000" t="33333"/>
          <a:stretch>
            <a:fillRect/>
          </a:stretch>
        </p:blipFill>
        <p:spPr bwMode="auto">
          <a:xfrm>
            <a:off x="2133600" y="1990427"/>
            <a:ext cx="9550400" cy="140447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2063003"/>
            <a:ext cx="6333995" cy="479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748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5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" y="-3175"/>
            <a:ext cx="12192001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40" descr="0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6901" y="0"/>
            <a:ext cx="1816100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8" descr="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gray">
          <a:xfrm rot="3411819" flipH="1">
            <a:off x="6906419" y="143669"/>
            <a:ext cx="122396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7" descr="water"/>
          <p:cNvPicPr>
            <a:picLocks noChangeAspect="1" noChangeArrowheads="1"/>
          </p:cNvPicPr>
          <p:nvPr userDrawn="1"/>
        </p:nvPicPr>
        <p:blipFill>
          <a:blip r:embed="rId5" cstate="print"/>
          <a:srcRect l="22409" t="16374" b="27486"/>
          <a:stretch>
            <a:fillRect/>
          </a:stretch>
        </p:blipFill>
        <p:spPr bwMode="gray">
          <a:xfrm rot="786797">
            <a:off x="8997951" y="-398463"/>
            <a:ext cx="3223683" cy="199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 rot="20970771">
            <a:off x="484718" y="647701"/>
            <a:ext cx="2662767" cy="187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7" descr="water"/>
          <p:cNvPicPr>
            <a:picLocks noChangeAspect="1" noChangeArrowheads="1"/>
          </p:cNvPicPr>
          <p:nvPr userDrawn="1"/>
        </p:nvPicPr>
        <p:blipFill>
          <a:blip r:embed="rId5" cstate="print"/>
          <a:srcRect l="22409" t="16374" b="27486"/>
          <a:stretch>
            <a:fillRect/>
          </a:stretch>
        </p:blipFill>
        <p:spPr bwMode="gray">
          <a:xfrm rot="20604307">
            <a:off x="205317" y="-9525"/>
            <a:ext cx="3223683" cy="199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0" descr="04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gray">
          <a:xfrm>
            <a:off x="1284818" y="547689"/>
            <a:ext cx="366183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9" descr="03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gray">
          <a:xfrm>
            <a:off x="1917590" y="296864"/>
            <a:ext cx="4064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http://file.vforum.vn/hinh/2015/07/cam-on-tieng-anh.jpg"/>
          <p:cNvPicPr>
            <a:picLocks noChangeAspect="1" noChangeArrowheads="1"/>
          </p:cNvPicPr>
          <p:nvPr userDrawn="1"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9" y="1509266"/>
            <a:ext cx="8470961" cy="534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231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C395E-E781-4056-9686-11309C071A83}" type="datetime1">
              <a:rPr lang="vi-VN" smtClean="0"/>
              <a:t>20/12/2019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BCC22-1D57-417A-B950-FF74EBB88D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4948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629400"/>
            <a:ext cx="1219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WinFX__LineGlow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lum bright="16000" contrast="26000"/>
          </a:blip>
          <a:srcRect/>
          <a:stretch>
            <a:fillRect/>
          </a:stretch>
        </p:blipFill>
        <p:spPr bwMode="auto">
          <a:xfrm>
            <a:off x="0" y="1295400"/>
            <a:ext cx="12192000" cy="2286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13792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162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FF980-E4B3-4FCF-B95C-311343EE97AB}" type="datetime1">
              <a:rPr lang="vi-VN" smtClean="0"/>
              <a:t>20/12/2019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1600" y="6356351"/>
            <a:ext cx="5892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83E90-E28C-4AD9-A3DA-D08244E01B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13348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1509829" y="0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4DCDDFB-73EC-4A0C-9D2B-75B2842AA9BA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1004930" y="6488668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E00E42F-16D7-4F7C-850A-C01DE8B933EC}" type="datetime1"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12/20/2019</a:t>
            </a:fld>
            <a:endParaRPr lang="en-US" sz="16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621835-BCD3-472C-9E2B-CE963F009FD9}"/>
              </a:ext>
            </a:extLst>
          </p:cNvPr>
          <p:cNvSpPr/>
          <p:nvPr userDrawn="1"/>
        </p:nvSpPr>
        <p:spPr>
          <a:xfrm>
            <a:off x="6096000" y="6488668"/>
            <a:ext cx="1968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©</a:t>
            </a:r>
            <a:r>
              <a:rPr lang="en-US" sz="1600"/>
              <a:t> VLSI TECHNOLOGY</a:t>
            </a:r>
          </a:p>
        </p:txBody>
      </p:sp>
    </p:spTree>
    <p:extLst>
      <p:ext uri="{BB962C8B-B14F-4D97-AF65-F5344CB8AC3E}">
        <p14:creationId xmlns:p14="http://schemas.microsoft.com/office/powerpoint/2010/main" val="21088096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D8D16-4AD9-4133-83A7-09A5F161275B}" type="datetime1">
              <a:rPr lang="vi-VN" smtClean="0"/>
              <a:t>20/12/2019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90B97-96BF-4333-8505-63A94882B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67870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E302E-FAE3-4AD3-B16E-3C4649316F7B}" type="datetime1">
              <a:rPr lang="vi-VN" smtClean="0"/>
              <a:t>20/12/2019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908DA-5614-4F5D-A19D-4762DD9BC0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97091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77D0F-691A-4D6B-8FB4-DDA64F757465}" type="datetime1">
              <a:rPr lang="vi-VN" smtClean="0"/>
              <a:t>20/12/2019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0EA83-FE0A-424F-9F33-2061A8FD25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93219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2715D-BD7A-4A2D-B0B8-41DD8AF134B9}" type="datetime1">
              <a:rPr lang="vi-VN" smtClean="0"/>
              <a:t>20/12/2019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FE248-5ED8-4BDB-A105-1A9A542963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97082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99488-5F40-48D4-8AB8-5C64C318ABB7}" type="datetime1">
              <a:rPr lang="vi-VN" smtClean="0"/>
              <a:t>20/12/2019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4FD86-AE6D-4666-BB4D-F5A12DCFB6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36013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3903-F347-418C-A36C-774821FB4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83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91947B-12DE-4329-8E5E-32E5F7FA162E}" type="datetime1">
              <a:rPr lang="vi-VN" smtClean="0"/>
              <a:t>20/12/2019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1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83FA2F-9969-4663-A52C-A3192EC902E1}" type="datetime1">
              <a:rPr lang="vi-VN" smtClean="0"/>
              <a:t>20/12/2019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8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17973C-DD28-4495-998D-34764335A4A0}" type="datetime1">
              <a:rPr lang="vi-VN" smtClean="0"/>
              <a:t>20/12/2019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2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549010-7A80-4AED-BD6D-4A5D371C028A}" type="datetime1">
              <a:rPr lang="vi-VN" smtClean="0"/>
              <a:t>20/12/2019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9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C1D6A0-D58D-4648-A8A3-DF7429595CEA}" type="datetime1">
              <a:rPr lang="vi-VN" smtClean="0"/>
              <a:t>20/12/2019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3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7D83F5-61A5-4FA5-902E-AA30C7A0342D}" type="datetime1">
              <a:rPr lang="vi-VN" smtClean="0"/>
              <a:t>20/12/2019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563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1" r:id="rId2"/>
    <p:sldLayoutId id="2147483695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b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2DBAB52-9C7F-4D25-8C82-18E691B70F37}" type="datetime1">
              <a:rPr lang="vi-VN" smtClean="0"/>
              <a:t>20/12/2019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59200" y="6356351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b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60A658A-72C2-44FF-86C1-7D17E80EEF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2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 spd="slow"/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cs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cs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cs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E5A511-FAF1-480C-8843-199D5925884C}"/>
              </a:ext>
            </a:extLst>
          </p:cNvPr>
          <p:cNvSpPr/>
          <p:nvPr/>
        </p:nvSpPr>
        <p:spPr>
          <a:xfrm>
            <a:off x="2336799" y="2101893"/>
            <a:ext cx="75184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none" strike="noStrike" kern="0" cap="none" spc="0" normalizeH="0" baseline="0" noProof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HGP創英角ｺﾞｼｯｸUB"/>
                <a:cs typeface="Times New Roman" panose="02020603050405020304" pitchFamily="18" charset="0"/>
              </a:rPr>
              <a:t>Thiết</a:t>
            </a:r>
            <a:r>
              <a:rPr kumimoji="1" lang="en-US" altLang="ja-JP" sz="3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HGP創英角ｺﾞｼｯｸUB"/>
                <a:cs typeface="Times New Roman" panose="02020603050405020304" pitchFamily="18" charset="0"/>
              </a:rPr>
              <a:t> </a:t>
            </a:r>
            <a:r>
              <a:rPr kumimoji="1" lang="en-US" altLang="ja-JP" sz="3600" b="1" i="0" u="none" strike="noStrike" kern="0" cap="none" spc="0" normalizeH="0" baseline="0" noProof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HGP創英角ｺﾞｼｯｸUB"/>
                <a:cs typeface="Times New Roman" panose="02020603050405020304" pitchFamily="18" charset="0"/>
              </a:rPr>
              <a:t>kế</a:t>
            </a:r>
            <a:r>
              <a:rPr kumimoji="1" lang="en-US" altLang="ja-JP" sz="3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HGP創英角ｺﾞｼｯｸUB"/>
                <a:cs typeface="Times New Roman" panose="02020603050405020304" pitchFamily="18" charset="0"/>
              </a:rPr>
              <a:t> </a:t>
            </a:r>
            <a:r>
              <a:rPr kumimoji="1" lang="en-US" altLang="ja-JP" sz="3600" b="1" i="0" u="none" strike="noStrike" kern="0" cap="none" spc="0" normalizeH="0" baseline="0" noProof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HGP創英角ｺﾞｼｯｸUB"/>
                <a:cs typeface="Times New Roman" panose="02020603050405020304" pitchFamily="18" charset="0"/>
              </a:rPr>
              <a:t>môi</a:t>
            </a:r>
            <a:r>
              <a:rPr kumimoji="1" lang="en-US" altLang="ja-JP" sz="3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HGP創英角ｺﾞｼｯｸUB"/>
                <a:cs typeface="Times New Roman" panose="02020603050405020304" pitchFamily="18" charset="0"/>
              </a:rPr>
              <a:t> </a:t>
            </a:r>
            <a:r>
              <a:rPr kumimoji="1" lang="en-US" altLang="ja-JP" sz="3600" b="1" i="0" u="none" strike="noStrike" kern="0" cap="none" spc="0" normalizeH="0" baseline="0" noProof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HGP創英角ｺﾞｼｯｸUB"/>
                <a:cs typeface="Times New Roman" panose="02020603050405020304" pitchFamily="18" charset="0"/>
              </a:rPr>
              <a:t>trường</a:t>
            </a:r>
            <a:r>
              <a:rPr kumimoji="1" lang="en-US" altLang="ja-JP" sz="3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HGP創英角ｺﾞｼｯｸUB"/>
                <a:cs typeface="Times New Roman" panose="02020603050405020304" pitchFamily="18" charset="0"/>
              </a:rPr>
              <a:t> </a:t>
            </a:r>
            <a:r>
              <a:rPr kumimoji="1" lang="en-US" altLang="ja-JP" sz="3600" b="1" i="0" u="none" strike="noStrike" kern="0" cap="none" spc="0" normalizeH="0" baseline="0" noProof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HGP創英角ｺﾞｼｯｸUB"/>
                <a:cs typeface="Times New Roman" panose="02020603050405020304" pitchFamily="18" charset="0"/>
              </a:rPr>
              <a:t>mô</a:t>
            </a:r>
            <a:r>
              <a:rPr kumimoji="1" lang="en-US" altLang="ja-JP" sz="3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HGP創英角ｺﾞｼｯｸUB"/>
                <a:cs typeface="Times New Roman" panose="02020603050405020304" pitchFamily="18" charset="0"/>
              </a:rPr>
              <a:t> </a:t>
            </a:r>
            <a:r>
              <a:rPr kumimoji="1" lang="en-US" altLang="ja-JP" sz="3600" b="1" i="0" u="none" strike="noStrike" kern="0" cap="none" spc="0" normalizeH="0" baseline="0" noProof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HGP創英角ｺﾞｼｯｸUB"/>
                <a:cs typeface="Times New Roman" panose="02020603050405020304" pitchFamily="18" charset="0"/>
              </a:rPr>
              <a:t>phỏng</a:t>
            </a:r>
            <a:r>
              <a:rPr kumimoji="1" lang="en-US" altLang="ja-JP" sz="3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HGP創英角ｺﾞｼｯｸUB"/>
                <a:cs typeface="Times New Roman" panose="02020603050405020304" pitchFamily="18" charset="0"/>
              </a:rPr>
              <a:t> UVM </a:t>
            </a:r>
            <a:r>
              <a:rPr kumimoji="1" lang="en-US" altLang="ja-JP" sz="3600" b="1" i="0" u="none" strike="noStrike" kern="0" cap="none" spc="0" normalizeH="0" baseline="0" noProof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HGP創英角ｺﾞｼｯｸUB"/>
                <a:cs typeface="Times New Roman" panose="02020603050405020304" pitchFamily="18" charset="0"/>
              </a:rPr>
              <a:t>kiểm</a:t>
            </a:r>
            <a:r>
              <a:rPr kumimoji="1" lang="en-US" altLang="ja-JP" sz="3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HGP創英角ｺﾞｼｯｸUB"/>
                <a:cs typeface="Times New Roman" panose="02020603050405020304" pitchFamily="18" charset="0"/>
              </a:rPr>
              <a:t> </a:t>
            </a:r>
            <a:r>
              <a:rPr kumimoji="1" lang="en-US" altLang="ja-JP" sz="3600" b="1" i="0" u="none" strike="noStrike" kern="0" cap="none" spc="0" normalizeH="0" baseline="0" noProof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HGP創英角ｺﾞｼｯｸUB"/>
                <a:cs typeface="Times New Roman" panose="02020603050405020304" pitchFamily="18" charset="0"/>
              </a:rPr>
              <a:t>tra</a:t>
            </a:r>
            <a:r>
              <a:rPr kumimoji="1" lang="en-US" altLang="ja-JP" sz="3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HGP創英角ｺﾞｼｯｸUB"/>
                <a:cs typeface="Times New Roman" panose="02020603050405020304" pitchFamily="18" charset="0"/>
              </a:rPr>
              <a:t> </a:t>
            </a:r>
            <a:r>
              <a:rPr kumimoji="1" lang="en-US" altLang="ja-JP" sz="3600" b="1" i="0" u="none" strike="noStrike" kern="0" cap="none" spc="0" normalizeH="0" baseline="0" noProof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HGP創英角ｺﾞｼｯｸUB"/>
                <a:cs typeface="Times New Roman" panose="02020603050405020304" pitchFamily="18" charset="0"/>
              </a:rPr>
              <a:t>thiết</a:t>
            </a:r>
            <a:r>
              <a:rPr kumimoji="1" lang="en-US" altLang="ja-JP" sz="3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HGP創英角ｺﾞｼｯｸUB"/>
                <a:cs typeface="Times New Roman" panose="02020603050405020304" pitchFamily="18" charset="0"/>
              </a:rPr>
              <a:t> </a:t>
            </a:r>
            <a:r>
              <a:rPr kumimoji="1" lang="en-US" altLang="ja-JP" sz="3600" b="1" i="0" u="none" strike="noStrike" kern="0" cap="none" spc="0" normalizeH="0" baseline="0" noProof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HGP創英角ｺﾞｼｯｸUB"/>
                <a:cs typeface="Times New Roman" panose="02020603050405020304" pitchFamily="18" charset="0"/>
              </a:rPr>
              <a:t>kế</a:t>
            </a:r>
            <a:r>
              <a:rPr kumimoji="1" lang="en-US" altLang="ja-JP" sz="3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HGP創英角ｺﾞｼｯｸUB"/>
                <a:cs typeface="Times New Roman" panose="02020603050405020304" pitchFamily="18" charset="0"/>
              </a:rPr>
              <a:t> </a:t>
            </a:r>
            <a:r>
              <a:rPr kumimoji="1" lang="en-US" altLang="ja-JP" sz="3600" b="1" i="0" u="none" strike="noStrike" kern="0" cap="none" spc="0" normalizeH="0" baseline="0" noProof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HGP創英角ｺﾞｼｯｸUB"/>
                <a:cs typeface="Times New Roman" panose="02020603050405020304" pitchFamily="18" charset="0"/>
              </a:rPr>
              <a:t>bộ</a:t>
            </a:r>
            <a:r>
              <a:rPr kumimoji="1" lang="en-US" altLang="ja-JP" sz="3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HGP創英角ｺﾞｼｯｸUB"/>
                <a:cs typeface="Times New Roman" panose="02020603050405020304" pitchFamily="18" charset="0"/>
              </a:rPr>
              <a:t> </a:t>
            </a:r>
            <a:r>
              <a:rPr kumimoji="1" lang="en-US" altLang="ja-JP" sz="3600" b="1" i="0" u="none" strike="noStrike" kern="0" cap="none" spc="0" normalizeH="0" baseline="0" noProof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HGP創英角ｺﾞｼｯｸUB"/>
                <a:cs typeface="Times New Roman" panose="02020603050405020304" pitchFamily="18" charset="0"/>
              </a:rPr>
              <a:t>nén</a:t>
            </a:r>
            <a:r>
              <a:rPr kumimoji="1" lang="en-US" altLang="ja-JP" sz="3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HGP創英角ｺﾞｼｯｸUB"/>
                <a:cs typeface="Times New Roman" panose="02020603050405020304" pitchFamily="18" charset="0"/>
              </a:rPr>
              <a:t> </a:t>
            </a:r>
            <a:r>
              <a:rPr kumimoji="1" lang="en-US" altLang="ja-JP" sz="3600" b="1" i="0" u="none" strike="noStrike" kern="0" cap="none" spc="0" normalizeH="0" baseline="0" noProof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HGP創英角ｺﾞｼｯｸUB"/>
                <a:cs typeface="Times New Roman" panose="02020603050405020304" pitchFamily="18" charset="0"/>
              </a:rPr>
              <a:t>và</a:t>
            </a:r>
            <a:r>
              <a:rPr kumimoji="1" lang="en-US" altLang="ja-JP" sz="3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HGP創英角ｺﾞｼｯｸUB"/>
                <a:cs typeface="Times New Roman" panose="02020603050405020304" pitchFamily="18" charset="0"/>
              </a:rPr>
              <a:t> </a:t>
            </a:r>
            <a:r>
              <a:rPr kumimoji="1" lang="en-US" altLang="ja-JP" sz="3600" b="1" i="0" u="none" strike="noStrike" kern="0" cap="none" spc="0" normalizeH="0" baseline="0" noProof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HGP創英角ｺﾞｼｯｸUB"/>
                <a:cs typeface="Times New Roman" panose="02020603050405020304" pitchFamily="18" charset="0"/>
              </a:rPr>
              <a:t>giải</a:t>
            </a:r>
            <a:r>
              <a:rPr kumimoji="1" lang="en-US" altLang="ja-JP" sz="3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HGP創英角ｺﾞｼｯｸUB"/>
                <a:cs typeface="Times New Roman" panose="02020603050405020304" pitchFamily="18" charset="0"/>
              </a:rPr>
              <a:t> </a:t>
            </a:r>
            <a:r>
              <a:rPr kumimoji="1" lang="en-US" altLang="ja-JP" sz="3600" b="1" i="0" u="none" strike="noStrike" kern="0" cap="none" spc="0" normalizeH="0" baseline="0" noProof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HGP創英角ｺﾞｼｯｸUB"/>
                <a:cs typeface="Times New Roman" panose="02020603050405020304" pitchFamily="18" charset="0"/>
              </a:rPr>
              <a:t>mã</a:t>
            </a:r>
            <a:r>
              <a:rPr kumimoji="1" lang="en-US" altLang="ja-JP" sz="3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HGP創英角ｺﾞｼｯｸUB"/>
                <a:cs typeface="Times New Roman" panose="02020603050405020304" pitchFamily="18" charset="0"/>
              </a:rPr>
              <a:t> AES-128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A5DCC-B976-43BD-B78F-E6C0C5AA152E}"/>
              </a:ext>
            </a:extLst>
          </p:cNvPr>
          <p:cNvSpPr txBox="1"/>
          <p:nvPr/>
        </p:nvSpPr>
        <p:spPr>
          <a:xfrm>
            <a:off x="1886857" y="4673600"/>
            <a:ext cx="3323772" cy="957943"/>
          </a:xfrm>
          <a:prstGeom prst="rect">
            <a:avLst/>
          </a:prstGeom>
        </p:spPr>
        <p:txBody>
          <a:bodyPr wrap="square" rtlCol="0">
            <a:normAutofit fontScale="97500"/>
          </a:bodyPr>
          <a:lstStyle/>
          <a:p>
            <a:endParaRPr lang="en-US" sz="2400" b="1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04A4F-6C24-4886-9D0D-DD8E6D326186}"/>
              </a:ext>
            </a:extLst>
          </p:cNvPr>
          <p:cNvSpPr txBox="1"/>
          <p:nvPr/>
        </p:nvSpPr>
        <p:spPr>
          <a:xfrm>
            <a:off x="1320800" y="4927599"/>
            <a:ext cx="2917372" cy="449943"/>
          </a:xfrm>
          <a:prstGeom prst="rect">
            <a:avLst/>
          </a:prstGeom>
        </p:spPr>
        <p:txBody>
          <a:bodyPr wrap="square" rtlCol="0">
            <a:normAutofit fontScale="97500"/>
          </a:bodyPr>
          <a:lstStyle/>
          <a:p>
            <a:r>
              <a:rPr lang="en-US" sz="2400" b="1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SimEnvB1</a:t>
            </a:r>
          </a:p>
        </p:txBody>
      </p:sp>
    </p:spTree>
    <p:extLst>
      <p:ext uri="{BB962C8B-B14F-4D97-AF65-F5344CB8AC3E}">
        <p14:creationId xmlns:p14="http://schemas.microsoft.com/office/powerpoint/2010/main" val="297102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678B6B-0B74-488D-AE1B-045015F13B15}"/>
              </a:ext>
            </a:extLst>
          </p:cNvPr>
          <p:cNvSpPr txBox="1"/>
          <p:nvPr/>
        </p:nvSpPr>
        <p:spPr>
          <a:xfrm>
            <a:off x="566057" y="435429"/>
            <a:ext cx="3628572" cy="420914"/>
          </a:xfrm>
          <a:prstGeom prst="rect">
            <a:avLst/>
          </a:prstGeom>
        </p:spPr>
        <p:txBody>
          <a:bodyPr wrap="square" rtlCol="0">
            <a:normAutofit fontScale="97500" lnSpcReduction="10000"/>
          </a:bodyPr>
          <a:lstStyle/>
          <a:p>
            <a:r>
              <a:rPr lang="en-US" sz="2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Monitor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754BB8-5FC8-42F2-B154-FF55FD57E12A}"/>
              </a:ext>
            </a:extLst>
          </p:cNvPr>
          <p:cNvSpPr txBox="1"/>
          <p:nvPr/>
        </p:nvSpPr>
        <p:spPr>
          <a:xfrm>
            <a:off x="849085" y="856343"/>
            <a:ext cx="6691087" cy="420914"/>
          </a:xfrm>
          <a:prstGeom prst="rect">
            <a:avLst/>
          </a:prstGeom>
        </p:spPr>
        <p:txBody>
          <a:bodyPr wrap="square" rtlCol="0">
            <a:normAutofit fontScale="97500"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3. Task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check_ready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4C1E96-9725-41E9-A548-FCE5E2EF1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084" y="856343"/>
            <a:ext cx="5228201" cy="47842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E758593-B62D-4380-BD42-D06783A32DB7}"/>
              </a:ext>
            </a:extLst>
          </p:cNvPr>
          <p:cNvSpPr/>
          <p:nvPr/>
        </p:nvSpPr>
        <p:spPr>
          <a:xfrm>
            <a:off x="849085" y="1215572"/>
            <a:ext cx="622481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/>
              <a:t>//check ready signal</a:t>
            </a:r>
          </a:p>
          <a:p>
            <a:r>
              <a:rPr lang="en-US" sz="1100"/>
              <a:t>  //check ready=1 immediately after reset 	  </a:t>
            </a:r>
          </a:p>
          <a:p>
            <a:r>
              <a:rPr lang="en-US" sz="1100"/>
              <a:t>  virtual task check_ready1();</a:t>
            </a:r>
          </a:p>
          <a:p>
            <a:r>
              <a:rPr lang="en-US" sz="1100"/>
              <a:t>    while(1) begin</a:t>
            </a:r>
          </a:p>
          <a:p>
            <a:r>
              <a:rPr lang="en-US" sz="1100"/>
              <a:t>	  wait@(vifAes.rst_n=0);</a:t>
            </a:r>
          </a:p>
          <a:p>
            <a:r>
              <a:rPr lang="en-US" sz="1100"/>
              <a:t>	  if (vifAes.ready == 0) begin</a:t>
            </a:r>
          </a:p>
          <a:p>
            <a:r>
              <a:rPr lang="en-US" sz="1100"/>
              <a:t>	    `uvm_error("cAesMonitor", "Ready signal doesn't equal 1 when starting simulation");</a:t>
            </a:r>
          </a:p>
          <a:p>
            <a:r>
              <a:rPr lang="en-US" sz="1100"/>
              <a:t>	  end</a:t>
            </a:r>
          </a:p>
          <a:p>
            <a:r>
              <a:rPr lang="en-US" sz="1100"/>
              <a:t>	end</a:t>
            </a:r>
          </a:p>
          <a:p>
            <a:r>
              <a:rPr lang="en-US" sz="1100"/>
              <a:t>  endtask</a:t>
            </a:r>
          </a:p>
          <a:p>
            <a:r>
              <a:rPr lang="en-US" sz="1100"/>
              <a:t>  //check ready != {x,z}</a:t>
            </a:r>
          </a:p>
          <a:p>
            <a:r>
              <a:rPr lang="en-US" sz="1100"/>
              <a:t>  virtual task check_ready2();</a:t>
            </a:r>
          </a:p>
          <a:p>
            <a:r>
              <a:rPr lang="en-US" sz="1100"/>
              <a:t>    while(1) begin</a:t>
            </a:r>
          </a:p>
          <a:p>
            <a:r>
              <a:rPr lang="en-US" sz="1100"/>
              <a:t>	  wait@(vifAes.rst_n=1);</a:t>
            </a:r>
          </a:p>
          <a:p>
            <a:r>
              <a:rPr lang="en-US" sz="1100"/>
              <a:t>	  case(vifAes.ready)</a:t>
            </a:r>
          </a:p>
          <a:p>
            <a:r>
              <a:rPr lang="en-US" sz="1100"/>
              <a:t>	    1'bx:`uvm_error("cAesMonitor", "Valid of ready shouldn't equal x");</a:t>
            </a:r>
          </a:p>
          <a:p>
            <a:r>
              <a:rPr lang="en-US" sz="1100"/>
              <a:t>	    1'bz:`uvm_error("cAesMonitor", "Valid of ready shouldn't equal z");</a:t>
            </a:r>
          </a:p>
          <a:p>
            <a:r>
              <a:rPr lang="en-US" sz="1100"/>
              <a:t>	  endcase</a:t>
            </a:r>
          </a:p>
          <a:p>
            <a:r>
              <a:rPr lang="en-US" sz="1100"/>
              <a:t>	end</a:t>
            </a:r>
          </a:p>
          <a:p>
            <a:r>
              <a:rPr lang="en-US" sz="1100"/>
              <a:t>  endtask</a:t>
            </a:r>
          </a:p>
          <a:p>
            <a:r>
              <a:rPr lang="en-US" sz="1100"/>
              <a:t>  //check ready signal holds the least one clock cycle before starting the next cipher or decipher process</a:t>
            </a:r>
          </a:p>
          <a:p>
            <a:r>
              <a:rPr lang="en-US" sz="1100"/>
              <a:t>  virtual task check_ready3();</a:t>
            </a:r>
          </a:p>
          <a:p>
            <a:r>
              <a:rPr lang="en-US" sz="1100"/>
              <a:t>	while(1) begin</a:t>
            </a:r>
          </a:p>
          <a:p>
            <a:r>
              <a:rPr lang="en-US" sz="1100"/>
              <a:t>	  wait@(vifAes.rst_n=1);</a:t>
            </a:r>
          </a:p>
          <a:p>
            <a:r>
              <a:rPr lang="en-US" sz="1100"/>
              <a:t>	  wait@(posedge vifAes.clk);</a:t>
            </a:r>
          </a:p>
          <a:p>
            <a:r>
              <a:rPr lang="en-US" sz="1100"/>
              <a:t>	  wait@(posedge vifAes.ready);</a:t>
            </a:r>
          </a:p>
          <a:p>
            <a:r>
              <a:rPr lang="en-US" sz="1100"/>
              <a:t>	  wait@(posedge vifAes.clk);</a:t>
            </a:r>
          </a:p>
          <a:p>
            <a:r>
              <a:rPr lang="en-US" sz="1100"/>
              <a:t>	  if (vifAes.ready==0) begin</a:t>
            </a:r>
          </a:p>
          <a:p>
            <a:r>
              <a:rPr lang="en-US" sz="1100"/>
              <a:t>	    `uvm_error("cAesMonitor", "Ready signal holds one level less than 1 clock cycle");</a:t>
            </a:r>
          </a:p>
          <a:p>
            <a:r>
              <a:rPr lang="en-US" sz="1100"/>
              <a:t>	    end</a:t>
            </a:r>
          </a:p>
          <a:p>
            <a:r>
              <a:rPr lang="en-US" sz="1100"/>
              <a:t>	end</a:t>
            </a:r>
          </a:p>
          <a:p>
            <a:r>
              <a:rPr lang="en-US" sz="1100"/>
              <a:t>  endtask</a:t>
            </a:r>
          </a:p>
        </p:txBody>
      </p:sp>
    </p:spTree>
    <p:extLst>
      <p:ext uri="{BB962C8B-B14F-4D97-AF65-F5344CB8AC3E}">
        <p14:creationId xmlns:p14="http://schemas.microsoft.com/office/powerpoint/2010/main" val="2926730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678B6B-0B74-488D-AE1B-045015F13B15}"/>
              </a:ext>
            </a:extLst>
          </p:cNvPr>
          <p:cNvSpPr txBox="1"/>
          <p:nvPr/>
        </p:nvSpPr>
        <p:spPr>
          <a:xfrm>
            <a:off x="566057" y="435429"/>
            <a:ext cx="3628572" cy="420914"/>
          </a:xfrm>
          <a:prstGeom prst="rect">
            <a:avLst/>
          </a:prstGeom>
        </p:spPr>
        <p:txBody>
          <a:bodyPr wrap="square" rtlCol="0">
            <a:normAutofit fontScale="97500" lnSpcReduction="10000"/>
          </a:bodyPr>
          <a:lstStyle/>
          <a:p>
            <a:r>
              <a:rPr lang="en-US" sz="2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Monitor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754BB8-5FC8-42F2-B154-FF55FD57E12A}"/>
              </a:ext>
            </a:extLst>
          </p:cNvPr>
          <p:cNvSpPr txBox="1"/>
          <p:nvPr/>
        </p:nvSpPr>
        <p:spPr>
          <a:xfrm>
            <a:off x="849085" y="856343"/>
            <a:ext cx="6691087" cy="420914"/>
          </a:xfrm>
          <a:prstGeom prst="rect">
            <a:avLst/>
          </a:prstGeom>
        </p:spPr>
        <p:txBody>
          <a:bodyPr wrap="square" rtlCol="0">
            <a:normAutofit fontScale="97500"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4. Task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check_chain_en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2E5A36-939D-4DD3-862F-51965EC54124}"/>
              </a:ext>
            </a:extLst>
          </p:cNvPr>
          <p:cNvSpPr/>
          <p:nvPr/>
        </p:nvSpPr>
        <p:spPr>
          <a:xfrm>
            <a:off x="566057" y="2013178"/>
            <a:ext cx="31810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1BA1E2"/>
                </a:solidFill>
                <a:latin typeface="Times New Roman" panose="02020603050405020304" pitchFamily="18" charset="0"/>
              </a:rPr>
              <a:t>- Check: chain_en signal holds the least one clock cycle before starting the next cipher or decipher process</a:t>
            </a:r>
          </a:p>
          <a:p>
            <a:r>
              <a:rPr lang="fr-FR" sz="1600">
                <a:solidFill>
                  <a:srgbClr val="1BA1E2"/>
                </a:solidFill>
                <a:latin typeface="Times New Roman" panose="02020603050405020304" pitchFamily="18" charset="0"/>
              </a:rPr>
              <a:t>-Check: chain_en != {x,z}</a:t>
            </a:r>
            <a:endParaRPr lang="en-US" sz="16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0F4BE7-383E-4E57-93A3-AD2DBC9D6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242" y="2802558"/>
            <a:ext cx="4121150" cy="24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461CFD-7E3A-4DE3-AD85-0B207460C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501" y="595993"/>
            <a:ext cx="4372256" cy="566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78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678B6B-0B74-488D-AE1B-045015F13B15}"/>
              </a:ext>
            </a:extLst>
          </p:cNvPr>
          <p:cNvSpPr txBox="1"/>
          <p:nvPr/>
        </p:nvSpPr>
        <p:spPr>
          <a:xfrm>
            <a:off x="566057" y="435429"/>
            <a:ext cx="3628572" cy="420914"/>
          </a:xfrm>
          <a:prstGeom prst="rect">
            <a:avLst/>
          </a:prstGeom>
        </p:spPr>
        <p:txBody>
          <a:bodyPr wrap="square" rtlCol="0">
            <a:normAutofit fontScale="97500" lnSpcReduction="10000"/>
          </a:bodyPr>
          <a:lstStyle/>
          <a:p>
            <a:r>
              <a:rPr lang="en-US" sz="2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Monitor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754BB8-5FC8-42F2-B154-FF55FD57E12A}"/>
              </a:ext>
            </a:extLst>
          </p:cNvPr>
          <p:cNvSpPr txBox="1"/>
          <p:nvPr/>
        </p:nvSpPr>
        <p:spPr>
          <a:xfrm>
            <a:off x="849085" y="856343"/>
            <a:ext cx="6691087" cy="420914"/>
          </a:xfrm>
          <a:prstGeom prst="rect">
            <a:avLst/>
          </a:prstGeom>
        </p:spPr>
        <p:txBody>
          <a:bodyPr wrap="square" rtlCol="0">
            <a:normAutofit fontScale="97500"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4. Task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check_chain_en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461CFD-7E3A-4DE3-AD85-0B207460C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501" y="595993"/>
            <a:ext cx="4372256" cy="56660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ABD20C-2596-41FE-9FB2-CF94233B83A1}"/>
              </a:ext>
            </a:extLst>
          </p:cNvPr>
          <p:cNvSpPr/>
          <p:nvPr/>
        </p:nvSpPr>
        <p:spPr>
          <a:xfrm>
            <a:off x="849085" y="1277257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/>
              <a:t>//check chain_en signal</a:t>
            </a:r>
          </a:p>
          <a:p>
            <a:r>
              <a:rPr lang="en-US" sz="1200"/>
              <a:t>  //check chain_en != {x,z}</a:t>
            </a:r>
          </a:p>
          <a:p>
            <a:r>
              <a:rPr lang="en-US" sz="1200"/>
              <a:t>  virtual task check_chain_en1();</a:t>
            </a:r>
          </a:p>
          <a:p>
            <a:r>
              <a:rPr lang="en-US" sz="1200"/>
              <a:t>    while(1) begin</a:t>
            </a:r>
          </a:p>
          <a:p>
            <a:r>
              <a:rPr lang="en-US" sz="1200"/>
              <a:t>	  wait@(vifAes.rst_n=1);</a:t>
            </a:r>
          </a:p>
          <a:p>
            <a:r>
              <a:rPr lang="en-US" sz="1200"/>
              <a:t>	  case(vifAes.chain_en)</a:t>
            </a:r>
          </a:p>
          <a:p>
            <a:r>
              <a:rPr lang="en-US" sz="1200"/>
              <a:t>	    1'bx:`uvm_error("cAesMonitor", "Valid of chain_en shouldn't equal x");</a:t>
            </a:r>
          </a:p>
          <a:p>
            <a:r>
              <a:rPr lang="en-US" sz="1200"/>
              <a:t>	    1'bz:`uvm_error("cAesMonitor", "Valid of chain_en shouldn't equal z");</a:t>
            </a:r>
          </a:p>
          <a:p>
            <a:r>
              <a:rPr lang="en-US" sz="1200"/>
              <a:t>	  endcase</a:t>
            </a:r>
          </a:p>
          <a:p>
            <a:r>
              <a:rPr lang="en-US" sz="1200"/>
              <a:t>	end</a:t>
            </a:r>
          </a:p>
          <a:p>
            <a:r>
              <a:rPr lang="en-US" sz="1200"/>
              <a:t>  endtask</a:t>
            </a:r>
          </a:p>
          <a:p>
            <a:r>
              <a:rPr lang="en-US" sz="1200"/>
              <a:t>  //check chain_en signal holds the least one clock cycle before starting the next cipher or decipher process		</a:t>
            </a:r>
          </a:p>
          <a:p>
            <a:r>
              <a:rPr lang="en-US" sz="1200"/>
              <a:t>  virtual task check_chain_en2();  </a:t>
            </a:r>
          </a:p>
          <a:p>
            <a:r>
              <a:rPr lang="en-US" sz="1200"/>
              <a:t>	while(1) begin</a:t>
            </a:r>
          </a:p>
          <a:p>
            <a:r>
              <a:rPr lang="en-US" sz="1200"/>
              <a:t>	  wait@(vifAes.rst_n=1);</a:t>
            </a:r>
          </a:p>
          <a:p>
            <a:r>
              <a:rPr lang="en-US" sz="1200"/>
              <a:t>	  wait@(posedge vifAes.clk);</a:t>
            </a:r>
          </a:p>
          <a:p>
            <a:r>
              <a:rPr lang="en-US" sz="1200"/>
              <a:t>	  wait@(posedge vifAes.chain_en);</a:t>
            </a:r>
          </a:p>
          <a:p>
            <a:r>
              <a:rPr lang="en-US" sz="1200"/>
              <a:t>	  wait@(posedge vifAes.clk);</a:t>
            </a:r>
          </a:p>
          <a:p>
            <a:r>
              <a:rPr lang="en-US" sz="1200"/>
              <a:t>	  </a:t>
            </a:r>
          </a:p>
          <a:p>
            <a:r>
              <a:rPr lang="en-US" sz="1200"/>
              <a:t>	  if (vifAes.chain_en==1) begin</a:t>
            </a:r>
          </a:p>
          <a:p>
            <a:r>
              <a:rPr lang="en-US" sz="1200"/>
              <a:t>	    `uvm_error("cAesMonitor", "Chain_en signal holds zero level less than 1 clock cycle");</a:t>
            </a:r>
          </a:p>
          <a:p>
            <a:r>
              <a:rPr lang="en-US" sz="1200"/>
              <a:t>	    end</a:t>
            </a:r>
          </a:p>
          <a:p>
            <a:r>
              <a:rPr lang="en-US" sz="1200"/>
              <a:t>	end</a:t>
            </a:r>
          </a:p>
          <a:p>
            <a:r>
              <a:rPr lang="en-US" sz="1200"/>
              <a:t>  endtask</a:t>
            </a:r>
          </a:p>
        </p:txBody>
      </p:sp>
    </p:spTree>
    <p:extLst>
      <p:ext uri="{BB962C8B-B14F-4D97-AF65-F5344CB8AC3E}">
        <p14:creationId xmlns:p14="http://schemas.microsoft.com/office/powerpoint/2010/main" val="3877280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678B6B-0B74-488D-AE1B-045015F13B15}"/>
              </a:ext>
            </a:extLst>
          </p:cNvPr>
          <p:cNvSpPr txBox="1"/>
          <p:nvPr/>
        </p:nvSpPr>
        <p:spPr>
          <a:xfrm>
            <a:off x="566057" y="435429"/>
            <a:ext cx="3628572" cy="420914"/>
          </a:xfrm>
          <a:prstGeom prst="rect">
            <a:avLst/>
          </a:prstGeom>
        </p:spPr>
        <p:txBody>
          <a:bodyPr wrap="square" rtlCol="0">
            <a:normAutofit fontScale="97500" lnSpcReduction="10000"/>
          </a:bodyPr>
          <a:lstStyle/>
          <a:p>
            <a:r>
              <a:rPr lang="en-US" sz="2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Monitor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754BB8-5FC8-42F2-B154-FF55FD57E12A}"/>
              </a:ext>
            </a:extLst>
          </p:cNvPr>
          <p:cNvSpPr txBox="1"/>
          <p:nvPr/>
        </p:nvSpPr>
        <p:spPr>
          <a:xfrm>
            <a:off x="849085" y="856343"/>
            <a:ext cx="6691087" cy="420914"/>
          </a:xfrm>
          <a:prstGeom prst="rect">
            <a:avLst/>
          </a:prstGeom>
        </p:spPr>
        <p:txBody>
          <a:bodyPr wrap="square" rtlCol="0">
            <a:normAutofit fontScale="97500"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5. Task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check_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cipher_decipher_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6D075F-BA77-4498-A333-8AA6E2E05215}"/>
              </a:ext>
            </a:extLst>
          </p:cNvPr>
          <p:cNvSpPr/>
          <p:nvPr/>
        </p:nvSpPr>
        <p:spPr>
          <a:xfrm>
            <a:off x="708506" y="1698171"/>
            <a:ext cx="273705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1BA1E2"/>
                </a:solidFill>
                <a:latin typeface="Times New Roman" panose="02020603050405020304" pitchFamily="18" charset="0"/>
              </a:rPr>
              <a:t>- Check: cipher_en signal is just positive in one clock cycle.</a:t>
            </a:r>
          </a:p>
          <a:p>
            <a:r>
              <a:rPr lang="da-DK" sz="1600">
                <a:solidFill>
                  <a:srgbClr val="1BA1E2"/>
                </a:solidFill>
                <a:latin typeface="Times New Roman" panose="02020603050405020304" pitchFamily="18" charset="0"/>
              </a:rPr>
              <a:t>-Check: cipher_en != {x,z}</a:t>
            </a:r>
            <a:endParaRPr lang="en-US" sz="160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4D595A2-0BF6-4153-84B6-B3CB134DC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646" y="1964187"/>
            <a:ext cx="4114800" cy="34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BAD9BC-1D0E-4490-87CA-1ED121C6F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446" y="1294720"/>
            <a:ext cx="5049521" cy="448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2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678B6B-0B74-488D-AE1B-045015F13B15}"/>
              </a:ext>
            </a:extLst>
          </p:cNvPr>
          <p:cNvSpPr txBox="1"/>
          <p:nvPr/>
        </p:nvSpPr>
        <p:spPr>
          <a:xfrm>
            <a:off x="566057" y="435429"/>
            <a:ext cx="3628572" cy="420914"/>
          </a:xfrm>
          <a:prstGeom prst="rect">
            <a:avLst/>
          </a:prstGeom>
        </p:spPr>
        <p:txBody>
          <a:bodyPr wrap="square" rtlCol="0">
            <a:normAutofit fontScale="97500" lnSpcReduction="10000"/>
          </a:bodyPr>
          <a:lstStyle/>
          <a:p>
            <a:r>
              <a:rPr lang="en-US" sz="2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Monitor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754BB8-5FC8-42F2-B154-FF55FD57E12A}"/>
              </a:ext>
            </a:extLst>
          </p:cNvPr>
          <p:cNvSpPr txBox="1"/>
          <p:nvPr/>
        </p:nvSpPr>
        <p:spPr>
          <a:xfrm>
            <a:off x="849085" y="856343"/>
            <a:ext cx="6691087" cy="420914"/>
          </a:xfrm>
          <a:prstGeom prst="rect">
            <a:avLst/>
          </a:prstGeom>
        </p:spPr>
        <p:txBody>
          <a:bodyPr wrap="square" rtlCol="0">
            <a:normAutofit fontScale="97500"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5. Task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check_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cipher_decipher_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BAD9BC-1D0E-4490-87CA-1ED121C6F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446" y="1294720"/>
            <a:ext cx="5049521" cy="44849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52D739-AB1F-4A6B-9678-4369BE47E004}"/>
              </a:ext>
            </a:extLst>
          </p:cNvPr>
          <p:cNvSpPr/>
          <p:nvPr/>
        </p:nvSpPr>
        <p:spPr>
          <a:xfrm>
            <a:off x="842932" y="1210300"/>
            <a:ext cx="6096000" cy="56477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50"/>
              <a:t>//check cipher_en and decipher_en signals</a:t>
            </a:r>
          </a:p>
          <a:p>
            <a:r>
              <a:rPr lang="en-US" sz="950"/>
              <a:t>  //check: cipher_en != {x,z} and check: decipher_en != {x,z}  </a:t>
            </a:r>
          </a:p>
          <a:p>
            <a:r>
              <a:rPr lang="en-US" sz="950"/>
              <a:t>  virtual task check_cipher_decipher_en1();</a:t>
            </a:r>
          </a:p>
          <a:p>
            <a:r>
              <a:rPr lang="en-US" sz="950"/>
              <a:t>    while(1) begin</a:t>
            </a:r>
          </a:p>
          <a:p>
            <a:r>
              <a:rPr lang="en-US" sz="950"/>
              <a:t>	  wait@(vifAes.rst_n=1);</a:t>
            </a:r>
          </a:p>
          <a:p>
            <a:r>
              <a:rPr lang="en-US" sz="950"/>
              <a:t>	  case@(vifAes.cipher_en)</a:t>
            </a:r>
          </a:p>
          <a:p>
            <a:r>
              <a:rPr lang="en-US" sz="950"/>
              <a:t>	    1'bx:`uvm_error("cAesMonitor", "Valid of cipher_en shouldn't equal x");</a:t>
            </a:r>
          </a:p>
          <a:p>
            <a:r>
              <a:rPr lang="en-US" sz="950"/>
              <a:t>		1'bz:`uvm_error("cAesMonitor", "Valid of cipher_en shouldn't equal z");</a:t>
            </a:r>
          </a:p>
          <a:p>
            <a:r>
              <a:rPr lang="en-US" sz="950"/>
              <a:t>	  endcase</a:t>
            </a:r>
          </a:p>
          <a:p>
            <a:r>
              <a:rPr lang="en-US" sz="950"/>
              <a:t>	  case@(vifAes.decipher_en)</a:t>
            </a:r>
          </a:p>
          <a:p>
            <a:r>
              <a:rPr lang="en-US" sz="950"/>
              <a:t>	    1'bx:`uvm_error("cAesMonitor", "Valid of decipher_en shouldn't equal x");</a:t>
            </a:r>
          </a:p>
          <a:p>
            <a:r>
              <a:rPr lang="en-US" sz="950"/>
              <a:t>		1'bz:`uvm_error("cAesMonitor", "Valid of decipher_en shouldn't equal z");</a:t>
            </a:r>
          </a:p>
          <a:p>
            <a:r>
              <a:rPr lang="en-US" sz="950"/>
              <a:t>	  endcase </a:t>
            </a:r>
          </a:p>
          <a:p>
            <a:r>
              <a:rPr lang="en-US" sz="950"/>
              <a:t>	end</a:t>
            </a:r>
          </a:p>
          <a:p>
            <a:r>
              <a:rPr lang="en-US" sz="950"/>
              <a:t>  endtask</a:t>
            </a:r>
          </a:p>
          <a:p>
            <a:r>
              <a:rPr lang="en-US" sz="950"/>
              <a:t>  //check: cipher_en and decipher_en signals are just positive in one clock cycle.	</a:t>
            </a:r>
          </a:p>
          <a:p>
            <a:r>
              <a:rPr lang="en-US" sz="950"/>
              <a:t>  virtual task check_cipher_decipher_en2();</a:t>
            </a:r>
          </a:p>
          <a:p>
            <a:r>
              <a:rPr lang="en-US" sz="950"/>
              <a:t>	while(1) begin</a:t>
            </a:r>
          </a:p>
          <a:p>
            <a:r>
              <a:rPr lang="en-US" sz="950"/>
              <a:t>	  wait@(vifAes.rst_n=1);</a:t>
            </a:r>
          </a:p>
          <a:p>
            <a:r>
              <a:rPr lang="en-US" sz="950"/>
              <a:t>	  wait@(posedge vifAes.clk);</a:t>
            </a:r>
          </a:p>
          <a:p>
            <a:r>
              <a:rPr lang="en-US" sz="950"/>
              <a:t>	  fork</a:t>
            </a:r>
          </a:p>
          <a:p>
            <a:r>
              <a:rPr lang="en-US" sz="950"/>
              <a:t>	    begin</a:t>
            </a:r>
          </a:p>
          <a:p>
            <a:r>
              <a:rPr lang="en-US" sz="950"/>
              <a:t>	      wait@(posedge vifAes.cipher_en);</a:t>
            </a:r>
          </a:p>
          <a:p>
            <a:r>
              <a:rPr lang="en-US" sz="950"/>
              <a:t>		end</a:t>
            </a:r>
          </a:p>
          <a:p>
            <a:r>
              <a:rPr lang="en-US" sz="950"/>
              <a:t>		begin</a:t>
            </a:r>
          </a:p>
          <a:p>
            <a:r>
              <a:rPr lang="en-US" sz="950"/>
              <a:t>	      wait@(posedge vifAes.decipher_en);</a:t>
            </a:r>
          </a:p>
          <a:p>
            <a:r>
              <a:rPr lang="en-US" sz="950"/>
              <a:t>	    end</a:t>
            </a:r>
          </a:p>
          <a:p>
            <a:r>
              <a:rPr lang="en-US" sz="950"/>
              <a:t>	  join</a:t>
            </a:r>
          </a:p>
          <a:p>
            <a:r>
              <a:rPr lang="en-US" sz="950"/>
              <a:t>	  wait@(posedge vifAes.clk);</a:t>
            </a:r>
          </a:p>
          <a:p>
            <a:r>
              <a:rPr lang="en-US" sz="950"/>
              <a:t>	  </a:t>
            </a:r>
          </a:p>
          <a:p>
            <a:r>
              <a:rPr lang="en-US" sz="950"/>
              <a:t>	  if (vifAes.cipher_en==0) begin</a:t>
            </a:r>
          </a:p>
          <a:p>
            <a:r>
              <a:rPr lang="en-US" sz="950"/>
              <a:t>	    `uvm_error("cAesMonitor", "Cipher_en signal didn't equal 0 after 1 clock cycle");</a:t>
            </a:r>
          </a:p>
          <a:p>
            <a:r>
              <a:rPr lang="en-US" sz="950"/>
              <a:t>	    end</a:t>
            </a:r>
          </a:p>
          <a:p>
            <a:r>
              <a:rPr lang="en-US" sz="950"/>
              <a:t>	  if (vifAes.decipher_en==0) begin</a:t>
            </a:r>
          </a:p>
          <a:p>
            <a:r>
              <a:rPr lang="en-US" sz="950"/>
              <a:t>	    `uvm_error("cAesMonitor", "Decipher_en signal didn't equal 0 after 1 clock cycle");</a:t>
            </a:r>
          </a:p>
          <a:p>
            <a:r>
              <a:rPr lang="en-US" sz="950"/>
              <a:t>	    end</a:t>
            </a:r>
          </a:p>
          <a:p>
            <a:r>
              <a:rPr lang="en-US" sz="950"/>
              <a:t>	end</a:t>
            </a:r>
          </a:p>
          <a:p>
            <a:r>
              <a:rPr lang="en-US" sz="950"/>
              <a:t>  endtask</a:t>
            </a:r>
          </a:p>
        </p:txBody>
      </p:sp>
    </p:spTree>
    <p:extLst>
      <p:ext uri="{BB962C8B-B14F-4D97-AF65-F5344CB8AC3E}">
        <p14:creationId xmlns:p14="http://schemas.microsoft.com/office/powerpoint/2010/main" val="1015336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678B6B-0B74-488D-AE1B-045015F13B15}"/>
              </a:ext>
            </a:extLst>
          </p:cNvPr>
          <p:cNvSpPr txBox="1"/>
          <p:nvPr/>
        </p:nvSpPr>
        <p:spPr>
          <a:xfrm>
            <a:off x="566057" y="435429"/>
            <a:ext cx="3628572" cy="420914"/>
          </a:xfrm>
          <a:prstGeom prst="rect">
            <a:avLst/>
          </a:prstGeom>
        </p:spPr>
        <p:txBody>
          <a:bodyPr wrap="square" rtlCol="0">
            <a:normAutofit fontScale="97500" lnSpcReduction="10000"/>
          </a:bodyPr>
          <a:lstStyle/>
          <a:p>
            <a:r>
              <a:rPr lang="en-US" sz="2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Monitor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754BB8-5FC8-42F2-B154-FF55FD57E12A}"/>
              </a:ext>
            </a:extLst>
          </p:cNvPr>
          <p:cNvSpPr txBox="1"/>
          <p:nvPr/>
        </p:nvSpPr>
        <p:spPr>
          <a:xfrm>
            <a:off x="849085" y="856343"/>
            <a:ext cx="6691087" cy="420914"/>
          </a:xfrm>
          <a:prstGeom prst="rect">
            <a:avLst/>
          </a:prstGeom>
        </p:spPr>
        <p:txBody>
          <a:bodyPr wrap="square" rtlCol="0">
            <a:normAutofit fontScale="97500"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8. Task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check_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cipher_decipher_mode()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05D51A-C4DF-4F5C-834E-8A625EE9D0ED}"/>
              </a:ext>
            </a:extLst>
          </p:cNvPr>
          <p:cNvSpPr/>
          <p:nvPr/>
        </p:nvSpPr>
        <p:spPr>
          <a:xfrm>
            <a:off x="566057" y="1473610"/>
            <a:ext cx="31578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1BA1E2"/>
                </a:solidFill>
                <a:latin typeface="Times New Roman" panose="02020603050405020304" pitchFamily="18" charset="0"/>
              </a:rPr>
              <a:t>- Check: cipher_en and decipher_en signal didn’t equal 1 at the same time.</a:t>
            </a:r>
            <a:endParaRPr lang="en-US" sz="160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6BC88F3-0874-4F89-B3BC-1DC1943A7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885" y="2101298"/>
            <a:ext cx="4114800" cy="34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CF5D0B-0EF2-4904-AE25-817CB5ACA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678" y="1066800"/>
            <a:ext cx="2592844" cy="519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36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678B6B-0B74-488D-AE1B-045015F13B15}"/>
              </a:ext>
            </a:extLst>
          </p:cNvPr>
          <p:cNvSpPr txBox="1"/>
          <p:nvPr/>
        </p:nvSpPr>
        <p:spPr>
          <a:xfrm>
            <a:off x="566057" y="435429"/>
            <a:ext cx="3628572" cy="420914"/>
          </a:xfrm>
          <a:prstGeom prst="rect">
            <a:avLst/>
          </a:prstGeom>
        </p:spPr>
        <p:txBody>
          <a:bodyPr wrap="square" rtlCol="0">
            <a:normAutofit fontScale="97500" lnSpcReduction="10000"/>
          </a:bodyPr>
          <a:lstStyle/>
          <a:p>
            <a:r>
              <a:rPr lang="en-US" sz="2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Monitor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754BB8-5FC8-42F2-B154-FF55FD57E12A}"/>
              </a:ext>
            </a:extLst>
          </p:cNvPr>
          <p:cNvSpPr txBox="1"/>
          <p:nvPr/>
        </p:nvSpPr>
        <p:spPr>
          <a:xfrm>
            <a:off x="849085" y="856343"/>
            <a:ext cx="6691087" cy="420914"/>
          </a:xfrm>
          <a:prstGeom prst="rect">
            <a:avLst/>
          </a:prstGeom>
        </p:spPr>
        <p:txBody>
          <a:bodyPr wrap="square" rtlCol="0">
            <a:normAutofit fontScale="97500"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8. Task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check_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cipher_decipher_mode()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CF5D0B-0EF2-4904-AE25-817CB5ACA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678" y="1066800"/>
            <a:ext cx="2592844" cy="51929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4C64B5-6844-48B9-8A9A-ECDAB554F77F}"/>
              </a:ext>
            </a:extLst>
          </p:cNvPr>
          <p:cNvSpPr/>
          <p:nvPr/>
        </p:nvSpPr>
        <p:spPr>
          <a:xfrm>
            <a:off x="849085" y="1277257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//check: cipher_en and decipher_en signal didn’t equal 1 at the same time.</a:t>
            </a:r>
          </a:p>
          <a:p>
            <a:r>
              <a:rPr lang="en-US"/>
              <a:t>  virtual task check_cipher_decipher_mode();</a:t>
            </a:r>
          </a:p>
          <a:p>
            <a:r>
              <a:rPr lang="en-US"/>
              <a:t>    while(1) begin</a:t>
            </a:r>
          </a:p>
          <a:p>
            <a:r>
              <a:rPr lang="en-US"/>
              <a:t>	  wait@(vifAes.rst_n=1);</a:t>
            </a:r>
          </a:p>
          <a:p>
            <a:r>
              <a:rPr lang="en-US"/>
              <a:t>	  wait@(posedge vifAes.clk);</a:t>
            </a:r>
          </a:p>
          <a:p>
            <a:r>
              <a:rPr lang="en-US"/>
              <a:t>	  if (vifAes.cipher_en==1 &amp;&amp; vifAes.decipher_en==1) begin</a:t>
            </a:r>
          </a:p>
          <a:p>
            <a:r>
              <a:rPr lang="en-US"/>
              <a:t>	    `uvm_error("cAesMonitor", "Cipher_en and decipher_en equal 1 at the same time");</a:t>
            </a:r>
          </a:p>
          <a:p>
            <a:r>
              <a:rPr lang="en-US"/>
              <a:t>	  end</a:t>
            </a:r>
          </a:p>
          <a:p>
            <a:r>
              <a:rPr lang="en-US"/>
              <a:t>	end</a:t>
            </a:r>
          </a:p>
          <a:p>
            <a:r>
              <a:rPr lang="en-US"/>
              <a:t>  endtask</a:t>
            </a:r>
          </a:p>
        </p:txBody>
      </p:sp>
    </p:spTree>
    <p:extLst>
      <p:ext uri="{BB962C8B-B14F-4D97-AF65-F5344CB8AC3E}">
        <p14:creationId xmlns:p14="http://schemas.microsoft.com/office/powerpoint/2010/main" val="2843450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905933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CA1830-C5A8-458D-86AC-8916BE684821}"/>
              </a:ext>
            </a:extLst>
          </p:cNvPr>
          <p:cNvSpPr txBox="1"/>
          <p:nvPr/>
        </p:nvSpPr>
        <p:spPr>
          <a:xfrm>
            <a:off x="609600" y="464457"/>
            <a:ext cx="1683658" cy="435429"/>
          </a:xfrm>
          <a:prstGeom prst="rect">
            <a:avLst/>
          </a:prstGeom>
        </p:spPr>
        <p:txBody>
          <a:bodyPr wrap="square" rtlCol="0">
            <a:normAutofit fontScale="97500" lnSpcReduction="10000"/>
          </a:bodyPr>
          <a:lstStyle/>
          <a:p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EB5CC4-29B3-426E-A545-8E80DC122090}"/>
              </a:ext>
            </a:extLst>
          </p:cNvPr>
          <p:cNvSpPr txBox="1"/>
          <p:nvPr/>
        </p:nvSpPr>
        <p:spPr>
          <a:xfrm>
            <a:off x="927652" y="1416721"/>
            <a:ext cx="6720114" cy="2119085"/>
          </a:xfrm>
          <a:prstGeom prst="rect">
            <a:avLst/>
          </a:prstGeom>
        </p:spPr>
        <p:txBody>
          <a:bodyPr wrap="square" rtlCol="0">
            <a:normAutofit fontScale="975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1" err="1">
                <a:latin typeface="Arial" panose="020B0604020202020204" pitchFamily="34" charset="0"/>
                <a:cs typeface="Arial" panose="020B0604020202020204" pitchFamily="34" charset="0"/>
              </a:rPr>
              <a:t>Moinitor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Scoreboard</a:t>
            </a:r>
          </a:p>
        </p:txBody>
      </p:sp>
    </p:spTree>
    <p:extLst>
      <p:ext uri="{BB962C8B-B14F-4D97-AF65-F5344CB8AC3E}">
        <p14:creationId xmlns:p14="http://schemas.microsoft.com/office/powerpoint/2010/main" val="138807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678B6B-0B74-488D-AE1B-045015F13B15}"/>
              </a:ext>
            </a:extLst>
          </p:cNvPr>
          <p:cNvSpPr txBox="1"/>
          <p:nvPr/>
        </p:nvSpPr>
        <p:spPr>
          <a:xfrm>
            <a:off x="566057" y="435429"/>
            <a:ext cx="3628572" cy="420914"/>
          </a:xfrm>
          <a:prstGeom prst="rect">
            <a:avLst/>
          </a:prstGeom>
        </p:spPr>
        <p:txBody>
          <a:bodyPr wrap="square" rtlCol="0">
            <a:normAutofit fontScale="97500" lnSpcReduction="10000"/>
          </a:bodyPr>
          <a:lstStyle/>
          <a:p>
            <a:r>
              <a:rPr lang="en-US" sz="2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Monitor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754BB8-5FC8-42F2-B154-FF55FD57E12A}"/>
              </a:ext>
            </a:extLst>
          </p:cNvPr>
          <p:cNvSpPr txBox="1"/>
          <p:nvPr/>
        </p:nvSpPr>
        <p:spPr>
          <a:xfrm>
            <a:off x="783770" y="856343"/>
            <a:ext cx="5312230" cy="420915"/>
          </a:xfrm>
          <a:prstGeom prst="rect">
            <a:avLst/>
          </a:prstGeom>
        </p:spPr>
        <p:txBody>
          <a:bodyPr wrap="square" rtlCol="0">
            <a:normAutofit fontScale="975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Tasks need perform in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run_phase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91F40-15FB-4B23-9CEE-131C5FD9B2F7}"/>
              </a:ext>
            </a:extLst>
          </p:cNvPr>
          <p:cNvSpPr/>
          <p:nvPr/>
        </p:nvSpPr>
        <p:spPr>
          <a:xfrm>
            <a:off x="1517688" y="1447011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/>
              <a:t>virtual task </a:t>
            </a:r>
            <a:r>
              <a:rPr lang="en-US" sz="1600" err="1"/>
              <a:t>run_phase</a:t>
            </a:r>
            <a:r>
              <a:rPr lang="en-US" sz="1600"/>
              <a:t> (</a:t>
            </a:r>
            <a:r>
              <a:rPr lang="en-US" sz="1600" err="1"/>
              <a:t>uvm_phase</a:t>
            </a:r>
            <a:r>
              <a:rPr lang="en-US" sz="1600"/>
              <a:t> phase);</a:t>
            </a:r>
          </a:p>
          <a:p>
            <a:r>
              <a:rPr lang="en-US" sz="1600"/>
              <a:t>  </a:t>
            </a:r>
            <a:r>
              <a:rPr lang="en-US" sz="1600" err="1"/>
              <a:t>super.run_phase</a:t>
            </a:r>
            <a:r>
              <a:rPr lang="en-US" sz="1600"/>
              <a:t>(phase);</a:t>
            </a:r>
          </a:p>
          <a:p>
            <a:r>
              <a:rPr lang="en-US" sz="1600"/>
              <a:t>      fork</a:t>
            </a:r>
          </a:p>
          <a:p>
            <a:r>
              <a:rPr lang="en-US" sz="1600"/>
              <a:t>        	collect_send_data();</a:t>
            </a:r>
          </a:p>
          <a:p>
            <a:r>
              <a:rPr lang="en-US" sz="1600"/>
              <a:t>        	check_busy_cycle();</a:t>
            </a:r>
          </a:p>
          <a:p>
            <a:r>
              <a:rPr lang="en-US" sz="1600"/>
              <a:t>        	check_ready1();</a:t>
            </a:r>
          </a:p>
          <a:p>
            <a:r>
              <a:rPr lang="en-US" sz="1600"/>
              <a:t>	check_ready2();</a:t>
            </a:r>
          </a:p>
          <a:p>
            <a:r>
              <a:rPr lang="en-US" sz="1600"/>
              <a:t>	check_ready3();</a:t>
            </a:r>
          </a:p>
          <a:p>
            <a:r>
              <a:rPr lang="en-US" sz="1600"/>
              <a:t>          check_chain_en1();</a:t>
            </a:r>
          </a:p>
          <a:p>
            <a:r>
              <a:rPr lang="en-US" sz="1600"/>
              <a:t>	check_chain_en2();</a:t>
            </a:r>
          </a:p>
          <a:p>
            <a:r>
              <a:rPr lang="en-US" sz="1600"/>
              <a:t>          check_cipher_en_decipher_en1();</a:t>
            </a:r>
          </a:p>
          <a:p>
            <a:r>
              <a:rPr lang="en-US" sz="1600"/>
              <a:t>	check_cipher_en_decipher_en2();</a:t>
            </a:r>
          </a:p>
          <a:p>
            <a:r>
              <a:rPr lang="en-US" sz="1600"/>
              <a:t>          check_cipher_decipher_mode();</a:t>
            </a:r>
          </a:p>
          <a:p>
            <a:r>
              <a:rPr lang="en-US" sz="1600"/>
              <a:t>      join</a:t>
            </a:r>
          </a:p>
          <a:p>
            <a:r>
              <a:rPr lang="en-US" sz="1600"/>
              <a:t>  </a:t>
            </a:r>
            <a:r>
              <a:rPr lang="en-US" sz="1600" err="1"/>
              <a:t>endtask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261305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678B6B-0B74-488D-AE1B-045015F13B15}"/>
              </a:ext>
            </a:extLst>
          </p:cNvPr>
          <p:cNvSpPr txBox="1"/>
          <p:nvPr/>
        </p:nvSpPr>
        <p:spPr>
          <a:xfrm>
            <a:off x="566057" y="435429"/>
            <a:ext cx="3628572" cy="420914"/>
          </a:xfrm>
          <a:prstGeom prst="rect">
            <a:avLst/>
          </a:prstGeom>
        </p:spPr>
        <p:txBody>
          <a:bodyPr wrap="square" rtlCol="0">
            <a:normAutofit fontScale="97500" lnSpcReduction="10000"/>
          </a:bodyPr>
          <a:lstStyle/>
          <a:p>
            <a:r>
              <a:rPr lang="en-US" sz="2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Monitor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754BB8-5FC8-42F2-B154-FF55FD57E12A}"/>
              </a:ext>
            </a:extLst>
          </p:cNvPr>
          <p:cNvSpPr txBox="1"/>
          <p:nvPr/>
        </p:nvSpPr>
        <p:spPr>
          <a:xfrm>
            <a:off x="849085" y="856343"/>
            <a:ext cx="6691087" cy="420914"/>
          </a:xfrm>
          <a:prstGeom prst="rect">
            <a:avLst/>
          </a:prstGeom>
        </p:spPr>
        <p:txBody>
          <a:bodyPr wrap="square" rtlCol="0">
            <a:normAutofit fontScale="97500"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1. Task collect_send_data()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D28C32-5FB7-4EF6-948A-78946407A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395" y="1693482"/>
            <a:ext cx="4123809" cy="348571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B86991-71F2-4CF8-B31F-392BCCFBBEBE}"/>
              </a:ext>
            </a:extLst>
          </p:cNvPr>
          <p:cNvSpPr/>
          <p:nvPr/>
        </p:nvSpPr>
        <p:spPr>
          <a:xfrm>
            <a:off x="849085" y="1693482"/>
            <a:ext cx="33157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1BA1E2"/>
                </a:solidFill>
                <a:latin typeface="Times New Roman" panose="02020603050405020304" pitchFamily="18" charset="0"/>
              </a:rPr>
              <a:t>Collect and send input valid data to scoreboard when ready equal 1 and cipher_en or decipher_en equal 1.</a:t>
            </a:r>
          </a:p>
          <a:p>
            <a:r>
              <a:rPr lang="en-US" sz="1600">
                <a:solidFill>
                  <a:srgbClr val="1BA1E2"/>
                </a:solidFill>
                <a:latin typeface="Times New Roman" panose="02020603050405020304" pitchFamily="18" charset="0"/>
              </a:rPr>
              <a:t>Collect and send output valid data to scoreboard when having posedge ready</a:t>
            </a:r>
            <a:endParaRPr lang="en-US" sz="16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34DB0C-2B42-40A1-B20D-6538E7B25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801" y="0"/>
            <a:ext cx="1847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34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678B6B-0B74-488D-AE1B-045015F13B15}"/>
              </a:ext>
            </a:extLst>
          </p:cNvPr>
          <p:cNvSpPr txBox="1"/>
          <p:nvPr/>
        </p:nvSpPr>
        <p:spPr>
          <a:xfrm>
            <a:off x="566057" y="435429"/>
            <a:ext cx="3628572" cy="420914"/>
          </a:xfrm>
          <a:prstGeom prst="rect">
            <a:avLst/>
          </a:prstGeom>
        </p:spPr>
        <p:txBody>
          <a:bodyPr wrap="square" rtlCol="0">
            <a:normAutofit fontScale="97500" lnSpcReduction="10000"/>
          </a:bodyPr>
          <a:lstStyle/>
          <a:p>
            <a:r>
              <a:rPr lang="en-US" sz="2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Monitor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754BB8-5FC8-42F2-B154-FF55FD57E12A}"/>
              </a:ext>
            </a:extLst>
          </p:cNvPr>
          <p:cNvSpPr txBox="1"/>
          <p:nvPr/>
        </p:nvSpPr>
        <p:spPr>
          <a:xfrm>
            <a:off x="849085" y="856343"/>
            <a:ext cx="6691087" cy="420914"/>
          </a:xfrm>
          <a:prstGeom prst="rect">
            <a:avLst/>
          </a:prstGeom>
        </p:spPr>
        <p:txBody>
          <a:bodyPr wrap="square" rtlCol="0">
            <a:normAutofit fontScale="97500"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1. Task collect_send_data()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30D793-635E-42FE-8967-2AFCA3A8B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863" y="0"/>
            <a:ext cx="184708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9125100-F832-4EF7-B38F-9CD1CF3872C1}"/>
              </a:ext>
            </a:extLst>
          </p:cNvPr>
          <p:cNvSpPr/>
          <p:nvPr/>
        </p:nvSpPr>
        <p:spPr>
          <a:xfrm>
            <a:off x="849084" y="1277257"/>
            <a:ext cx="669108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/>
              <a:t>//Collect and send valid data to scoreboard when ready equal 1 and cipher_en or decipher_en equal 1</a:t>
            </a:r>
          </a:p>
          <a:p>
            <a:r>
              <a:rPr lang="en-US" sz="1100"/>
              <a:t>  virtual task collect_send_data();</a:t>
            </a:r>
          </a:p>
          <a:p>
            <a:r>
              <a:rPr lang="en-US" sz="1100"/>
              <a:t>	while(1) begin</a:t>
            </a:r>
          </a:p>
          <a:p>
            <a:r>
              <a:rPr lang="en-US" sz="1100"/>
              <a:t>	  wait@(vifAes.rst_n=1);</a:t>
            </a:r>
          </a:p>
          <a:p>
            <a:r>
              <a:rPr lang="en-US" sz="1100"/>
              <a:t>      @(posedge vifAes.clk);</a:t>
            </a:r>
          </a:p>
          <a:p>
            <a:r>
              <a:rPr lang="en-US" sz="1100"/>
              <a:t>	  if(vifAes.ready==1) begin</a:t>
            </a:r>
          </a:p>
          <a:p>
            <a:r>
              <a:rPr lang="en-US" sz="1100"/>
              <a:t>	    if(vifAes.cipher_en==1 || vifAes.decipher_en==1) begin</a:t>
            </a:r>
          </a:p>
          <a:p>
            <a:r>
              <a:rPr lang="en-US" sz="1100"/>
              <a:t>		//Get transaction on interface</a:t>
            </a:r>
          </a:p>
          <a:p>
            <a:r>
              <a:rPr lang="en-US" sz="1100"/>
              <a:t>		  if(vifAes.cipher_en==1) begin</a:t>
            </a:r>
          </a:p>
          <a:p>
            <a:r>
              <a:rPr lang="en-US" sz="1100"/>
              <a:t>		    coAesTransaction.aes_cipher_en &lt;= 1;</a:t>
            </a:r>
          </a:p>
          <a:p>
            <a:r>
              <a:rPr lang="en-US" sz="1100"/>
              <a:t>		  end</a:t>
            </a:r>
          </a:p>
          <a:p>
            <a:r>
              <a:rPr lang="en-US" sz="1100"/>
              <a:t>		  if(vifAes.decipher_en==1) begin</a:t>
            </a:r>
          </a:p>
          <a:p>
            <a:r>
              <a:rPr lang="en-US" sz="1100"/>
              <a:t>		    coAesTransaction.aes_cipher_en &lt;= 0;</a:t>
            </a:r>
          </a:p>
          <a:p>
            <a:r>
              <a:rPr lang="en-US" sz="1100"/>
              <a:t>		  end</a:t>
            </a:r>
          </a:p>
          <a:p>
            <a:r>
              <a:rPr lang="en-US" sz="1100"/>
              <a:t>		  coAesTransaction.aes_chain_en &lt;= vifAes.aes_chain_en;</a:t>
            </a:r>
          </a:p>
          <a:p>
            <a:r>
              <a:rPr lang="en-US" sz="1100"/>
              <a:t>		  coAesTransaction.aes_data_in[127:0] &lt;= vifAes.aes_data_in[127:0];</a:t>
            </a:r>
          </a:p>
          <a:p>
            <a:r>
              <a:rPr lang="en-US" sz="1100"/>
              <a:t>          coAesTransaction.aes_key[127:0] &lt;= vifAes.aes_key[127:0];</a:t>
            </a:r>
          </a:p>
          <a:p>
            <a:r>
              <a:rPr lang="en-US" sz="1100"/>
              <a:t>		  coAesTransaction.aes_mode[3:0] &lt;= vifAes.aes_mode[3:0];</a:t>
            </a:r>
          </a:p>
          <a:p>
            <a:r>
              <a:rPr lang="en-US" sz="1100"/>
              <a:t>		  coAesTransaction.aes_init_vector[127:0] &lt;= vifAes.aes_init_vector[127:0];</a:t>
            </a:r>
          </a:p>
          <a:p>
            <a:r>
              <a:rPr lang="en-US" sz="1100"/>
              <a:t>		  coAesTransaction.aes_segment_len[3:0] &lt;= vifAes.aes_segment_len[3:0];</a:t>
            </a:r>
          </a:p>
          <a:p>
            <a:r>
              <a:rPr lang="en-US" sz="1100"/>
              <a:t>        </a:t>
            </a:r>
          </a:p>
          <a:p>
            <a:r>
              <a:rPr lang="en-US" sz="1100"/>
              <a:t>		@(posedge vifAes.clk);</a:t>
            </a:r>
          </a:p>
          <a:p>
            <a:r>
              <a:rPr lang="en-US" sz="1100"/>
              <a:t>		wait@(posedge vifAes.ready);</a:t>
            </a:r>
          </a:p>
          <a:p>
            <a:r>
              <a:rPr lang="en-US" sz="1100"/>
              <a:t>		  //Get transaction on interface</a:t>
            </a:r>
          </a:p>
          <a:p>
            <a:r>
              <a:rPr lang="en-US" sz="1100"/>
              <a:t>		  coAesTransaction.aes_data_out[127:0] &lt;= vifAes.aes_data_out[127:0];</a:t>
            </a:r>
          </a:p>
          <a:p>
            <a:r>
              <a:rPr lang="en-US" sz="1100"/>
              <a:t>		  </a:t>
            </a:r>
          </a:p>
          <a:p>
            <a:r>
              <a:rPr lang="en-US" sz="1100"/>
              <a:t>          //Send the ouput valid data to analysis port which is connected to Scoreboard</a:t>
            </a:r>
          </a:p>
          <a:p>
            <a:r>
              <a:rPr lang="en-US" sz="1100"/>
              <a:t>          ap_toScoreboard.write(coApbTransaction);</a:t>
            </a:r>
          </a:p>
          <a:p>
            <a:r>
              <a:rPr lang="en-US" sz="1100"/>
              <a:t>		end</a:t>
            </a:r>
          </a:p>
          <a:p>
            <a:r>
              <a:rPr lang="en-US" sz="1100"/>
              <a:t>	  end</a:t>
            </a:r>
          </a:p>
          <a:p>
            <a:r>
              <a:rPr lang="en-US" sz="1100"/>
              <a:t>	end</a:t>
            </a:r>
          </a:p>
          <a:p>
            <a:r>
              <a:rPr lang="en-US" sz="1100"/>
              <a:t>  endtask</a:t>
            </a:r>
          </a:p>
        </p:txBody>
      </p:sp>
    </p:spTree>
    <p:extLst>
      <p:ext uri="{BB962C8B-B14F-4D97-AF65-F5344CB8AC3E}">
        <p14:creationId xmlns:p14="http://schemas.microsoft.com/office/powerpoint/2010/main" val="490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678B6B-0B74-488D-AE1B-045015F13B15}"/>
              </a:ext>
            </a:extLst>
          </p:cNvPr>
          <p:cNvSpPr txBox="1"/>
          <p:nvPr/>
        </p:nvSpPr>
        <p:spPr>
          <a:xfrm>
            <a:off x="566057" y="435429"/>
            <a:ext cx="3628572" cy="420914"/>
          </a:xfrm>
          <a:prstGeom prst="rect">
            <a:avLst/>
          </a:prstGeom>
        </p:spPr>
        <p:txBody>
          <a:bodyPr wrap="square" rtlCol="0">
            <a:normAutofit fontScale="97500" lnSpcReduction="10000"/>
          </a:bodyPr>
          <a:lstStyle/>
          <a:p>
            <a:r>
              <a:rPr lang="en-US" sz="2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Monitor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754BB8-5FC8-42F2-B154-FF55FD57E12A}"/>
              </a:ext>
            </a:extLst>
          </p:cNvPr>
          <p:cNvSpPr txBox="1"/>
          <p:nvPr/>
        </p:nvSpPr>
        <p:spPr>
          <a:xfrm>
            <a:off x="849084" y="856342"/>
            <a:ext cx="8472716" cy="524523"/>
          </a:xfrm>
          <a:prstGeom prst="rect">
            <a:avLst/>
          </a:prstGeom>
        </p:spPr>
        <p:txBody>
          <a:bodyPr wrap="square" rtlCol="0">
            <a:normAutofit fontScale="97500"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2. Task check_busy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_cycle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9FB4F7-6423-47AF-9387-296991696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400" y="1691481"/>
            <a:ext cx="4114800" cy="34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D16B4D-C09F-4CDE-A548-7422339B102F}"/>
              </a:ext>
            </a:extLst>
          </p:cNvPr>
          <p:cNvSpPr/>
          <p:nvPr/>
        </p:nvSpPr>
        <p:spPr>
          <a:xfrm>
            <a:off x="273452" y="1477342"/>
            <a:ext cx="21516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1BA1E2"/>
                </a:solidFill>
                <a:latin typeface="Times New Roman" panose="02020603050405020304" pitchFamily="18" charset="0"/>
              </a:rPr>
              <a:t>-Number of busy cycle cipher process is 11 cycles</a:t>
            </a:r>
          </a:p>
          <a:p>
            <a:r>
              <a:rPr lang="en-US" sz="1600">
                <a:solidFill>
                  <a:srgbClr val="1BA1E2"/>
                </a:solidFill>
                <a:latin typeface="Times New Roman" panose="02020603050405020304" pitchFamily="18" charset="0"/>
              </a:rPr>
              <a:t>-Number of busy cycle decipher process is 22 cycles</a:t>
            </a:r>
          </a:p>
          <a:p>
            <a:r>
              <a:rPr lang="en-US" sz="1600">
                <a:solidFill>
                  <a:srgbClr val="1BA1E2"/>
                </a:solidFill>
                <a:latin typeface="Times New Roman" panose="02020603050405020304" pitchFamily="18" charset="0"/>
              </a:rPr>
              <a:t>-In BUSY process:</a:t>
            </a:r>
          </a:p>
          <a:p>
            <a:r>
              <a:rPr lang="en-US" sz="1600">
                <a:solidFill>
                  <a:srgbClr val="1BA1E2"/>
                </a:solidFill>
                <a:latin typeface="Times New Roman" panose="02020603050405020304" pitchFamily="18" charset="0"/>
              </a:rPr>
              <a:t>    + Ready signal level always equal zero and it will equal one after ending busy cycle.</a:t>
            </a:r>
          </a:p>
          <a:p>
            <a:r>
              <a:rPr lang="en-US" sz="1600">
                <a:solidFill>
                  <a:srgbClr val="1BA1E2"/>
                </a:solidFill>
                <a:latin typeface="Times New Roman" panose="02020603050405020304" pitchFamily="18" charset="0"/>
              </a:rPr>
              <a:t>    + Cipher_en and decipher_en signal level didn’t equal one in busy process.</a:t>
            </a:r>
            <a:endParaRPr lang="en-US" sz="16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98AB5F-FCB0-441F-AEF9-53F115021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785" y="0"/>
            <a:ext cx="3657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8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678B6B-0B74-488D-AE1B-045015F13B15}"/>
              </a:ext>
            </a:extLst>
          </p:cNvPr>
          <p:cNvSpPr txBox="1"/>
          <p:nvPr/>
        </p:nvSpPr>
        <p:spPr>
          <a:xfrm>
            <a:off x="566057" y="435429"/>
            <a:ext cx="3628572" cy="420914"/>
          </a:xfrm>
          <a:prstGeom prst="rect">
            <a:avLst/>
          </a:prstGeom>
        </p:spPr>
        <p:txBody>
          <a:bodyPr wrap="square" rtlCol="0">
            <a:normAutofit fontScale="97500" lnSpcReduction="10000"/>
          </a:bodyPr>
          <a:lstStyle/>
          <a:p>
            <a:r>
              <a:rPr lang="en-US" sz="2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Monitor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754BB8-5FC8-42F2-B154-FF55FD57E12A}"/>
              </a:ext>
            </a:extLst>
          </p:cNvPr>
          <p:cNvSpPr txBox="1"/>
          <p:nvPr/>
        </p:nvSpPr>
        <p:spPr>
          <a:xfrm>
            <a:off x="849085" y="856343"/>
            <a:ext cx="9704615" cy="420914"/>
          </a:xfrm>
          <a:prstGeom prst="rect">
            <a:avLst/>
          </a:prstGeom>
        </p:spPr>
        <p:txBody>
          <a:bodyPr wrap="square" rtlCol="0">
            <a:normAutofit fontScale="97500"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2. Task check_busy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_cycle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0D6FD1-7F47-4E4E-9550-106D81BE4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085" y="0"/>
            <a:ext cx="365783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967C4D-9BD3-4E89-9E8D-773AE6C7EE64}"/>
              </a:ext>
            </a:extLst>
          </p:cNvPr>
          <p:cNvSpPr/>
          <p:nvPr/>
        </p:nvSpPr>
        <p:spPr>
          <a:xfrm>
            <a:off x="849085" y="1277257"/>
            <a:ext cx="6836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/>
              <a:t>//check number of cipher and decipher busy cycle  </a:t>
            </a:r>
          </a:p>
          <a:p>
            <a:r>
              <a:rPr lang="en-US" sz="1200"/>
              <a:t>  bit count;</a:t>
            </a:r>
          </a:p>
          <a:p>
            <a:r>
              <a:rPr lang="en-US" sz="1200"/>
              <a:t>  virtual task check_busy_cycle();</a:t>
            </a:r>
          </a:p>
          <a:p>
            <a:r>
              <a:rPr lang="en-US" sz="1200"/>
              <a:t>    while(1) begin</a:t>
            </a:r>
          </a:p>
          <a:p>
            <a:r>
              <a:rPr lang="en-US" sz="1200"/>
              <a:t>      wait@(vifAes.rst_n=1);</a:t>
            </a:r>
          </a:p>
          <a:p>
            <a:r>
              <a:rPr lang="en-US" sz="1200"/>
              <a:t>	  @(posedge vifAes.clk);</a:t>
            </a:r>
          </a:p>
          <a:p>
            <a:r>
              <a:rPr lang="en-US" sz="1200"/>
              <a:t>	  count&lt;=0;</a:t>
            </a:r>
          </a:p>
          <a:p>
            <a:r>
              <a:rPr lang="en-US" sz="1200"/>
              <a:t>	  </a:t>
            </a:r>
          </a:p>
          <a:p>
            <a:r>
              <a:rPr lang="en-US" sz="1200"/>
              <a:t>	  fork</a:t>
            </a:r>
          </a:p>
          <a:p>
            <a:r>
              <a:rPr lang="en-US" sz="1200"/>
              <a:t>	  while(count&lt;11) begin</a:t>
            </a:r>
          </a:p>
          <a:p>
            <a:r>
              <a:rPr lang="en-US" sz="1200"/>
              <a:t>	    @(posedge vifAes.clk);</a:t>
            </a:r>
          </a:p>
          <a:p>
            <a:r>
              <a:rPr lang="en-US" sz="1200"/>
              <a:t>	    if(vifAes.cipher_en==0) begin</a:t>
            </a:r>
          </a:p>
          <a:p>
            <a:r>
              <a:rPr lang="en-US" sz="1200"/>
              <a:t>	      if(vifAes.ready==0) begin</a:t>
            </a:r>
          </a:p>
          <a:p>
            <a:r>
              <a:rPr lang="en-US" sz="1200"/>
              <a:t>		    count=count+1;</a:t>
            </a:r>
          </a:p>
          <a:p>
            <a:r>
              <a:rPr lang="en-US" sz="1200"/>
              <a:t>		  end</a:t>
            </a:r>
          </a:p>
          <a:p>
            <a:r>
              <a:rPr lang="en-US" sz="1200"/>
              <a:t>		  else begin</a:t>
            </a:r>
          </a:p>
          <a:p>
            <a:r>
              <a:rPr lang="en-US" sz="1200"/>
              <a:t>		    `uvm_error("cAesMonitor", "Total number of busy cycles cipher_en is less than number of cycles to perform");</a:t>
            </a:r>
          </a:p>
          <a:p>
            <a:r>
              <a:rPr lang="en-US" sz="1200"/>
              <a:t>		  end</a:t>
            </a:r>
          </a:p>
          <a:p>
            <a:r>
              <a:rPr lang="en-US" sz="1200"/>
              <a:t>		else begin</a:t>
            </a:r>
          </a:p>
          <a:p>
            <a:r>
              <a:rPr lang="en-US" sz="1200"/>
              <a:t>		  `uvm_error("cAesMonitor", "Cipher_en shouldn't equal 1 when ready equal 0");</a:t>
            </a:r>
          </a:p>
          <a:p>
            <a:r>
              <a:rPr lang="en-US" sz="1200"/>
              <a:t>		end</a:t>
            </a:r>
          </a:p>
          <a:p>
            <a:r>
              <a:rPr lang="en-US" sz="1200"/>
              <a:t>	  end</a:t>
            </a:r>
          </a:p>
          <a:p>
            <a:r>
              <a:rPr lang="en-US" sz="1200"/>
              <a:t>	  if(vifAes.ready==0) begin</a:t>
            </a:r>
          </a:p>
          <a:p>
            <a:r>
              <a:rPr lang="en-US" sz="1200"/>
              <a:t>	    `uvm_error("cAesMonitor", "Total number of busy cycles cipher_en is more than number of cycles to perform");</a:t>
            </a:r>
          </a:p>
          <a:p>
            <a:r>
              <a:rPr lang="en-US" sz="1200"/>
              <a:t>	  end</a:t>
            </a:r>
          </a:p>
        </p:txBody>
      </p:sp>
    </p:spTree>
    <p:extLst>
      <p:ext uri="{BB962C8B-B14F-4D97-AF65-F5344CB8AC3E}">
        <p14:creationId xmlns:p14="http://schemas.microsoft.com/office/powerpoint/2010/main" val="3792282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678B6B-0B74-488D-AE1B-045015F13B15}"/>
              </a:ext>
            </a:extLst>
          </p:cNvPr>
          <p:cNvSpPr txBox="1"/>
          <p:nvPr/>
        </p:nvSpPr>
        <p:spPr>
          <a:xfrm>
            <a:off x="566057" y="435429"/>
            <a:ext cx="3628572" cy="420914"/>
          </a:xfrm>
          <a:prstGeom prst="rect">
            <a:avLst/>
          </a:prstGeom>
        </p:spPr>
        <p:txBody>
          <a:bodyPr wrap="square" rtlCol="0">
            <a:normAutofit fontScale="97500" lnSpcReduction="10000"/>
          </a:bodyPr>
          <a:lstStyle/>
          <a:p>
            <a:r>
              <a:rPr lang="en-US" sz="2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Monitor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754BB8-5FC8-42F2-B154-FF55FD57E12A}"/>
              </a:ext>
            </a:extLst>
          </p:cNvPr>
          <p:cNvSpPr txBox="1"/>
          <p:nvPr/>
        </p:nvSpPr>
        <p:spPr>
          <a:xfrm>
            <a:off x="849085" y="856343"/>
            <a:ext cx="9704615" cy="420914"/>
          </a:xfrm>
          <a:prstGeom prst="rect">
            <a:avLst/>
          </a:prstGeom>
        </p:spPr>
        <p:txBody>
          <a:bodyPr wrap="square" rtlCol="0">
            <a:normAutofit fontScale="97500"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2. Task check_busy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_cycle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0D6FD1-7F47-4E4E-9550-106D81BE4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085" y="0"/>
            <a:ext cx="365783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F2A2566-77FE-4924-92D6-51494468D8D8}"/>
              </a:ext>
            </a:extLst>
          </p:cNvPr>
          <p:cNvSpPr/>
          <p:nvPr/>
        </p:nvSpPr>
        <p:spPr>
          <a:xfrm>
            <a:off x="849084" y="1277257"/>
            <a:ext cx="694871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/>
              <a:t>while(count&lt;22) begin</a:t>
            </a:r>
          </a:p>
          <a:p>
            <a:r>
              <a:rPr lang="en-US" sz="1200"/>
              <a:t>	    @(posedge vifAes.clk);</a:t>
            </a:r>
          </a:p>
          <a:p>
            <a:r>
              <a:rPr lang="en-US" sz="1200"/>
              <a:t>	    if(vifAes.decipher_en==0) begin</a:t>
            </a:r>
          </a:p>
          <a:p>
            <a:r>
              <a:rPr lang="en-US" sz="1200"/>
              <a:t>	      if(vifAes.ready==0) begin</a:t>
            </a:r>
          </a:p>
          <a:p>
            <a:r>
              <a:rPr lang="en-US" sz="1200"/>
              <a:t>		    count=count+1;</a:t>
            </a:r>
          </a:p>
          <a:p>
            <a:r>
              <a:rPr lang="en-US" sz="1200"/>
              <a:t>		  end</a:t>
            </a:r>
          </a:p>
          <a:p>
            <a:r>
              <a:rPr lang="en-US" sz="1200"/>
              <a:t>		  else begin</a:t>
            </a:r>
          </a:p>
          <a:p>
            <a:r>
              <a:rPr lang="en-US" sz="1200"/>
              <a:t>		    `uvm_error("cAesMonitor", "Total number of busy cycles decipher_en is less than number of cycles to perform");</a:t>
            </a:r>
          </a:p>
          <a:p>
            <a:r>
              <a:rPr lang="en-US" sz="1200"/>
              <a:t>		  end</a:t>
            </a:r>
          </a:p>
          <a:p>
            <a:r>
              <a:rPr lang="en-US" sz="1200"/>
              <a:t>		else begin</a:t>
            </a:r>
          </a:p>
          <a:p>
            <a:r>
              <a:rPr lang="en-US" sz="1200"/>
              <a:t>		  `uvm_error("cAesMonitor", "Decipher_en shouldn't equal 1 when ready equal 0");</a:t>
            </a:r>
          </a:p>
          <a:p>
            <a:r>
              <a:rPr lang="en-US" sz="1200"/>
              <a:t>		end</a:t>
            </a:r>
          </a:p>
          <a:p>
            <a:r>
              <a:rPr lang="en-US" sz="1200"/>
              <a:t>	  end</a:t>
            </a:r>
          </a:p>
          <a:p>
            <a:r>
              <a:rPr lang="en-US" sz="1200"/>
              <a:t>	  if(vifAes.ready==0) begin</a:t>
            </a:r>
          </a:p>
          <a:p>
            <a:r>
              <a:rPr lang="en-US" sz="1200"/>
              <a:t>	    `uvm_error("cAesMonitor", "Total number of busy cycles decipher_en is more than number of cycles to perform");</a:t>
            </a:r>
          </a:p>
          <a:p>
            <a:r>
              <a:rPr lang="en-US" sz="1200"/>
              <a:t>	  end</a:t>
            </a:r>
          </a:p>
          <a:p>
            <a:r>
              <a:rPr lang="en-US" sz="1200"/>
              <a:t>	  join</a:t>
            </a:r>
          </a:p>
        </p:txBody>
      </p:sp>
    </p:spTree>
    <p:extLst>
      <p:ext uri="{BB962C8B-B14F-4D97-AF65-F5344CB8AC3E}">
        <p14:creationId xmlns:p14="http://schemas.microsoft.com/office/powerpoint/2010/main" val="3285074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678B6B-0B74-488D-AE1B-045015F13B15}"/>
              </a:ext>
            </a:extLst>
          </p:cNvPr>
          <p:cNvSpPr txBox="1"/>
          <p:nvPr/>
        </p:nvSpPr>
        <p:spPr>
          <a:xfrm>
            <a:off x="566057" y="435429"/>
            <a:ext cx="3628572" cy="420914"/>
          </a:xfrm>
          <a:prstGeom prst="rect">
            <a:avLst/>
          </a:prstGeom>
        </p:spPr>
        <p:txBody>
          <a:bodyPr wrap="square" rtlCol="0">
            <a:normAutofit fontScale="97500" lnSpcReduction="10000"/>
          </a:bodyPr>
          <a:lstStyle/>
          <a:p>
            <a:r>
              <a:rPr lang="en-US" sz="2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Monitor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754BB8-5FC8-42F2-B154-FF55FD57E12A}"/>
              </a:ext>
            </a:extLst>
          </p:cNvPr>
          <p:cNvSpPr txBox="1"/>
          <p:nvPr/>
        </p:nvSpPr>
        <p:spPr>
          <a:xfrm>
            <a:off x="849085" y="856343"/>
            <a:ext cx="6691087" cy="420914"/>
          </a:xfrm>
          <a:prstGeom prst="rect">
            <a:avLst/>
          </a:prstGeom>
        </p:spPr>
        <p:txBody>
          <a:bodyPr wrap="square" rtlCol="0">
            <a:normAutofit fontScale="97500"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3. Task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check_ready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AFE52C-342F-4899-92F4-5F06A0384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068" y="1809750"/>
            <a:ext cx="4114800" cy="34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AF6381-2043-48B2-BDC1-54A3F628DE66}"/>
              </a:ext>
            </a:extLst>
          </p:cNvPr>
          <p:cNvSpPr/>
          <p:nvPr/>
        </p:nvSpPr>
        <p:spPr>
          <a:xfrm>
            <a:off x="352122" y="1809750"/>
            <a:ext cx="245794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1BA1E2"/>
                </a:solidFill>
                <a:latin typeface="Times New Roman" panose="02020603050405020304" pitchFamily="18" charset="0"/>
              </a:rPr>
              <a:t>- Check: ready signal holds the least one clock cycle before starting the next cipher or decipher process</a:t>
            </a:r>
          </a:p>
          <a:p>
            <a:r>
              <a:rPr lang="en-US" sz="1600">
                <a:solidFill>
                  <a:srgbClr val="1BA1E2"/>
                </a:solidFill>
                <a:latin typeface="Times New Roman" panose="02020603050405020304" pitchFamily="18" charset="0"/>
              </a:rPr>
              <a:t>-Check: ready != {x,z}</a:t>
            </a:r>
          </a:p>
          <a:p>
            <a:r>
              <a:rPr lang="en-US" sz="1600">
                <a:solidFill>
                  <a:srgbClr val="1BA1E2"/>
                </a:solidFill>
                <a:latin typeface="Times New Roman" panose="02020603050405020304" pitchFamily="18" charset="0"/>
              </a:rPr>
              <a:t>- Check: ready=1 immediately after reset </a:t>
            </a:r>
            <a:endParaRPr lang="en-US" sz="16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F1F01E-1157-486B-A474-C458896C6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982" y="1366132"/>
            <a:ext cx="5322018" cy="487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67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>
        <a:normAutofit fontScale="97500"/>
      </a:bodyPr>
      <a:lstStyle>
        <a:defPPr marL="457200" indent="-457200">
          <a:buFont typeface="Wingdings" panose="05000000000000000000" pitchFamily="2" charset="2"/>
          <a:buChar char="q"/>
          <a:defRPr sz="2400" b="1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23903</TotalTime>
  <Words>640</Words>
  <Application>Microsoft Office PowerPoint</Application>
  <PresentationFormat>Widescreen</PresentationFormat>
  <Paragraphs>241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HGP創英角ｺﾞｼｯｸUB</vt:lpstr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môn học  nhận diện QR code để mở cửa tự động</dc:title>
  <dc:creator>Công Nguyễn</dc:creator>
  <cp:lastModifiedBy>Công Nguyễn</cp:lastModifiedBy>
  <cp:revision>158</cp:revision>
  <dcterms:created xsi:type="dcterms:W3CDTF">2018-06-15T08:22:36Z</dcterms:created>
  <dcterms:modified xsi:type="dcterms:W3CDTF">2019-12-24T07:34:20Z</dcterms:modified>
</cp:coreProperties>
</file>