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72" r:id="rId6"/>
    <p:sldId id="273" r:id="rId7"/>
    <p:sldId id="274" r:id="rId8"/>
    <p:sldId id="271" r:id="rId9"/>
    <p:sldId id="270" r:id="rId10"/>
    <p:sldId id="260" r:id="rId11"/>
  </p:sldIdLst>
  <p:sldSz cx="12192000" cy="6858000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jfNi7df6NPs5gxrcYHah/9+uiO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32911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9911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621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9382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6034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5799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5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15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2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6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6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26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2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27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2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28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28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28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2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2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9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2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body" idx="2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3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body" idx="4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5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body" idx="6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00" name="Google Shape;200;p30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201;p30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Google Shape;202;p3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8" name="Google Shape;208;p31"/>
          <p:cNvSpPr>
            <a:spLocks noGrp="1"/>
          </p:cNvSpPr>
          <p:nvPr>
            <p:ph type="pic" idx="2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3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4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31"/>
          <p:cNvSpPr>
            <a:spLocks noGrp="1"/>
          </p:cNvSpPr>
          <p:nvPr>
            <p:ph type="pic" idx="5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body" idx="6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body" idx="7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31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body" idx="9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16" name="Google Shape;216;p31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31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8" name="Google Shape;218;p3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ftr" idx="11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body" idx="1"/>
          </p:nvPr>
        </p:nvSpPr>
        <p:spPr>
          <a:xfrm rot="5400000">
            <a:off x="3859634" y="-101180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24" name="Google Shape;224;p32"/>
          <p:cNvSpPr txBox="1">
            <a:spLocks noGrp="1"/>
          </p:cNvSpPr>
          <p:nvPr>
            <p:ph type="dt" idx="10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3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3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3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3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3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33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33"/>
          <p:cNvSpPr txBox="1">
            <a:spLocks noGrp="1"/>
          </p:cNvSpPr>
          <p:nvPr>
            <p:ph type="title"/>
          </p:nvPr>
        </p:nvSpPr>
        <p:spPr>
          <a:xfrm rot="5400000">
            <a:off x="6915922" y="2947779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body" idx="1"/>
          </p:nvPr>
        </p:nvSpPr>
        <p:spPr>
          <a:xfrm rot="5400000">
            <a:off x="1908671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41" name="Google Shape;241;p3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3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3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Google Shape;40;p1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9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9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Google Shape;48;p19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2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body" idx="2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body" idx="4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2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4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4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4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2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24"/>
          <p:cNvSpPr txBox="1"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6" name="Google Shape;96;p24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5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5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5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25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25"/>
          <p:cNvSpPr txBox="1"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4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4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Google Shape;20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w.siemens.com/en-US/product/852852118/doc/DC201702035.docs.ethardwarereference.en_us/html/MemoryBIST05" TargetMode="External"/><Relationship Id="rId2" Type="http://schemas.openxmlformats.org/officeDocument/2006/relationships/hyperlink" Target="https://docs.sw.siemens.com/en-US/product/852852118/doc/DC201702035.docs.ethardwarereference.en_us/html/MemoryBIST0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w.siemens.com/en-US/product/852852118/doc/DC201702035.docs.ethardwarereference.en_us/html/MemoryBIST09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azzkamal.blogspot.com/2014/09/fuse-makes-repairable-memory-testing.html" TargetMode="External"/><Relationship Id="rId2" Type="http://schemas.openxmlformats.org/officeDocument/2006/relationships/hyperlink" Target="https://www.einfochips.com/blog/memory-testing-an-insight-into-algorithms-and-self-repair-mechanis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sign-reuse.com/articles/38290/lbist-a-technique-for-infield-safety.html" TargetMode="External"/><Relationship Id="rId5" Type="http://schemas.openxmlformats.org/officeDocument/2006/relationships/hyperlink" Target="https://vlsiuniverse.blogspot.com/2014/11/lbist.html" TargetMode="External"/><Relationship Id="rId4" Type="http://schemas.openxmlformats.org/officeDocument/2006/relationships/hyperlink" Target="https://static.aminer.org/pdf/PDF/000/282/891/dynamic_data_bit_memory_built_in_self_repair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US" dirty="0" smtClean="0"/>
              <a:t>MBIST - LBIST </a:t>
            </a:r>
            <a:r>
              <a:rPr lang="en-US" dirty="0" smtClean="0"/>
              <a:t>Introduction</a:t>
            </a:r>
            <a:endParaRPr dirty="0"/>
          </a:p>
        </p:txBody>
      </p:sp>
      <p:sp>
        <p:nvSpPr>
          <p:cNvPr id="273" name="Google Shape;273;p1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 smtClean="0"/>
              <a:t>Viet Truong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dirty="0" smtClean="0"/>
              <a:t>Application</a:t>
            </a:r>
            <a:endParaRPr dirty="0"/>
          </a:p>
        </p:txBody>
      </p:sp>
      <p:sp>
        <p:nvSpPr>
          <p:cNvPr id="5" name="Google Shape;286;p3"/>
          <p:cNvSpPr txBox="1"/>
          <p:nvPr/>
        </p:nvSpPr>
        <p:spPr>
          <a:xfrm>
            <a:off x="1154953" y="2605703"/>
            <a:ext cx="9773241" cy="5231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type of memories: ROM, DRAM, SRAM, </a:t>
            </a:r>
            <a:r>
              <a:rPr lang="en-US" sz="2800" dirty="0" err="1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AsyncRAM</a:t>
            </a:r>
            <a:endParaRPr sz="2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001" y="4140072"/>
            <a:ext cx="6527800" cy="3020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945" y="963622"/>
            <a:ext cx="4784055" cy="26314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5599" y="551200"/>
            <a:ext cx="5745200" cy="2801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279" name="Google Shape;279;p2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 dirty="0" smtClean="0"/>
              <a:t>Overview and definition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 dirty="0" smtClean="0"/>
              <a:t>Why we use MBIST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 dirty="0" smtClean="0"/>
              <a:t>Build-in self repair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 dirty="0" smtClean="0"/>
              <a:t>Logic BIST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 dirty="0" smtClean="0"/>
              <a:t>Reference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dirty="0" smtClean="0"/>
              <a:t>Overview and definition</a:t>
            </a:r>
            <a:endParaRPr dirty="0"/>
          </a:p>
        </p:txBody>
      </p:sp>
      <p:sp>
        <p:nvSpPr>
          <p:cNvPr id="286" name="Google Shape;286;p3"/>
          <p:cNvSpPr txBox="1"/>
          <p:nvPr/>
        </p:nvSpPr>
        <p:spPr>
          <a:xfrm>
            <a:off x="1154954" y="2603500"/>
            <a:ext cx="9857603" cy="10156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MBIST (Memory built-in self test) is a mechanism of self-testing and repair for memory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Extra circuits would be added around memories, </a:t>
            </a:r>
            <a:endParaRPr sz="20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755" y="3740024"/>
            <a:ext cx="5772150" cy="2819400"/>
          </a:xfrm>
          <a:prstGeom prst="rect">
            <a:avLst/>
          </a:prstGeom>
        </p:spPr>
      </p:pic>
      <p:sp>
        <p:nvSpPr>
          <p:cNvPr id="8" name="Google Shape;286;p3"/>
          <p:cNvSpPr txBox="1"/>
          <p:nvPr/>
        </p:nvSpPr>
        <p:spPr>
          <a:xfrm>
            <a:off x="1154954" y="3740024"/>
            <a:ext cx="5117189" cy="1631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circuit uses pattern shifted pattern from tester to execute testing and send response back. </a:t>
            </a:r>
            <a:endParaRPr lang="en-US" sz="20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Tester observed analyzed pass/fail data from comparator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dirty="0" smtClean="0"/>
              <a:t>Why is </a:t>
            </a:r>
            <a:r>
              <a:rPr lang="en-US" dirty="0" err="1" smtClean="0"/>
              <a:t>mbist</a:t>
            </a:r>
            <a:r>
              <a:rPr lang="en-US" dirty="0" smtClean="0"/>
              <a:t> used </a:t>
            </a:r>
            <a:endParaRPr dirty="0"/>
          </a:p>
        </p:txBody>
      </p:sp>
      <p:sp>
        <p:nvSpPr>
          <p:cNvPr id="6" name="Google Shape;286;p3"/>
          <p:cNvSpPr txBox="1"/>
          <p:nvPr/>
        </p:nvSpPr>
        <p:spPr>
          <a:xfrm>
            <a:off x="1154953" y="2605703"/>
            <a:ext cx="9773241" cy="10156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Scan design/scan chain is not comprehensive to detect all memories’ faults due to difference in structure and memory function 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MBIST provides self-repair mechanism and faulty cells analysis </a:t>
            </a:r>
            <a:endParaRPr sz="20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Build-in self repair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444" y="2459292"/>
            <a:ext cx="4886325" cy="33528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210" y="2618318"/>
            <a:ext cx="6990312" cy="3416300"/>
          </a:xfrm>
        </p:spPr>
        <p:txBody>
          <a:bodyPr>
            <a:normAutofit fontScale="85000" lnSpcReduction="10000"/>
          </a:bodyPr>
          <a:lstStyle/>
          <a:p>
            <a:r>
              <a:rPr lang="vi-VN" dirty="0" smtClean="0"/>
              <a:t>Soft-repair stores repair configuration in violate element (FF, scan register ...). BIST, BIRA and repair process must be executed every time the devide is power-up. Disavantages of this method is that unable to irritate hard corner in operation such as high voltage and temprature </a:t>
            </a:r>
          </a:p>
          <a:p>
            <a:r>
              <a:rPr lang="vi-VN" dirty="0" smtClean="0"/>
              <a:t>Hard repair </a:t>
            </a:r>
            <a:r>
              <a:rPr lang="vi-VN" dirty="0" smtClean="0"/>
              <a:t>stores repair configuration in fuse box, there’s two kinds of fuse</a:t>
            </a:r>
            <a:endParaRPr lang="vi-VN" dirty="0" smtClean="0"/>
          </a:p>
          <a:p>
            <a:pPr lvl="1"/>
            <a:r>
              <a:rPr lang="vi-VN" dirty="0" smtClean="0"/>
              <a:t>Laser-fused </a:t>
            </a:r>
            <a:r>
              <a:rPr lang="vi-VN" dirty="0"/>
              <a:t>hard repair </a:t>
            </a:r>
            <a:r>
              <a:rPr lang="vi-VN" dirty="0" smtClean="0"/>
              <a:t>configure repair setting by laser-trimming which blows diffusion fuses but this requires extra manufactoring step to blow fuse and put the devide back to the tester. </a:t>
            </a:r>
          </a:p>
          <a:p>
            <a:pPr lvl="1"/>
            <a:r>
              <a:rPr lang="vi-VN" dirty="0" smtClean="0"/>
              <a:t>Electrical fuse repair doesn’t require extra manufactoring step, after BIST testing process, information from BISA tester determines properfuse to repair, the tester supply a programing voltage to blow the eFuse</a:t>
            </a:r>
          </a:p>
        </p:txBody>
      </p:sp>
    </p:spTree>
    <p:extLst>
      <p:ext uri="{BB962C8B-B14F-4D97-AF65-F5344CB8AC3E}">
        <p14:creationId xmlns:p14="http://schemas.microsoft.com/office/powerpoint/2010/main" val="52093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Logic build-in self test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499"/>
            <a:ext cx="8825659" cy="3757543"/>
          </a:xfrm>
        </p:spPr>
        <p:txBody>
          <a:bodyPr>
            <a:normAutofit fontScale="85000" lnSpcReduction="10000"/>
          </a:bodyPr>
          <a:lstStyle/>
          <a:p>
            <a:r>
              <a:rPr lang="vi-VN" dirty="0" smtClean="0"/>
              <a:t>A form of logic self testing in which logic in a chip could be tested on-chip itself.</a:t>
            </a:r>
          </a:p>
          <a:p>
            <a:r>
              <a:rPr lang="vi-VN" b="1" dirty="0" smtClean="0"/>
              <a:t>Purpose</a:t>
            </a:r>
            <a:r>
              <a:rPr lang="vi-VN" dirty="0" smtClean="0"/>
              <a:t> </a:t>
            </a:r>
          </a:p>
          <a:p>
            <a:pPr lvl="1"/>
            <a:r>
              <a:rPr lang="vi-VN" dirty="0" smtClean="0"/>
              <a:t>is t</a:t>
            </a:r>
            <a:r>
              <a:rPr lang="vi-VN" dirty="0" smtClean="0"/>
              <a:t>o </a:t>
            </a:r>
            <a:r>
              <a:rPr lang="vi-VN" dirty="0" smtClean="0"/>
              <a:t>detect latent fault which may not apperant or detectable during manufactoring testing but may cause failure after a period of time under environmental conditions. </a:t>
            </a:r>
            <a:r>
              <a:rPr lang="en-US" dirty="0" smtClean="0"/>
              <a:t>Automotive </a:t>
            </a:r>
            <a:r>
              <a:rPr lang="en-US" dirty="0"/>
              <a:t>and military applications in particular are worst </a:t>
            </a:r>
            <a:r>
              <a:rPr lang="en-US" dirty="0" smtClean="0"/>
              <a:t>affected</a:t>
            </a:r>
            <a:r>
              <a:rPr lang="vi-VN" dirty="0" smtClean="0"/>
              <a:t>.</a:t>
            </a:r>
          </a:p>
          <a:p>
            <a:r>
              <a:rPr lang="vi-VN" b="1" dirty="0" smtClean="0"/>
              <a:t>Feature</a:t>
            </a:r>
            <a:endParaRPr lang="vi-VN" b="1" dirty="0" smtClean="0"/>
          </a:p>
          <a:p>
            <a:pPr lvl="1"/>
            <a:r>
              <a:rPr lang="vi-VN" dirty="0" smtClean="0"/>
              <a:t>For need </a:t>
            </a:r>
            <a:r>
              <a:rPr lang="vi-VN" dirty="0" smtClean="0"/>
              <a:t>of performing routine tests on itself</a:t>
            </a:r>
          </a:p>
          <a:p>
            <a:pPr lvl="1"/>
            <a:r>
              <a:rPr lang="vi-VN" dirty="0" smtClean="0"/>
              <a:t>Doesn’t require tester, test vector can’t be control externally </a:t>
            </a:r>
          </a:p>
          <a:p>
            <a:pPr lvl="1"/>
            <a:r>
              <a:rPr lang="vi-VN" dirty="0" smtClean="0"/>
              <a:t>Cirtuitry is embeded in the chip(on-chip pattern generator, on-chip result compressor) that perform </a:t>
            </a:r>
            <a:r>
              <a:rPr lang="vi-VN" b="1" dirty="0" smtClean="0"/>
              <a:t>scan </a:t>
            </a:r>
            <a:r>
              <a:rPr lang="vi-VN" b="1" dirty="0"/>
              <a:t>based structural </a:t>
            </a:r>
            <a:r>
              <a:rPr lang="vi-VN" b="1" dirty="0" smtClean="0"/>
              <a:t>test</a:t>
            </a:r>
          </a:p>
          <a:p>
            <a:pPr lvl="1"/>
            <a:r>
              <a:rPr lang="vi-VN" dirty="0" smtClean="0"/>
              <a:t>Test can be trigger by hardware everytime the device is on(offline testing) or application allows the test to run(online testing)</a:t>
            </a:r>
          </a:p>
          <a:p>
            <a:pPr lvl="1"/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339404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9460037" cy="38105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What is protocol between </a:t>
            </a:r>
            <a:r>
              <a:rPr lang="en-US" dirty="0" err="1" smtClean="0"/>
              <a:t>mbist</a:t>
            </a:r>
            <a:r>
              <a:rPr lang="en-US" dirty="0" smtClean="0"/>
              <a:t> controller and TAP ?</a:t>
            </a:r>
          </a:p>
          <a:p>
            <a:pPr lvl="1"/>
            <a:r>
              <a:rPr lang="vi-VN" dirty="0" smtClean="0"/>
              <a:t>There’s no specific protocol between interface of TAP/WTAP and mbist controller. The signals between TAP/WTAP and controller are defined and divided into three category as memory bist signal description of Tessent TAP/WTAP port for BIST control and mus be connected to TAP/WTAP, </a:t>
            </a:r>
            <a:r>
              <a:rPr lang="vi-VN" dirty="0"/>
              <a:t>Status </a:t>
            </a:r>
            <a:r>
              <a:rPr lang="vi-VN" dirty="0" smtClean="0"/>
              <a:t>Signals – indicate ooperational operation status, </a:t>
            </a:r>
            <a:r>
              <a:rPr lang="vi-VN" dirty="0"/>
              <a:t>Serial Interface </a:t>
            </a:r>
            <a:r>
              <a:rPr lang="vi-VN" dirty="0" smtClean="0"/>
              <a:t>Signals – for serial data interaction</a:t>
            </a:r>
          </a:p>
          <a:p>
            <a:pPr marL="594360" lvl="1" indent="0">
              <a:buNone/>
            </a:pPr>
            <a:r>
              <a:rPr lang="vi-VN" dirty="0" smtClean="0"/>
              <a:t>Reference</a:t>
            </a:r>
          </a:p>
          <a:p>
            <a:pPr lvl="1"/>
            <a:r>
              <a:rPr lang="vi-VN" dirty="0" smtClean="0"/>
              <a:t>Non-programmable mbist controller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docs.sw.siemens.com/en-US/product/852852118/doc/DC201702035.docs.ethardwarereference.en_us/html/MemoryBIST06</a:t>
            </a:r>
            <a:endParaRPr lang="en-US" dirty="0" smtClean="0"/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docs.sw.siemens.com/en-US/product/852852118/doc/DC201702035.docs.ethardwarereference.en_us/html/MemoryBIST05</a:t>
            </a:r>
            <a:endParaRPr lang="en-US" dirty="0" smtClean="0"/>
          </a:p>
          <a:p>
            <a:pPr lvl="1"/>
            <a:r>
              <a:rPr lang="en-US" dirty="0" err="1" smtClean="0"/>
              <a:t>Programable</a:t>
            </a:r>
            <a:r>
              <a:rPr lang="en-US" dirty="0" smtClean="0"/>
              <a:t> </a:t>
            </a:r>
            <a:r>
              <a:rPr lang="en-US" dirty="0" err="1" smtClean="0"/>
              <a:t>mbist</a:t>
            </a:r>
            <a:r>
              <a:rPr lang="en-US" dirty="0" smtClean="0"/>
              <a:t> controller</a:t>
            </a:r>
          </a:p>
          <a:p>
            <a:pPr lvl="2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docs.sw.siemens.com/en-US/product/852852118/doc/DC201702035.docs.ethardwarereference.en_us/html/MemoryBIST09</a:t>
            </a:r>
            <a:endParaRPr lang="en-US" dirty="0" smtClean="0"/>
          </a:p>
          <a:p>
            <a:pPr lvl="2"/>
            <a:r>
              <a:rPr lang="en-US" dirty="0"/>
              <a:t>https://docs.sw.siemens.com/en-US/product/852852118/doc/DC201702035.docs.ethardwarereference.en_us/html/MemoryBIST10-684179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032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9155237" cy="3770796"/>
          </a:xfrm>
        </p:spPr>
        <p:txBody>
          <a:bodyPr>
            <a:normAutofit fontScale="92500" lnSpcReduction="20000"/>
          </a:bodyPr>
          <a:lstStyle/>
          <a:p>
            <a:r>
              <a:rPr lang="vi-VN" dirty="0">
                <a:hlinkClick r:id="rId2"/>
              </a:rPr>
              <a:t>https://www.einfochips.com/blog/memory-testing-an-insight-into-algorithms-and-self-repair-mechanism</a:t>
            </a:r>
            <a:r>
              <a:rPr lang="vi-VN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vi-VN" dirty="0">
                <a:hlinkClick r:id="rId3"/>
              </a:rPr>
              <a:t>http://</a:t>
            </a:r>
            <a:r>
              <a:rPr lang="vi-VN" dirty="0" smtClean="0">
                <a:hlinkClick r:id="rId3"/>
              </a:rPr>
              <a:t>razzkamal.blogspot.com/2014/09/fuse-makes-repairable-memory-testing.html</a:t>
            </a:r>
            <a:endParaRPr lang="en-US" dirty="0" smtClean="0"/>
          </a:p>
          <a:p>
            <a:r>
              <a:rPr lang="vi-VN" dirty="0">
                <a:hlinkClick r:id="rId4"/>
              </a:rPr>
              <a:t>https://</a:t>
            </a:r>
            <a:r>
              <a:rPr lang="vi-VN" dirty="0" smtClean="0">
                <a:hlinkClick r:id="rId4"/>
              </a:rPr>
              <a:t>static.aminer.org/pdf/PDF/000/282/891/dynamic_data_bit_memory_built_in_self_repair.pdf</a:t>
            </a:r>
            <a:endParaRPr lang="vi-VN" dirty="0" smtClean="0"/>
          </a:p>
          <a:p>
            <a:r>
              <a:rPr lang="vi-VN" dirty="0">
                <a:hlinkClick r:id="rId5"/>
              </a:rPr>
              <a:t>https://</a:t>
            </a:r>
            <a:r>
              <a:rPr lang="vi-VN" dirty="0" smtClean="0">
                <a:hlinkClick r:id="rId5"/>
              </a:rPr>
              <a:t>vlsiuniverse.blogspot.com/2014/11/lbist.html</a:t>
            </a:r>
            <a:endParaRPr lang="vi-VN" dirty="0" smtClean="0"/>
          </a:p>
          <a:p>
            <a:r>
              <a:rPr lang="vi-VN" dirty="0">
                <a:hlinkClick r:id="rId6"/>
              </a:rPr>
              <a:t>https://</a:t>
            </a:r>
            <a:r>
              <a:rPr lang="vi-VN" dirty="0" smtClean="0">
                <a:hlinkClick r:id="rId6"/>
              </a:rPr>
              <a:t>www.design-reuse.com/articles/38290/lbist-a-technique-for-infield-safety.html</a:t>
            </a:r>
            <a:endParaRPr lang="vi-VN" dirty="0" smtClean="0"/>
          </a:p>
          <a:p>
            <a:r>
              <a:rPr lang="vi-VN" dirty="0">
                <a:hlinkClick r:id="rId6"/>
              </a:rPr>
              <a:t>https://</a:t>
            </a:r>
            <a:r>
              <a:rPr lang="vi-VN" dirty="0" smtClean="0">
                <a:hlinkClick r:id="rId6"/>
              </a:rPr>
              <a:t>www.design-reuse.com/articles/38290/lbist-a-technique-for-infield-safety.html</a:t>
            </a:r>
            <a:endParaRPr lang="vi-VN" dirty="0" smtClean="0"/>
          </a:p>
          <a:p>
            <a:r>
              <a:rPr lang="vi-VN" dirty="0"/>
              <a:t>https://vlsitutorials.com/logic-built-in-self-test-lbist/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5563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889" y="2218060"/>
            <a:ext cx="4515810" cy="1577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967" y="3850651"/>
            <a:ext cx="2896646" cy="25580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889" y="4048697"/>
            <a:ext cx="2872249" cy="236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5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481</Words>
  <Application>Microsoft Office PowerPoint</Application>
  <PresentationFormat>Widescreen</PresentationFormat>
  <Paragraphs>50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Noto Sans Symbols</vt:lpstr>
      <vt:lpstr>Century Gothic</vt:lpstr>
      <vt:lpstr>Ion Boardroom</vt:lpstr>
      <vt:lpstr>MBIST - LBIST Introduction</vt:lpstr>
      <vt:lpstr>Agenda</vt:lpstr>
      <vt:lpstr>Overview and definition</vt:lpstr>
      <vt:lpstr>Why is mbist used </vt:lpstr>
      <vt:lpstr>Build-in self repair</vt:lpstr>
      <vt:lpstr>Logic build-in self test</vt:lpstr>
      <vt:lpstr>QA</vt:lpstr>
      <vt:lpstr>Reference</vt:lpstr>
      <vt:lpstr>PowerPoint Presentation</vt:lpstr>
      <vt:lpstr>Application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MBIST Introduction</dc:title>
  <dc:creator>Tien Tran</dc:creator>
  <cp:lastModifiedBy>VIET</cp:lastModifiedBy>
  <cp:revision>35</cp:revision>
  <dcterms:created xsi:type="dcterms:W3CDTF">2021-03-19T16:09:53Z</dcterms:created>
  <dcterms:modified xsi:type="dcterms:W3CDTF">2021-05-03T16:07:15Z</dcterms:modified>
</cp:coreProperties>
</file>