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59" r:id="rId3"/>
    <p:sldId id="257" r:id="rId4"/>
    <p:sldId id="298" r:id="rId5"/>
    <p:sldId id="297" r:id="rId6"/>
    <p:sldId id="299" r:id="rId7"/>
    <p:sldId id="301" r:id="rId8"/>
    <p:sldId id="300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02" r:id="rId19"/>
    <p:sldId id="303" r:id="rId20"/>
    <p:sldId id="278" r:id="rId21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3"/>
      <p:bold r:id="rId24"/>
      <p:italic r:id="rId25"/>
      <p:boldItalic r:id="rId26"/>
    </p:embeddedFont>
    <p:embeddedFont>
      <p:font typeface="Barlow Light" panose="00000400000000000000" pitchFamily="2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Raleway Thin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627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6195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024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1675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Student Record Management</a:t>
            </a:r>
            <a:endParaRPr dirty="0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7BE66181-F10D-E237-63A5-E4EA9BB0EA27}"/>
              </a:ext>
            </a:extLst>
          </p:cNvPr>
          <p:cNvSpPr txBox="1"/>
          <p:nvPr/>
        </p:nvSpPr>
        <p:spPr>
          <a:xfrm>
            <a:off x="1035437" y="3649674"/>
            <a:ext cx="556806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65617D"/>
                </a:solidFill>
              </a:rPr>
              <a:t>Nguyễn </a:t>
            </a:r>
            <a:r>
              <a:rPr lang="en-US" sz="1200" dirty="0" err="1">
                <a:solidFill>
                  <a:srgbClr val="65617D"/>
                </a:solidFill>
              </a:rPr>
              <a:t>Quí</a:t>
            </a:r>
            <a:r>
              <a:rPr lang="en-US" sz="1200" dirty="0">
                <a:solidFill>
                  <a:srgbClr val="65617D"/>
                </a:solidFill>
              </a:rPr>
              <a:t> Vinh Quang – ITIT19252</a:t>
            </a:r>
          </a:p>
          <a:p>
            <a:r>
              <a:rPr lang="en-US" sz="1200" dirty="0">
                <a:solidFill>
                  <a:srgbClr val="65617D"/>
                </a:solidFill>
              </a:rPr>
              <a:t>Nguyễn </a:t>
            </a:r>
            <a:r>
              <a:rPr lang="en-US" sz="1200" dirty="0" err="1">
                <a:solidFill>
                  <a:srgbClr val="65617D"/>
                </a:solidFill>
              </a:rPr>
              <a:t>Ái</a:t>
            </a:r>
            <a:r>
              <a:rPr lang="en-US" sz="1200" dirty="0">
                <a:solidFill>
                  <a:srgbClr val="65617D"/>
                </a:solidFill>
              </a:rPr>
              <a:t> </a:t>
            </a:r>
            <a:r>
              <a:rPr lang="en-US" sz="1200" dirty="0" err="1">
                <a:solidFill>
                  <a:srgbClr val="65617D"/>
                </a:solidFill>
              </a:rPr>
              <a:t>Vương</a:t>
            </a:r>
            <a:r>
              <a:rPr lang="en-US" sz="1200" dirty="0">
                <a:solidFill>
                  <a:srgbClr val="65617D"/>
                </a:solidFill>
              </a:rPr>
              <a:t> – ITDSIU19060</a:t>
            </a:r>
          </a:p>
          <a:p>
            <a:r>
              <a:rPr lang="en-US" sz="1200" dirty="0">
                <a:solidFill>
                  <a:srgbClr val="65617D"/>
                </a:solidFill>
              </a:rPr>
              <a:t>Nguyễn Duy Minh Thông – ITDSIU19017</a:t>
            </a:r>
          </a:p>
          <a:p>
            <a:r>
              <a:rPr lang="en-US" sz="1200" dirty="0" err="1">
                <a:solidFill>
                  <a:srgbClr val="65617D"/>
                </a:solidFill>
              </a:rPr>
              <a:t>Trương</a:t>
            </a:r>
            <a:r>
              <a:rPr lang="en-US" sz="1200" dirty="0">
                <a:solidFill>
                  <a:srgbClr val="65617D"/>
                </a:solidFill>
              </a:rPr>
              <a:t> </a:t>
            </a:r>
            <a:r>
              <a:rPr lang="en-US" sz="1200" dirty="0" err="1">
                <a:solidFill>
                  <a:srgbClr val="65617D"/>
                </a:solidFill>
              </a:rPr>
              <a:t>Công</a:t>
            </a:r>
            <a:r>
              <a:rPr lang="en-US" sz="1200" dirty="0">
                <a:solidFill>
                  <a:srgbClr val="65617D"/>
                </a:solidFill>
              </a:rPr>
              <a:t> </a:t>
            </a:r>
            <a:r>
              <a:rPr lang="en-US" sz="1200" dirty="0" err="1">
                <a:solidFill>
                  <a:srgbClr val="65617D"/>
                </a:solidFill>
              </a:rPr>
              <a:t>Trung</a:t>
            </a:r>
            <a:r>
              <a:rPr lang="en-US" sz="1200" dirty="0">
                <a:solidFill>
                  <a:srgbClr val="65617D"/>
                </a:solidFill>
              </a:rPr>
              <a:t> – ITITIU19059</a:t>
            </a:r>
          </a:p>
          <a:p>
            <a:r>
              <a:rPr lang="en-US" sz="1200" dirty="0">
                <a:solidFill>
                  <a:srgbClr val="65617D"/>
                </a:solidFill>
              </a:rPr>
              <a:t>Lê </a:t>
            </a:r>
            <a:r>
              <a:rPr lang="en-US" sz="1200" dirty="0" err="1">
                <a:solidFill>
                  <a:srgbClr val="65617D"/>
                </a:solidFill>
              </a:rPr>
              <a:t>Đỗ</a:t>
            </a:r>
            <a:r>
              <a:rPr lang="en-US" sz="1200" dirty="0">
                <a:solidFill>
                  <a:srgbClr val="65617D"/>
                </a:solidFill>
              </a:rPr>
              <a:t> Minh </a:t>
            </a:r>
            <a:r>
              <a:rPr lang="en-US" sz="1200" dirty="0" err="1">
                <a:solidFill>
                  <a:srgbClr val="65617D"/>
                </a:solidFill>
              </a:rPr>
              <a:t>Đăng</a:t>
            </a:r>
            <a:r>
              <a:rPr lang="en-US" sz="1200" dirty="0">
                <a:solidFill>
                  <a:srgbClr val="65617D"/>
                </a:solidFill>
              </a:rPr>
              <a:t> – ITITIU20177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3F0A-4E67-22CA-4084-1B25D4331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179127" cy="1082700"/>
          </a:xfrm>
        </p:spPr>
        <p:txBody>
          <a:bodyPr/>
          <a:lstStyle/>
          <a:p>
            <a:r>
              <a:rPr lang="en-US" dirty="0"/>
              <a:t>Course Registration</a:t>
            </a:r>
            <a:endParaRPr lang="vi-VN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C23BE6C-AAE2-5138-E4C9-C73FF2898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407" y="1688300"/>
            <a:ext cx="4401185" cy="271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20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3F0A-4E67-22CA-4084-1B25D4331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59" y="235652"/>
            <a:ext cx="6179127" cy="1082700"/>
          </a:xfrm>
        </p:spPr>
        <p:txBody>
          <a:bodyPr/>
          <a:lstStyle/>
          <a:p>
            <a:r>
              <a:rPr lang="en-US" dirty="0"/>
              <a:t>Student Payment</a:t>
            </a:r>
            <a:endParaRPr lang="vi-VN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139A2C-3316-D930-BA74-F8B5CD234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276" y="1146950"/>
            <a:ext cx="5065755" cy="362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6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3F0A-4E67-22CA-4084-1B25D4331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179127" cy="1082700"/>
          </a:xfrm>
        </p:spPr>
        <p:txBody>
          <a:bodyPr/>
          <a:lstStyle/>
          <a:p>
            <a:r>
              <a:rPr lang="en-US" dirty="0"/>
              <a:t>Teacher Dashboard</a:t>
            </a:r>
            <a:endParaRPr lang="vi-VN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B07858A0-AFCD-15A0-C5B2-7688F5E29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230" y="1446495"/>
            <a:ext cx="4955540" cy="342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92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3F0A-4E67-22CA-4084-1B25D4331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179127" cy="1082700"/>
          </a:xfrm>
        </p:spPr>
        <p:txBody>
          <a:bodyPr/>
          <a:lstStyle/>
          <a:p>
            <a:r>
              <a:rPr lang="en-US" dirty="0"/>
              <a:t>Admin Dashboard</a:t>
            </a:r>
            <a:endParaRPr lang="vi-VN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0A809F-C475-770B-3D4E-C8ACD003C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940" y="1688300"/>
            <a:ext cx="5786120" cy="317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5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3F0A-4E67-22CA-4084-1B25D4331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179127" cy="1082700"/>
          </a:xfrm>
        </p:spPr>
        <p:txBody>
          <a:bodyPr/>
          <a:lstStyle/>
          <a:p>
            <a:r>
              <a:rPr lang="en-US" dirty="0"/>
              <a:t>Admin Dashboard</a:t>
            </a:r>
            <a:endParaRPr lang="vi-VN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2FE364F-B066-267C-C2AA-D3650372C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902" y="1688300"/>
            <a:ext cx="5370195" cy="294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73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3F0A-4E67-22CA-4084-1B25D4331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179127" cy="1082700"/>
          </a:xfrm>
        </p:spPr>
        <p:txBody>
          <a:bodyPr/>
          <a:lstStyle/>
          <a:p>
            <a:r>
              <a:rPr lang="en-US" dirty="0"/>
              <a:t>Admin Dashboard</a:t>
            </a:r>
            <a:endParaRPr lang="vi-VN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0D90475-CD60-6AF7-DEA9-3BE05372C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507" y="1688300"/>
            <a:ext cx="5594985" cy="28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58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3F0A-4E67-22CA-4084-1B25D4331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179127" cy="1082700"/>
          </a:xfrm>
        </p:spPr>
        <p:txBody>
          <a:bodyPr/>
          <a:lstStyle/>
          <a:p>
            <a:r>
              <a:rPr lang="en-US" dirty="0"/>
              <a:t>Admin Dashboard</a:t>
            </a:r>
            <a:endParaRPr lang="vi-VN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39E6983-6467-BE71-849B-39AD6F8D4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1567145"/>
            <a:ext cx="4851400" cy="330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84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3F0A-4E67-22CA-4084-1B25D4331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179127" cy="1082700"/>
          </a:xfrm>
        </p:spPr>
        <p:txBody>
          <a:bodyPr/>
          <a:lstStyle/>
          <a:p>
            <a:r>
              <a:rPr lang="en-US" dirty="0"/>
              <a:t>Admin Dashboard</a:t>
            </a:r>
            <a:endParaRPr lang="vi-VN" dirty="0"/>
          </a:p>
        </p:txBody>
      </p:sp>
      <p:pic>
        <p:nvPicPr>
          <p:cNvPr id="4" name="Picture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24F024F9-E7DF-1B43-2891-15AC042D4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441" y="1395214"/>
            <a:ext cx="5738740" cy="334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62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199" y="1995750"/>
            <a:ext cx="5766341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892" indent="0">
              <a:buNone/>
            </a:pPr>
            <a:r>
              <a:rPr lang="en-US" dirty="0"/>
              <a:t>Through this project, our group has achieved deeper understanding of:</a:t>
            </a:r>
          </a:p>
          <a:p>
            <a:r>
              <a:rPr lang="en-US" dirty="0"/>
              <a:t>Building an application from scratch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Designing and optimizing the database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How to connect an application with the database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0212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plan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Develop this into an online application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Focus more on database security such as preventing SQL Injection attack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518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5"/>
            <a:ext cx="3872979" cy="12150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14999"/>
              </a:lnSpc>
              <a:spcBef>
                <a:spcPts val="600"/>
              </a:spcBef>
            </a:pPr>
            <a:r>
              <a:rPr lang="en-US" sz="2000" dirty="0">
                <a:solidFill>
                  <a:srgbClr val="65617D"/>
                </a:solidFill>
              </a:rPr>
              <a:t>Our aim is to build an effective database system that saves a student record at the university</a:t>
            </a:r>
            <a:endParaRPr lang="en"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98969" y="128291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98969" y="210153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Functionalities</a:t>
            </a:r>
            <a:endParaRPr dirty="0"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9B4AC7-F91A-065A-F818-79E62C1ACE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user</a:t>
            </a:r>
          </a:p>
          <a:p>
            <a:r>
              <a:rPr lang="en-US" dirty="0"/>
              <a:t>Add course</a:t>
            </a:r>
          </a:p>
          <a:p>
            <a:r>
              <a:rPr lang="en-US" dirty="0"/>
              <a:t>Add teacher</a:t>
            </a:r>
          </a:p>
          <a:p>
            <a:r>
              <a:rPr lang="en-US" dirty="0"/>
              <a:t>Edit information</a:t>
            </a:r>
          </a:p>
          <a:p>
            <a:r>
              <a:rPr lang="en-US" dirty="0"/>
              <a:t>Assign teacher and course</a:t>
            </a:r>
          </a:p>
          <a:p>
            <a:r>
              <a:rPr lang="en-US" dirty="0"/>
              <a:t>Register course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DE0088-7A19-14CC-6CDB-EAC83C74484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Keep track student record</a:t>
            </a:r>
          </a:p>
          <a:p>
            <a:r>
              <a:rPr lang="en-US" dirty="0"/>
              <a:t>Delete student</a:t>
            </a:r>
          </a:p>
          <a:p>
            <a:r>
              <a:rPr lang="en-US" dirty="0"/>
              <a:t>Delete course</a:t>
            </a:r>
          </a:p>
          <a:p>
            <a:r>
              <a:rPr lang="en-US" dirty="0"/>
              <a:t>Delete teacher</a:t>
            </a:r>
          </a:p>
          <a:p>
            <a:r>
              <a:rPr lang="en-US" dirty="0"/>
              <a:t>Delete class</a:t>
            </a:r>
          </a:p>
          <a:p>
            <a:r>
              <a:rPr lang="en-US" dirty="0"/>
              <a:t>…</a:t>
            </a:r>
            <a:endParaRPr lang="vi-V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and Design Specification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5"/>
            <a:ext cx="3872979" cy="12150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14999"/>
              </a:lnSpc>
              <a:spcBef>
                <a:spcPts val="600"/>
              </a:spcBef>
            </a:pPr>
            <a:r>
              <a:rPr lang="en-US" dirty="0">
                <a:solidFill>
                  <a:srgbClr val="65617D"/>
                </a:solidFill>
              </a:rPr>
              <a:t>Our Student Record Database is based on third normal form</a:t>
            </a:r>
            <a:endParaRPr lang="en"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941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3F0A-4E67-22CA-4084-1B25D433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</a:t>
            </a:r>
            <a:endParaRPr lang="vi-VN" dirty="0"/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7DC129A5-1C66-96C3-5688-32773D191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9585"/>
            <a:ext cx="8649025" cy="389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8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2AF4AD3-423D-E8A0-1D80-90288EEEF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9585"/>
            <a:ext cx="8649024" cy="38957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AB3F0A-4E67-22CA-4084-1B25D4331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179127" cy="1082700"/>
          </a:xfrm>
        </p:spPr>
        <p:txBody>
          <a:bodyPr/>
          <a:lstStyle/>
          <a:p>
            <a:r>
              <a:rPr lang="en-US" dirty="0"/>
              <a:t>Relationship Diagram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56655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Implementation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3" name="Google Shape;857;p19">
            <a:extLst>
              <a:ext uri="{FF2B5EF4-FFF2-40B4-BE49-F238E27FC236}">
                <a16:creationId xmlns:a16="http://schemas.microsoft.com/office/drawing/2014/main" id="{22015C99-B7D9-2A74-DF0D-2A9FAAD843EF}"/>
              </a:ext>
            </a:extLst>
          </p:cNvPr>
          <p:cNvSpPr txBox="1">
            <a:spLocks/>
          </p:cNvSpPr>
          <p:nvPr/>
        </p:nvSpPr>
        <p:spPr>
          <a:xfrm>
            <a:off x="457200" y="3482836"/>
            <a:ext cx="2682600" cy="1191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None/>
              <a:defRPr sz="2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spcBef>
                <a:spcPts val="600"/>
              </a:spcBef>
            </a:pPr>
            <a:r>
              <a:rPr lang="en-US" b="1" dirty="0"/>
              <a:t>Database</a:t>
            </a:r>
          </a:p>
          <a:p>
            <a:pPr marL="0" indent="0">
              <a:spcBef>
                <a:spcPts val="600"/>
              </a:spcBef>
            </a:pPr>
            <a:r>
              <a:rPr lang="en-US" dirty="0"/>
              <a:t>Microsoft SQL Server</a:t>
            </a:r>
          </a:p>
        </p:txBody>
      </p:sp>
      <p:sp>
        <p:nvSpPr>
          <p:cNvPr id="116" name="Google Shape;857;p19">
            <a:extLst>
              <a:ext uri="{FF2B5EF4-FFF2-40B4-BE49-F238E27FC236}">
                <a16:creationId xmlns:a16="http://schemas.microsoft.com/office/drawing/2014/main" id="{6AA2764E-C876-F01B-CEB6-CFB0FC590C20}"/>
              </a:ext>
            </a:extLst>
          </p:cNvPr>
          <p:cNvSpPr txBox="1">
            <a:spLocks/>
          </p:cNvSpPr>
          <p:nvPr/>
        </p:nvSpPr>
        <p:spPr>
          <a:xfrm>
            <a:off x="3289759" y="3482836"/>
            <a:ext cx="2682600" cy="1191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None/>
              <a:defRPr sz="2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spcBef>
                <a:spcPts val="600"/>
              </a:spcBef>
            </a:pPr>
            <a:r>
              <a:rPr lang="en-US" b="1" dirty="0"/>
              <a:t>Application</a:t>
            </a:r>
          </a:p>
          <a:p>
            <a:pPr marL="0" indent="0">
              <a:spcBef>
                <a:spcPts val="600"/>
              </a:spcBef>
            </a:pPr>
            <a:r>
              <a:rPr lang="en-US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33908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3F0A-4E67-22CA-4084-1B25D4331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179127" cy="1082700"/>
          </a:xfrm>
        </p:spPr>
        <p:txBody>
          <a:bodyPr/>
          <a:lstStyle/>
          <a:p>
            <a:r>
              <a:rPr lang="en-US" dirty="0"/>
              <a:t>Login screen</a:t>
            </a:r>
            <a:endParaRPr lang="vi-VN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657D6F8-7E5D-591F-6BC9-203B4EFA1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402" y="1469072"/>
            <a:ext cx="2449195" cy="295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90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3F0A-4E67-22CA-4084-1B25D4331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179127" cy="1082700"/>
          </a:xfrm>
        </p:spPr>
        <p:txBody>
          <a:bodyPr/>
          <a:lstStyle/>
          <a:p>
            <a:r>
              <a:rPr lang="en-US" dirty="0"/>
              <a:t>Student Information</a:t>
            </a:r>
            <a:endParaRPr lang="vi-VN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0435C7-F1CA-D604-63FE-38ADEEB0F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1688300"/>
            <a:ext cx="5619750" cy="308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1601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180</Words>
  <Application>Microsoft Office PowerPoint</Application>
  <PresentationFormat>On-screen Show (16:9)</PresentationFormat>
  <Paragraphs>53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Raleway Thin</vt:lpstr>
      <vt:lpstr>Calibri</vt:lpstr>
      <vt:lpstr>Barlow Light</vt:lpstr>
      <vt:lpstr>Barlow</vt:lpstr>
      <vt:lpstr>Gaoler template</vt:lpstr>
      <vt:lpstr>Student Record Management</vt:lpstr>
      <vt:lpstr>Introduction</vt:lpstr>
      <vt:lpstr>Functionalities</vt:lpstr>
      <vt:lpstr>System and Design Specification</vt:lpstr>
      <vt:lpstr>Diagram</vt:lpstr>
      <vt:lpstr>Relationship Diagram</vt:lpstr>
      <vt:lpstr>Project Implementation</vt:lpstr>
      <vt:lpstr>Login screen</vt:lpstr>
      <vt:lpstr>Student Information</vt:lpstr>
      <vt:lpstr>Course Registration</vt:lpstr>
      <vt:lpstr>Student Payment</vt:lpstr>
      <vt:lpstr>Teacher Dashboard</vt:lpstr>
      <vt:lpstr>Admin Dashboard</vt:lpstr>
      <vt:lpstr>Admin Dashboard</vt:lpstr>
      <vt:lpstr>Admin Dashboard</vt:lpstr>
      <vt:lpstr>Admin Dashboard</vt:lpstr>
      <vt:lpstr>Admin Dashboard</vt:lpstr>
      <vt:lpstr>Conclusion</vt:lpstr>
      <vt:lpstr>Future plan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Record Management</dc:title>
  <dc:creator>nguyen qui quang</dc:creator>
  <cp:lastModifiedBy>Nguyen Qui Vinh Quang</cp:lastModifiedBy>
  <cp:revision>12</cp:revision>
  <dcterms:modified xsi:type="dcterms:W3CDTF">2022-05-15T14:17:54Z</dcterms:modified>
</cp:coreProperties>
</file>