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267" r:id="rId3"/>
    <p:sldId id="298" r:id="rId4"/>
    <p:sldId id="299" r:id="rId5"/>
    <p:sldId id="285" r:id="rId6"/>
    <p:sldId id="286" r:id="rId7"/>
    <p:sldId id="304" r:id="rId8"/>
    <p:sldId id="303" r:id="rId9"/>
    <p:sldId id="287" r:id="rId10"/>
    <p:sldId id="289" r:id="rId11"/>
    <p:sldId id="288" r:id="rId12"/>
    <p:sldId id="290" r:id="rId13"/>
    <p:sldId id="291" r:id="rId14"/>
    <p:sldId id="293" r:id="rId15"/>
    <p:sldId id="294" r:id="rId16"/>
    <p:sldId id="300" r:id="rId17"/>
    <p:sldId id="295" r:id="rId18"/>
    <p:sldId id="296" r:id="rId19"/>
    <p:sldId id="301" r:id="rId20"/>
    <p:sldId id="302" r:id="rId21"/>
    <p:sldId id="261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FEAB16"/>
    <a:srgbClr val="FFFF66"/>
    <a:srgbClr val="FEFBEA"/>
    <a:srgbClr val="C8BF4C"/>
    <a:srgbClr val="FEF9DC"/>
    <a:srgbClr val="FDEBB0"/>
    <a:srgbClr val="9D7C7D"/>
    <a:srgbClr val="FCD5B5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82" autoAdjust="0"/>
  </p:normalViewPr>
  <p:slideViewPr>
    <p:cSldViewPr snapToGrid="0">
      <p:cViewPr>
        <p:scale>
          <a:sx n="66" d="100"/>
          <a:sy n="66" d="100"/>
        </p:scale>
        <p:origin x="-1330" y="-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AD53C164-F3C7-4FEE-8799-75A23E4533F5}" type="datetimeFigureOut">
              <a:rPr lang="zh-CN" altLang="en-US" smtClean="0"/>
              <a:pPr/>
              <a:t>2021/3/10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9BABEF33-434B-40DE-935B-300954A35B3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6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EF33-434B-40DE-935B-300954A35B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EF33-434B-40DE-935B-300954A35B3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0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EF33-434B-40DE-935B-300954A35B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4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EF33-434B-40DE-935B-300954A35B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4000">
        <p15:prstTrans prst="peelOff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74927-7AFB-4935-9D27-125DAF54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2C15AF-81E5-4892-8B5B-707E2D6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5FEC5C-FC1F-4200-9B3D-7959FF15C26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94D8A3-E907-49F3-A522-4949B8B9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3BF676-2A46-4342-8C5F-3FD70E8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B86495-6B14-4B15-9BE9-6E072E47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F0F3F7-9A4A-450C-9BAC-CA72FF56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6F78B1-18D6-4DC8-B90A-8AC9D045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409262-D563-4AED-A5CB-86BC2D6C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995FEC5C-FC1F-4200-9B3D-7959FF15C26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10888F-6F77-4284-A479-70FD3161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20B56-D51C-4CA7-8F85-386C3A2C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8B86495-6B14-4B15-9BE9-6E072E47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F9DC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b="0" i="0" dirty="0">
                <a:solidFill>
                  <a:schemeClr val="bg1"/>
                </a:solidFill>
                <a:latin typeface="inpin heiti" charset="-122"/>
                <a:ea typeface="inpin heiti" charset="-122"/>
                <a:sym typeface="+mn-ea"/>
              </a:rPr>
              <a:t>感谢您下载包图网平台上提供的</a:t>
            </a:r>
            <a:r>
              <a:rPr lang="en-US" altLang="zh-CN" sz="300" b="0" i="0" dirty="0">
                <a:solidFill>
                  <a:schemeClr val="bg1"/>
                </a:solidFill>
                <a:latin typeface="inpin heiti" charset="-122"/>
                <a:ea typeface="inpin heiti" charset="-122"/>
                <a:sym typeface="+mn-ea"/>
              </a:rPr>
              <a:t>PPT</a:t>
            </a:r>
            <a:r>
              <a:rPr lang="zh-CN" altLang="en-US" sz="300" b="0" i="0" dirty="0">
                <a:solidFill>
                  <a:schemeClr val="bg1"/>
                </a:solidFill>
                <a:latin typeface="inpin heiti" charset="-122"/>
                <a:ea typeface="inpin heiti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b="0" i="0" dirty="0">
                <a:solidFill>
                  <a:schemeClr val="bg1"/>
                </a:solidFill>
                <a:latin typeface="inpin heiti" charset="-122"/>
                <a:ea typeface="inpin heiti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4000">
        <p15:prstTrans prst="peelOff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B5EB1B5-2972-4D46-89FA-DC33E6EA558B}"/>
              </a:ext>
            </a:extLst>
          </p:cNvPr>
          <p:cNvGrpSpPr/>
          <p:nvPr/>
        </p:nvGrpSpPr>
        <p:grpSpPr>
          <a:xfrm>
            <a:off x="0" y="-440508"/>
            <a:ext cx="15285493" cy="9567081"/>
            <a:chOff x="0" y="0"/>
            <a:chExt cx="12191999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71C0711C-3A15-4BED-8D6C-E743E176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57" y="0"/>
              <a:ext cx="9797142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3B87A3B2-65EA-4546-8C49-CA50B99F1A23}"/>
                </a:ext>
              </a:extLst>
            </p:cNvPr>
            <p:cNvSpPr/>
            <p:nvPr/>
          </p:nvSpPr>
          <p:spPr>
            <a:xfrm>
              <a:off x="0" y="0"/>
              <a:ext cx="2394857" cy="6858000"/>
            </a:xfrm>
            <a:prstGeom prst="rect">
              <a:avLst/>
            </a:prstGeom>
            <a:solidFill>
              <a:srgbClr val="FEF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pic>
        <p:nvPicPr>
          <p:cNvPr id="5" name="Picture 4" descr="SÃºng báº¯n tá»c Äá» vÃ  khÃ¡i niá»m Äáº¡o hÃ 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" y="-60385"/>
            <a:ext cx="12059728" cy="465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47" y="4593138"/>
            <a:ext cx="1969733" cy="22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>
            <a:extLst>
              <a:ext uri="{FF2B5EF4-FFF2-40B4-BE49-F238E27FC236}"/>
            </a:extLst>
          </p:cNvPr>
          <p:cNvSpPr/>
          <p:nvPr/>
        </p:nvSpPr>
        <p:spPr>
          <a:xfrm>
            <a:off x="2389580" y="4821726"/>
            <a:ext cx="9802420" cy="1593141"/>
          </a:xfrm>
          <a:prstGeom prst="cloudCallout">
            <a:avLst>
              <a:gd name="adj1" fmla="val -47045"/>
              <a:gd name="adj2" fmla="val 59299"/>
            </a:avLst>
          </a:prstGeom>
          <a:solidFill>
            <a:srgbClr val="FEAB1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5390" y="5295130"/>
            <a:ext cx="732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300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advClick="0" advTm="4000">
        <p15:prstTrans prst="peelOff"/>
      </p:transition>
    </mc:Choice>
    <mc:Fallback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B9C9FB6-7A50-4A92-9B30-3286FDE37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824" cy="8068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1BECEEA-09FC-42BF-B66A-7B68A4206C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2" y="510989"/>
            <a:ext cx="2286997" cy="295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E79F4C5-CB38-492D-8E15-F6BDC0C4C195}"/>
              </a:ext>
            </a:extLst>
          </p:cNvPr>
          <p:cNvSpPr txBox="1"/>
          <p:nvPr/>
        </p:nvSpPr>
        <p:spPr>
          <a:xfrm>
            <a:off x="806824" y="135686"/>
            <a:ext cx="256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D7C7D"/>
                </a:solidFill>
                <a:latin typeface="inpin heiti" charset="-122"/>
                <a:ea typeface="inpin heiti" charset="-122"/>
              </a:rPr>
              <a:t>01</a:t>
            </a:r>
            <a:r>
              <a:rPr lang="en-US" altLang="zh-CN" sz="2400" dirty="0" smtClean="0">
                <a:solidFill>
                  <a:srgbClr val="9D7C7D"/>
                </a:solidFill>
                <a:latin typeface="inpin heiti" charset="-122"/>
                <a:ea typeface="inpin heiti" charset="-122"/>
              </a:rPr>
              <a:t>.</a:t>
            </a:r>
            <a:endParaRPr lang="zh-CN" altLang="en-US" sz="2400" dirty="0">
              <a:solidFill>
                <a:srgbClr val="9D7C7D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86A6767-884F-48DB-991C-BDFB581C2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9934"/>
            <a:ext cx="3938066" cy="39380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BC72756-3081-4529-8321-8D682B507CBB}"/>
              </a:ext>
            </a:extLst>
          </p:cNvPr>
          <p:cNvSpPr txBox="1"/>
          <p:nvPr/>
        </p:nvSpPr>
        <p:spPr>
          <a:xfrm>
            <a:off x="5917187" y="1397675"/>
            <a:ext cx="387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  <a:p>
            <a:endParaRPr lang="zh-CN" altLang="en-US" dirty="0">
              <a:latin typeface="inpin heiti" charset="-122"/>
              <a:ea typeface="inpin heiti" charset="-122"/>
            </a:endParaRPr>
          </a:p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13591" y="559031"/>
                <a:ext cx="8958804" cy="4938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  <a:tabLst>
                    <a:tab pos="889000" algn="ctr"/>
                    <a:tab pos="1778000" algn="r"/>
                  </a:tabLst>
                </a:pPr>
                <a:r>
                  <a:rPr lang="en-US" sz="4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4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vật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4800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 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hay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thậm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kinh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tế</a:t>
                </a:r>
                <a:r>
                  <a:rPr lang="en-US" sz="4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4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48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48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4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4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4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4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4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4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48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4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4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như </a:t>
                </a:r>
                <a:r>
                  <a:rPr lang="en-US" sz="4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4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48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91" y="559031"/>
                <a:ext cx="8958804" cy="4938275"/>
              </a:xfrm>
              <a:prstGeom prst="rect">
                <a:avLst/>
              </a:prstGeom>
              <a:blipFill rotWithShape="1">
                <a:blip r:embed="rId6"/>
                <a:stretch>
                  <a:fillRect l="-3131" t="-1852" r="-3131" b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29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8017" y="427796"/>
                <a:ext cx="10822745" cy="5064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  <a:tabLst>
                    <a:tab pos="889000" algn="ctr"/>
                    <a:tab pos="1778000" algn="r"/>
                  </a:tabLst>
                </a:pPr>
                <a:r>
                  <a:rPr lang="en-US" sz="440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4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4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4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endParaRPr lang="en-US" sz="3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endParaRPr lang="en-US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4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effectLst/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7" y="427796"/>
                <a:ext cx="10822745" cy="5064400"/>
              </a:xfrm>
              <a:prstGeom prst="rect">
                <a:avLst/>
              </a:prstGeom>
              <a:blipFill rotWithShape="0">
                <a:blip r:embed="rId2"/>
                <a:stretch>
                  <a:fillRect l="-2310" r="-1014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4">
            <a:extLst>
              <a:ext uri="{FF2B5EF4-FFF2-40B4-BE49-F238E27FC236}">
                <a16:creationId xmlns:a16="http://schemas.microsoft.com/office/drawing/2014/main" xmlns="" id="{5E7ADDA7-8395-4E5C-BFEF-B13FD6A69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41" y="5097637"/>
            <a:ext cx="7538057" cy="1760363"/>
          </a:xfrm>
          <a:prstGeom prst="rect">
            <a:avLst/>
          </a:prstGeom>
        </p:spPr>
      </p:pic>
      <p:sp>
        <p:nvSpPr>
          <p:cNvPr id="4" name="矩形: 圆角 6">
            <a:extLst>
              <a:ext uri="{FF2B5EF4-FFF2-40B4-BE49-F238E27FC236}">
                <a16:creationId xmlns:a16="http://schemas.microsoft.com/office/drawing/2014/main" xmlns="" id="{36F5BCD9-D656-43B7-958D-A26FAD17ADDB}"/>
              </a:ext>
            </a:extLst>
          </p:cNvPr>
          <p:cNvSpPr/>
          <p:nvPr/>
        </p:nvSpPr>
        <p:spPr>
          <a:xfrm>
            <a:off x="2658757" y="1758461"/>
            <a:ext cx="6006944" cy="163221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3194" y="1758461"/>
                <a:ext cx="3967090" cy="1390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4000" b="1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b="1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4000" b="1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1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1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94" y="1758461"/>
                <a:ext cx="3967090" cy="1390637"/>
              </a:xfrm>
              <a:prstGeom prst="rect">
                <a:avLst/>
              </a:prstGeom>
              <a:blipFill rotWithShape="0">
                <a:blip r:embed="rId4"/>
                <a:stretch>
                  <a:fillRect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2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58" y="768804"/>
            <a:ext cx="2879314" cy="755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889000" algn="ctr"/>
                <a:tab pos="1778000" algn="r"/>
              </a:tabLst>
            </a:pP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a/</a:t>
            </a:r>
            <a:r>
              <a:rPr lang="en-US" sz="4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9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5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: Rounded Corners 16">
                <a:extLst>
                  <a:ext uri="{FF2B5EF4-FFF2-40B4-BE49-F238E27FC236}">
                    <a16:creationId xmlns="" xmlns:a16="http://schemas.microsoft.com/office/drawing/2014/main" id="{2FC15447-9B9E-4D46-83DE-AC256151EE0B}"/>
                  </a:ext>
                </a:extLst>
              </p:cNvPr>
              <p:cNvSpPr/>
              <p:nvPr/>
            </p:nvSpPr>
            <p:spPr>
              <a:xfrm>
                <a:off x="652153" y="1814964"/>
                <a:ext cx="10893852" cy="4831496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457200" rtlCol="0" anchor="ctr"/>
              <a:lstStyle/>
              <a:p>
                <a:pPr algn="just"/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Cho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36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3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3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3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3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sz="3600" b="1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sz="3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ctr"/>
                <a:r>
                  <a:rPr lang="en-US" sz="3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3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sz="3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: Rounded Corners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C15447-9B9E-4D46-83DE-AC256151E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3" y="1814964"/>
                <a:ext cx="10893852" cy="4831496"/>
              </a:xfrm>
              <a:prstGeom prst="roundRect">
                <a:avLst/>
              </a:prstGeom>
              <a:blipFill rotWithShape="1">
                <a:blip r:embed="rId2"/>
                <a:stretch>
                  <a:fillRect t="-50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86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023" y="-231497"/>
                <a:ext cx="11991371" cy="700268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4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</a:t>
                </a:r>
                <a:r>
                  <a:rPr lang="en-US" sz="4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ý:</a:t>
                </a: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4000" b="1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 b="1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4000" b="1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40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𝐥𝐢𝐦</m:t>
                                  </m:r>
                                </m:e>
                                <m:lim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3" y="-231497"/>
                <a:ext cx="11991371" cy="7002687"/>
              </a:xfrm>
              <a:blipFill rotWithShape="1">
                <a:blip r:embed="rId2"/>
                <a:stretch>
                  <a:fillRect l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15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-48628"/>
                <a:ext cx="12192000" cy="108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32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</a:t>
                </a:r>
                <a:r>
                  <a:rPr lang="en-US" sz="32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8628"/>
                <a:ext cx="12192000" cy="1088375"/>
              </a:xfrm>
              <a:prstGeom prst="rect">
                <a:avLst/>
              </a:prstGeom>
              <a:blipFill rotWithShape="0">
                <a:blip r:embed="rId2"/>
                <a:stretch>
                  <a:fillRect l="-1250" t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498303"/>
                <a:ext cx="11924714" cy="275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32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u="sng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32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hoặc -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8303"/>
                <a:ext cx="11924714" cy="2756396"/>
              </a:xfrm>
              <a:prstGeom prst="rect">
                <a:avLst/>
              </a:prstGeom>
              <a:blipFill rotWithShape="0">
                <a:blip r:embed="rId3"/>
                <a:stretch>
                  <a:fillRect l="-1278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8921" y="525372"/>
                <a:ext cx="10617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−1+0,2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0,8</m:t>
                        </m:r>
                      </m:e>
                    </m:d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[(−0,8)</m:t>
                        </m:r>
                      </m:e>
                      <m:sup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921" y="525372"/>
                <a:ext cx="10617958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14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8792308" y="206795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2224188"/>
                <a:ext cx="12192000" cy="1580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3200" b="1" u="sng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188"/>
                <a:ext cx="12192000" cy="1580817"/>
              </a:xfrm>
              <a:prstGeom prst="rect">
                <a:avLst/>
              </a:prstGeom>
              <a:blipFill rotWithShape="1">
                <a:blip r:embed="rId5"/>
                <a:stretch>
                  <a:fillRect l="-1250" t="-4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7907" y="2943364"/>
                <a:ext cx="10617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07" y="2943364"/>
                <a:ext cx="10617958" cy="1815882"/>
              </a:xfrm>
              <a:prstGeom prst="rect">
                <a:avLst/>
              </a:prstGeom>
              <a:blipFill rotWithShape="1">
                <a:blip r:embed="rId6"/>
                <a:stretch>
                  <a:fillRect l="-1148" t="-3356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253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161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7961" y="829994"/>
                <a:ext cx="11057207" cy="5647252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b="1" u="sng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4400" b="1" u="sng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u="sng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4400" b="1" u="sng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Muốn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6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6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b="1" i="1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600" b="1" i="1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b="0" i="1" dirty="0" smtClean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b="1" i="1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600" b="1" i="1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3600" b="1" i="1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36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dirty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600" dirty="0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endParaRPr lang="en-US" sz="36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1" y="829994"/>
                <a:ext cx="11057207" cy="5647252"/>
              </a:xfrm>
              <a:prstGeom prst="rect">
                <a:avLst/>
              </a:prstGeom>
              <a:blipFill rotWithShape="1">
                <a:blip r:embed="rId2"/>
                <a:stretch>
                  <a:fillRect l="-225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43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-48628"/>
                <a:ext cx="12192000" cy="2816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b="1" u="sng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4400" b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4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1" i="1">
                        <a:latin typeface="Cambria Math"/>
                      </a:rPr>
                      <m:t>𝒚</m:t>
                    </m:r>
                    <m:r>
                      <a:rPr lang="en-US" sz="4400" b="1" i="1">
                        <a:latin typeface="Cambria Math"/>
                      </a:rPr>
                      <m:t>=</m:t>
                    </m:r>
                    <m:r>
                      <a:rPr lang="en-US" sz="4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4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4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4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44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44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4400" b="1" i="1">
                        <a:latin typeface="Cambria Math"/>
                      </a:rPr>
                      <m:t>=</m:t>
                    </m:r>
                    <m:r>
                      <a:rPr lang="en-US" sz="4400" b="1" i="1">
                        <a:latin typeface="Cambria Math"/>
                      </a:rPr>
                      <m:t>𝟐</m:t>
                    </m:r>
                  </m:oMath>
                </a14:m>
                <a:r>
                  <a:rPr lang="en-US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r>
                  <a:rPr lang="en-US" sz="4000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4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endParaRPr lang="en-US" sz="4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8628"/>
                <a:ext cx="12192000" cy="2816092"/>
              </a:xfrm>
              <a:prstGeom prst="rect">
                <a:avLst/>
              </a:prstGeom>
              <a:blipFill rotWithShape="1">
                <a:blip r:embed="rId2"/>
                <a:stretch>
                  <a:fillRect l="-2000" t="-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7021" y="2339373"/>
                <a:ext cx="10617958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/>
                      </a:rPr>
                      <m:t>∆</m:t>
                    </m:r>
                    <m:r>
                      <a:rPr lang="en-US" sz="4800" i="1">
                        <a:latin typeface="Cambria Math"/>
                      </a:rPr>
                      <m:t>𝑦</m:t>
                    </m:r>
                    <m:r>
                      <a:rPr lang="en-US" sz="4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latin typeface="Cambria Math"/>
                              </a:rPr>
                              <m:t>2+∆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4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4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800" i="1">
                        <a:latin typeface="Cambria Math"/>
                      </a:rPr>
                      <m:t>=4∆</m:t>
                    </m:r>
                    <m:r>
                      <a:rPr lang="en-US" sz="4800" i="1">
                        <a:latin typeface="Cambria Math"/>
                      </a:rPr>
                      <m:t>𝑥</m:t>
                    </m:r>
                    <m:r>
                      <a:rPr lang="en-US" sz="4800" i="1">
                        <a:latin typeface="Cambria Math"/>
                      </a:rPr>
                      <m:t>+∆</m:t>
                    </m:r>
                    <m:sSup>
                      <m:sSupPr>
                        <m:ctrlPr>
                          <a:rPr lang="en-US" sz="4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48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4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latin typeface="Cambria Math"/>
                              </a:rPr>
                              <m:t>4+∆</m:t>
                            </m:r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4800" i="1">
                            <a:latin typeface="Cambria Math"/>
                          </a:rPr>
                          <m:t>=4</m:t>
                        </m:r>
                      </m:e>
                    </m:func>
                  </m:oMath>
                </a14:m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4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4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4800" i="1">
                        <a:latin typeface="Cambria Math"/>
                      </a:rPr>
                      <m:t>(2) = 4</m:t>
                    </m:r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1" y="2339373"/>
                <a:ext cx="10617958" cy="2700163"/>
              </a:xfrm>
              <a:prstGeom prst="rect">
                <a:avLst/>
              </a:prstGeom>
              <a:blipFill rotWithShape="1">
                <a:blip r:embed="rId3"/>
                <a:stretch>
                  <a:fillRect l="-2583" t="-4966" b="-1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8792308" y="206795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6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ắn tốc độ là gì? Tìm hiểu súng bắn tốc độ và luật bắn tốc độ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20095"/>
            <a:ext cx="7720316" cy="46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任意多边形 36">
            <a:extLst>
              <a:ext uri="{FF2B5EF4-FFF2-40B4-BE49-F238E27FC236}">
                <a16:creationId xmlns:a16="http://schemas.microsoft.com/office/drawing/2014/main" xmlns="" id="{976FA575-4DC3-40AE-8874-82AE67AE6C56}"/>
              </a:ext>
            </a:extLst>
          </p:cNvPr>
          <p:cNvSpPr>
            <a:spLocks/>
          </p:cNvSpPr>
          <p:nvPr/>
        </p:nvSpPr>
        <p:spPr bwMode="auto">
          <a:xfrm flipH="1">
            <a:off x="-2" y="0"/>
            <a:ext cx="6513343" cy="1181686"/>
          </a:xfrm>
          <a:custGeom>
            <a:avLst/>
            <a:gdLst>
              <a:gd name="T0" fmla="*/ 462526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7 w 4736306"/>
              <a:gd name="T7" fmla="*/ 0 h 925514"/>
              <a:gd name="T8" fmla="*/ 4733927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6 w 4736306"/>
              <a:gd name="T15" fmla="*/ 925511 h 925514"/>
              <a:gd name="T16" fmla="*/ 0 w 4736306"/>
              <a:gd name="T17" fmla="*/ 462757 h 925514"/>
              <a:gd name="T18" fmla="*/ 462526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F9409"/>
          </a:solidFill>
          <a:ln>
            <a:noFill/>
          </a:ln>
        </p:spPr>
        <p:txBody>
          <a:bodyPr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095" y="129178"/>
            <a:ext cx="4717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Súng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bắn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9" name="Picture 7" descr="Nguyên tắc đo vận tố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0" y="3333509"/>
            <a:ext cx="11991374" cy="33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36">
            <a:extLst>
              <a:ext uri="{FF2B5EF4-FFF2-40B4-BE49-F238E27FC236}">
                <a16:creationId xmlns:a16="http://schemas.microsoft.com/office/drawing/2014/main" xmlns="" id="{976FA575-4DC3-40AE-8874-82AE67AE6C56}"/>
              </a:ext>
            </a:extLst>
          </p:cNvPr>
          <p:cNvSpPr>
            <a:spLocks/>
          </p:cNvSpPr>
          <p:nvPr/>
        </p:nvSpPr>
        <p:spPr bwMode="auto">
          <a:xfrm flipH="1">
            <a:off x="-2" y="0"/>
            <a:ext cx="6513343" cy="1181686"/>
          </a:xfrm>
          <a:custGeom>
            <a:avLst/>
            <a:gdLst>
              <a:gd name="T0" fmla="*/ 462526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7 w 4736306"/>
              <a:gd name="T7" fmla="*/ 0 h 925514"/>
              <a:gd name="T8" fmla="*/ 4733927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6 w 4736306"/>
              <a:gd name="T15" fmla="*/ 925511 h 925514"/>
              <a:gd name="T16" fmla="*/ 0 w 4736306"/>
              <a:gd name="T17" fmla="*/ 462757 h 925514"/>
              <a:gd name="T18" fmla="*/ 462526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F9409"/>
          </a:solidFill>
          <a:ln>
            <a:noFill/>
          </a:ln>
        </p:spPr>
        <p:txBody>
          <a:bodyPr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095" y="129178"/>
            <a:ext cx="4717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Súng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bắn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6877" y="1891370"/>
                <a:ext cx="1155749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quãng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tiện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Súng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súng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quãng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7" y="1891370"/>
                <a:ext cx="11557493" cy="4801314"/>
              </a:xfrm>
              <a:prstGeom prst="rect">
                <a:avLst/>
              </a:prstGeom>
              <a:blipFill rotWithShape="0">
                <a:blip r:embed="rId2"/>
                <a:stretch>
                  <a:fillRect l="-1635" t="-203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|d_1 - d_2|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24" y="4397797"/>
            <a:ext cx="1317374" cy="4587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32557" y="25367"/>
                <a:ext cx="6096000" cy="1130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7" y="25367"/>
                <a:ext cx="609600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97" y="164236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CỦNG CỐ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6217" y="1226916"/>
            <a:ext cx="11702005" cy="5544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B5EB1B5-2972-4D46-89FA-DC33E6EA558B}"/>
              </a:ext>
            </a:extLst>
          </p:cNvPr>
          <p:cNvGrpSpPr/>
          <p:nvPr/>
        </p:nvGrpSpPr>
        <p:grpSpPr>
          <a:xfrm>
            <a:off x="346923" y="1840337"/>
            <a:ext cx="11845077" cy="6858000"/>
            <a:chOff x="0" y="0"/>
            <a:chExt cx="12191999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71C0711C-3A15-4BED-8D6C-E743E176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57" y="0"/>
              <a:ext cx="9797142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3B87A3B2-65EA-4546-8C49-CA50B99F1A23}"/>
                </a:ext>
              </a:extLst>
            </p:cNvPr>
            <p:cNvSpPr/>
            <p:nvPr/>
          </p:nvSpPr>
          <p:spPr>
            <a:xfrm>
              <a:off x="0" y="0"/>
              <a:ext cx="2394857" cy="6858000"/>
            </a:xfrm>
            <a:prstGeom prst="rect">
              <a:avLst/>
            </a:prstGeom>
            <a:solidFill>
              <a:srgbClr val="FEF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8492C0C-B959-4090-9487-8777AAA98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223" y="2974167"/>
            <a:ext cx="5061238" cy="4217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1104" y="-19026"/>
            <a:ext cx="782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THPT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Bạt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Hổ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Tin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125" y="1071614"/>
            <a:ext cx="10672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2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CHƯƠNG </a:t>
            </a:r>
            <a:r>
              <a:rPr lang="en-US" sz="72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V: ĐẠO </a:t>
            </a:r>
            <a:r>
              <a:rPr lang="en-US" sz="72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3724" y="4812737"/>
            <a:ext cx="4978397" cy="9131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67" b="1" i="1" dirty="0" smtClean="0">
                <a:latin typeface="Times New Roman" pitchFamily="18" charset="0"/>
                <a:cs typeface="Times New Roman" pitchFamily="18" charset="0"/>
              </a:rPr>
              <a:t>GVTT   : </a:t>
            </a:r>
            <a:r>
              <a:rPr lang="en-US" sz="2667" b="1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67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b="1" i="1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67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b="1" i="1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endParaRPr lang="en-US" sz="2667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67" b="1" i="1" dirty="0">
                <a:latin typeface="Times New Roman" pitchFamily="18" charset="0"/>
                <a:cs typeface="Times New Roman" pitchFamily="18" charset="0"/>
              </a:rPr>
              <a:t>GVHD </a:t>
            </a:r>
            <a:r>
              <a:rPr lang="en-US" sz="2667" b="1" i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667" b="1" i="1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67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b="1" i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667" b="1" i="1" dirty="0" err="1" smtClean="0">
                <a:latin typeface="Times New Roman" pitchFamily="18" charset="0"/>
                <a:cs typeface="Times New Roman" pitchFamily="18" charset="0"/>
              </a:rPr>
              <a:t>Cư</a:t>
            </a:r>
            <a:endParaRPr lang="en-US" sz="2667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589" y="1954270"/>
            <a:ext cx="11301427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Tiết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62</a:t>
            </a:r>
          </a:p>
          <a:p>
            <a:pPr algn="ctr"/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Định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nghĩa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và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ý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nghĩa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của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đạo</a:t>
            </a:r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hàm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9834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4000">
        <p15:prstTrans prst="peelOff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VỀ NHÀ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2597" y="1674994"/>
            <a:ext cx="12014522" cy="3140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34D97E-F1D2-445D-8119-3552073EF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54" y="2514600"/>
            <a:ext cx="4222504" cy="46661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5153" y="161366"/>
            <a:ext cx="11546541" cy="53429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 love you 3000 &lt;3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Google Shape;1906;p70"/>
          <p:cNvSpPr txBox="1">
            <a:spLocks/>
          </p:cNvSpPr>
          <p:nvPr/>
        </p:nvSpPr>
        <p:spPr>
          <a:xfrm>
            <a:off x="3373173" y="3304077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1500" b="1" dirty="0" smtClean="0">
                <a:solidFill>
                  <a:srgbClr val="FF9409"/>
                </a:solidFill>
                <a:latin typeface=".VnKoala" panose="020B7200000000000000" pitchFamily="34" charset="0"/>
              </a:rPr>
              <a:t>Thanks All!</a:t>
            </a:r>
            <a:endParaRPr lang="en-US" sz="11500" b="1" dirty="0">
              <a:solidFill>
                <a:srgbClr val="FF9409"/>
              </a:solidFill>
              <a:latin typeface=".VnKoala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2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4000">
        <p15:prstTrans prst="peelOff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>
            <a:extLst>
              <a:ext uri="{FF2B5EF4-FFF2-40B4-BE49-F238E27FC236}">
                <a16:creationId xmlns="" xmlns:a16="http://schemas.microsoft.com/office/drawing/2014/main" id="{4B2577B6-33A5-45E1-A2FC-5174AE19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642" y="1066060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="" xmlns:a16="http://schemas.microsoft.com/office/drawing/2014/main" id="{94FDC67B-74B6-4791-B38D-E5ABFBFF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652" y="4693150"/>
            <a:ext cx="2937618" cy="1140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30">
            <a:extLst>
              <a:ext uri="{FF2B5EF4-FFF2-40B4-BE49-F238E27FC236}">
                <a16:creationId xmlns="" xmlns:a16="http://schemas.microsoft.com/office/drawing/2014/main" id="{9A59A761-44C7-434E-B205-FDC13466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8185" y="4131844"/>
            <a:ext cx="53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" name="Freeform 22">
            <a:extLst>
              <a:ext uri="{FF2B5EF4-FFF2-40B4-BE49-F238E27FC236}">
                <a16:creationId xmlns="" xmlns:a16="http://schemas.microsoft.com/office/drawing/2014/main" id="{865BF911-2BE6-431C-A814-A13576ABBEE7}"/>
              </a:ext>
            </a:extLst>
          </p:cNvPr>
          <p:cNvSpPr>
            <a:spLocks/>
          </p:cNvSpPr>
          <p:nvPr/>
        </p:nvSpPr>
        <p:spPr bwMode="auto">
          <a:xfrm>
            <a:off x="9347192" y="1519492"/>
            <a:ext cx="80528" cy="3283224"/>
          </a:xfrm>
          <a:custGeom>
            <a:avLst/>
            <a:gdLst>
              <a:gd name="T0" fmla="*/ 0 w 1"/>
              <a:gd name="T1" fmla="*/ 0 h 2918"/>
              <a:gd name="T2" fmla="*/ 0 w 1"/>
              <a:gd name="T3" fmla="*/ 4632325 h 2918"/>
              <a:gd name="T4" fmla="*/ 0 60000 65536"/>
              <a:gd name="T5" fmla="*/ 0 60000 65536"/>
              <a:gd name="T6" fmla="*/ 0 w 1"/>
              <a:gd name="T7" fmla="*/ 0 h 2918"/>
              <a:gd name="T8" fmla="*/ 1 w 1"/>
              <a:gd name="T9" fmla="*/ 2918 h 29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918">
                <a:moveTo>
                  <a:pt x="0" y="0"/>
                </a:moveTo>
                <a:lnTo>
                  <a:pt x="0" y="2918"/>
                </a:lnTo>
              </a:path>
            </a:pathLst>
          </a:custGeom>
          <a:noFill/>
          <a:ln w="57150">
            <a:solidFill>
              <a:srgbClr val="6600CC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56">
            <a:extLst>
              <a:ext uri="{FF2B5EF4-FFF2-40B4-BE49-F238E27FC236}">
                <a16:creationId xmlns="" xmlns:a16="http://schemas.microsoft.com/office/drawing/2014/main" id="{1B8CA487-5928-4654-B53E-722B893A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530" y="1397413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ACCDD55E-DD90-46C9-8076-62729FF1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847"/>
            <a:ext cx="2136102" cy="3620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2636" y="148922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1-Ví </a:t>
            </a:r>
            <a:r>
              <a:rPr lang="en-US" sz="3600" b="1" u="sng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6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6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36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635" y="709271"/>
                <a:ext cx="8992939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vị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trí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>
                        <a:latin typeface="Cambria Math"/>
                      </a:rPr>
                      <m:t>𝑂</m:t>
                    </m:r>
                  </m:oMath>
                </a14:m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(ở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nào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), ta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thả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bi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rơi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do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nghiên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cứu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chuyển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bi</a:t>
                </a:r>
                <a:r>
                  <a:rPr lang="en-US" sz="3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3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5" y="709271"/>
                <a:ext cx="8992939" cy="1846659"/>
              </a:xfrm>
              <a:prstGeom prst="rect">
                <a:avLst/>
              </a:prstGeom>
              <a:blipFill rotWithShape="1">
                <a:blip r:embed="rId3"/>
                <a:stretch>
                  <a:fillRect l="-2237" t="-5281" r="-68" b="-1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7224" y="4942030"/>
                <a:ext cx="10268383" cy="18403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 ta </a:t>
                </a:r>
                <a:r>
                  <a:rPr lang="en-US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4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f(t)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4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p>
                      <m:sSup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4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24" y="4942030"/>
                <a:ext cx="10268383" cy="1840312"/>
              </a:xfrm>
              <a:prstGeom prst="rect">
                <a:avLst/>
              </a:prstGeom>
              <a:blipFill rotWithShape="1">
                <a:blip r:embed="rId4"/>
                <a:stretch>
                  <a:fillRect l="-1186" t="-3300" b="-5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18">
            <a:extLst>
              <a:ext uri="{FF2B5EF4-FFF2-40B4-BE49-F238E27FC236}"/>
            </a:extLst>
          </p:cNvPr>
          <p:cNvSpPr/>
          <p:nvPr/>
        </p:nvSpPr>
        <p:spPr>
          <a:xfrm>
            <a:off x="1476137" y="2516782"/>
            <a:ext cx="6071075" cy="1607980"/>
          </a:xfrm>
          <a:prstGeom prst="cloudCallout">
            <a:avLst>
              <a:gd name="adj1" fmla="val -47045"/>
              <a:gd name="adj2" fmla="val 59299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8709" y="2782163"/>
            <a:ext cx="7192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258582" y="1358448"/>
            <a:ext cx="192497" cy="231841"/>
          </a:xfrm>
          <a:prstGeom prst="ellipse">
            <a:avLst/>
          </a:prstGeom>
          <a:solidFill>
            <a:srgbClr val="FEAB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5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0104 0.45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2" grpId="0" animBg="1"/>
      <p:bldP spid="13" grpId="0" animBg="1"/>
      <p:bldP spid="13" grpId="1" animBg="1"/>
      <p:bldP spid="2" grpId="0" animBg="1"/>
      <p:bldP spid="19" grpId="0" animBg="1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="" xmlns:a16="http://schemas.microsoft.com/office/drawing/2014/main" id="{4C804DD5-470A-4009-BB53-94419A537901}"/>
              </a:ext>
            </a:extLst>
          </p:cNvPr>
          <p:cNvSpPr>
            <a:spLocks/>
          </p:cNvSpPr>
          <p:nvPr/>
        </p:nvSpPr>
        <p:spPr bwMode="auto">
          <a:xfrm flipH="1">
            <a:off x="10768447" y="1897644"/>
            <a:ext cx="45348" cy="3886089"/>
          </a:xfrm>
          <a:custGeom>
            <a:avLst/>
            <a:gdLst>
              <a:gd name="T0" fmla="*/ 9 w 9"/>
              <a:gd name="T1" fmla="*/ 0 h 2813"/>
              <a:gd name="T2" fmla="*/ 0 w 9"/>
              <a:gd name="T3" fmla="*/ 2813 h 2813"/>
              <a:gd name="T4" fmla="*/ 0 60000 65536"/>
              <a:gd name="T5" fmla="*/ 0 60000 65536"/>
              <a:gd name="T6" fmla="*/ 0 w 9"/>
              <a:gd name="T7" fmla="*/ 0 h 2813"/>
              <a:gd name="T8" fmla="*/ 9 w 9"/>
              <a:gd name="T9" fmla="*/ 2813 h 28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2813">
                <a:moveTo>
                  <a:pt x="9" y="0"/>
                </a:moveTo>
                <a:lnTo>
                  <a:pt x="0" y="281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dirty="0"/>
          </a:p>
        </p:txBody>
      </p:sp>
      <p:sp>
        <p:nvSpPr>
          <p:cNvPr id="24" name="Rectangle 13">
            <a:extLst>
              <a:ext uri="{FF2B5EF4-FFF2-40B4-BE49-F238E27FC236}">
                <a16:creationId xmlns="" xmlns:a16="http://schemas.microsoft.com/office/drawing/2014/main" id="{FE22F49C-EC7C-41E9-9D75-4F75D06E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71" y="5797350"/>
            <a:ext cx="2411848" cy="1728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6" name="Arc 16">
            <a:extLst>
              <a:ext uri="{FF2B5EF4-FFF2-40B4-BE49-F238E27FC236}">
                <a16:creationId xmlns="" xmlns:a16="http://schemas.microsoft.com/office/drawing/2014/main" id="{5A4D7793-5B37-432B-B4F7-3A7ED6A3E25B}"/>
              </a:ext>
            </a:extLst>
          </p:cNvPr>
          <p:cNvSpPr>
            <a:spLocks/>
          </p:cNvSpPr>
          <p:nvPr/>
        </p:nvSpPr>
        <p:spPr bwMode="auto">
          <a:xfrm>
            <a:off x="10791120" y="1988185"/>
            <a:ext cx="305680" cy="1017591"/>
          </a:xfrm>
          <a:custGeom>
            <a:avLst/>
            <a:gdLst>
              <a:gd name="T0" fmla="*/ 0 w 26734"/>
              <a:gd name="T1" fmla="*/ 0 h 43200"/>
              <a:gd name="T2" fmla="*/ 0 w 26734"/>
              <a:gd name="T3" fmla="*/ 9 h 43200"/>
              <a:gd name="T4" fmla="*/ 0 w 26734"/>
              <a:gd name="T5" fmla="*/ 5 h 43200"/>
              <a:gd name="T6" fmla="*/ 0 60000 65536"/>
              <a:gd name="T7" fmla="*/ 0 60000 65536"/>
              <a:gd name="T8" fmla="*/ 0 60000 65536"/>
              <a:gd name="T9" fmla="*/ 0 w 26734"/>
              <a:gd name="T10" fmla="*/ 0 h 43200"/>
              <a:gd name="T11" fmla="*/ 26734 w 2673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34" h="43200" fill="none" extrusionOk="0">
                <a:moveTo>
                  <a:pt x="0" y="619"/>
                </a:moveTo>
                <a:cubicBezTo>
                  <a:pt x="1680" y="207"/>
                  <a:pt x="3404" y="-1"/>
                  <a:pt x="5134" y="0"/>
                </a:cubicBezTo>
                <a:cubicBezTo>
                  <a:pt x="17063" y="0"/>
                  <a:pt x="26734" y="9670"/>
                  <a:pt x="26734" y="21600"/>
                </a:cubicBezTo>
                <a:cubicBezTo>
                  <a:pt x="26734" y="33529"/>
                  <a:pt x="17063" y="43200"/>
                  <a:pt x="5134" y="43200"/>
                </a:cubicBezTo>
                <a:cubicBezTo>
                  <a:pt x="3900" y="43200"/>
                  <a:pt x="2670" y="43094"/>
                  <a:pt x="1454" y="42884"/>
                </a:cubicBezTo>
              </a:path>
              <a:path w="26734" h="43200" stroke="0" extrusionOk="0">
                <a:moveTo>
                  <a:pt x="0" y="619"/>
                </a:moveTo>
                <a:cubicBezTo>
                  <a:pt x="1680" y="207"/>
                  <a:pt x="3404" y="-1"/>
                  <a:pt x="5134" y="0"/>
                </a:cubicBezTo>
                <a:cubicBezTo>
                  <a:pt x="17063" y="0"/>
                  <a:pt x="26734" y="9670"/>
                  <a:pt x="26734" y="21600"/>
                </a:cubicBezTo>
                <a:cubicBezTo>
                  <a:pt x="26734" y="33529"/>
                  <a:pt x="17063" y="43200"/>
                  <a:pt x="5134" y="43200"/>
                </a:cubicBezTo>
                <a:cubicBezTo>
                  <a:pt x="3900" y="43200"/>
                  <a:pt x="2670" y="43094"/>
                  <a:pt x="1454" y="42884"/>
                </a:cubicBezTo>
                <a:lnTo>
                  <a:pt x="5134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8" name="Oval 18">
            <a:extLst>
              <a:ext uri="{FF2B5EF4-FFF2-40B4-BE49-F238E27FC236}">
                <a16:creationId xmlns="" xmlns:a16="http://schemas.microsoft.com/office/drawing/2014/main" id="{C4B220CB-3946-4C24-AF7D-E47D4DC9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501" y="2927499"/>
            <a:ext cx="161239" cy="156552"/>
          </a:xfrm>
          <a:prstGeom prst="ellipse">
            <a:avLst/>
          </a:prstGeom>
          <a:solidFill>
            <a:srgbClr val="F709CA"/>
          </a:solidFill>
          <a:ln w="9525">
            <a:solidFill>
              <a:srgbClr val="C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9" name="Oval 19">
            <a:extLst>
              <a:ext uri="{FF2B5EF4-FFF2-40B4-BE49-F238E27FC236}">
                <a16:creationId xmlns="" xmlns:a16="http://schemas.microsoft.com/office/drawing/2014/main" id="{05A7E3BD-DD53-47C7-B1DB-0835D942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99" y="4356671"/>
            <a:ext cx="161239" cy="156552"/>
          </a:xfrm>
          <a:prstGeom prst="ellipse">
            <a:avLst/>
          </a:prstGeom>
          <a:solidFill>
            <a:srgbClr val="F709CA"/>
          </a:solidFill>
          <a:ln w="9525">
            <a:solidFill>
              <a:srgbClr val="C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0" name="Arc 20">
            <a:extLst>
              <a:ext uri="{FF2B5EF4-FFF2-40B4-BE49-F238E27FC236}">
                <a16:creationId xmlns="" xmlns:a16="http://schemas.microsoft.com/office/drawing/2014/main" id="{D8A23B49-04EA-4DFF-BE41-AA71E04BD8BE}"/>
              </a:ext>
            </a:extLst>
          </p:cNvPr>
          <p:cNvSpPr>
            <a:spLocks/>
          </p:cNvSpPr>
          <p:nvPr/>
        </p:nvSpPr>
        <p:spPr bwMode="auto">
          <a:xfrm>
            <a:off x="10780202" y="1879898"/>
            <a:ext cx="1103471" cy="2739668"/>
          </a:xfrm>
          <a:custGeom>
            <a:avLst/>
            <a:gdLst>
              <a:gd name="T0" fmla="*/ 1 w 32838"/>
              <a:gd name="T1" fmla="*/ 4 h 43200"/>
              <a:gd name="T2" fmla="*/ 0 w 32838"/>
              <a:gd name="T3" fmla="*/ 61 h 43200"/>
              <a:gd name="T4" fmla="*/ 5 w 32838"/>
              <a:gd name="T5" fmla="*/ 33 h 43200"/>
              <a:gd name="T6" fmla="*/ 0 60000 65536"/>
              <a:gd name="T7" fmla="*/ 0 60000 65536"/>
              <a:gd name="T8" fmla="*/ 0 60000 65536"/>
              <a:gd name="T9" fmla="*/ 0 w 32838"/>
              <a:gd name="T10" fmla="*/ 0 h 43200"/>
              <a:gd name="T11" fmla="*/ 32838 w 32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38" h="43200" fill="none" extrusionOk="0">
                <a:moveTo>
                  <a:pt x="1383" y="2379"/>
                </a:moveTo>
                <a:cubicBezTo>
                  <a:pt x="4432" y="815"/>
                  <a:pt x="7810" y="-1"/>
                  <a:pt x="11238" y="0"/>
                </a:cubicBezTo>
                <a:cubicBezTo>
                  <a:pt x="23167" y="0"/>
                  <a:pt x="32838" y="9670"/>
                  <a:pt x="32838" y="21600"/>
                </a:cubicBezTo>
                <a:cubicBezTo>
                  <a:pt x="32838" y="33529"/>
                  <a:pt x="23167" y="43200"/>
                  <a:pt x="11238" y="43200"/>
                </a:cubicBezTo>
                <a:cubicBezTo>
                  <a:pt x="7273" y="43200"/>
                  <a:pt x="3385" y="42108"/>
                  <a:pt x="-1" y="40046"/>
                </a:cubicBezTo>
              </a:path>
              <a:path w="32838" h="43200" stroke="0" extrusionOk="0">
                <a:moveTo>
                  <a:pt x="1383" y="2379"/>
                </a:moveTo>
                <a:cubicBezTo>
                  <a:pt x="4432" y="815"/>
                  <a:pt x="7810" y="-1"/>
                  <a:pt x="11238" y="0"/>
                </a:cubicBezTo>
                <a:cubicBezTo>
                  <a:pt x="23167" y="0"/>
                  <a:pt x="32838" y="9670"/>
                  <a:pt x="32838" y="21600"/>
                </a:cubicBezTo>
                <a:cubicBezTo>
                  <a:pt x="32838" y="33529"/>
                  <a:pt x="23167" y="43200"/>
                  <a:pt x="11238" y="43200"/>
                </a:cubicBezTo>
                <a:cubicBezTo>
                  <a:pt x="7273" y="43200"/>
                  <a:pt x="3385" y="42108"/>
                  <a:pt x="-1" y="40046"/>
                </a:cubicBezTo>
                <a:lnTo>
                  <a:pt x="11238" y="216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="" xmlns:a16="http://schemas.microsoft.com/office/drawing/2014/main" id="{4E91D071-A58B-494C-9AC0-22038B63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015" y="1558956"/>
            <a:ext cx="418211" cy="40768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2" name="Text Box 35">
            <a:extLst>
              <a:ext uri="{FF2B5EF4-FFF2-40B4-BE49-F238E27FC236}">
                <a16:creationId xmlns="" xmlns:a16="http://schemas.microsoft.com/office/drawing/2014/main" id="{8ACED0E9-96D2-49E2-96B0-1782358D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613" y="2255143"/>
            <a:ext cx="814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Times New Roman" panose="02020603050405020304" pitchFamily="18" charset="0"/>
              </a:rPr>
              <a:t>f(t</a:t>
            </a:r>
            <a:r>
              <a:rPr lang="en-US" altLang="en-US" sz="28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="" xmlns:a16="http://schemas.microsoft.com/office/drawing/2014/main" id="{F71CDF72-1D5E-4269-9DF2-198995A7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0598" y="4412943"/>
            <a:ext cx="814587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i="1" dirty="0">
                <a:latin typeface="Times New Roman" panose="02020603050405020304" pitchFamily="18" charset="0"/>
              </a:rPr>
              <a:t>f(t</a:t>
            </a:r>
            <a:r>
              <a:rPr lang="en-US" altLang="en-US" sz="3067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067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="" xmlns:a16="http://schemas.microsoft.com/office/drawing/2014/main" id="{32CA8D02-5D39-417A-93DB-3CA9E2E5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2744" y="2525995"/>
            <a:ext cx="814587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dirty="0">
                <a:latin typeface="Times New Roman" panose="02020603050405020304" pitchFamily="18" charset="0"/>
              </a:rPr>
              <a:t>M</a:t>
            </a:r>
            <a:r>
              <a:rPr lang="en-US" altLang="en-US" sz="3067" b="1" baseline="-25000" dirty="0">
                <a:latin typeface="Times New Roman" panose="02020603050405020304" pitchFamily="18" charset="0"/>
              </a:rPr>
              <a:t>0</a:t>
            </a:r>
            <a:endParaRPr lang="en-US" altLang="en-US" sz="3067" b="1" dirty="0">
              <a:latin typeface="Times New Roman" panose="02020603050405020304" pitchFamily="18" charset="0"/>
            </a:endParaRPr>
          </a:p>
        </p:txBody>
      </p:sp>
      <p:sp>
        <p:nvSpPr>
          <p:cNvPr id="35" name="Text Box 38">
            <a:extLst>
              <a:ext uri="{FF2B5EF4-FFF2-40B4-BE49-F238E27FC236}">
                <a16:creationId xmlns="" xmlns:a16="http://schemas.microsoft.com/office/drawing/2014/main" id="{B16F428E-2D0E-44D9-BB17-1056CC60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102" y="3834368"/>
            <a:ext cx="725571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dirty="0">
                <a:latin typeface="Times New Roman" panose="02020603050405020304" pitchFamily="18" charset="0"/>
              </a:rPr>
              <a:t>M</a:t>
            </a:r>
            <a:r>
              <a:rPr lang="en-US" altLang="en-US" sz="3067" b="1" baseline="-25000" dirty="0">
                <a:latin typeface="Times New Roman" panose="02020603050405020304" pitchFamily="18" charset="0"/>
              </a:rPr>
              <a:t>1</a:t>
            </a:r>
            <a:endParaRPr lang="en-US" altLang="en-US" sz="3067" b="1" dirty="0">
              <a:latin typeface="Times New Roman" panose="02020603050405020304" pitchFamily="18" charset="0"/>
            </a:endParaRPr>
          </a:p>
        </p:txBody>
      </p:sp>
      <p:sp>
        <p:nvSpPr>
          <p:cNvPr id="36" name="Text Box 39">
            <a:extLst>
              <a:ext uri="{FF2B5EF4-FFF2-40B4-BE49-F238E27FC236}">
                <a16:creationId xmlns="" xmlns:a16="http://schemas.microsoft.com/office/drawing/2014/main" id="{17C59F11-6F00-4077-8F6A-DA3097A5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993" y="2862680"/>
            <a:ext cx="1276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tại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t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="" xmlns:a16="http://schemas.microsoft.com/office/drawing/2014/main" id="{681ADD5F-5317-4813-82BB-38E158B6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9107" y="4261840"/>
            <a:ext cx="12311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67" b="1" i="1" dirty="0">
                <a:latin typeface="Times New Roman" panose="02020603050405020304" pitchFamily="18" charset="0"/>
              </a:rPr>
              <a:t>(</a:t>
            </a:r>
            <a:r>
              <a:rPr lang="en-US" altLang="en-US" sz="2667" b="1" i="1" dirty="0" err="1">
                <a:latin typeface="Times New Roman" panose="02020603050405020304" pitchFamily="18" charset="0"/>
              </a:rPr>
              <a:t>tại</a:t>
            </a:r>
            <a:r>
              <a:rPr lang="en-US" altLang="en-US" sz="2667" b="1" i="1" dirty="0">
                <a:latin typeface="Times New Roman" panose="02020603050405020304" pitchFamily="18" charset="0"/>
              </a:rPr>
              <a:t> t</a:t>
            </a:r>
            <a:r>
              <a:rPr lang="en-US" altLang="en-US" sz="2667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667" b="1" i="1" dirty="0">
                <a:latin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="" xmlns:a16="http://schemas.microsoft.com/office/drawing/2014/main" id="{02DAF511-25BC-4D5F-9368-FCE829463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2" y="1266540"/>
                <a:ext cx="9483977" cy="5935431"/>
              </a:xfrm>
            </p:spPr>
            <p:txBody>
              <a:bodyPr>
                <a:noAutofit/>
              </a:bodyPr>
              <a:lstStyle/>
              <a:p>
                <a:endParaRPr lang="en-US" sz="4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4000" dirty="0" err="1" smtClean="0">
                    <a:latin typeface="Times New Roman" panose="02020603050405020304" pitchFamily="18" charset="0"/>
                    <a:cs typeface="Times New Roman" pitchFamily="18" charset="0"/>
                  </a:rPr>
                  <a:t>Tại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bi ở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vị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trí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40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4000" i="1">
                        <a:latin typeface="Cambria Math"/>
                      </a:rPr>
                      <m:t> </m:t>
                    </m:r>
                  </m:oMath>
                </a14:m>
                <a:endParaRPr lang="en-US" sz="4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52396" indent="0">
                  <a:buNone/>
                </a:pP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có tọa độ:  	  	 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Tại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),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bi ở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vị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trí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tọa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err="1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US" sz="4000" i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40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4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b="1" i="1" dirty="0">
                    <a:latin typeface="Times New Roman" pitchFamily="18" charset="0"/>
                    <a:cs typeface="Times New Roman" pitchFamily="18" charset="0"/>
                  </a:rPr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b="1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DAF511-25BC-4D5F-9368-FCE829463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2" y="1266540"/>
                <a:ext cx="9483977" cy="5935431"/>
              </a:xfrm>
              <a:blipFill rotWithShape="1">
                <a:blip r:embed="rId2"/>
                <a:stretch>
                  <a:fillRect l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32C97CF-7959-4946-A672-793C84CEA1C6}"/>
              </a:ext>
            </a:extLst>
          </p:cNvPr>
          <p:cNvSpPr txBox="1"/>
          <p:nvPr/>
        </p:nvSpPr>
        <p:spPr>
          <a:xfrm>
            <a:off x="10974425" y="1266540"/>
            <a:ext cx="406913" cy="5643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067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FDE3EC-3AB4-49F4-8467-C6D93C8F0DAF}"/>
              </a:ext>
            </a:extLst>
          </p:cNvPr>
          <p:cNvSpPr txBox="1"/>
          <p:nvPr/>
        </p:nvSpPr>
        <p:spPr>
          <a:xfrm>
            <a:off x="10791118" y="5258549"/>
            <a:ext cx="406913" cy="5643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067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id="{FE28F8E0-7444-4F03-8E70-4E9D8D0C3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119136"/>
                  </p:ext>
                </p:extLst>
              </p:nvPr>
            </p:nvGraphicFramePr>
            <p:xfrm>
              <a:off x="2673453" y="2504931"/>
              <a:ext cx="2433710" cy="579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33710">
                      <a:extLst>
                        <a:ext uri="{9D8B030D-6E8A-4147-A177-3AD203B41FA5}">
                          <a16:colId xmlns="" xmlns:a16="http://schemas.microsoft.com/office/drawing/2014/main" val="298205669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b="1" i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= f(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b="1" i="1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) </a:t>
                          </a:r>
                          <a:endParaRPr lang="en-US" sz="3200" b="1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956119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E28F8E0-7444-4F03-8E70-4E9D8D0C3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119136"/>
                  </p:ext>
                </p:extLst>
              </p:nvPr>
            </p:nvGraphicFramePr>
            <p:xfrm>
              <a:off x="2673453" y="2504931"/>
              <a:ext cx="2433710" cy="579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3371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8205669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1" t="-14737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56119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39445" y="591529"/>
                <a:ext cx="4068199" cy="889924"/>
              </a:xfrm>
              <a:prstGeom prst="rect">
                <a:avLst/>
              </a:prstGeom>
              <a:solidFill>
                <a:srgbClr val="FF9409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3600" b="1" i="1" dirty="0" smtClean="0">
                        <a:latin typeface="Cambria Math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sz="3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600" b="1" i="1">
                        <a:latin typeface="Cambria Math"/>
                      </a:rPr>
                      <m:t>𝒈</m:t>
                    </m:r>
                    <m:sSup>
                      <m:sSupPr>
                        <m:ctrlPr>
                          <a:rPr lang="en-US" sz="3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36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45" y="591529"/>
                <a:ext cx="4068199" cy="8899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68309"/>
            <a:ext cx="459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do 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870494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="" xmlns:a16="http://schemas.microsoft.com/office/drawing/2014/main" id="{4C804DD5-470A-4009-BB53-94419A537901}"/>
              </a:ext>
            </a:extLst>
          </p:cNvPr>
          <p:cNvSpPr>
            <a:spLocks/>
          </p:cNvSpPr>
          <p:nvPr/>
        </p:nvSpPr>
        <p:spPr bwMode="auto">
          <a:xfrm flipH="1">
            <a:off x="10768447" y="1897644"/>
            <a:ext cx="45348" cy="3886089"/>
          </a:xfrm>
          <a:custGeom>
            <a:avLst/>
            <a:gdLst>
              <a:gd name="T0" fmla="*/ 9 w 9"/>
              <a:gd name="T1" fmla="*/ 0 h 2813"/>
              <a:gd name="T2" fmla="*/ 0 w 9"/>
              <a:gd name="T3" fmla="*/ 2813 h 2813"/>
              <a:gd name="T4" fmla="*/ 0 60000 65536"/>
              <a:gd name="T5" fmla="*/ 0 60000 65536"/>
              <a:gd name="T6" fmla="*/ 0 w 9"/>
              <a:gd name="T7" fmla="*/ 0 h 2813"/>
              <a:gd name="T8" fmla="*/ 9 w 9"/>
              <a:gd name="T9" fmla="*/ 2813 h 28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2813">
                <a:moveTo>
                  <a:pt x="9" y="0"/>
                </a:moveTo>
                <a:lnTo>
                  <a:pt x="0" y="281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 dirty="0"/>
          </a:p>
        </p:txBody>
      </p:sp>
      <p:sp>
        <p:nvSpPr>
          <p:cNvPr id="24" name="Rectangle 13">
            <a:extLst>
              <a:ext uri="{FF2B5EF4-FFF2-40B4-BE49-F238E27FC236}">
                <a16:creationId xmlns="" xmlns:a16="http://schemas.microsoft.com/office/drawing/2014/main" id="{FE22F49C-EC7C-41E9-9D75-4F75D06E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71" y="5797350"/>
            <a:ext cx="2411848" cy="1728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6" name="Arc 16">
            <a:extLst>
              <a:ext uri="{FF2B5EF4-FFF2-40B4-BE49-F238E27FC236}">
                <a16:creationId xmlns="" xmlns:a16="http://schemas.microsoft.com/office/drawing/2014/main" id="{5A4D7793-5B37-432B-B4F7-3A7ED6A3E25B}"/>
              </a:ext>
            </a:extLst>
          </p:cNvPr>
          <p:cNvSpPr>
            <a:spLocks/>
          </p:cNvSpPr>
          <p:nvPr/>
        </p:nvSpPr>
        <p:spPr bwMode="auto">
          <a:xfrm>
            <a:off x="10791120" y="1988185"/>
            <a:ext cx="305680" cy="1017591"/>
          </a:xfrm>
          <a:custGeom>
            <a:avLst/>
            <a:gdLst>
              <a:gd name="T0" fmla="*/ 0 w 26734"/>
              <a:gd name="T1" fmla="*/ 0 h 43200"/>
              <a:gd name="T2" fmla="*/ 0 w 26734"/>
              <a:gd name="T3" fmla="*/ 9 h 43200"/>
              <a:gd name="T4" fmla="*/ 0 w 26734"/>
              <a:gd name="T5" fmla="*/ 5 h 43200"/>
              <a:gd name="T6" fmla="*/ 0 60000 65536"/>
              <a:gd name="T7" fmla="*/ 0 60000 65536"/>
              <a:gd name="T8" fmla="*/ 0 60000 65536"/>
              <a:gd name="T9" fmla="*/ 0 w 26734"/>
              <a:gd name="T10" fmla="*/ 0 h 43200"/>
              <a:gd name="T11" fmla="*/ 26734 w 2673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34" h="43200" fill="none" extrusionOk="0">
                <a:moveTo>
                  <a:pt x="0" y="619"/>
                </a:moveTo>
                <a:cubicBezTo>
                  <a:pt x="1680" y="207"/>
                  <a:pt x="3404" y="-1"/>
                  <a:pt x="5134" y="0"/>
                </a:cubicBezTo>
                <a:cubicBezTo>
                  <a:pt x="17063" y="0"/>
                  <a:pt x="26734" y="9670"/>
                  <a:pt x="26734" y="21600"/>
                </a:cubicBezTo>
                <a:cubicBezTo>
                  <a:pt x="26734" y="33529"/>
                  <a:pt x="17063" y="43200"/>
                  <a:pt x="5134" y="43200"/>
                </a:cubicBezTo>
                <a:cubicBezTo>
                  <a:pt x="3900" y="43200"/>
                  <a:pt x="2670" y="43094"/>
                  <a:pt x="1454" y="42884"/>
                </a:cubicBezTo>
              </a:path>
              <a:path w="26734" h="43200" stroke="0" extrusionOk="0">
                <a:moveTo>
                  <a:pt x="0" y="619"/>
                </a:moveTo>
                <a:cubicBezTo>
                  <a:pt x="1680" y="207"/>
                  <a:pt x="3404" y="-1"/>
                  <a:pt x="5134" y="0"/>
                </a:cubicBezTo>
                <a:cubicBezTo>
                  <a:pt x="17063" y="0"/>
                  <a:pt x="26734" y="9670"/>
                  <a:pt x="26734" y="21600"/>
                </a:cubicBezTo>
                <a:cubicBezTo>
                  <a:pt x="26734" y="33529"/>
                  <a:pt x="17063" y="43200"/>
                  <a:pt x="5134" y="43200"/>
                </a:cubicBezTo>
                <a:cubicBezTo>
                  <a:pt x="3900" y="43200"/>
                  <a:pt x="2670" y="43094"/>
                  <a:pt x="1454" y="42884"/>
                </a:cubicBezTo>
                <a:lnTo>
                  <a:pt x="5134" y="21600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7" name="Arc 17">
            <a:extLst>
              <a:ext uri="{FF2B5EF4-FFF2-40B4-BE49-F238E27FC236}">
                <a16:creationId xmlns="" xmlns:a16="http://schemas.microsoft.com/office/drawing/2014/main" id="{E113B3E1-FD36-4AF2-98DF-CCF87D13EBCA}"/>
              </a:ext>
            </a:extLst>
          </p:cNvPr>
          <p:cNvSpPr>
            <a:spLocks/>
          </p:cNvSpPr>
          <p:nvPr/>
        </p:nvSpPr>
        <p:spPr bwMode="auto">
          <a:xfrm>
            <a:off x="10761730" y="3084051"/>
            <a:ext cx="515625" cy="1408972"/>
          </a:xfrm>
          <a:custGeom>
            <a:avLst/>
            <a:gdLst>
              <a:gd name="T0" fmla="*/ 0 w 26956"/>
              <a:gd name="T1" fmla="*/ 0 h 43200"/>
              <a:gd name="T2" fmla="*/ 0 w 26956"/>
              <a:gd name="T3" fmla="*/ 17 h 43200"/>
              <a:gd name="T4" fmla="*/ 1 w 26956"/>
              <a:gd name="T5" fmla="*/ 9 h 43200"/>
              <a:gd name="T6" fmla="*/ 0 60000 65536"/>
              <a:gd name="T7" fmla="*/ 0 60000 65536"/>
              <a:gd name="T8" fmla="*/ 0 60000 65536"/>
              <a:gd name="T9" fmla="*/ 0 w 26956"/>
              <a:gd name="T10" fmla="*/ 0 h 43200"/>
              <a:gd name="T11" fmla="*/ 26956 w 269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956" h="43200" fill="none" extrusionOk="0">
                <a:moveTo>
                  <a:pt x="3149" y="112"/>
                </a:moveTo>
                <a:cubicBezTo>
                  <a:pt x="3882" y="37"/>
                  <a:pt x="4619" y="-1"/>
                  <a:pt x="5356" y="0"/>
                </a:cubicBezTo>
                <a:cubicBezTo>
                  <a:pt x="17285" y="0"/>
                  <a:pt x="26956" y="9670"/>
                  <a:pt x="26956" y="21600"/>
                </a:cubicBezTo>
                <a:cubicBezTo>
                  <a:pt x="26956" y="33529"/>
                  <a:pt x="17285" y="43200"/>
                  <a:pt x="5356" y="43200"/>
                </a:cubicBezTo>
                <a:cubicBezTo>
                  <a:pt x="3549" y="43200"/>
                  <a:pt x="1750" y="42973"/>
                  <a:pt x="-1" y="42525"/>
                </a:cubicBezTo>
              </a:path>
              <a:path w="26956" h="43200" stroke="0" extrusionOk="0">
                <a:moveTo>
                  <a:pt x="3149" y="112"/>
                </a:moveTo>
                <a:cubicBezTo>
                  <a:pt x="3882" y="37"/>
                  <a:pt x="4619" y="-1"/>
                  <a:pt x="5356" y="0"/>
                </a:cubicBezTo>
                <a:cubicBezTo>
                  <a:pt x="17285" y="0"/>
                  <a:pt x="26956" y="9670"/>
                  <a:pt x="26956" y="21600"/>
                </a:cubicBezTo>
                <a:cubicBezTo>
                  <a:pt x="26956" y="33529"/>
                  <a:pt x="17285" y="43200"/>
                  <a:pt x="5356" y="43200"/>
                </a:cubicBezTo>
                <a:cubicBezTo>
                  <a:pt x="3549" y="43200"/>
                  <a:pt x="1750" y="42973"/>
                  <a:pt x="-1" y="42525"/>
                </a:cubicBezTo>
                <a:lnTo>
                  <a:pt x="5356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="" xmlns:a16="http://schemas.microsoft.com/office/drawing/2014/main" id="{C4B220CB-3946-4C24-AF7D-E47D4DC9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501" y="2927499"/>
            <a:ext cx="161239" cy="156552"/>
          </a:xfrm>
          <a:prstGeom prst="ellipse">
            <a:avLst/>
          </a:prstGeom>
          <a:solidFill>
            <a:srgbClr val="F709CA"/>
          </a:solidFill>
          <a:ln w="9525">
            <a:solidFill>
              <a:srgbClr val="C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29" name="Oval 19">
            <a:extLst>
              <a:ext uri="{FF2B5EF4-FFF2-40B4-BE49-F238E27FC236}">
                <a16:creationId xmlns="" xmlns:a16="http://schemas.microsoft.com/office/drawing/2014/main" id="{05A7E3BD-DD53-47C7-B1DB-0835D942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99" y="4356671"/>
            <a:ext cx="161239" cy="156552"/>
          </a:xfrm>
          <a:prstGeom prst="ellipse">
            <a:avLst/>
          </a:prstGeom>
          <a:solidFill>
            <a:srgbClr val="F709CA"/>
          </a:solidFill>
          <a:ln w="9525">
            <a:solidFill>
              <a:srgbClr val="C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0" name="Arc 20">
            <a:extLst>
              <a:ext uri="{FF2B5EF4-FFF2-40B4-BE49-F238E27FC236}">
                <a16:creationId xmlns="" xmlns:a16="http://schemas.microsoft.com/office/drawing/2014/main" id="{D8A23B49-04EA-4DFF-BE41-AA71E04BD8BE}"/>
              </a:ext>
            </a:extLst>
          </p:cNvPr>
          <p:cNvSpPr>
            <a:spLocks/>
          </p:cNvSpPr>
          <p:nvPr/>
        </p:nvSpPr>
        <p:spPr bwMode="auto">
          <a:xfrm>
            <a:off x="10853184" y="1809047"/>
            <a:ext cx="1103471" cy="2829815"/>
          </a:xfrm>
          <a:custGeom>
            <a:avLst/>
            <a:gdLst>
              <a:gd name="T0" fmla="*/ 1 w 32838"/>
              <a:gd name="T1" fmla="*/ 4 h 43200"/>
              <a:gd name="T2" fmla="*/ 0 w 32838"/>
              <a:gd name="T3" fmla="*/ 61 h 43200"/>
              <a:gd name="T4" fmla="*/ 5 w 32838"/>
              <a:gd name="T5" fmla="*/ 33 h 43200"/>
              <a:gd name="T6" fmla="*/ 0 60000 65536"/>
              <a:gd name="T7" fmla="*/ 0 60000 65536"/>
              <a:gd name="T8" fmla="*/ 0 60000 65536"/>
              <a:gd name="T9" fmla="*/ 0 w 32838"/>
              <a:gd name="T10" fmla="*/ 0 h 43200"/>
              <a:gd name="T11" fmla="*/ 32838 w 32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38" h="43200" fill="none" extrusionOk="0">
                <a:moveTo>
                  <a:pt x="1383" y="2379"/>
                </a:moveTo>
                <a:cubicBezTo>
                  <a:pt x="4432" y="815"/>
                  <a:pt x="7810" y="-1"/>
                  <a:pt x="11238" y="0"/>
                </a:cubicBezTo>
                <a:cubicBezTo>
                  <a:pt x="23167" y="0"/>
                  <a:pt x="32838" y="9670"/>
                  <a:pt x="32838" y="21600"/>
                </a:cubicBezTo>
                <a:cubicBezTo>
                  <a:pt x="32838" y="33529"/>
                  <a:pt x="23167" y="43200"/>
                  <a:pt x="11238" y="43200"/>
                </a:cubicBezTo>
                <a:cubicBezTo>
                  <a:pt x="7273" y="43200"/>
                  <a:pt x="3385" y="42108"/>
                  <a:pt x="-1" y="40046"/>
                </a:cubicBezTo>
              </a:path>
              <a:path w="32838" h="43200" stroke="0" extrusionOk="0">
                <a:moveTo>
                  <a:pt x="1383" y="2379"/>
                </a:moveTo>
                <a:cubicBezTo>
                  <a:pt x="4432" y="815"/>
                  <a:pt x="7810" y="-1"/>
                  <a:pt x="11238" y="0"/>
                </a:cubicBezTo>
                <a:cubicBezTo>
                  <a:pt x="23167" y="0"/>
                  <a:pt x="32838" y="9670"/>
                  <a:pt x="32838" y="21600"/>
                </a:cubicBezTo>
                <a:cubicBezTo>
                  <a:pt x="32838" y="33529"/>
                  <a:pt x="23167" y="43200"/>
                  <a:pt x="11238" y="43200"/>
                </a:cubicBezTo>
                <a:cubicBezTo>
                  <a:pt x="7273" y="43200"/>
                  <a:pt x="3385" y="42108"/>
                  <a:pt x="-1" y="40046"/>
                </a:cubicBezTo>
                <a:lnTo>
                  <a:pt x="11238" y="216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1" name="Oval 21">
            <a:extLst>
              <a:ext uri="{FF2B5EF4-FFF2-40B4-BE49-F238E27FC236}">
                <a16:creationId xmlns="" xmlns:a16="http://schemas.microsoft.com/office/drawing/2014/main" id="{4E91D071-A58B-494C-9AC0-22038B63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015" y="1558956"/>
            <a:ext cx="418211" cy="40768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32" name="Text Box 35">
            <a:extLst>
              <a:ext uri="{FF2B5EF4-FFF2-40B4-BE49-F238E27FC236}">
                <a16:creationId xmlns="" xmlns:a16="http://schemas.microsoft.com/office/drawing/2014/main" id="{8ACED0E9-96D2-49E2-96B0-1782358D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613" y="2255143"/>
            <a:ext cx="814587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i="1" dirty="0">
                <a:latin typeface="Times New Roman" panose="02020603050405020304" pitchFamily="18" charset="0"/>
              </a:rPr>
              <a:t>f(t</a:t>
            </a:r>
            <a:r>
              <a:rPr lang="en-US" altLang="en-US" sz="3067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3067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="" xmlns:a16="http://schemas.microsoft.com/office/drawing/2014/main" id="{F71CDF72-1D5E-4269-9DF2-198995A7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4303" y="4386355"/>
            <a:ext cx="814587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i="1" dirty="0">
                <a:latin typeface="Times New Roman" panose="02020603050405020304" pitchFamily="18" charset="0"/>
              </a:rPr>
              <a:t>f(t</a:t>
            </a:r>
            <a:r>
              <a:rPr lang="en-US" altLang="en-US" sz="3067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067" b="1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="" xmlns:a16="http://schemas.microsoft.com/office/drawing/2014/main" id="{32CA8D02-5D39-417A-93DB-3CA9E2E5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5012" y="2553449"/>
            <a:ext cx="814587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dirty="0">
                <a:latin typeface="Times New Roman" panose="02020603050405020304" pitchFamily="18" charset="0"/>
              </a:rPr>
              <a:t>M</a:t>
            </a:r>
            <a:r>
              <a:rPr lang="en-US" altLang="en-US" sz="3067" b="1" baseline="-25000" dirty="0">
                <a:latin typeface="Times New Roman" panose="02020603050405020304" pitchFamily="18" charset="0"/>
              </a:rPr>
              <a:t>0</a:t>
            </a:r>
            <a:endParaRPr lang="en-US" altLang="en-US" sz="3067" b="1" dirty="0">
              <a:latin typeface="Times New Roman" panose="02020603050405020304" pitchFamily="18" charset="0"/>
            </a:endParaRPr>
          </a:p>
        </p:txBody>
      </p:sp>
      <p:sp>
        <p:nvSpPr>
          <p:cNvPr id="35" name="Text Box 38">
            <a:extLst>
              <a:ext uri="{FF2B5EF4-FFF2-40B4-BE49-F238E27FC236}">
                <a16:creationId xmlns="" xmlns:a16="http://schemas.microsoft.com/office/drawing/2014/main" id="{B16F428E-2D0E-44D9-BB17-1056CC60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9667" y="4074541"/>
            <a:ext cx="725571" cy="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67" b="1" dirty="0">
                <a:latin typeface="Times New Roman" panose="02020603050405020304" pitchFamily="18" charset="0"/>
              </a:rPr>
              <a:t>M</a:t>
            </a:r>
            <a:r>
              <a:rPr lang="en-US" altLang="en-US" sz="3067" b="1" baseline="-25000" dirty="0">
                <a:latin typeface="Times New Roman" panose="02020603050405020304" pitchFamily="18" charset="0"/>
              </a:rPr>
              <a:t>1</a:t>
            </a:r>
            <a:endParaRPr lang="en-US" altLang="en-US" sz="3067" b="1" dirty="0">
              <a:latin typeface="Times New Roman" panose="02020603050405020304" pitchFamily="18" charset="0"/>
            </a:endParaRPr>
          </a:p>
        </p:txBody>
      </p:sp>
      <p:sp>
        <p:nvSpPr>
          <p:cNvPr id="36" name="Text Box 39">
            <a:extLst>
              <a:ext uri="{FF2B5EF4-FFF2-40B4-BE49-F238E27FC236}">
                <a16:creationId xmlns="" xmlns:a16="http://schemas.microsoft.com/office/drawing/2014/main" id="{17C59F11-6F00-4077-8F6A-DA3097A5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7957" y="2927499"/>
            <a:ext cx="12764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67" b="1" dirty="0">
                <a:latin typeface="Times New Roman" panose="02020603050405020304" pitchFamily="18" charset="0"/>
              </a:rPr>
              <a:t>(</a:t>
            </a:r>
            <a:r>
              <a:rPr lang="en-US" altLang="en-US" sz="2667" b="1" dirty="0" err="1">
                <a:latin typeface="Times New Roman" panose="02020603050405020304" pitchFamily="18" charset="0"/>
              </a:rPr>
              <a:t>tại</a:t>
            </a:r>
            <a:r>
              <a:rPr lang="en-US" altLang="en-US" sz="2667" b="1" dirty="0">
                <a:latin typeface="Times New Roman" panose="02020603050405020304" pitchFamily="18" charset="0"/>
              </a:rPr>
              <a:t> </a:t>
            </a:r>
            <a:r>
              <a:rPr lang="en-US" altLang="en-US" sz="2667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667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67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="" xmlns:a16="http://schemas.microsoft.com/office/drawing/2014/main" id="{681ADD5F-5317-4813-82BB-38E158B6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423" y="4445001"/>
            <a:ext cx="12311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67" b="1" dirty="0">
                <a:latin typeface="Times New Roman" panose="02020603050405020304" pitchFamily="18" charset="0"/>
              </a:rPr>
              <a:t>(</a:t>
            </a:r>
            <a:r>
              <a:rPr lang="en-US" altLang="en-US" sz="2667" b="1" dirty="0" err="1">
                <a:latin typeface="Times New Roman" panose="02020603050405020304" pitchFamily="18" charset="0"/>
              </a:rPr>
              <a:t>tại</a:t>
            </a:r>
            <a:r>
              <a:rPr lang="en-US" altLang="en-US" sz="2667" b="1" dirty="0">
                <a:latin typeface="Times New Roman" panose="02020603050405020304" pitchFamily="18" charset="0"/>
              </a:rPr>
              <a:t> </a:t>
            </a:r>
            <a:r>
              <a:rPr lang="en-US" altLang="en-US" sz="2667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667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667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32C97CF-7959-4946-A672-793C84CEA1C6}"/>
              </a:ext>
            </a:extLst>
          </p:cNvPr>
          <p:cNvSpPr txBox="1"/>
          <p:nvPr/>
        </p:nvSpPr>
        <p:spPr>
          <a:xfrm>
            <a:off x="10974425" y="1266540"/>
            <a:ext cx="406913" cy="5643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067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FDE3EC-3AB4-49F4-8467-C6D93C8F0DAF}"/>
              </a:ext>
            </a:extLst>
          </p:cNvPr>
          <p:cNvSpPr txBox="1"/>
          <p:nvPr/>
        </p:nvSpPr>
        <p:spPr>
          <a:xfrm>
            <a:off x="10175102" y="5181508"/>
            <a:ext cx="406913" cy="5643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067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42670" y="591529"/>
                <a:ext cx="4068199" cy="801310"/>
              </a:xfrm>
              <a:prstGeom prst="rect">
                <a:avLst/>
              </a:prstGeom>
              <a:solidFill>
                <a:srgbClr val="FF9409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3200" b="1" i="1" dirty="0" smtClean="0">
                        <a:latin typeface="Cambria Math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𝒈</m:t>
                    </m:r>
                    <m:sSup>
                      <m:sSupPr>
                        <m:ctrlPr>
                          <a:rPr lang="en-US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70" y="591529"/>
                <a:ext cx="4068199" cy="801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68309"/>
            <a:ext cx="4599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Thả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do </a:t>
            </a:r>
            <a:endParaRPr 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="" xmlns:a16="http://schemas.microsoft.com/office/drawing/2014/main" id="{02DAF511-25BC-4D5F-9368-FCE829463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052" y="1558956"/>
                <a:ext cx="9343157" cy="5105399"/>
              </a:xfrm>
              <a:prstGeom prst="rect">
                <a:avLst/>
              </a:prstGeom>
              <a:solidFill>
                <a:srgbClr val="FEF9DC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Khi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bi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chuyển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đến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smtClean="0">
                        <a:latin typeface="Cambria Math"/>
                      </a:rPr>
                      <m:t>:</m:t>
                    </m:r>
                  </m:oMath>
                </a14:m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lnSpc>
                    <a:spcPct val="100000"/>
                  </a:lnSpc>
                  <a:buNone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hời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sz="36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𝒕</m:t>
                    </m:r>
                    <m:r>
                      <a:rPr lang="en-US" sz="36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lnSpc>
                    <a:spcPct val="100000"/>
                  </a:lnSpc>
                  <a:buNone/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Quãng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 smtClean="0">
                    <a:latin typeface="Times New Roman" pitchFamily="18" charset="0"/>
                    <a:cs typeface="Times New Roman" pitchFamily="18" charset="0"/>
                  </a:rPr>
                  <a:t>đường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sz="3600" b="1" dirty="0" err="1" smtClean="0">
                    <a:latin typeface="Times New Roman" pitchFamily="18" charset="0"/>
                    <a:cs typeface="Times New Roman" pitchFamily="18" charset="0"/>
                  </a:rPr>
                  <a:t>Vận</a:t>
                </a:r>
                <a:r>
                  <a:rPr lang="en-US" sz="36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tốc</a:t>
                </a:r>
                <a:r>
                  <a:rPr lang="en-US" sz="3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3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bình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bi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đến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3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DAF511-25BC-4D5F-9368-FCE82946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2" y="1558956"/>
                <a:ext cx="9343157" cy="5105399"/>
              </a:xfrm>
              <a:prstGeom prst="rect">
                <a:avLst/>
              </a:prstGeom>
              <a:blipFill rotWithShape="1">
                <a:blip r:embed="rId3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91373" y="5181508"/>
                <a:ext cx="5390811" cy="126073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𝒕𝒃</m:t>
                          </m:r>
                        </m:sub>
                      </m:sSub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36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73" y="5181508"/>
                <a:ext cx="5390811" cy="1260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89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xmlns="" id="{AAAEAD09-9C84-48C8-919F-C148B507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162"/>
            <a:ext cx="3771900" cy="2979953"/>
          </a:xfrm>
          <a:prstGeom prst="rect">
            <a:avLst/>
          </a:prstGeom>
        </p:spPr>
      </p:pic>
      <p:sp>
        <p:nvSpPr>
          <p:cNvPr id="3" name="任意多边形 12">
            <a:extLst>
              <a:ext uri="{FF2B5EF4-FFF2-40B4-BE49-F238E27FC236}">
                <a16:creationId xmlns:a16="http://schemas.microsoft.com/office/drawing/2014/main" xmlns="" id="{9001AB41-D50E-401A-9A7B-F4E0DF9DD857}"/>
              </a:ext>
            </a:extLst>
          </p:cNvPr>
          <p:cNvSpPr>
            <a:spLocks/>
          </p:cNvSpPr>
          <p:nvPr/>
        </p:nvSpPr>
        <p:spPr bwMode="auto">
          <a:xfrm rot="15989525" flipH="1">
            <a:off x="5311211" y="-1790871"/>
            <a:ext cx="3440461" cy="10341839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3 h 4469351"/>
              <a:gd name="T4" fmla="*/ 60560 w 2696561"/>
              <a:gd name="T5" fmla="*/ 295725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1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3 h 4469351"/>
              <a:gd name="T36" fmla="*/ 323404 w 2696561"/>
              <a:gd name="T37" fmla="*/ 193806 h 4469351"/>
              <a:gd name="T38" fmla="*/ 323404 w 2696561"/>
              <a:gd name="T39" fmla="*/ 421484 h 4469351"/>
              <a:gd name="T40" fmla="*/ 323782 w 2696561"/>
              <a:gd name="T41" fmla="*/ 428959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0 h 4469351"/>
              <a:gd name="T54" fmla="*/ 116644 w 2696561"/>
              <a:gd name="T55" fmla="*/ 470654 h 4469351"/>
              <a:gd name="T56" fmla="*/ 110850 w 2696561"/>
              <a:gd name="T57" fmla="*/ 472453 h 4469351"/>
              <a:gd name="T58" fmla="*/ 92257 w 2696561"/>
              <a:gd name="T59" fmla="*/ 474327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AC090"/>
          </a:solidFill>
          <a:ln>
            <a:noFill/>
          </a:ln>
        </p:spPr>
        <p:txBody>
          <a:bodyPr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21335904">
                <a:off x="3816732" y="3080313"/>
                <a:ext cx="80405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3600" b="1" dirty="0" smtClean="0"/>
                  <a:t>t </a:t>
                </a:r>
                <a:r>
                  <a:rPr lang="en-US" sz="3600" b="1" dirty="0" err="1" smtClean="0"/>
                  <a:t>càng</a:t>
                </a:r>
                <a:r>
                  <a:rPr lang="en-US" sz="3600" b="1" dirty="0" smtClean="0"/>
                  <a:t> </a:t>
                </a:r>
                <a:r>
                  <a:rPr lang="en-US" sz="3600" b="1" dirty="0" err="1" smtClean="0"/>
                  <a:t>nhỏ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gần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𝒕𝒃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5904">
                <a:off x="3816732" y="3080313"/>
                <a:ext cx="8040559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273" t="-5831" r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02DAF511-25BC-4D5F-9368-FCE829463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677" y="-16716"/>
                <a:ext cx="9177828" cy="12509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sz="3600" b="1" dirty="0" smtClean="0">
                    <a:latin typeface="Times New Roman" pitchFamily="18" charset="0"/>
                    <a:cs typeface="Times New Roman" pitchFamily="18" charset="0"/>
                  </a:rPr>
                  <a:t>Vận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tốc</a:t>
                </a:r>
                <a:r>
                  <a:rPr lang="en-US" sz="3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3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>
                    <a:latin typeface="Times New Roman" pitchFamily="18" charset="0"/>
                    <a:cs typeface="Times New Roman" pitchFamily="18" charset="0"/>
                  </a:rPr>
                  <a:t>bình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bi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thời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 đến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DAF511-25BC-4D5F-9368-FCE82946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-16716"/>
                <a:ext cx="9177828" cy="1250908"/>
              </a:xfrm>
              <a:prstGeom prst="rect">
                <a:avLst/>
              </a:prstGeom>
              <a:blipFill rotWithShape="1">
                <a:blip r:embed="rId5"/>
                <a:stretch>
                  <a:fillRect l="-1992" b="-4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34573" y="1532345"/>
                <a:ext cx="3305328" cy="100104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𝒕𝒃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73" y="1532345"/>
                <a:ext cx="3305328" cy="10010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662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3620" y="87331"/>
                <a:ext cx="11840901" cy="163729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/>
                      </a:rPr>
                      <m:t>𝒚</m:t>
                    </m:r>
                    <m:r>
                      <a:rPr lang="en-US" sz="4800" b="1" i="1" smtClean="0">
                        <a:latin typeface="Cambria Math"/>
                      </a:rPr>
                      <m:t>=</m:t>
                    </m:r>
                    <m:r>
                      <a:rPr lang="en-US" sz="4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8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4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8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4800" b="1" i="1" smtClean="0">
                        <a:latin typeface="Cambria Math"/>
                      </a:rPr>
                      <m:t>𝒈</m:t>
                    </m:r>
                    <m:sSup>
                      <m:sSup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4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800" dirty="0" smtClean="0"/>
                  <a:t>, </a:t>
                </a:r>
                <a:r>
                  <a:rPr lang="en-US" sz="4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/>
                      </a:rPr>
                      <m:t>𝑔</m:t>
                    </m:r>
                    <m:r>
                      <a:rPr lang="en-US" sz="4800" i="1" dirty="0" smtClean="0">
                        <a:latin typeface="Cambria Math"/>
                      </a:rPr>
                      <m:t>=10</m:t>
                    </m:r>
                    <m:r>
                      <a:rPr lang="en-US" sz="4800" b="0" i="1" dirty="0" smtClean="0">
                        <a:latin typeface="Cambria Math"/>
                      </a:rPr>
                      <m:t>𝑚</m:t>
                    </m:r>
                    <m:r>
                      <a:rPr lang="en-US" sz="4800" b="0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4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4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48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800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, ∆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620" y="87331"/>
                <a:ext cx="11840901" cy="1637296"/>
              </a:xfrm>
              <a:blipFill rotWithShape="1">
                <a:blip r:embed="rId2"/>
                <a:stretch>
                  <a:fillRect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487121"/>
                  </p:ext>
                </p:extLst>
              </p:nvPr>
            </p:nvGraphicFramePr>
            <p:xfrm>
              <a:off x="272647" y="1817226"/>
              <a:ext cx="11521955" cy="481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234"/>
                    <a:gridCol w="2395960"/>
                    <a:gridCol w="2592729"/>
                    <a:gridCol w="2210764"/>
                    <a:gridCol w="2986268"/>
                  </a:tblGrid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𝟎𝟎𝟓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44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44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𝑡𝑏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487121"/>
                  </p:ext>
                </p:extLst>
              </p:nvPr>
            </p:nvGraphicFramePr>
            <p:xfrm>
              <a:off x="272647" y="1817226"/>
              <a:ext cx="11521955" cy="481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6234"/>
                    <a:gridCol w="2395960"/>
                    <a:gridCol w="2592729"/>
                    <a:gridCol w="2210764"/>
                    <a:gridCol w="2986268"/>
                  </a:tblGrid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7" r="-763014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980" r="-325191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3897" r="-200000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7017" r="-135359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5918" b="-299495"/>
                          </a:stretch>
                        </a:blipFill>
                      </a:tcPr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7" t="-100000" r="-763014" b="-1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7" t="-201015" r="-763014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7" t="-299495" r="-763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3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3620" y="110481"/>
                <a:ext cx="11840901" cy="163729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/>
                      </a:rPr>
                      <m:t>𝒚</m:t>
                    </m:r>
                    <m:r>
                      <a:rPr lang="en-US" sz="4800" b="1" i="1" smtClean="0">
                        <a:latin typeface="Cambria Math"/>
                      </a:rPr>
                      <m:t>=</m:t>
                    </m:r>
                    <m:r>
                      <a:rPr lang="en-US" sz="4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8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4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8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4800" b="1" i="1" smtClean="0">
                        <a:latin typeface="Cambria Math"/>
                      </a:rPr>
                      <m:t>𝒈</m:t>
                    </m:r>
                    <m:sSup>
                      <m:sSupPr>
                        <m:ctrlPr>
                          <a:rPr lang="en-US" sz="4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4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800" dirty="0" smtClean="0"/>
                  <a:t>, </a:t>
                </a:r>
                <a:r>
                  <a:rPr lang="en-US" sz="4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/>
                      </a:rPr>
                      <m:t>𝑔</m:t>
                    </m:r>
                    <m:r>
                      <a:rPr lang="en-US" sz="4800" i="1" dirty="0" smtClean="0">
                        <a:latin typeface="Cambria Math"/>
                      </a:rPr>
                      <m:t>=10</m:t>
                    </m:r>
                    <m:r>
                      <a:rPr lang="en-US" sz="4800" b="0" i="1" dirty="0" smtClean="0">
                        <a:latin typeface="Cambria Math"/>
                      </a:rPr>
                      <m:t>𝑚</m:t>
                    </m:r>
                    <m:r>
                      <a:rPr lang="en-US" sz="4800" b="0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4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4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48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800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, ∆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620" y="110481"/>
                <a:ext cx="11840901" cy="1637296"/>
              </a:xfrm>
              <a:blipFill rotWithShape="1">
                <a:blip r:embed="rId2"/>
                <a:stretch>
                  <a:fillRect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203162"/>
                  </p:ext>
                </p:extLst>
              </p:nvPr>
            </p:nvGraphicFramePr>
            <p:xfrm>
              <a:off x="272647" y="1817226"/>
              <a:ext cx="11521955" cy="481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591"/>
                    <a:gridCol w="2245489"/>
                    <a:gridCol w="2592729"/>
                    <a:gridCol w="2476982"/>
                    <a:gridCol w="3125164"/>
                  </a:tblGrid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4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𝟎𝟎𝟓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4400" b="1" i="1" smtClean="0">
                                    <a:latin typeface="Cambria Math"/>
                                  </a:rPr>
                                  <m:t>𝟎𝟎𝟎𝟏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44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0.001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0.0001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44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0.1005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.0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501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0.010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0.001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000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𝑡𝑏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10.05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0.00</m:t>
                                </m:r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4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203162"/>
                  </p:ext>
                </p:extLst>
              </p:nvPr>
            </p:nvGraphicFramePr>
            <p:xfrm>
              <a:off x="272647" y="1817226"/>
              <a:ext cx="11521955" cy="481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591"/>
                    <a:gridCol w="2245489"/>
                    <a:gridCol w="2592729"/>
                    <a:gridCol w="2476982"/>
                    <a:gridCol w="3125164"/>
                  </a:tblGrid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r="-967797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238" r="-364228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06" r="-216235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39409" r="-126355" b="-2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616" b="-299495"/>
                          </a:stretch>
                        </a:blipFill>
                      </a:tcPr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100000" r="-967797" b="-1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238" t="-100000" r="-364228" b="-1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06" t="-100000" r="-216235" b="-1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39409" t="-100000" r="-126355" b="-19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616" t="-100000" b="-199495"/>
                          </a:stretch>
                        </a:blipFill>
                      </a:tcPr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201015" r="-967797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238" t="-201015" r="-364228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06" t="-201015" r="-216235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39409" t="-201015" r="-126355" b="-10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616" t="-201015" b="-100508"/>
                          </a:stretch>
                        </a:blipFill>
                      </a:tcPr>
                    </a:tc>
                  </a:tr>
                  <a:tr h="1204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299495" r="-9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8238" t="-299495" r="-364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06" t="-299495" r="-216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39409" t="-299495" r="-126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616" t="-2994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31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4">
            <a:extLst>
              <a:ext uri="{FF2B5EF4-FFF2-40B4-BE49-F238E27FC236}">
                <a16:creationId xmlns:a16="http://schemas.microsoft.com/office/drawing/2014/main" xmlns="" id="{3E124B97-17B7-4D90-8C6A-885B06F1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3" y="-111133"/>
            <a:ext cx="11015931" cy="6969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9655" y="984738"/>
            <a:ext cx="7554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40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1" y="1603276"/>
                <a:ext cx="9383150" cy="2332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𝒕𝒃</m:t>
                        </m:r>
                      </m:sub>
                    </m:sSub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i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36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i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6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i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nhanh</a:t>
                </a:r>
                <a:r>
                  <a:rPr lang="en-US" sz="3600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chậm</a:t>
                </a: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𝒕𝒃</m:t>
                        </m:r>
                      </m:sub>
                    </m:sSub>
                    <m:r>
                      <a:rPr lang="en-US" sz="4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4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vận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603276"/>
                <a:ext cx="9383150" cy="2332946"/>
              </a:xfrm>
              <a:prstGeom prst="rect">
                <a:avLst/>
              </a:prstGeom>
              <a:blipFill rotWithShape="0">
                <a:blip r:embed="rId3"/>
                <a:stretch>
                  <a:fillRect l="-1949" r="-1949" b="-7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76004" y="5430487"/>
                <a:ext cx="5154873" cy="113095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3200" b="1" i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3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32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04" y="5430487"/>
                <a:ext cx="5154873" cy="11309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9655" y="4554760"/>
                <a:ext cx="10019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b="1" u="sng" dirty="0" err="1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vận</a:t>
                </a:r>
                <a:r>
                  <a:rPr lang="en-US" sz="3600" b="1" u="sng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u="sng" dirty="0" err="1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3600" b="1" u="sng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u="sng" dirty="0" err="1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3600" b="1" u="sng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b="1" u="sng" dirty="0" err="1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600" b="1" u="sng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 </a:t>
                </a:r>
                <a:r>
                  <a:rPr lang="en-US" sz="3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là: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5" y="4554760"/>
                <a:ext cx="1001955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87" t="-15094" r="-365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56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 advClick="0" advTm="4000">
        <p15:prstTrans prst="peelOff"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1CC5266-749E-4895-86DF-AC33F941E2A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01.14.01"/>
</p:tagLst>
</file>

<file path=ppt/theme/theme1.xml><?xml version="1.0" encoding="utf-8"?>
<a:theme xmlns:a="http://schemas.openxmlformats.org/drawingml/2006/main" name="Office Theme">
  <a:themeElements>
    <a:clrScheme name="自定义 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0C0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1665</Words>
  <Application>Microsoft Office PowerPoint</Application>
  <PresentationFormat>Custom</PresentationFormat>
  <Paragraphs>152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y=f(t)=1/2 gt^2, xét g=10m/s^2, t_0=1 ∆t=t_1-t_0, ∆f=f(t_1 )-f(t_0)</vt:lpstr>
      <vt:lpstr>y=f(t)=1/2 gt^2, xét g=10m/s^2, t_0=1 ∆t=t_1-t_0, ∆f=f(t_1 )-f(t_0)</vt:lpstr>
      <vt:lpstr>PowerPoint Presentation</vt:lpstr>
      <vt:lpstr>PowerPoint Presentation</vt:lpstr>
      <vt:lpstr>PowerPoint Presentation</vt:lpstr>
      <vt:lpstr>PowerPoint Presentation</vt:lpstr>
      <vt:lpstr>Chú ý: - Đại lượng ∆x=x-x_0 được gọi là số gia của đối số tại〖 x〗_0. - Đại lượng ∆y=f(x_0+∆x)-f(x_0) được gọi là số gia tương ứng của hàm số. f^′ (x_0 )=〖lim〗_(x→x_0 )⁡〖(f(x)-f(x_0))/(x-x_0 )=〖lim〗_(∆x→0)⁡〖∆y/∆x〗 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HOẠT ĐỘNG CỦNG CỐ</vt:lpstr>
      <vt:lpstr>HƯỚNG DẪN VỀ NHÀ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01.14.01</dc:title>
  <dc:creator>WIN7</dc:creator>
  <cp:lastModifiedBy>Dương Nguyễn Quốc</cp:lastModifiedBy>
  <cp:revision>278</cp:revision>
  <dcterms:created xsi:type="dcterms:W3CDTF">2017-08-18T03:02:00Z</dcterms:created>
  <dcterms:modified xsi:type="dcterms:W3CDTF">2021-03-10T08:56:26Z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