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2" r:id="rId5"/>
    <p:sldId id="263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34587" autoAdjust="0"/>
    <p:restoredTop sz="86457" autoAdjust="0"/>
  </p:normalViewPr>
  <p:slideViewPr>
    <p:cSldViewPr>
      <p:cViewPr varScale="1">
        <p:scale>
          <a:sx n="88" d="100"/>
          <a:sy n="88" d="100"/>
        </p:scale>
        <p:origin x="-2002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3FB6F-49AA-4972-8375-D46D9D556D3E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73C03-D576-43D8-866A-DD4688192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983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3FB6F-49AA-4972-8375-D46D9D556D3E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73C03-D576-43D8-866A-DD4688192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875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3FB6F-49AA-4972-8375-D46D9D556D3E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73C03-D576-43D8-866A-DD4688192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00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3FB6F-49AA-4972-8375-D46D9D556D3E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73C03-D576-43D8-866A-DD4688192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995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3FB6F-49AA-4972-8375-D46D9D556D3E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73C03-D576-43D8-866A-DD4688192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90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3FB6F-49AA-4972-8375-D46D9D556D3E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73C03-D576-43D8-866A-DD4688192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159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3FB6F-49AA-4972-8375-D46D9D556D3E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73C03-D576-43D8-866A-DD4688192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995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3FB6F-49AA-4972-8375-D46D9D556D3E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73C03-D576-43D8-866A-DD4688192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527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3FB6F-49AA-4972-8375-D46D9D556D3E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73C03-D576-43D8-866A-DD4688192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099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3FB6F-49AA-4972-8375-D46D9D556D3E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73C03-D576-43D8-866A-DD4688192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211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3FB6F-49AA-4972-8375-D46D9D556D3E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73C03-D576-43D8-866A-DD4688192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132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3FB6F-49AA-4972-8375-D46D9D556D3E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73C03-D576-43D8-866A-DD4688192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000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Picture 9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438" y="3767138"/>
            <a:ext cx="4016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438" y="3767138"/>
            <a:ext cx="4016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50" y="3432175"/>
            <a:ext cx="328613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loud 5"/>
          <p:cNvSpPr/>
          <p:nvPr/>
        </p:nvSpPr>
        <p:spPr>
          <a:xfrm flipH="1">
            <a:off x="1736725" y="130175"/>
            <a:ext cx="5395913" cy="2189163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>
                <a:solidFill>
                  <a:srgbClr val="FF0000"/>
                </a:solidFill>
              </a:rPr>
              <a:t>Đội đỏ câu 1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613" y="2946400"/>
            <a:ext cx="4016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077" y="2932113"/>
            <a:ext cx="4016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25" y="2611438"/>
            <a:ext cx="328613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loud 10"/>
          <p:cNvSpPr/>
          <p:nvPr/>
        </p:nvSpPr>
        <p:spPr>
          <a:xfrm flipH="1">
            <a:off x="1736725" y="130175"/>
            <a:ext cx="5395913" cy="2189163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>
                <a:solidFill>
                  <a:srgbClr val="FF0000"/>
                </a:solidFill>
              </a:rPr>
              <a:t>Đội đỏ câu 2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6163" y="3021013"/>
            <a:ext cx="330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9400" y="3802063"/>
            <a:ext cx="401638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9400" y="3802063"/>
            <a:ext cx="401638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5438" y="3463925"/>
            <a:ext cx="3095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Cloud 26"/>
          <p:cNvSpPr/>
          <p:nvPr/>
        </p:nvSpPr>
        <p:spPr>
          <a:xfrm flipH="1">
            <a:off x="1697895" y="130968"/>
            <a:ext cx="5395913" cy="2189163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>
                <a:solidFill>
                  <a:srgbClr val="002060"/>
                </a:solidFill>
              </a:rPr>
              <a:t>Đội vàng câu 1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0438" y="3298825"/>
            <a:ext cx="403225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0438" y="3298825"/>
            <a:ext cx="403225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6475" y="2968625"/>
            <a:ext cx="30956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Cloud 30"/>
          <p:cNvSpPr/>
          <p:nvPr/>
        </p:nvSpPr>
        <p:spPr>
          <a:xfrm flipH="1">
            <a:off x="1697101" y="267493"/>
            <a:ext cx="5395913" cy="2189163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>
                <a:solidFill>
                  <a:srgbClr val="002060"/>
                </a:solidFill>
              </a:rPr>
              <a:t>Đội vàng câu 2</a:t>
            </a:r>
          </a:p>
        </p:txBody>
      </p:sp>
      <p:sp>
        <p:nvSpPr>
          <p:cNvPr id="44" name="Sun 43"/>
          <p:cNvSpPr/>
          <p:nvPr/>
        </p:nvSpPr>
        <p:spPr>
          <a:xfrm>
            <a:off x="7366000" y="19050"/>
            <a:ext cx="1443038" cy="1443038"/>
          </a:xfrm>
          <a:prstGeom prst="sun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vi-VN"/>
          </a:p>
        </p:txBody>
      </p:sp>
      <p:sp>
        <p:nvSpPr>
          <p:cNvPr id="45" name="Oval 44"/>
          <p:cNvSpPr/>
          <p:nvPr/>
        </p:nvSpPr>
        <p:spPr>
          <a:xfrm>
            <a:off x="7751763" y="403225"/>
            <a:ext cx="671512" cy="673100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vi-VN"/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7675563" y="600075"/>
            <a:ext cx="8445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NI-Times" pitchFamily="2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NI-Times" pitchFamily="2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NI-Times" pitchFamily="2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NI-Times" pitchFamily="2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NI-Times" pitchFamily="2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NI-Times" pitchFamily="2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NI-Times" pitchFamily="2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NI-Times" pitchFamily="2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NI-Times" pitchFamily="2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200" b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HẾT GIỜ</a:t>
            </a:r>
            <a:endParaRPr lang="vi-VN" altLang="en-US" sz="1200" b="1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7" name="clock tick.wma">
            <a:hlinkClick r:id="" action="ppaction://media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4988" y="1057275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Cloud 47"/>
          <p:cNvSpPr/>
          <p:nvPr/>
        </p:nvSpPr>
        <p:spPr>
          <a:xfrm>
            <a:off x="7366000" y="833438"/>
            <a:ext cx="1520825" cy="784225"/>
          </a:xfrm>
          <a:prstGeom prst="cloud">
            <a:avLst/>
          </a:prstGeom>
          <a:solidFill>
            <a:schemeClr val="bg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vi-VN"/>
          </a:p>
        </p:txBody>
      </p:sp>
      <p:sp>
        <p:nvSpPr>
          <p:cNvPr id="51" name="Rectangle 50"/>
          <p:cNvSpPr/>
          <p:nvPr/>
        </p:nvSpPr>
        <p:spPr>
          <a:xfrm>
            <a:off x="25400" y="5969000"/>
            <a:ext cx="241300" cy="266700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53" name="Rectangle 52"/>
          <p:cNvSpPr/>
          <p:nvPr/>
        </p:nvSpPr>
        <p:spPr>
          <a:xfrm>
            <a:off x="25400" y="5681663"/>
            <a:ext cx="241300" cy="266700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55" name="Rectangle 54"/>
          <p:cNvSpPr/>
          <p:nvPr/>
        </p:nvSpPr>
        <p:spPr>
          <a:xfrm>
            <a:off x="25400" y="5392738"/>
            <a:ext cx="241300" cy="266700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>
                <a:solidFill>
                  <a:schemeClr val="bg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54" name="Rectangle 53"/>
          <p:cNvSpPr/>
          <p:nvPr/>
        </p:nvSpPr>
        <p:spPr>
          <a:xfrm>
            <a:off x="767840" y="3901183"/>
            <a:ext cx="3377848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3200" b="1" dirty="0" err="1">
                <a:ln w="9525">
                  <a:solidFill>
                    <a:srgbClr val="FFFF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Đội</a:t>
            </a:r>
            <a:r>
              <a:rPr lang="en-US" sz="3200" b="1" dirty="0">
                <a:ln w="9525">
                  <a:solidFill>
                    <a:srgbClr val="FFFF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n w="9525">
                  <a:solidFill>
                    <a:srgbClr val="FFFF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đỏ</a:t>
            </a:r>
            <a:r>
              <a:rPr lang="en-US" sz="3200" b="1" dirty="0">
                <a:ln w="9525">
                  <a:solidFill>
                    <a:srgbClr val="FFFF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n w="9525">
                  <a:solidFill>
                    <a:srgbClr val="FFFF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3200" b="1" dirty="0">
                <a:ln w="9525">
                  <a:solidFill>
                    <a:srgbClr val="FFFF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3200" b="1" dirty="0" err="1">
                <a:ln w="9525">
                  <a:solidFill>
                    <a:srgbClr val="FFFF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endParaRPr lang="en-US" sz="3200" b="1" dirty="0">
              <a:ln w="9525">
                <a:solidFill>
                  <a:srgbClr val="FFFF00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5400" y="5105400"/>
            <a:ext cx="241300" cy="266700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>
                <a:solidFill>
                  <a:schemeClr val="bg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56" name="Rectangle 55"/>
          <p:cNvSpPr/>
          <p:nvPr/>
        </p:nvSpPr>
        <p:spPr>
          <a:xfrm>
            <a:off x="798646" y="3927187"/>
            <a:ext cx="3377848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3200" b="1" dirty="0" err="1">
                <a:ln w="9525">
                  <a:solidFill>
                    <a:srgbClr val="FFFF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Đội</a:t>
            </a:r>
            <a:r>
              <a:rPr lang="en-US" sz="3200" b="1" dirty="0">
                <a:ln w="9525">
                  <a:solidFill>
                    <a:srgbClr val="FFFF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n w="9525">
                  <a:solidFill>
                    <a:srgbClr val="FFFF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đỏ</a:t>
            </a:r>
            <a:r>
              <a:rPr lang="en-US" sz="3200" b="1" dirty="0">
                <a:ln w="9525">
                  <a:solidFill>
                    <a:srgbClr val="FFFF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n w="9525">
                  <a:solidFill>
                    <a:srgbClr val="FFFF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3200" b="1" dirty="0">
                <a:ln w="9525">
                  <a:solidFill>
                    <a:srgbClr val="FFFF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3200" b="1" dirty="0" err="1">
                <a:ln w="9525">
                  <a:solidFill>
                    <a:srgbClr val="FFFF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endParaRPr lang="en-US" sz="3200" b="1" dirty="0">
              <a:ln w="9525">
                <a:solidFill>
                  <a:srgbClr val="FFFF00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5400" y="4816475"/>
            <a:ext cx="241300" cy="266700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>
                <a:solidFill>
                  <a:schemeClr val="bg1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5400" y="4529138"/>
            <a:ext cx="241300" cy="266700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>
                <a:solidFill>
                  <a:schemeClr val="bg1">
                    <a:lumMod val="50000"/>
                  </a:schemeClr>
                </a:solidFill>
              </a:rPr>
              <a:t>5</a:t>
            </a:r>
          </a:p>
        </p:txBody>
      </p:sp>
      <p:sp>
        <p:nvSpPr>
          <p:cNvPr id="63" name="Rectangle 62"/>
          <p:cNvSpPr/>
          <p:nvPr/>
        </p:nvSpPr>
        <p:spPr>
          <a:xfrm>
            <a:off x="25400" y="4241800"/>
            <a:ext cx="241300" cy="266700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>
                <a:solidFill>
                  <a:schemeClr val="bg1">
                    <a:lumMod val="50000"/>
                  </a:schemeClr>
                </a:solidFill>
              </a:rPr>
              <a:t>6</a:t>
            </a:r>
          </a:p>
        </p:txBody>
      </p:sp>
      <p:sp>
        <p:nvSpPr>
          <p:cNvPr id="65" name="Rectangle 64"/>
          <p:cNvSpPr/>
          <p:nvPr/>
        </p:nvSpPr>
        <p:spPr>
          <a:xfrm>
            <a:off x="25400" y="3952875"/>
            <a:ext cx="241300" cy="266700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>
                <a:solidFill>
                  <a:schemeClr val="bg1">
                    <a:lumMod val="50000"/>
                  </a:schemeClr>
                </a:solidFill>
              </a:rPr>
              <a:t>7</a:t>
            </a:r>
          </a:p>
        </p:txBody>
      </p:sp>
      <p:sp>
        <p:nvSpPr>
          <p:cNvPr id="67" name="Rectangle 66"/>
          <p:cNvSpPr/>
          <p:nvPr/>
        </p:nvSpPr>
        <p:spPr>
          <a:xfrm>
            <a:off x="25400" y="3665538"/>
            <a:ext cx="241300" cy="266700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>
                <a:solidFill>
                  <a:schemeClr val="bg1">
                    <a:lumMod val="50000"/>
                  </a:schemeClr>
                </a:solidFill>
              </a:rPr>
              <a:t>8</a:t>
            </a:r>
          </a:p>
        </p:txBody>
      </p:sp>
      <p:sp>
        <p:nvSpPr>
          <p:cNvPr id="69" name="Rectangle 68"/>
          <p:cNvSpPr/>
          <p:nvPr/>
        </p:nvSpPr>
        <p:spPr>
          <a:xfrm>
            <a:off x="25400" y="3378200"/>
            <a:ext cx="241300" cy="266700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>
                <a:solidFill>
                  <a:schemeClr val="bg1">
                    <a:lumMod val="50000"/>
                  </a:schemeClr>
                </a:solidFill>
              </a:rPr>
              <a:t>9</a:t>
            </a:r>
          </a:p>
        </p:txBody>
      </p:sp>
      <p:sp>
        <p:nvSpPr>
          <p:cNvPr id="71" name="Rectangle 70"/>
          <p:cNvSpPr/>
          <p:nvPr/>
        </p:nvSpPr>
        <p:spPr>
          <a:xfrm>
            <a:off x="25400" y="3089275"/>
            <a:ext cx="241300" cy="266700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>
                <a:solidFill>
                  <a:schemeClr val="bg1">
                    <a:lumMod val="50000"/>
                  </a:schemeClr>
                </a:solidFill>
              </a:rPr>
              <a:t>X</a:t>
            </a:r>
          </a:p>
        </p:txBody>
      </p:sp>
      <p:sp>
        <p:nvSpPr>
          <p:cNvPr id="73" name="Rectangle 72"/>
          <p:cNvSpPr/>
          <p:nvPr/>
        </p:nvSpPr>
        <p:spPr>
          <a:xfrm>
            <a:off x="25400" y="2801938"/>
            <a:ext cx="241300" cy="266700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10532" y="2716180"/>
            <a:ext cx="4354077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3200" b="1" dirty="0">
                <a:ln w="9525">
                  <a:solidFill>
                    <a:srgbClr val="FFFF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Calibri (Body)"/>
              </a:rPr>
              <a:t>CHÚC </a:t>
            </a:r>
            <a:r>
              <a:rPr lang="en-US" sz="3200" b="1" dirty="0">
                <a:ln w="9525">
                  <a:solidFill>
                    <a:srgbClr val="FFFF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Calibri (Body)"/>
              </a:rPr>
              <a:t>MỪNG ĐỘI </a:t>
            </a:r>
            <a:r>
              <a:rPr lang="en-US" sz="3200" b="1" dirty="0">
                <a:ln w="9525">
                  <a:solidFill>
                    <a:srgbClr val="FFFF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Calibri (Body)"/>
              </a:rPr>
              <a:t>ĐỎ</a:t>
            </a:r>
          </a:p>
        </p:txBody>
      </p:sp>
      <p:sp>
        <p:nvSpPr>
          <p:cNvPr id="75" name="Rectangle 74"/>
          <p:cNvSpPr/>
          <p:nvPr/>
        </p:nvSpPr>
        <p:spPr>
          <a:xfrm>
            <a:off x="8877300" y="6121400"/>
            <a:ext cx="241300" cy="266700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77" name="Rectangle 76"/>
          <p:cNvSpPr/>
          <p:nvPr/>
        </p:nvSpPr>
        <p:spPr>
          <a:xfrm>
            <a:off x="8877300" y="5834063"/>
            <a:ext cx="241300" cy="266700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79" name="Rectangle 78"/>
          <p:cNvSpPr/>
          <p:nvPr/>
        </p:nvSpPr>
        <p:spPr>
          <a:xfrm>
            <a:off x="8877300" y="5545138"/>
            <a:ext cx="241300" cy="266700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>
                <a:solidFill>
                  <a:schemeClr val="bg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78" name="Rectangle 77"/>
          <p:cNvSpPr/>
          <p:nvPr/>
        </p:nvSpPr>
        <p:spPr>
          <a:xfrm>
            <a:off x="4693126" y="3924012"/>
            <a:ext cx="3726085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3200" b="1" dirty="0" err="1">
                <a:ln w="9525">
                  <a:solidFill>
                    <a:srgbClr val="FF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Đội</a:t>
            </a:r>
            <a:r>
              <a:rPr lang="en-US" sz="3200" b="1" dirty="0">
                <a:ln w="9525">
                  <a:solidFill>
                    <a:srgbClr val="FF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en-US" sz="3200" b="1" dirty="0" err="1">
                <a:ln w="9525">
                  <a:solidFill>
                    <a:srgbClr val="FF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vàng</a:t>
            </a:r>
            <a:r>
              <a:rPr lang="en-US" sz="3200" b="1" dirty="0">
                <a:ln w="9525">
                  <a:solidFill>
                    <a:srgbClr val="FF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en-US" sz="3200" b="1" dirty="0" err="1">
                <a:ln w="9525">
                  <a:solidFill>
                    <a:srgbClr val="FF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được</a:t>
            </a:r>
            <a:r>
              <a:rPr lang="en-US" sz="3200" b="1" dirty="0">
                <a:ln w="9525">
                  <a:solidFill>
                    <a:srgbClr val="FF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1 </a:t>
            </a:r>
            <a:r>
              <a:rPr lang="en-US" sz="3200" b="1" dirty="0" err="1">
                <a:ln w="9525">
                  <a:solidFill>
                    <a:srgbClr val="FF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quả</a:t>
            </a:r>
            <a:endParaRPr lang="en-US" sz="3200" b="1" dirty="0">
              <a:ln w="9525">
                <a:solidFill>
                  <a:srgbClr val="FF0000"/>
                </a:solidFill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8877300" y="5257800"/>
            <a:ext cx="241300" cy="266700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>
                <a:solidFill>
                  <a:schemeClr val="bg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80" name="Rectangle 79"/>
          <p:cNvSpPr/>
          <p:nvPr/>
        </p:nvSpPr>
        <p:spPr>
          <a:xfrm>
            <a:off x="4794028" y="3898770"/>
            <a:ext cx="3726085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3200" b="1" dirty="0" err="1">
                <a:ln w="9525">
                  <a:solidFill>
                    <a:srgbClr val="FF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Đội</a:t>
            </a:r>
            <a:r>
              <a:rPr lang="en-US" sz="3200" b="1" dirty="0">
                <a:ln w="9525">
                  <a:solidFill>
                    <a:srgbClr val="FF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en-US" sz="3200" b="1" dirty="0" err="1">
                <a:ln w="9525">
                  <a:solidFill>
                    <a:srgbClr val="FF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vàng</a:t>
            </a:r>
            <a:r>
              <a:rPr lang="en-US" sz="3200" b="1" dirty="0">
                <a:ln w="9525">
                  <a:solidFill>
                    <a:srgbClr val="FF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en-US" sz="3200" b="1" dirty="0" err="1">
                <a:ln w="9525">
                  <a:solidFill>
                    <a:srgbClr val="FF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được</a:t>
            </a:r>
            <a:r>
              <a:rPr lang="en-US" sz="3200" b="1" dirty="0">
                <a:ln w="9525">
                  <a:solidFill>
                    <a:srgbClr val="FF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2 </a:t>
            </a:r>
            <a:r>
              <a:rPr lang="en-US" sz="3200" b="1" dirty="0" err="1">
                <a:ln w="9525">
                  <a:solidFill>
                    <a:srgbClr val="FF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quả</a:t>
            </a:r>
            <a:endParaRPr lang="en-US" sz="3200" b="1" dirty="0">
              <a:ln w="9525">
                <a:solidFill>
                  <a:srgbClr val="FF0000"/>
                </a:solidFill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8877300" y="4968875"/>
            <a:ext cx="241300" cy="266700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>
                <a:solidFill>
                  <a:schemeClr val="bg1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85" name="Rectangle 84"/>
          <p:cNvSpPr/>
          <p:nvPr/>
        </p:nvSpPr>
        <p:spPr>
          <a:xfrm>
            <a:off x="8877300" y="4681538"/>
            <a:ext cx="241300" cy="266700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>
                <a:solidFill>
                  <a:schemeClr val="bg1">
                    <a:lumMod val="50000"/>
                  </a:schemeClr>
                </a:solidFill>
              </a:rPr>
              <a:t>5</a:t>
            </a:r>
          </a:p>
        </p:txBody>
      </p:sp>
      <p:sp>
        <p:nvSpPr>
          <p:cNvPr id="87" name="Rectangle 86"/>
          <p:cNvSpPr/>
          <p:nvPr/>
        </p:nvSpPr>
        <p:spPr>
          <a:xfrm>
            <a:off x="8877300" y="4394200"/>
            <a:ext cx="241300" cy="266700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>
                <a:solidFill>
                  <a:schemeClr val="bg1">
                    <a:lumMod val="50000"/>
                  </a:schemeClr>
                </a:solidFill>
              </a:rPr>
              <a:t>6</a:t>
            </a:r>
          </a:p>
        </p:txBody>
      </p:sp>
      <p:sp>
        <p:nvSpPr>
          <p:cNvPr id="89" name="Rectangle 88"/>
          <p:cNvSpPr/>
          <p:nvPr/>
        </p:nvSpPr>
        <p:spPr>
          <a:xfrm>
            <a:off x="8877300" y="4105275"/>
            <a:ext cx="241300" cy="266700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>
                <a:solidFill>
                  <a:schemeClr val="bg1">
                    <a:lumMod val="50000"/>
                  </a:schemeClr>
                </a:solidFill>
              </a:rPr>
              <a:t>7</a:t>
            </a:r>
          </a:p>
        </p:txBody>
      </p:sp>
      <p:sp>
        <p:nvSpPr>
          <p:cNvPr id="91" name="Rectangle 90"/>
          <p:cNvSpPr/>
          <p:nvPr/>
        </p:nvSpPr>
        <p:spPr>
          <a:xfrm>
            <a:off x="8877300" y="3817938"/>
            <a:ext cx="241300" cy="266700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>
                <a:solidFill>
                  <a:schemeClr val="bg1">
                    <a:lumMod val="50000"/>
                  </a:schemeClr>
                </a:solidFill>
              </a:rPr>
              <a:t>8</a:t>
            </a:r>
          </a:p>
        </p:txBody>
      </p:sp>
      <p:sp>
        <p:nvSpPr>
          <p:cNvPr id="93" name="Rectangle 92"/>
          <p:cNvSpPr/>
          <p:nvPr/>
        </p:nvSpPr>
        <p:spPr>
          <a:xfrm>
            <a:off x="8877300" y="3530600"/>
            <a:ext cx="241300" cy="266700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>
                <a:solidFill>
                  <a:schemeClr val="bg1">
                    <a:lumMod val="50000"/>
                  </a:schemeClr>
                </a:solidFill>
              </a:rPr>
              <a:t>9</a:t>
            </a:r>
          </a:p>
        </p:txBody>
      </p:sp>
      <p:sp>
        <p:nvSpPr>
          <p:cNvPr id="95" name="Rectangle 94"/>
          <p:cNvSpPr/>
          <p:nvPr/>
        </p:nvSpPr>
        <p:spPr>
          <a:xfrm>
            <a:off x="8877300" y="3241675"/>
            <a:ext cx="241300" cy="266700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>
                <a:solidFill>
                  <a:schemeClr val="bg1">
                    <a:lumMod val="50000"/>
                  </a:schemeClr>
                </a:solidFill>
              </a:rPr>
              <a:t>X</a:t>
            </a:r>
          </a:p>
        </p:txBody>
      </p:sp>
      <p:sp>
        <p:nvSpPr>
          <p:cNvPr id="97" name="Rectangle 96"/>
          <p:cNvSpPr/>
          <p:nvPr/>
        </p:nvSpPr>
        <p:spPr>
          <a:xfrm>
            <a:off x="8877300" y="2954338"/>
            <a:ext cx="241300" cy="266700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4145688" y="2716180"/>
            <a:ext cx="4924746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3200" b="1" dirty="0">
                <a:ln w="9525">
                  <a:solidFill>
                    <a:srgbClr val="FF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Calibri (Body)"/>
              </a:rPr>
              <a:t>CHÚC MỪNG ĐỘI </a:t>
            </a:r>
            <a:r>
              <a:rPr lang="en-US" sz="3200" b="1" dirty="0">
                <a:ln w="9525">
                  <a:solidFill>
                    <a:srgbClr val="FF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Calibri (Body)"/>
              </a:rPr>
              <a:t>VÀNG</a:t>
            </a:r>
            <a:endParaRPr lang="en-US" sz="3200" b="1" dirty="0">
              <a:ln w="9525">
                <a:solidFill>
                  <a:srgbClr val="FF0000"/>
                </a:solidFill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748050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 nodeType="clickPar">
                      <p:stCondLst>
                        <p:cond delay="0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2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47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5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5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3" fill="hold" nodeType="clickPar">
                      <p:stCondLst>
                        <p:cond delay="0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4" presetID="5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1.11111E-6 C 0.00017 0.11944 1.38889E-6 0.11875 -0.00208 0.25903 C 0.1158 0.28796 0.33958 0.27685 0.45295 0.28449 " pathEditMode="relative" rAng="0" ptsTypes="AAA">
                                      <p:cBhvr>
                                        <p:cTn id="65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35" y="14213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7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6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9" fill="hold" nodeType="clickPar">
                      <p:stCondLst>
                        <p:cond delay="0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7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85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6" fill="hold" nodeType="clickPar">
                      <p:stCondLst>
                        <p:cond delay="0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32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8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9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9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4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6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0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0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47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96296E-6 L -0.0026 0.38588 " pathEditMode="relative" rAng="0" ptsTypes="AA">
                                      <p:cBhvr>
                                        <p:cTn id="12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" y="192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121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2" fill="hold" nodeType="clickPar">
                      <p:stCondLst>
                        <p:cond delay="0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3" presetID="5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96296E-6 C 0.00018 0.17523 -2.5E-6 0.17431 -0.00208 0.38033 C 0.1158 0.42292 0.33959 0.40648 0.45295 0.41783 " pathEditMode="relative" rAng="0" ptsTypes="AAA">
                                      <p:cBhvr>
                                        <p:cTn id="134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35" y="20880"/>
                                    </p:animMotion>
                                  </p:childTnLst>
                                </p:cTn>
                              </p:par>
                              <p:par>
                                <p:cTn id="13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6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137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8" fill="hold" nodeType="clickPar">
                      <p:stCondLst>
                        <p:cond delay="0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47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154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5" fill="hold" nodeType="clickPar">
                      <p:stCondLst>
                        <p:cond delay="0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  <p:seq concurrent="1" nextAc="seek">
              <p:cTn id="160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1" fill="hold" nodeType="clickPar">
                      <p:stCondLst>
                        <p:cond delay="0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32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6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9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1" dur="2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8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8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47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1.48148E-6 L 0.00086 0.29444 " pathEditMode="relative" rAng="0" ptsTypes="AA">
                                      <p:cBhvr>
                                        <p:cTn id="195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14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  <p:seq concurrent="1" nextAc="seek">
              <p:cTn id="196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7" fill="hold" nodeType="clickPar">
                      <p:stCondLst>
                        <p:cond delay="0"/>
                      </p:stCondLst>
                      <p:childTnLst>
                        <p:par>
                          <p:cTn id="1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9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1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08" presetID="5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5 1.48148E-6 C -0.00018 0.10972 -0.00035 0.10903 -0.00469 0.23866 C -0.33716 0.26204 -0.40834 0.27106 -0.58073 0.27708 " pathEditMode="relative" rAng="0" ptsTypes="AAA">
                                      <p:cBhvr>
                                        <p:cTn id="209" dur="3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028" y="13843"/>
                                    </p:animMotion>
                                  </p:childTnLst>
                                </p:cTn>
                              </p:par>
                              <p:par>
                                <p:cTn id="21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11" dur="3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  <p:seq concurrent="1" nextAc="seek">
              <p:cTn id="212" restart="whenNotActive" fill="hold" evtFilter="cancelBubble" nodeType="interactiveSeq">
                <p:stCondLst>
                  <p:cond evt="onClick" delay="0">
                    <p:tgtEl>
                      <p:spTgt spid="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3" fill="hold" nodeType="clickPar">
                      <p:stCondLst>
                        <p:cond delay="0"/>
                      </p:stCondLst>
                      <p:childTnLst>
                        <p:par>
                          <p:cTn id="2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47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6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"/>
                  </p:tgtEl>
                </p:cond>
              </p:nextCondLst>
            </p:seq>
            <p:seq concurrent="1" nextAc="seek">
              <p:cTn id="229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0" fill="hold" nodeType="clickPar">
                      <p:stCondLst>
                        <p:cond delay="0"/>
                      </p:stCondLst>
                      <p:childTnLst>
                        <p:par>
                          <p:cTn id="2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2" presetID="32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3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3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3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8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9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0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4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 nodeType="clickPar">
                      <p:stCondLst>
                        <p:cond delay="indefinite"/>
                      </p:stCondLst>
                      <p:childTnLst>
                        <p:par>
                          <p:cTn id="2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8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4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5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5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47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9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1.11111E-6 L 0.00677 0.42477 " pathEditMode="relative" rAng="0" ptsTypes="AA">
                                      <p:cBhvr>
                                        <p:cTn id="26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0" y="212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  <p:seq concurrent="1" nextAc="seek">
              <p:cTn id="265" restart="whenNotActive" fill="hold" evtFilter="cancelBubble" nodeType="interactiveSeq">
                <p:stCondLst>
                  <p:cond evt="onClick" delay="0">
                    <p:tgtEl>
                      <p:spTgt spid="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6" fill="hold" nodeType="clickPar">
                      <p:stCondLst>
                        <p:cond delay="0"/>
                      </p:stCondLst>
                      <p:childTnLst>
                        <p:par>
                          <p:cTn id="2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8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0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1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7" presetID="5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5 1.11111E-6 C -0.00035 0.16736 -0.00035 0.1662 -0.00417 0.36412 C -0.2842 0.39977 -0.3441 0.41366 -0.48924 0.42292 " pathEditMode="relative" rAng="0" ptsTypes="AAA">
                                      <p:cBhvr>
                                        <p:cTn id="278" dur="3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444" y="21134"/>
                                    </p:animMotion>
                                  </p:childTnLst>
                                </p:cTn>
                              </p:par>
                              <p:par>
                                <p:cTn id="27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80" dur="3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"/>
                  </p:tgtEl>
                </p:cond>
              </p:nextCondLst>
            </p:seq>
            <p:seq concurrent="1" nextAc="seek">
              <p:cTn id="281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2" fill="hold" nodeType="clickPar">
                      <p:stCondLst>
                        <p:cond delay="0"/>
                      </p:stCondLst>
                      <p:childTnLst>
                        <p:par>
                          <p:cTn id="2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47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5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6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  <p:seq concurrent="1" nextAc="seek">
              <p:cTn id="298" restart="whenNotActive" fill="hold" evtFilter="cancelBubble" nodeType="interactiveSeq">
                <p:stCondLst>
                  <p:cond evt="onClick" delay="0">
                    <p:tgtEl>
                      <p:spTgt spid="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9" fill="hold" nodeType="clickPar">
                      <p:stCondLst>
                        <p:cond delay="0"/>
                      </p:stCondLst>
                      <p:childTnLst>
                        <p:par>
                          <p:cTn id="3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1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302" dur="59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4" fill="hold" nodeType="afterGroup">
                            <p:stCondLst>
                              <p:cond delay="59000"/>
                            </p:stCondLst>
                            <p:childTnLst>
                              <p:par>
                                <p:cTn id="3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8"/>
                  </p:tgtEl>
                </p:cond>
              </p:nextCondLst>
            </p:seq>
            <p:seq concurrent="1" nextAc="seek">
              <p:cTn id="308" restart="whenNotActive" fill="hold" evtFilter="cancelBubble" nodeType="interactiveSeq">
                <p:stCondLst>
                  <p:cond evt="onClick" delay="0">
                    <p:tgtEl>
                      <p:spTgt spid="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9" fill="hold" nodeType="clickPar">
                      <p:stCondLst>
                        <p:cond delay="0"/>
                      </p:stCondLst>
                      <p:childTnLst>
                        <p:par>
                          <p:cTn id="3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31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1"/>
                  </p:tgtEl>
                </p:cond>
              </p:nextCondLst>
            </p:seq>
            <p:seq concurrent="1" nextAc="seek">
              <p:cTn id="315" restart="whenNotActive" fill="hold" evtFilter="cancelBubble" nodeType="interactiveSeq">
                <p:stCondLst>
                  <p:cond evt="onClick" delay="0">
                    <p:tgtEl>
                      <p:spTgt spid="5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6" fill="hold" nodeType="clickPar">
                      <p:stCondLst>
                        <p:cond delay="0"/>
                      </p:stCondLst>
                      <p:childTnLst>
                        <p:par>
                          <p:cTn id="3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32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3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3"/>
                  </p:tgtEl>
                </p:cond>
              </p:nextCondLst>
            </p:seq>
            <p:seq concurrent="1" nextAc="seek">
              <p:cTn id="329" restart="whenNotActive" fill="hold" evtFilter="cancelBubble" nodeType="interactiveSeq">
                <p:stCondLst>
                  <p:cond evt="onClick" delay="0">
                    <p:tgtEl>
                      <p:spTgt spid="5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0" fill="hold" nodeType="clickPar">
                      <p:stCondLst>
                        <p:cond delay="0"/>
                      </p:stCondLst>
                      <p:childTnLst>
                        <p:par>
                          <p:cTn id="3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33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7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5"/>
                  </p:tgtEl>
                </p:cond>
              </p:nextCondLst>
            </p:seq>
            <p:seq concurrent="1" nextAc="seek">
              <p:cTn id="343" restart="whenNotActive" fill="hold" evtFilter="cancelBubble" nodeType="interactiveSeq">
                <p:stCondLst>
                  <p:cond evt="onClick" delay="0">
                    <p:tgtEl>
                      <p:spTgt spid="5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4" fill="hold" nodeType="clickPar">
                      <p:stCondLst>
                        <p:cond delay="0"/>
                      </p:stCondLst>
                      <p:childTnLst>
                        <p:par>
                          <p:cTn id="3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34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7"/>
                  </p:tgtEl>
                </p:cond>
              </p:nextCondLst>
            </p:seq>
            <p:seq concurrent="1" nextAc="seek">
              <p:cTn id="350" restart="whenNotActive" fill="hold" evtFilter="cancelBubble" nodeType="interactiveSeq">
                <p:stCondLst>
                  <p:cond evt="onClick" delay="0">
                    <p:tgtEl>
                      <p:spTgt spid="5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1" fill="hold" nodeType="clickPar">
                      <p:stCondLst>
                        <p:cond delay="0"/>
                      </p:stCondLst>
                      <p:childTnLst>
                        <p:par>
                          <p:cTn id="3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35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9"/>
                  </p:tgtEl>
                </p:cond>
              </p:nextCondLst>
            </p:seq>
            <p:seq concurrent="1" nextAc="seek">
              <p:cTn id="357" restart="whenNotActive" fill="hold" evtFilter="cancelBubble" nodeType="interactiveSeq">
                <p:stCondLst>
                  <p:cond evt="onClick" delay="0">
                    <p:tgtEl>
                      <p:spTgt spid="6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8" fill="hold" nodeType="clickPar">
                      <p:stCondLst>
                        <p:cond delay="0"/>
                      </p:stCondLst>
                      <p:childTnLst>
                        <p:par>
                          <p:cTn id="3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36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1"/>
                  </p:tgtEl>
                </p:cond>
              </p:nextCondLst>
            </p:seq>
            <p:seq concurrent="1" nextAc="seek">
              <p:cTn id="364" restart="whenNotActive" fill="hold" evtFilter="cancelBubble" nodeType="interactiveSeq">
                <p:stCondLst>
                  <p:cond evt="onClick" delay="0">
                    <p:tgtEl>
                      <p:spTgt spid="6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65" fill="hold" nodeType="clickPar">
                      <p:stCondLst>
                        <p:cond delay="0"/>
                      </p:stCondLst>
                      <p:childTnLst>
                        <p:par>
                          <p:cTn id="3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36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3"/>
                  </p:tgtEl>
                </p:cond>
              </p:nextCondLst>
            </p:seq>
            <p:seq concurrent="1" nextAc="seek">
              <p:cTn id="371" restart="whenNotActive" fill="hold" evtFilter="cancelBubble" nodeType="interactiveSeq">
                <p:stCondLst>
                  <p:cond evt="onClick" delay="0">
                    <p:tgtEl>
                      <p:spTgt spid="6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72" fill="hold" nodeType="clickPar">
                      <p:stCondLst>
                        <p:cond delay="0"/>
                      </p:stCondLst>
                      <p:childTnLst>
                        <p:par>
                          <p:cTn id="3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37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5"/>
                  </p:tgtEl>
                </p:cond>
              </p:nextCondLst>
            </p:seq>
            <p:seq concurrent="1" nextAc="seek">
              <p:cTn id="378" restart="whenNotActive" fill="hold" evtFilter="cancelBubble" nodeType="interactiveSeq">
                <p:stCondLst>
                  <p:cond evt="onClick" delay="0">
                    <p:tgtEl>
                      <p:spTgt spid="6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79" fill="hold" nodeType="clickPar">
                      <p:stCondLst>
                        <p:cond delay="0"/>
                      </p:stCondLst>
                      <p:childTnLst>
                        <p:par>
                          <p:cTn id="3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38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7"/>
                  </p:tgtEl>
                </p:cond>
              </p:nextCondLst>
            </p:seq>
            <p:seq concurrent="1" nextAc="seek">
              <p:cTn id="385" restart="whenNotActive" fill="hold" evtFilter="cancelBubble" nodeType="interactiveSeq">
                <p:stCondLst>
                  <p:cond evt="onClick" delay="0">
                    <p:tgtEl>
                      <p:spTgt spid="6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6" fill="hold" nodeType="clickPar">
                      <p:stCondLst>
                        <p:cond delay="0"/>
                      </p:stCondLst>
                      <p:childTnLst>
                        <p:par>
                          <p:cTn id="3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39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9"/>
                  </p:tgtEl>
                </p:cond>
              </p:nextCondLst>
            </p:seq>
            <p:seq concurrent="1" nextAc="seek">
              <p:cTn id="392" restart="whenNotActive" fill="hold" evtFilter="cancelBubble" nodeType="interactiveSeq">
                <p:stCondLst>
                  <p:cond evt="onClick" delay="0">
                    <p:tgtEl>
                      <p:spTgt spid="7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3" fill="hold" nodeType="clickPar">
                      <p:stCondLst>
                        <p:cond delay="0"/>
                      </p:stCondLst>
                      <p:childTnLst>
                        <p:par>
                          <p:cTn id="3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39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1"/>
                  </p:tgtEl>
                </p:cond>
              </p:nextCondLst>
            </p:seq>
            <p:seq concurrent="1" nextAc="seek">
              <p:cTn id="399" restart="whenNotActive" fill="hold" evtFilter="cancelBubble" nodeType="interactiveSeq">
                <p:stCondLst>
                  <p:cond evt="onClick" delay="0">
                    <p:tgtEl>
                      <p:spTgt spid="7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00" fill="hold" nodeType="clickPar">
                      <p:stCondLst>
                        <p:cond delay="0"/>
                      </p:stCondLst>
                      <p:childTnLst>
                        <p:par>
                          <p:cTn id="4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40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7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3"/>
                  </p:tgtEl>
                </p:cond>
              </p:nextCondLst>
            </p:seq>
            <p:seq concurrent="1" nextAc="seek">
              <p:cTn id="413" restart="whenNotActive" fill="hold" evtFilter="cancelBubble" nodeType="interactiveSeq">
                <p:stCondLst>
                  <p:cond evt="onClick" delay="0">
                    <p:tgtEl>
                      <p:spTgt spid="7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14" fill="hold" nodeType="clickPar">
                      <p:stCondLst>
                        <p:cond delay="0"/>
                      </p:stCondLst>
                      <p:childTnLst>
                        <p:par>
                          <p:cTn id="4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41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5"/>
                  </p:tgtEl>
                </p:cond>
              </p:nextCondLst>
            </p:seq>
            <p:seq concurrent="1" nextAc="seek">
              <p:cTn id="420" restart="whenNotActive" fill="hold" evtFilter="cancelBubble" nodeType="interactiveSeq">
                <p:stCondLst>
                  <p:cond evt="onClick" delay="0">
                    <p:tgtEl>
                      <p:spTgt spid="7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21" fill="hold" nodeType="clickPar">
                      <p:stCondLst>
                        <p:cond delay="0"/>
                      </p:stCondLst>
                      <p:childTnLst>
                        <p:par>
                          <p:cTn id="4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42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8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7"/>
                  </p:tgtEl>
                </p:cond>
              </p:nextCondLst>
            </p:seq>
            <p:seq concurrent="1" nextAc="seek">
              <p:cTn id="434" restart="whenNotActive" fill="hold" evtFilter="cancelBubble" nodeType="interactiveSeq">
                <p:stCondLst>
                  <p:cond evt="onClick" delay="0">
                    <p:tgtEl>
                      <p:spTgt spid="7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35" fill="hold" nodeType="clickPar">
                      <p:stCondLst>
                        <p:cond delay="0"/>
                      </p:stCondLst>
                      <p:childTnLst>
                        <p:par>
                          <p:cTn id="4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43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2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9"/>
                  </p:tgtEl>
                </p:cond>
              </p:nextCondLst>
            </p:seq>
            <p:seq concurrent="1" nextAc="seek">
              <p:cTn id="448" restart="whenNotActive" fill="hold" evtFilter="cancelBubble" nodeType="interactiveSeq">
                <p:stCondLst>
                  <p:cond evt="onClick" delay="0">
                    <p:tgtEl>
                      <p:spTgt spid="8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9" fill="hold" nodeType="clickPar">
                      <p:stCondLst>
                        <p:cond delay="0"/>
                      </p:stCondLst>
                      <p:childTnLst>
                        <p:par>
                          <p:cTn id="4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45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1"/>
                  </p:tgtEl>
                </p:cond>
              </p:nextCondLst>
            </p:seq>
            <p:seq concurrent="1" nextAc="seek">
              <p:cTn id="455" restart="whenNotActive" fill="hold" evtFilter="cancelBubble" nodeType="interactiveSeq">
                <p:stCondLst>
                  <p:cond evt="onClick" delay="0">
                    <p:tgtEl>
                      <p:spTgt spid="8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6" fill="hold" nodeType="clickPar">
                      <p:stCondLst>
                        <p:cond delay="0"/>
                      </p:stCondLst>
                      <p:childTnLst>
                        <p:par>
                          <p:cTn id="4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460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3"/>
                  </p:tgtEl>
                </p:cond>
              </p:nextCondLst>
            </p:seq>
            <p:seq concurrent="1" nextAc="seek">
              <p:cTn id="462" restart="whenNotActive" fill="hold" evtFilter="cancelBubble" nodeType="interactiveSeq">
                <p:stCondLst>
                  <p:cond evt="onClick" delay="0">
                    <p:tgtEl>
                      <p:spTgt spid="8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63" fill="hold" nodeType="clickPar">
                      <p:stCondLst>
                        <p:cond delay="0"/>
                      </p:stCondLst>
                      <p:childTnLst>
                        <p:par>
                          <p:cTn id="4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46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5"/>
                  </p:tgtEl>
                </p:cond>
              </p:nextCondLst>
            </p:seq>
            <p:seq concurrent="1" nextAc="seek">
              <p:cTn id="469" restart="whenNotActive" fill="hold" evtFilter="cancelBubble" nodeType="interactiveSeq">
                <p:stCondLst>
                  <p:cond evt="onClick" delay="0">
                    <p:tgtEl>
                      <p:spTgt spid="8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70" fill="hold" nodeType="clickPar">
                      <p:stCondLst>
                        <p:cond delay="0"/>
                      </p:stCondLst>
                      <p:childTnLst>
                        <p:par>
                          <p:cTn id="4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47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7"/>
                  </p:tgtEl>
                </p:cond>
              </p:nextCondLst>
            </p:seq>
            <p:seq concurrent="1" nextAc="seek">
              <p:cTn id="476" restart="whenNotActive" fill="hold" evtFilter="cancelBubble" nodeType="interactiveSeq">
                <p:stCondLst>
                  <p:cond evt="onClick" delay="0">
                    <p:tgtEl>
                      <p:spTgt spid="8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77" fill="hold" nodeType="clickPar">
                      <p:stCondLst>
                        <p:cond delay="0"/>
                      </p:stCondLst>
                      <p:childTnLst>
                        <p:par>
                          <p:cTn id="4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0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481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9"/>
                  </p:tgtEl>
                </p:cond>
              </p:nextCondLst>
            </p:seq>
            <p:seq concurrent="1" nextAc="seek">
              <p:cTn id="483" restart="whenNotActive" fill="hold" evtFilter="cancelBubble" nodeType="interactiveSeq">
                <p:stCondLst>
                  <p:cond evt="onClick" delay="0">
                    <p:tgtEl>
                      <p:spTgt spid="9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84" fill="hold" nodeType="clickPar">
                      <p:stCondLst>
                        <p:cond delay="0"/>
                      </p:stCondLst>
                      <p:childTnLst>
                        <p:par>
                          <p:cTn id="4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48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1"/>
                  </p:tgtEl>
                </p:cond>
              </p:nextCondLst>
            </p:seq>
            <p:seq concurrent="1" nextAc="seek">
              <p:cTn id="490" restart="whenNotActive" fill="hold" evtFilter="cancelBubble" nodeType="interactiveSeq">
                <p:stCondLst>
                  <p:cond evt="onClick" delay="0">
                    <p:tgtEl>
                      <p:spTgt spid="9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91" fill="hold" nodeType="clickPar">
                      <p:stCondLst>
                        <p:cond delay="0"/>
                      </p:stCondLst>
                      <p:childTnLst>
                        <p:par>
                          <p:cTn id="4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495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6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"/>
                  </p:tgtEl>
                </p:cond>
              </p:nextCondLst>
            </p:seq>
            <p:seq concurrent="1" nextAc="seek">
              <p:cTn id="497" restart="whenNotActive" fill="hold" evtFilter="cancelBubble" nodeType="interactiveSeq">
                <p:stCondLst>
                  <p:cond evt="onClick" delay="0">
                    <p:tgtEl>
                      <p:spTgt spid="9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98" fill="hold" nodeType="clickPar">
                      <p:stCondLst>
                        <p:cond delay="0"/>
                      </p:stCondLst>
                      <p:childTnLst>
                        <p:par>
                          <p:cTn id="4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1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50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3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5"/>
                  </p:tgtEl>
                </p:cond>
              </p:nextCondLst>
            </p:seq>
            <p:seq concurrent="1" nextAc="seek">
              <p:cTn id="504" restart="whenNotActive" fill="hold" evtFilter="cancelBubble" nodeType="interactiveSeq">
                <p:stCondLst>
                  <p:cond evt="onClick" delay="0">
                    <p:tgtEl>
                      <p:spTgt spid="9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05" fill="hold" nodeType="clickPar">
                      <p:stCondLst>
                        <p:cond delay="0"/>
                      </p:stCondLst>
                      <p:childTnLst>
                        <p:par>
                          <p:cTn id="5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509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0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2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4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5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6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7"/>
                  </p:tgtEl>
                </p:cond>
              </p:nextCondLst>
            </p:seq>
            <p:seq concurrent="1" nextAc="seek">
              <p:cTn id="518" restart="whenNotActive" fill="hold" evtFilter="cancelBubble" nodeType="interactiveSeq">
                <p:stCondLst>
                  <p:cond evt="onClick" delay="0">
                    <p:tgtEl>
                      <p:spTgt spid="9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9" fill="hold" nodeType="clickPar">
                      <p:stCondLst>
                        <p:cond delay="0"/>
                      </p:stCondLst>
                      <p:childTnLst>
                        <p:par>
                          <p:cTn id="5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2" dur="500" tmFilter="0, 0; .2, .5; .8, .5; 1, 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3" dur="250" autoRev="1" fill="hold"/>
                                        <p:tgtEl>
                                          <p:spTgt spid="9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9"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  <p:bldP spid="6" grpId="3" animBg="1"/>
      <p:bldP spid="11" grpId="0" animBg="1"/>
      <p:bldP spid="11" grpId="1" animBg="1"/>
      <p:bldP spid="11" grpId="2" animBg="1"/>
      <p:bldP spid="11" grpId="3" animBg="1"/>
      <p:bldP spid="27" grpId="0" animBg="1"/>
      <p:bldP spid="27" grpId="1" animBg="1"/>
      <p:bldP spid="27" grpId="2" animBg="1"/>
      <p:bldP spid="27" grpId="3" animBg="1"/>
      <p:bldP spid="31" grpId="0" animBg="1"/>
      <p:bldP spid="31" grpId="1" animBg="1"/>
      <p:bldP spid="31" grpId="2" animBg="1"/>
      <p:bldP spid="31" grpId="3" animBg="1"/>
      <p:bldP spid="44" grpId="0" animBg="1"/>
      <p:bldP spid="45" grpId="0" animBg="1"/>
      <p:bldP spid="4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76200" y="228600"/>
                <a:ext cx="8991600" cy="3810000"/>
              </a:xfrm>
            </p:spPr>
            <p:txBody>
              <a:bodyPr>
                <a:normAutofit fontScale="90000"/>
              </a:bodyPr>
              <a:lstStyle/>
              <a:p>
                <a:pPr algn="l"/>
                <a:r>
                  <a:rPr lang="en-US" sz="5400" b="1" dirty="0" err="1"/>
                  <a:t>Câu</a:t>
                </a:r>
                <a:r>
                  <a:rPr lang="en-US" sz="5400" b="1" dirty="0"/>
                  <a:t> 1.</a:t>
                </a:r>
                <a:r>
                  <a:rPr lang="en-US" sz="5400" dirty="0"/>
                  <a:t> </a:t>
                </a:r>
                <a:r>
                  <a:rPr lang="en-US" sz="5400" dirty="0" err="1"/>
                  <a:t>Số</a:t>
                </a:r>
                <a:r>
                  <a:rPr lang="en-US" sz="5400" dirty="0"/>
                  <a:t> </a:t>
                </a:r>
                <a:r>
                  <a:rPr lang="en-US" sz="5400" dirty="0" err="1"/>
                  <a:t>gia</a:t>
                </a:r>
                <a:r>
                  <a:rPr lang="en-US" sz="5400" dirty="0"/>
                  <a:t> </a:t>
                </a:r>
                <a:r>
                  <a:rPr lang="en-US" sz="5400" dirty="0" err="1"/>
                  <a:t>của</a:t>
                </a:r>
                <a:r>
                  <a:rPr lang="en-US" sz="5400" dirty="0"/>
                  <a:t> </a:t>
                </a:r>
                <a:r>
                  <a:rPr lang="en-US" sz="5400" dirty="0" err="1"/>
                  <a:t>hàm</a:t>
                </a:r>
                <a:r>
                  <a:rPr lang="en-US" sz="5400" dirty="0"/>
                  <a:t> </a:t>
                </a:r>
                <a:r>
                  <a:rPr lang="en-US" sz="5400" dirty="0" err="1"/>
                  <a:t>số</a:t>
                </a:r>
                <a:r>
                  <a:rPr lang="en-US" sz="5400" dirty="0"/>
                  <a:t> </a:t>
                </a:r>
                <a14:m>
                  <m:oMath xmlns:m="http://schemas.openxmlformats.org/officeDocument/2006/math">
                    <m:r>
                      <a:rPr lang="en-US" sz="5400" i="1"/>
                      <m:t>𝑦</m:t>
                    </m:r>
                    <m:r>
                      <a:rPr lang="en-US" sz="5400" i="1"/>
                      <m:t>=</m:t>
                    </m:r>
                    <m:sSup>
                      <m:sSupPr>
                        <m:ctrlPr>
                          <a:rPr lang="en-US" sz="5400" i="1"/>
                        </m:ctrlPr>
                      </m:sSupPr>
                      <m:e>
                        <m:r>
                          <a:rPr lang="en-US" sz="5400" i="1"/>
                          <m:t>𝑥</m:t>
                        </m:r>
                      </m:e>
                      <m:sup>
                        <m:r>
                          <a:rPr lang="en-US" sz="5400" i="1"/>
                          <m:t>2</m:t>
                        </m:r>
                      </m:sup>
                    </m:sSup>
                    <m:r>
                      <a:rPr lang="en-US" sz="5400" i="1"/>
                      <m:t>+2</m:t>
                    </m:r>
                  </m:oMath>
                </a14:m>
                <a:r>
                  <a:rPr lang="en-US" sz="5400" dirty="0"/>
                  <a:t> </a:t>
                </a:r>
                <a:r>
                  <a:rPr lang="en-US" sz="5400" dirty="0" err="1"/>
                  <a:t>tại</a:t>
                </a:r>
                <a:r>
                  <a:rPr lang="en-US" sz="5400" dirty="0"/>
                  <a:t> </a:t>
                </a:r>
                <a:r>
                  <a:rPr lang="en-US" sz="5400" dirty="0" err="1"/>
                  <a:t>điểm</a:t>
                </a:r>
                <a:r>
                  <a:rPr lang="en-US" sz="5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5400" i="1"/>
                        </m:ctrlPr>
                      </m:sSubPr>
                      <m:e>
                        <m:r>
                          <a:rPr lang="en-US" sz="5400" i="1"/>
                          <m:t>𝑥</m:t>
                        </m:r>
                      </m:e>
                      <m:sub>
                        <m:r>
                          <a:rPr lang="en-US" sz="5400" i="1"/>
                          <m:t>0</m:t>
                        </m:r>
                      </m:sub>
                    </m:sSub>
                    <m:r>
                      <a:rPr lang="en-US" sz="5400" i="1"/>
                      <m:t>=2</m:t>
                    </m:r>
                  </m:oMath>
                </a14:m>
                <a:r>
                  <a:rPr lang="en-US" sz="5400" dirty="0"/>
                  <a:t> </a:t>
                </a:r>
                <a:r>
                  <a:rPr lang="en-US" sz="5400" dirty="0" err="1"/>
                  <a:t>ứng</a:t>
                </a:r>
                <a:r>
                  <a:rPr lang="en-US" sz="5400" dirty="0"/>
                  <a:t> </a:t>
                </a:r>
                <a:r>
                  <a:rPr lang="en-US" sz="5400" dirty="0" err="1"/>
                  <a:t>với</a:t>
                </a:r>
                <a:r>
                  <a:rPr lang="en-US" sz="5400" dirty="0"/>
                  <a:t> </a:t>
                </a:r>
                <a:r>
                  <a:rPr lang="en-US" sz="5400" dirty="0" err="1"/>
                  <a:t>số</a:t>
                </a:r>
                <a:r>
                  <a:rPr lang="en-US" sz="5400" dirty="0"/>
                  <a:t> </a:t>
                </a:r>
                <a:r>
                  <a:rPr lang="en-US" sz="5400" dirty="0" err="1"/>
                  <a:t>gia</a:t>
                </a:r>
                <a:r>
                  <a:rPr lang="en-US" sz="5400" dirty="0"/>
                  <a:t> </a:t>
                </a:r>
                <a14:m>
                  <m:oMath xmlns:m="http://schemas.openxmlformats.org/officeDocument/2006/math">
                    <m:r>
                      <a:rPr lang="en-US" sz="5400" i="1"/>
                      <m:t>∆</m:t>
                    </m:r>
                    <m:r>
                      <a:rPr lang="en-US" sz="5400" i="1"/>
                      <m:t>𝑥</m:t>
                    </m:r>
                    <m:r>
                      <a:rPr lang="en-US" sz="5400" i="1"/>
                      <m:t>=1</m:t>
                    </m:r>
                  </m:oMath>
                </a14:m>
                <a:r>
                  <a:rPr lang="en-US" sz="5400" dirty="0"/>
                  <a:t> </a:t>
                </a:r>
                <a:r>
                  <a:rPr lang="en-US" sz="5400" dirty="0" err="1"/>
                  <a:t>bằng</a:t>
                </a:r>
                <a:r>
                  <a:rPr lang="en-US" sz="5400" dirty="0"/>
                  <a:t> </a:t>
                </a:r>
                <a:r>
                  <a:rPr lang="en-US" sz="5400" dirty="0" err="1"/>
                  <a:t>bao</a:t>
                </a:r>
                <a:r>
                  <a:rPr lang="en-US" sz="5400" dirty="0"/>
                  <a:t> </a:t>
                </a:r>
                <a:r>
                  <a:rPr lang="en-US" sz="5400" dirty="0" err="1"/>
                  <a:t>nhiêu</a:t>
                </a:r>
                <a:r>
                  <a:rPr lang="en-US" sz="5400" dirty="0"/>
                  <a:t>?</a:t>
                </a:r>
                <a:r>
                  <a:rPr lang="en-US" dirty="0"/>
                  <a:t/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6200" y="228600"/>
                <a:ext cx="8991600" cy="3810000"/>
              </a:xfrm>
              <a:blipFill rotWithShape="1">
                <a:blip r:embed="rId2"/>
                <a:stretch>
                  <a:fillRect l="-3186" r="-21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756326"/>
              </p:ext>
            </p:extLst>
          </p:nvPr>
        </p:nvGraphicFramePr>
        <p:xfrm>
          <a:off x="1531620" y="3758025"/>
          <a:ext cx="6080760" cy="72586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20190"/>
                <a:gridCol w="1520190"/>
                <a:gridCol w="1520190"/>
                <a:gridCol w="1520190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dirty="0">
                          <a:effectLst/>
                        </a:rPr>
                        <a:t>A. 13.</a:t>
                      </a:r>
                      <a:endParaRPr lang="en-US" sz="4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>
                          <a:effectLst/>
                        </a:rPr>
                        <a:t>B. 9.</a:t>
                      </a:r>
                      <a:endParaRPr lang="en-US" sz="4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b="0" u="none" dirty="0">
                          <a:effectLst/>
                        </a:rPr>
                        <a:t>C</a:t>
                      </a:r>
                      <a:r>
                        <a:rPr lang="en-US" sz="4400" u="none" dirty="0">
                          <a:effectLst/>
                        </a:rPr>
                        <a:t>. </a:t>
                      </a:r>
                      <a:r>
                        <a:rPr lang="en-US" sz="4400" dirty="0">
                          <a:effectLst/>
                        </a:rPr>
                        <a:t>5.</a:t>
                      </a:r>
                      <a:endParaRPr lang="en-US" sz="4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dirty="0">
                          <a:effectLst/>
                        </a:rPr>
                        <a:t>D. 2.</a:t>
                      </a:r>
                      <a:endParaRPr lang="en-US" sz="4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7522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76200" y="228600"/>
                <a:ext cx="8991600" cy="3810000"/>
              </a:xfrm>
            </p:spPr>
            <p:txBody>
              <a:bodyPr>
                <a:normAutofit fontScale="90000"/>
              </a:bodyPr>
              <a:lstStyle/>
              <a:p>
                <a:pPr algn="l"/>
                <a:r>
                  <a:rPr lang="en-US" sz="6700" b="1" dirty="0" err="1"/>
                  <a:t>Câu</a:t>
                </a:r>
                <a:r>
                  <a:rPr lang="en-US" sz="6700" b="1" dirty="0"/>
                  <a:t> 2.</a:t>
                </a:r>
                <a:r>
                  <a:rPr lang="en-US" sz="6700" dirty="0"/>
                  <a:t> Cho </a:t>
                </a:r>
                <a:r>
                  <a:rPr lang="en-US" sz="6700" dirty="0" err="1"/>
                  <a:t>hàm</a:t>
                </a:r>
                <a:r>
                  <a:rPr lang="en-US" sz="6700" dirty="0"/>
                  <a:t> </a:t>
                </a:r>
                <a:r>
                  <a:rPr lang="en-US" sz="6700" dirty="0" err="1"/>
                  <a:t>số</a:t>
                </a:r>
                <a:r>
                  <a:rPr lang="en-US" sz="6700" dirty="0"/>
                  <a:t> </a:t>
                </a:r>
                <a14:m>
                  <m:oMath xmlns:m="http://schemas.openxmlformats.org/officeDocument/2006/math">
                    <m:r>
                      <a:rPr lang="en-US" sz="6700" i="1"/>
                      <m:t>𝑓</m:t>
                    </m:r>
                    <m:d>
                      <m:dPr>
                        <m:ctrlPr>
                          <a:rPr lang="en-US" sz="6700" i="1"/>
                        </m:ctrlPr>
                      </m:dPr>
                      <m:e>
                        <m:r>
                          <a:rPr lang="en-US" sz="6700" i="1"/>
                          <m:t>𝑥</m:t>
                        </m:r>
                      </m:e>
                    </m:d>
                    <m:r>
                      <a:rPr lang="en-US" sz="6700" i="1"/>
                      <m:t>=</m:t>
                    </m:r>
                    <m:sSup>
                      <m:sSupPr>
                        <m:ctrlPr>
                          <a:rPr lang="en-US" sz="6700" i="1"/>
                        </m:ctrlPr>
                      </m:sSupPr>
                      <m:e>
                        <m:r>
                          <a:rPr lang="en-US" sz="6700" i="1"/>
                          <m:t>𝑥</m:t>
                        </m:r>
                      </m:e>
                      <m:sup>
                        <m:r>
                          <a:rPr lang="en-US" sz="6700" i="1"/>
                          <m:t>3</m:t>
                        </m:r>
                      </m:sup>
                    </m:sSup>
                    <m:r>
                      <a:rPr lang="en-US" sz="6700" i="1"/>
                      <m:t>−</m:t>
                    </m:r>
                    <m:sSup>
                      <m:sSupPr>
                        <m:ctrlPr>
                          <a:rPr lang="en-US" sz="6700" i="1"/>
                        </m:ctrlPr>
                      </m:sSupPr>
                      <m:e>
                        <m:r>
                          <a:rPr lang="en-US" sz="6700" i="1"/>
                          <m:t>𝑥</m:t>
                        </m:r>
                      </m:e>
                      <m:sup>
                        <m:r>
                          <a:rPr lang="en-US" sz="6700" i="1"/>
                          <m:t>2</m:t>
                        </m:r>
                      </m:sup>
                    </m:sSup>
                    <m:r>
                      <a:rPr lang="en-US" sz="6700" i="1"/>
                      <m:t>−3</m:t>
                    </m:r>
                    <m:r>
                      <a:rPr lang="en-US" sz="6700" i="1"/>
                      <m:t>𝑥</m:t>
                    </m:r>
                  </m:oMath>
                </a14:m>
                <a:r>
                  <a:rPr lang="en-US" sz="6700" dirty="0"/>
                  <a:t>. </a:t>
                </a:r>
                <a:r>
                  <a:rPr lang="en-US" sz="6700" dirty="0" err="1"/>
                  <a:t>Giá</a:t>
                </a:r>
                <a:r>
                  <a:rPr lang="en-US" sz="6700" dirty="0"/>
                  <a:t> </a:t>
                </a:r>
                <a:r>
                  <a:rPr lang="en-US" sz="6700" dirty="0" err="1"/>
                  <a:t>trị</a:t>
                </a:r>
                <a:r>
                  <a:rPr lang="en-US" sz="67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6700" i="1"/>
                        </m:ctrlPr>
                      </m:sSupPr>
                      <m:e>
                        <m:r>
                          <a:rPr lang="en-US" sz="6700" i="1"/>
                          <m:t>𝑓</m:t>
                        </m:r>
                      </m:e>
                      <m:sup>
                        <m:r>
                          <a:rPr lang="en-US" sz="6700" i="1"/>
                          <m:t>′</m:t>
                        </m:r>
                      </m:sup>
                    </m:sSup>
                    <m:r>
                      <a:rPr lang="en-US" sz="6700" i="1"/>
                      <m:t>(−1)</m:t>
                    </m:r>
                  </m:oMath>
                </a14:m>
                <a:r>
                  <a:rPr lang="en-US" sz="6700" dirty="0"/>
                  <a:t> </a:t>
                </a:r>
                <a:r>
                  <a:rPr lang="en-US" sz="6700" dirty="0" err="1"/>
                  <a:t>bằng</a:t>
                </a:r>
                <a:r>
                  <a:rPr lang="en-US" sz="6700" dirty="0"/>
                  <a:t> </a:t>
                </a:r>
                <a:r>
                  <a:rPr lang="en-US" sz="6700" dirty="0" err="1"/>
                  <a:t>bao</a:t>
                </a:r>
                <a:r>
                  <a:rPr lang="en-US" sz="6700" dirty="0"/>
                  <a:t> </a:t>
                </a:r>
                <a:r>
                  <a:rPr lang="en-US" sz="6700" dirty="0" err="1"/>
                  <a:t>nhiêu</a:t>
                </a:r>
                <a:r>
                  <a:rPr lang="en-US" sz="6700" dirty="0"/>
                  <a:t>?</a:t>
                </a:r>
                <a:r>
                  <a:rPr lang="en-US" sz="4800" dirty="0"/>
                  <a:t/>
                </a:r>
                <a:br>
                  <a:rPr lang="en-US" sz="4800" dirty="0"/>
                </a:br>
                <a:r>
                  <a:rPr lang="en-US" dirty="0"/>
                  <a:t/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6200" y="228600"/>
                <a:ext cx="8991600" cy="3810000"/>
              </a:xfrm>
              <a:blipFill rotWithShape="1">
                <a:blip r:embed="rId2"/>
                <a:stretch>
                  <a:fillRect l="-4136" t="-10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2784155"/>
              </p:ext>
            </p:extLst>
          </p:nvPr>
        </p:nvGraphicFramePr>
        <p:xfrm>
          <a:off x="1531620" y="3758025"/>
          <a:ext cx="6080760" cy="79184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20190"/>
                <a:gridCol w="1520190"/>
                <a:gridCol w="1520190"/>
                <a:gridCol w="1520190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800" dirty="0">
                          <a:effectLst/>
                        </a:rPr>
                        <a:t>A. -2.</a:t>
                      </a:r>
                      <a:endParaRPr lang="en-US" sz="4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800" dirty="0">
                          <a:effectLst/>
                        </a:rPr>
                        <a:t>B. -1.</a:t>
                      </a:r>
                      <a:endParaRPr lang="en-US" sz="4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800" dirty="0">
                          <a:effectLst/>
                        </a:rPr>
                        <a:t>C. 0.</a:t>
                      </a:r>
                      <a:endParaRPr lang="en-US" sz="4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800" b="0" u="none" dirty="0">
                          <a:effectLst/>
                        </a:rPr>
                        <a:t>D.</a:t>
                      </a:r>
                      <a:r>
                        <a:rPr lang="en-US" sz="4800" dirty="0">
                          <a:effectLst/>
                        </a:rPr>
                        <a:t> 2.</a:t>
                      </a:r>
                      <a:endParaRPr lang="en-US" sz="4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054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76200" y="228600"/>
                <a:ext cx="8991600" cy="3810000"/>
              </a:xfrm>
            </p:spPr>
            <p:txBody>
              <a:bodyPr>
                <a:noAutofit/>
              </a:bodyPr>
              <a:lstStyle/>
              <a:p>
                <a:pPr algn="l"/>
                <a:r>
                  <a:rPr lang="en-US" sz="4800" b="1" dirty="0" err="1" smtClean="0"/>
                  <a:t>Câu</a:t>
                </a:r>
                <a:r>
                  <a:rPr lang="en-US" sz="4800" b="1" dirty="0" smtClean="0"/>
                  <a:t> 1:</a:t>
                </a:r>
                <a:r>
                  <a:rPr lang="en-US" sz="4800" dirty="0" smtClean="0"/>
                  <a:t> Cho </a:t>
                </a:r>
                <a:r>
                  <a:rPr lang="en-US" sz="4800" dirty="0" err="1"/>
                  <a:t>hàm</a:t>
                </a:r>
                <a:r>
                  <a:rPr lang="en-US" sz="4800" dirty="0"/>
                  <a:t> </a:t>
                </a:r>
                <a:r>
                  <a:rPr lang="en-US" sz="4800" dirty="0" err="1" smtClean="0"/>
                  <a:t>số</a:t>
                </a:r>
                <a:r>
                  <a:rPr lang="en-US" sz="4800" dirty="0" smtClean="0"/>
                  <a:t/>
                </a:r>
                <a:br>
                  <a:rPr lang="en-US" sz="4800" dirty="0" smtClean="0"/>
                </a:br>
                <a14:m>
                  <m:oMath xmlns:m="http://schemas.openxmlformats.org/officeDocument/2006/math">
                    <m:r>
                      <a:rPr lang="en-US" sz="4800" i="1"/>
                      <m:t>𝑓</m:t>
                    </m:r>
                    <m:d>
                      <m:dPr>
                        <m:ctrlPr>
                          <a:rPr lang="en-US" sz="4800" i="1"/>
                        </m:ctrlPr>
                      </m:dPr>
                      <m:e>
                        <m:r>
                          <a:rPr lang="en-US" sz="4800" i="1"/>
                          <m:t>𝑥</m:t>
                        </m:r>
                      </m:e>
                    </m:d>
                    <m:r>
                      <a:rPr lang="en-US" sz="4800" i="1"/>
                      <m:t>=</m:t>
                    </m:r>
                    <m:rad>
                      <m:radPr>
                        <m:degHide m:val="on"/>
                        <m:ctrlPr>
                          <a:rPr lang="en-US" sz="4800" i="1"/>
                        </m:ctrlPr>
                      </m:radPr>
                      <m:deg/>
                      <m:e>
                        <m:r>
                          <a:rPr lang="en-US" sz="4800" i="1"/>
                          <m:t>3</m:t>
                        </m:r>
                        <m:r>
                          <a:rPr lang="en-US" sz="4800" i="1"/>
                          <m:t>𝑥</m:t>
                        </m:r>
                        <m:r>
                          <a:rPr lang="en-US" sz="4800" i="1"/>
                          <m:t>−2</m:t>
                        </m:r>
                      </m:e>
                    </m:rad>
                  </m:oMath>
                </a14:m>
                <a:r>
                  <a:rPr lang="en-US" sz="4800" dirty="0"/>
                  <a:t>, </a:t>
                </a:r>
                <a:r>
                  <a:rPr lang="en-US" sz="4800" dirty="0" err="1"/>
                  <a:t>có</a:t>
                </a:r>
                <a:r>
                  <a:rPr lang="en-US" sz="4800" dirty="0"/>
                  <a:t> </a:t>
                </a:r>
                <a14:m>
                  <m:oMath xmlns:m="http://schemas.openxmlformats.org/officeDocument/2006/math">
                    <m:r>
                      <a:rPr lang="en-US" sz="4800" i="1"/>
                      <m:t>∆</m:t>
                    </m:r>
                    <m:r>
                      <a:rPr lang="en-US" sz="4800" i="1"/>
                      <m:t>𝑥</m:t>
                    </m:r>
                  </m:oMath>
                </a14:m>
                <a:r>
                  <a:rPr lang="en-US" sz="4800" dirty="0"/>
                  <a:t> </a:t>
                </a:r>
                <a:r>
                  <a:rPr lang="en-US" sz="4800" dirty="0" err="1"/>
                  <a:t>là</a:t>
                </a:r>
                <a:r>
                  <a:rPr lang="en-US" sz="4800" dirty="0"/>
                  <a:t> </a:t>
                </a:r>
                <a:r>
                  <a:rPr lang="en-US" sz="4800" dirty="0" err="1"/>
                  <a:t>số</a:t>
                </a:r>
                <a:r>
                  <a:rPr lang="en-US" sz="4800" dirty="0"/>
                  <a:t> </a:t>
                </a:r>
                <a:r>
                  <a:rPr lang="en-US" sz="4800" dirty="0" err="1"/>
                  <a:t>gia</a:t>
                </a:r>
                <a:r>
                  <a:rPr lang="en-US" sz="4800" dirty="0"/>
                  <a:t>  </a:t>
                </a:r>
                <a:r>
                  <a:rPr lang="en-US" sz="4800" dirty="0" err="1"/>
                  <a:t>của</a:t>
                </a:r>
                <a:r>
                  <a:rPr lang="en-US" sz="4800" dirty="0"/>
                  <a:t> </a:t>
                </a:r>
                <a:r>
                  <a:rPr lang="en-US" sz="4800" dirty="0" err="1"/>
                  <a:t>đối</a:t>
                </a:r>
                <a:r>
                  <a:rPr lang="en-US" sz="4800" dirty="0"/>
                  <a:t> </a:t>
                </a:r>
                <a:r>
                  <a:rPr lang="en-US" sz="4800" dirty="0" err="1"/>
                  <a:t>số</a:t>
                </a:r>
                <a:r>
                  <a:rPr lang="en-US" sz="4800" dirty="0"/>
                  <a:t> </a:t>
                </a:r>
                <a:r>
                  <a:rPr lang="en-US" sz="4800" dirty="0" err="1"/>
                  <a:t>tại</a:t>
                </a:r>
                <a:r>
                  <a:rPr lang="en-US" sz="4800" dirty="0"/>
                  <a:t> </a:t>
                </a:r>
                <a14:m>
                  <m:oMath xmlns:m="http://schemas.openxmlformats.org/officeDocument/2006/math">
                    <m:r>
                      <a:rPr lang="en-US" sz="4800" i="1"/>
                      <m:t>𝑥</m:t>
                    </m:r>
                    <m:r>
                      <a:rPr lang="en-US" sz="4800" i="1"/>
                      <m:t>=2</m:t>
                    </m:r>
                  </m:oMath>
                </a14:m>
                <a:r>
                  <a:rPr lang="en-US" sz="4800" dirty="0"/>
                  <a:t>. </a:t>
                </a:r>
                <a:r>
                  <a:rPr lang="en-US" sz="4800" dirty="0" err="1"/>
                  <a:t>Khi</a:t>
                </a:r>
                <a:r>
                  <a:rPr lang="en-US" sz="4800" dirty="0"/>
                  <a:t> </a:t>
                </a:r>
                <a:r>
                  <a:rPr lang="en-US" sz="4800" dirty="0" err="1"/>
                  <a:t>đó</a:t>
                </a:r>
                <a:r>
                  <a:rPr lang="en-US" sz="4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800" i="1"/>
                        </m:ctrlPr>
                      </m:fPr>
                      <m:num>
                        <m:r>
                          <a:rPr lang="en-US" sz="4800" i="1"/>
                          <m:t>∆</m:t>
                        </m:r>
                        <m:r>
                          <a:rPr lang="en-US" sz="4800" i="1"/>
                          <m:t>𝑦</m:t>
                        </m:r>
                      </m:num>
                      <m:den>
                        <m:r>
                          <a:rPr lang="en-US" sz="4800" i="1"/>
                          <m:t>∆</m:t>
                        </m:r>
                        <m:r>
                          <a:rPr lang="en-US" sz="4800" i="1"/>
                          <m:t>𝑥</m:t>
                        </m:r>
                      </m:den>
                    </m:f>
                  </m:oMath>
                </a14:m>
                <a:r>
                  <a:rPr lang="en-US" sz="4800" dirty="0"/>
                  <a:t> </a:t>
                </a:r>
                <a:r>
                  <a:rPr lang="en-US" sz="4800" dirty="0" err="1"/>
                  <a:t>bằng</a:t>
                </a:r>
                <a:r>
                  <a:rPr lang="en-US" sz="4800" dirty="0"/>
                  <a:t> </a:t>
                </a:r>
                <a:r>
                  <a:rPr lang="en-US" sz="4800" dirty="0" err="1"/>
                  <a:t>bao</a:t>
                </a:r>
                <a:r>
                  <a:rPr lang="en-US" sz="4800" dirty="0"/>
                  <a:t> </a:t>
                </a:r>
                <a:r>
                  <a:rPr lang="en-US" sz="4800" dirty="0" err="1"/>
                  <a:t>nhiêu</a:t>
                </a:r>
                <a:r>
                  <a:rPr lang="en-US" sz="4800" dirty="0" smtClean="0"/>
                  <a:t>?</a:t>
                </a:r>
                <a:br>
                  <a:rPr lang="en-US" sz="4800" dirty="0" smtClean="0"/>
                </a:br>
                <a:endParaRPr lang="en-US" sz="4800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6200" y="228600"/>
                <a:ext cx="8991600" cy="3810000"/>
              </a:xfrm>
              <a:blipFill rotWithShape="1">
                <a:blip r:embed="rId2"/>
                <a:stretch>
                  <a:fillRect l="-3119" t="-8000" r="-2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2594239"/>
                  </p:ext>
                </p:extLst>
              </p:nvPr>
            </p:nvGraphicFramePr>
            <p:xfrm>
              <a:off x="1531620" y="3706336"/>
              <a:ext cx="6080760" cy="155146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520190"/>
                    <a:gridCol w="1520190"/>
                    <a:gridCol w="1520190"/>
                    <a:gridCol w="1520190"/>
                  </a:tblGrid>
                  <a:tr h="1551464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200" b="0" u="none" dirty="0">
                              <a:effectLst/>
                            </a:rPr>
                            <a:t>A.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2800">
                                      <a:effectLst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en-US" sz="2800">
                                          <a:effectLst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3200">
                                          <a:effectLst/>
                                        </a:rPr>
                                        <m:t>3∆</m:t>
                                      </m:r>
                                      <m:r>
                                        <a:rPr lang="en-US" sz="3200">
                                          <a:effectLst/>
                                        </a:rPr>
                                        <m:t>𝑥</m:t>
                                      </m:r>
                                      <m:r>
                                        <a:rPr lang="en-US" sz="3200">
                                          <a:effectLst/>
                                        </a:rPr>
                                        <m:t>+4</m:t>
                                      </m:r>
                                    </m:e>
                                  </m:rad>
                                  <m:r>
                                    <a:rPr lang="en-US" sz="3200">
                                      <a:effectLst/>
                                    </a:rPr>
                                    <m:t>−2</m:t>
                                  </m:r>
                                </m:num>
                                <m:den>
                                  <m:r>
                                    <a:rPr lang="en-US" sz="3200">
                                      <a:effectLst/>
                                    </a:rPr>
                                    <m:t>∆</m:t>
                                  </m:r>
                                  <m:r>
                                    <a:rPr lang="en-US" sz="3200">
                                      <a:effectLst/>
                                    </a:rPr>
                                    <m:t>𝑥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sz="3200" dirty="0">
                              <a:effectLst/>
                            </a:rPr>
                            <a:t> </a:t>
                          </a:r>
                          <a:endParaRPr lang="en-US" sz="2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200" dirty="0">
                              <a:effectLst/>
                            </a:rPr>
                            <a:t>B.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2800">
                                      <a:effectLst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en-US" sz="2800">
                                          <a:effectLst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3200">
                                          <a:effectLst/>
                                        </a:rPr>
                                        <m:t>3∆</m:t>
                                      </m:r>
                                      <m:r>
                                        <a:rPr lang="en-US" sz="3200">
                                          <a:effectLst/>
                                        </a:rPr>
                                        <m:t>𝑥</m:t>
                                      </m:r>
                                      <m:r>
                                        <a:rPr lang="en-US" sz="3200">
                                          <a:effectLst/>
                                        </a:rPr>
                                        <m:t>−2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en-US" sz="3200">
                                      <a:effectLst/>
                                    </a:rPr>
                                    <m:t>∆</m:t>
                                  </m:r>
                                  <m:r>
                                    <a:rPr lang="en-US" sz="3200">
                                      <a:effectLst/>
                                    </a:rPr>
                                    <m:t>𝑥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sz="3200" dirty="0">
                              <a:effectLst/>
                            </a:rPr>
                            <a:t> </a:t>
                          </a:r>
                          <a:endParaRPr lang="en-US" sz="2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200" dirty="0">
                              <a:effectLst/>
                            </a:rPr>
                            <a:t>C.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2800">
                                      <a:effectLst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en-US" sz="2800">
                                          <a:effectLst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3200">
                                          <a:effectLst/>
                                        </a:rPr>
                                        <m:t>3∆</m:t>
                                      </m:r>
                                      <m:r>
                                        <a:rPr lang="en-US" sz="3200">
                                          <a:effectLst/>
                                        </a:rPr>
                                        <m:t>𝑥</m:t>
                                      </m:r>
                                      <m:r>
                                        <a:rPr lang="en-US" sz="3200">
                                          <a:effectLst/>
                                        </a:rPr>
                                        <m:t>−2</m:t>
                                      </m:r>
                                    </m:e>
                                  </m:rad>
                                  <m:r>
                                    <a:rPr lang="en-US" sz="3200">
                                      <a:effectLst/>
                                    </a:rPr>
                                    <m:t>−2</m:t>
                                  </m:r>
                                </m:num>
                                <m:den>
                                  <m:r>
                                    <a:rPr lang="en-US" sz="3200">
                                      <a:effectLst/>
                                    </a:rPr>
                                    <m:t>∆</m:t>
                                  </m:r>
                                  <m:r>
                                    <a:rPr lang="en-US" sz="3200">
                                      <a:effectLst/>
                                    </a:rPr>
                                    <m:t>𝑥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sz="3200" dirty="0">
                              <a:effectLst/>
                            </a:rPr>
                            <a:t> </a:t>
                          </a:r>
                          <a:endParaRPr lang="en-US" sz="2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200" dirty="0">
                              <a:effectLst/>
                            </a:rPr>
                            <a:t>D.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2800">
                                      <a:effectLst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en-US" sz="2800">
                                          <a:effectLst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3200">
                                          <a:effectLst/>
                                        </a:rPr>
                                        <m:t>3∆</m:t>
                                      </m:r>
                                      <m:r>
                                        <a:rPr lang="en-US" sz="3200">
                                          <a:effectLst/>
                                        </a:rPr>
                                        <m:t>𝑥</m:t>
                                      </m:r>
                                      <m:r>
                                        <a:rPr lang="en-US" sz="3200">
                                          <a:effectLst/>
                                        </a:rPr>
                                        <m:t>−6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en-US" sz="3200">
                                      <a:effectLst/>
                                    </a:rPr>
                                    <m:t>∆</m:t>
                                  </m:r>
                                  <m:r>
                                    <a:rPr lang="en-US" sz="3200">
                                      <a:effectLst/>
                                    </a:rPr>
                                    <m:t>𝑥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sz="3200" dirty="0">
                              <a:effectLst/>
                            </a:rPr>
                            <a:t> </a:t>
                          </a:r>
                          <a:endParaRPr lang="en-US" sz="2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2594239"/>
                  </p:ext>
                </p:extLst>
              </p:nvPr>
            </p:nvGraphicFramePr>
            <p:xfrm>
              <a:off x="1531620" y="3706336"/>
              <a:ext cx="6080760" cy="155146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520190"/>
                    <a:gridCol w="1520190"/>
                    <a:gridCol w="1520190"/>
                    <a:gridCol w="1520190"/>
                  </a:tblGrid>
                  <a:tr h="155146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1">
                          <a:blip r:embed="rId3"/>
                          <a:stretch>
                            <a:fillRect t="-5490" r="-2992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1">
                          <a:blip r:embed="rId3"/>
                          <a:stretch>
                            <a:fillRect l="-100402" t="-5490" r="-2004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1">
                          <a:blip r:embed="rId3"/>
                          <a:stretch>
                            <a:fillRect l="-199600" t="-5490" r="-996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1">
                          <a:blip r:embed="rId3"/>
                          <a:stretch>
                            <a:fillRect l="-300803" t="-54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5480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76200" y="228600"/>
                <a:ext cx="8991600" cy="3810000"/>
              </a:xfrm>
            </p:spPr>
            <p:txBody>
              <a:bodyPr>
                <a:noAutofit/>
              </a:bodyPr>
              <a:lstStyle/>
              <a:p>
                <a:pPr algn="l"/>
                <a:r>
                  <a:rPr lang="en-US" sz="5400" b="1" dirty="0" err="1" smtClean="0"/>
                  <a:t>Câu</a:t>
                </a:r>
                <a:r>
                  <a:rPr lang="en-US" sz="5400" b="1" dirty="0" smtClean="0"/>
                  <a:t> 2: </a:t>
                </a:r>
                <a:r>
                  <a:rPr lang="en-US" sz="5400" dirty="0" err="1" smtClean="0"/>
                  <a:t>Tính</a:t>
                </a:r>
                <a:r>
                  <a:rPr lang="en-US" sz="5400" dirty="0" smtClean="0"/>
                  <a:t> </a:t>
                </a:r>
                <a:r>
                  <a:rPr lang="en-US" sz="5400" dirty="0" err="1" smtClean="0"/>
                  <a:t>đạo</a:t>
                </a:r>
                <a:r>
                  <a:rPr lang="en-US" sz="5400" dirty="0" smtClean="0"/>
                  <a:t> </a:t>
                </a:r>
                <a:r>
                  <a:rPr lang="en-US" sz="5400" dirty="0" err="1" smtClean="0"/>
                  <a:t>hàm</a:t>
                </a:r>
                <a:r>
                  <a:rPr lang="en-US" sz="5400" dirty="0" smtClean="0"/>
                  <a:t> </a:t>
                </a:r>
                <a:r>
                  <a:rPr lang="en-US" sz="5400" dirty="0" err="1" smtClean="0"/>
                  <a:t>của</a:t>
                </a:r>
                <a:r>
                  <a:rPr lang="en-US" sz="5400" dirty="0" smtClean="0"/>
                  <a:t> </a:t>
                </a:r>
                <a:r>
                  <a:rPr lang="en-US" sz="5400" dirty="0" err="1" smtClean="0"/>
                  <a:t>hàm</a:t>
                </a:r>
                <a:r>
                  <a:rPr lang="en-US" sz="5400" dirty="0" smtClean="0"/>
                  <a:t> </a:t>
                </a:r>
                <a:r>
                  <a:rPr lang="en-US" sz="5400" dirty="0" err="1" smtClean="0"/>
                  <a:t>số</a:t>
                </a:r>
                <a:r>
                  <a:rPr lang="en-US" sz="5400" dirty="0" smtClean="0"/>
                  <a:t> </a:t>
                </a:r>
                <a14:m>
                  <m:oMath xmlns:m="http://schemas.openxmlformats.org/officeDocument/2006/math">
                    <m:r>
                      <a:rPr lang="en-US" sz="54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540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54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54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54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54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5400" b="0" i="1" smtClean="0">
                            <a:latin typeface="Cambria Math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sz="5400" dirty="0" smtClean="0"/>
                  <a:t> </a:t>
                </a:r>
                <a:r>
                  <a:rPr lang="en-US" sz="5400" dirty="0" err="1" smtClean="0"/>
                  <a:t>tại</a:t>
                </a:r>
                <a:r>
                  <a:rPr lang="en-US" sz="5400" dirty="0" smtClean="0"/>
                  <a:t> </a:t>
                </a:r>
                <a:r>
                  <a:rPr lang="en-US" sz="5400" dirty="0" err="1" smtClean="0"/>
                  <a:t>điểm</a:t>
                </a:r>
                <a:r>
                  <a:rPr lang="en-US" sz="5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5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5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5400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5400" b="0" i="1" smtClean="0">
                        <a:latin typeface="Cambria Math"/>
                      </a:rPr>
                      <m:t>=2</m:t>
                    </m:r>
                  </m:oMath>
                </a14:m>
                <a:r>
                  <a:rPr lang="en-US" sz="5400" dirty="0" smtClean="0"/>
                  <a:t>?</a:t>
                </a:r>
                <a:r>
                  <a:rPr lang="en-US" sz="4800" dirty="0" smtClean="0"/>
                  <a:t/>
                </a:r>
                <a:br>
                  <a:rPr lang="en-US" sz="4800" dirty="0" smtClean="0"/>
                </a:br>
                <a:endParaRPr lang="en-US" sz="4800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6200" y="228600"/>
                <a:ext cx="8991600" cy="3810000"/>
              </a:xfrm>
              <a:blipFill rotWithShape="1">
                <a:blip r:embed="rId2"/>
                <a:stretch>
                  <a:fillRect l="-3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52074558"/>
                  </p:ext>
                </p:extLst>
              </p:nvPr>
            </p:nvGraphicFramePr>
            <p:xfrm>
              <a:off x="1531620" y="3706336"/>
              <a:ext cx="6080760" cy="94186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520190"/>
                    <a:gridCol w="1520190"/>
                    <a:gridCol w="1520190"/>
                    <a:gridCol w="1520190"/>
                  </a:tblGrid>
                  <a:tr h="941864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200" b="0" u="none" dirty="0" smtClean="0">
                              <a:effectLst/>
                            </a:rPr>
                            <a:t>A.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3200" b="0" i="1" u="none" smtClean="0">
                                      <a:effectLst/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b="0" i="1" u="none" smtClean="0">
                                      <a:effectLst/>
                                      <a:latin typeface="Cambria Math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en-US" sz="3200" b="0" i="1" u="none" smtClean="0">
                                      <a:effectLst/>
                                      <a:latin typeface="Cambria Math"/>
                                    </a:rPr>
                                    <m:t>4</m:t>
                                  </m:r>
                                </m:den>
                              </m:f>
                            </m:oMath>
                          </a14:m>
                          <a:endParaRPr lang="en-US" sz="2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200" dirty="0" smtClean="0">
                              <a:effectLst/>
                            </a:rPr>
                            <a:t>B.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3200" i="1" smtClean="0">
                                      <a:effectLst/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b="1" i="1" smtClean="0">
                                      <a:effectLst/>
                                      <a:latin typeface="Cambria Math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sz="3200" b="1" i="1" smtClean="0">
                                      <a:effectLst/>
                                      <a:latin typeface="Cambria Math"/>
                                    </a:rPr>
                                    <m:t>𝟒</m:t>
                                  </m:r>
                                </m:den>
                              </m:f>
                            </m:oMath>
                          </a14:m>
                          <a:endParaRPr lang="en-US" sz="2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200" dirty="0">
                              <a:effectLst/>
                            </a:rPr>
                            <a:t>C. </a:t>
                          </a:r>
                          <a14:m>
                            <m:oMath xmlns:m="http://schemas.openxmlformats.org/officeDocument/2006/math">
                              <m:r>
                                <a:rPr lang="en-US" sz="3200" i="1" dirty="0" smtClean="0">
                                  <a:effectLst/>
                                  <a:latin typeface="Cambria Math"/>
                                </a:rPr>
                                <m:t>2</m:t>
                              </m:r>
                            </m:oMath>
                          </a14:m>
                          <a:endParaRPr lang="en-US" sz="2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200" dirty="0" smtClean="0">
                              <a:effectLst/>
                            </a:rPr>
                            <a:t>D.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3200" i="1" smtClean="0">
                                      <a:effectLst/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b="1" i="1" smtClean="0">
                                      <a:effectLst/>
                                      <a:latin typeface="Cambria Math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sz="3200" b="1" i="1" smtClean="0">
                                      <a:effectLst/>
                                      <a:latin typeface="Cambria Math"/>
                                    </a:rPr>
                                    <m:t>𝟐</m:t>
                                  </m:r>
                                </m:den>
                              </m:f>
                            </m:oMath>
                          </a14:m>
                          <a:endParaRPr lang="en-US" sz="2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52074558"/>
                  </p:ext>
                </p:extLst>
              </p:nvPr>
            </p:nvGraphicFramePr>
            <p:xfrm>
              <a:off x="1531620" y="3706336"/>
              <a:ext cx="6080760" cy="94186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520190"/>
                    <a:gridCol w="1520190"/>
                    <a:gridCol w="1520190"/>
                    <a:gridCol w="1520190"/>
                  </a:tblGrid>
                  <a:tr h="94186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1">
                          <a:blip r:embed="rId3"/>
                          <a:stretch>
                            <a:fillRect t="-9032" r="-299200" b="-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1">
                          <a:blip r:embed="rId3"/>
                          <a:stretch>
                            <a:fillRect l="-100402" t="-9032" r="-200402" b="-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1">
                          <a:blip r:embed="rId3"/>
                          <a:stretch>
                            <a:fillRect l="-199600" t="-9032" r="-99600" b="-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1">
                          <a:blip r:embed="rId3"/>
                          <a:stretch>
                            <a:fillRect l="-300803" t="-9032" b="-12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66155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284</Words>
  <Application>Microsoft Office PowerPoint</Application>
  <PresentationFormat>On-screen Show (4:3)</PresentationFormat>
  <Paragraphs>53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Câu 1. Số gia của hàm số y=x^2+2 tại điểm x_0=2 ứng với số gia ∆x=1 bằng bao nhiêu? </vt:lpstr>
      <vt:lpstr>Câu 2. Cho hàm số f(x)=x^3-x^2-3x. Giá trị f^′ (-1) bằng bao nhiêu?  </vt:lpstr>
      <vt:lpstr>Câu 1: Cho hàm số f(x)=√(3x-2), có ∆x là số gia  của đối số tại x=2. Khi đó ∆y/∆x bằng bao nhiêu? </vt:lpstr>
      <vt:lpstr>Câu 2: Tính đạo hàm của hàm số f(x)=1/x tại điểm x_0=2?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Dương Nguyễn Quốc</dc:creator>
  <cp:lastModifiedBy>Dương Nguyễn Quốc</cp:lastModifiedBy>
  <cp:revision>3</cp:revision>
  <dcterms:created xsi:type="dcterms:W3CDTF">2021-03-10T09:32:08Z</dcterms:created>
  <dcterms:modified xsi:type="dcterms:W3CDTF">2021-03-10T09:52:10Z</dcterms:modified>
</cp:coreProperties>
</file>