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Bevan" panose="020B0604020202020204" charset="0"/>
      <p:regular r:id="rId21"/>
    </p:embeddedFont>
    <p:embeddedFont>
      <p:font typeface="Roboto" panose="02000000000000000000" pitchFamily="2" charset="0"/>
      <p:regular r:id="rId22"/>
    </p:embeddedFont>
    <p:embeddedFont>
      <p:font typeface="Roboto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huu thanh" userId="49442b27d7fd2a9a" providerId="LiveId" clId="{7FF91654-0873-4A87-A466-91BC01FC091C}"/>
    <pc:docChg chg="custSel modSld">
      <pc:chgData name="pham huu thanh" userId="49442b27d7fd2a9a" providerId="LiveId" clId="{7FF91654-0873-4A87-A466-91BC01FC091C}" dt="2025-07-21T05:52:36.394" v="36" actId="20577"/>
      <pc:docMkLst>
        <pc:docMk/>
      </pc:docMkLst>
      <pc:sldChg chg="modSp mod">
        <pc:chgData name="pham huu thanh" userId="49442b27d7fd2a9a" providerId="LiveId" clId="{7FF91654-0873-4A87-A466-91BC01FC091C}" dt="2025-07-21T05:52:36.394" v="36" actId="20577"/>
        <pc:sldMkLst>
          <pc:docMk/>
          <pc:sldMk cId="0" sldId="259"/>
        </pc:sldMkLst>
        <pc:spChg chg="mod">
          <ac:chgData name="pham huu thanh" userId="49442b27d7fd2a9a" providerId="LiveId" clId="{7FF91654-0873-4A87-A466-91BC01FC091C}" dt="2025-07-21T05:52:36.394" v="36" actId="20577"/>
          <ac:spMkLst>
            <pc:docMk/>
            <pc:sldMk cId="0" sldId="259"/>
            <ac:spMk id="12" creationId="{00000000-0000-0000-0000-000000000000}"/>
          </ac:spMkLst>
        </pc:spChg>
        <pc:spChg chg="mod">
          <ac:chgData name="pham huu thanh" userId="49442b27d7fd2a9a" providerId="LiveId" clId="{7FF91654-0873-4A87-A466-91BC01FC091C}" dt="2025-07-21T05:52:32.671" v="34" actId="20577"/>
          <ac:spMkLst>
            <pc:docMk/>
            <pc:sldMk cId="0" sldId="259"/>
            <ac:spMk id="1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61920" y="-3337574"/>
            <a:ext cx="16962147" cy="16962147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>
                <a:alpha val="49804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 rot="-153927">
            <a:off x="9144942" y="786380"/>
            <a:ext cx="9088809" cy="9088809"/>
          </a:xfrm>
          <a:custGeom>
            <a:avLst/>
            <a:gdLst/>
            <a:ahLst/>
            <a:cxnLst/>
            <a:rect l="l" t="t" r="r" b="b"/>
            <a:pathLst>
              <a:path w="9088809" h="9088809">
                <a:moveTo>
                  <a:pt x="0" y="0"/>
                </a:moveTo>
                <a:lnTo>
                  <a:pt x="9088809" y="0"/>
                </a:lnTo>
                <a:lnTo>
                  <a:pt x="9088809" y="9088809"/>
                </a:lnTo>
                <a:lnTo>
                  <a:pt x="0" y="9088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87082" y="435124"/>
            <a:ext cx="9766010" cy="4036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18"/>
              </a:lnSpc>
            </a:pPr>
            <a:r>
              <a:rPr lang="en-US" sz="7656" spc="206" dirty="0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BÁO CÁO BTL: QUẢN LÝ NHÂN VIÊN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7082" y="6626005"/>
            <a:ext cx="10134976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4642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Nhóm thực hiện: 01</a:t>
            </a:r>
          </a:p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4642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Thành viên trong nhóm:</a:t>
            </a:r>
          </a:p>
          <a:p>
            <a:pPr algn="ctr">
              <a:lnSpc>
                <a:spcPts val="4731"/>
              </a:lnSpc>
              <a:spcBef>
                <a:spcPct val="0"/>
              </a:spcBef>
            </a:pPr>
            <a:r>
              <a:rPr lang="en-US" sz="3942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 Nguyễn Quốc Việt</a:t>
            </a:r>
          </a:p>
          <a:p>
            <a:pPr algn="ctr">
              <a:lnSpc>
                <a:spcPts val="4731"/>
              </a:lnSpc>
              <a:spcBef>
                <a:spcPct val="0"/>
              </a:spcBef>
            </a:pPr>
            <a:r>
              <a:rPr lang="en-US" sz="3942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Phạm Hữu Thành </a:t>
            </a:r>
          </a:p>
          <a:p>
            <a:pPr algn="ctr">
              <a:lnSpc>
                <a:spcPts val="4731"/>
              </a:lnSpc>
              <a:spcBef>
                <a:spcPct val="0"/>
              </a:spcBef>
            </a:pPr>
            <a:r>
              <a:rPr lang="en-US" sz="3942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Nguyễn Đắc Huy Hoàng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69496" y="5143500"/>
            <a:ext cx="660118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7"/>
              </a:lnSpc>
              <a:spcBef>
                <a:spcPct val="0"/>
              </a:spcBef>
            </a:pPr>
            <a:r>
              <a:rPr lang="en-US" sz="4030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Giảng viên hướng dẫn:</a:t>
            </a:r>
          </a:p>
          <a:p>
            <a:pPr algn="ctr">
              <a:lnSpc>
                <a:spcPts val="4837"/>
              </a:lnSpc>
              <a:spcBef>
                <a:spcPct val="0"/>
              </a:spcBef>
            </a:pPr>
            <a:r>
              <a:rPr lang="en-US" sz="4030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 Nguyễn Văn Thắng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84931" y="3855820"/>
            <a:ext cx="4824287" cy="3492804"/>
            <a:chOff x="0" y="0"/>
            <a:chExt cx="6432382" cy="4657072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6432382" cy="4657072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250142" y="3848185"/>
            <a:ext cx="4833333" cy="3499353"/>
            <a:chOff x="0" y="0"/>
            <a:chExt cx="6444444" cy="4665804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6444444" cy="4665804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3365795" y="4302897"/>
            <a:ext cx="1508748" cy="2598649"/>
          </a:xfrm>
          <a:custGeom>
            <a:avLst/>
            <a:gdLst/>
            <a:ahLst/>
            <a:cxnLst/>
            <a:rect l="l" t="t" r="r" b="b"/>
            <a:pathLst>
              <a:path w="1508748" h="2598649">
                <a:moveTo>
                  <a:pt x="0" y="0"/>
                </a:moveTo>
                <a:lnTo>
                  <a:pt x="1508748" y="0"/>
                </a:lnTo>
                <a:lnTo>
                  <a:pt x="1508748" y="2598649"/>
                </a:lnTo>
                <a:lnTo>
                  <a:pt x="0" y="2598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484160" y="4228479"/>
            <a:ext cx="2365297" cy="2738765"/>
          </a:xfrm>
          <a:custGeom>
            <a:avLst/>
            <a:gdLst/>
            <a:ahLst/>
            <a:cxnLst/>
            <a:rect l="l" t="t" r="r" b="b"/>
            <a:pathLst>
              <a:path w="2365297" h="2738765">
                <a:moveTo>
                  <a:pt x="0" y="0"/>
                </a:moveTo>
                <a:lnTo>
                  <a:pt x="2365297" y="0"/>
                </a:lnTo>
                <a:lnTo>
                  <a:pt x="2365297" y="2738765"/>
                </a:lnTo>
                <a:lnTo>
                  <a:pt x="0" y="2738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2700000">
            <a:off x="12236786" y="3623428"/>
            <a:ext cx="1248466" cy="657838"/>
          </a:xfrm>
          <a:custGeom>
            <a:avLst/>
            <a:gdLst/>
            <a:ahLst/>
            <a:cxnLst/>
            <a:rect l="l" t="t" r="r" b="b"/>
            <a:pathLst>
              <a:path w="1248466" h="657838">
                <a:moveTo>
                  <a:pt x="0" y="0"/>
                </a:moveTo>
                <a:lnTo>
                  <a:pt x="1248466" y="0"/>
                </a:lnTo>
                <a:lnTo>
                  <a:pt x="1248466" y="657838"/>
                </a:lnTo>
                <a:lnTo>
                  <a:pt x="0" y="657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2836320">
            <a:off x="2521535" y="4152967"/>
            <a:ext cx="1632578" cy="622060"/>
          </a:xfrm>
          <a:custGeom>
            <a:avLst/>
            <a:gdLst/>
            <a:ahLst/>
            <a:cxnLst/>
            <a:rect l="l" t="t" r="r" b="b"/>
            <a:pathLst>
              <a:path w="1632578" h="622060">
                <a:moveTo>
                  <a:pt x="0" y="0"/>
                </a:moveTo>
                <a:lnTo>
                  <a:pt x="1632579" y="0"/>
                </a:lnTo>
                <a:lnTo>
                  <a:pt x="1632579" y="622059"/>
                </a:lnTo>
                <a:lnTo>
                  <a:pt x="0" y="6220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>
            <a:off x="0" y="0"/>
            <a:ext cx="18288000" cy="359379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62025"/>
            <a:ext cx="16846972" cy="3226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22"/>
              </a:lnSpc>
              <a:spcBef>
                <a:spcPct val="0"/>
              </a:spcBef>
            </a:pPr>
            <a:r>
              <a:rPr lang="en-US" sz="6940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2. </a:t>
            </a:r>
            <a:r>
              <a:rPr lang="en-US" sz="6940" u="none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Thiết kế CSDL</a:t>
            </a:r>
          </a:p>
          <a:p>
            <a:pPr marL="0" lvl="0" indent="0" algn="ctr">
              <a:lnSpc>
                <a:spcPts val="7592"/>
              </a:lnSpc>
              <a:spcBef>
                <a:spcPct val="0"/>
              </a:spcBef>
            </a:pPr>
            <a:r>
              <a:rPr lang="en-US" sz="5840" u="none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Quan hệ giữa các collection</a:t>
            </a:r>
          </a:p>
          <a:p>
            <a:pPr marL="0" lvl="0" indent="0" algn="ctr">
              <a:lnSpc>
                <a:spcPts val="9022"/>
              </a:lnSpc>
              <a:spcBef>
                <a:spcPct val="0"/>
              </a:spcBef>
            </a:pPr>
            <a:endParaRPr lang="en-US" sz="5840" u="none">
              <a:solidFill>
                <a:srgbClr val="FE502D"/>
              </a:solidFill>
              <a:latin typeface="Bevan"/>
              <a:ea typeface="Bevan"/>
              <a:cs typeface="Bevan"/>
              <a:sym typeface="Bev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84931" y="7942833"/>
            <a:ext cx="4824287" cy="45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41"/>
              </a:lnSpc>
              <a:spcBef>
                <a:spcPct val="0"/>
              </a:spcBef>
            </a:pPr>
            <a:r>
              <a:rPr lang="en-US" sz="2833" spc="-56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1.Quan hệ</a:t>
            </a:r>
            <a:r>
              <a:rPr lang="en-US" sz="2833" u="none" spc="-56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1 – n gồm: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4931" y="8457888"/>
            <a:ext cx="6179225" cy="2022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45"/>
              </a:lnSpc>
              <a:spcBef>
                <a:spcPct val="0"/>
              </a:spcBef>
            </a:pPr>
            <a:r>
              <a:rPr lang="en-US" sz="2318" u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phong_ban(phòng ban) và nhan_vien(nhân viên) : nhân viên có một trường ‘ma_phong_ban' để tham chiếu đếnphòng ban của mình</a:t>
            </a:r>
          </a:p>
          <a:p>
            <a:pPr marL="0" lvl="0" indent="0" algn="l">
              <a:lnSpc>
                <a:spcPts val="3245"/>
              </a:lnSpc>
              <a:spcBef>
                <a:spcPct val="0"/>
              </a:spcBef>
            </a:pPr>
            <a:endParaRPr lang="en-US" sz="2318" u="none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50142" y="7942915"/>
            <a:ext cx="6190811" cy="906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48"/>
              </a:lnSpc>
              <a:spcBef>
                <a:spcPct val="0"/>
              </a:spcBef>
            </a:pPr>
            <a:r>
              <a:rPr lang="en-US" sz="2838" spc="-56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Quan hệ n – n gồ</a:t>
            </a:r>
            <a:r>
              <a:rPr lang="en-US" sz="2838" u="none" spc="-56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 :</a:t>
            </a:r>
          </a:p>
          <a:p>
            <a:pPr marL="0" lvl="0" indent="0" algn="just">
              <a:lnSpc>
                <a:spcPts val="3548"/>
              </a:lnSpc>
              <a:spcBef>
                <a:spcPct val="0"/>
              </a:spcBef>
            </a:pPr>
            <a:endParaRPr lang="en-US" sz="2838" u="none" spc="-56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250142" y="8457888"/>
            <a:ext cx="6190811" cy="162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51"/>
              </a:lnSpc>
              <a:spcBef>
                <a:spcPct val="0"/>
              </a:spcBef>
            </a:pPr>
            <a:r>
              <a:rPr lang="en-US" sz="2322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2322" u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han_vien(nhânviên) vàdu_an(dựán) : Ta dùng một collection trung gian tên là ‘nhan_vien_va_du_an' để lưu các document với ‘ma_nhan_vien' và ‘ma_du_an'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957908" cy="10287000"/>
            <a:chOff x="0" y="0"/>
            <a:chExt cx="7126971" cy="92128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26970" cy="9212867"/>
            </a:xfrm>
            <a:custGeom>
              <a:avLst/>
              <a:gdLst/>
              <a:ahLst/>
              <a:cxnLst/>
              <a:rect l="l" t="t" r="r" b="b"/>
              <a:pathLst>
                <a:path w="7126970" h="9212867">
                  <a:moveTo>
                    <a:pt x="0" y="0"/>
                  </a:moveTo>
                  <a:lnTo>
                    <a:pt x="7126970" y="0"/>
                  </a:lnTo>
                  <a:lnTo>
                    <a:pt x="7126970" y="9212867"/>
                  </a:lnTo>
                  <a:lnTo>
                    <a:pt x="0" y="9212867"/>
                  </a:lnTo>
                  <a:close/>
                </a:path>
              </a:pathLst>
            </a:custGeom>
            <a:solidFill>
              <a:srgbClr val="FFAA7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1270196" y="1718633"/>
            <a:ext cx="5417517" cy="6849734"/>
          </a:xfrm>
          <a:custGeom>
            <a:avLst/>
            <a:gdLst/>
            <a:ahLst/>
            <a:cxnLst/>
            <a:rect l="l" t="t" r="r" b="b"/>
            <a:pathLst>
              <a:path w="5417517" h="6849734">
                <a:moveTo>
                  <a:pt x="0" y="0"/>
                </a:moveTo>
                <a:lnTo>
                  <a:pt x="5417516" y="0"/>
                </a:lnTo>
                <a:lnTo>
                  <a:pt x="5417516" y="6849734"/>
                </a:lnTo>
                <a:lnTo>
                  <a:pt x="0" y="684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957908" y="1504662"/>
            <a:ext cx="9947960" cy="8782338"/>
          </a:xfrm>
          <a:custGeom>
            <a:avLst/>
            <a:gdLst/>
            <a:ahLst/>
            <a:cxnLst/>
            <a:rect l="l" t="t" r="r" b="b"/>
            <a:pathLst>
              <a:path w="9947960" h="8782338">
                <a:moveTo>
                  <a:pt x="0" y="0"/>
                </a:moveTo>
                <a:lnTo>
                  <a:pt x="9947960" y="0"/>
                </a:lnTo>
                <a:lnTo>
                  <a:pt x="9947960" y="8782338"/>
                </a:lnTo>
                <a:lnTo>
                  <a:pt x="0" y="8782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42" r="-6085" b="-130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957908" y="406238"/>
            <a:ext cx="10330092" cy="8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71"/>
              </a:lnSpc>
              <a:spcBef>
                <a:spcPct val="0"/>
              </a:spcBef>
            </a:pPr>
            <a:r>
              <a:rPr lang="en-US" sz="6155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3. Sản phẩm thực hiện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40712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19" y="0"/>
                </a:lnTo>
                <a:lnTo>
                  <a:pt x="3764819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4629393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28668" y="2961877"/>
            <a:ext cx="13512044" cy="6503755"/>
          </a:xfrm>
          <a:custGeom>
            <a:avLst/>
            <a:gdLst/>
            <a:ahLst/>
            <a:cxnLst/>
            <a:rect l="l" t="t" r="r" b="b"/>
            <a:pathLst>
              <a:path w="13512044" h="6503755">
                <a:moveTo>
                  <a:pt x="0" y="0"/>
                </a:moveTo>
                <a:lnTo>
                  <a:pt x="13512044" y="0"/>
                </a:lnTo>
                <a:lnTo>
                  <a:pt x="13512044" y="6503755"/>
                </a:lnTo>
                <a:lnTo>
                  <a:pt x="0" y="65037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20" t="-11217" r="-22692" b="-17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028700" y="1028700"/>
            <a:ext cx="10130845" cy="1511917"/>
            <a:chOff x="0" y="0"/>
            <a:chExt cx="13507793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3507793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dự án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13507793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40712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19" y="0"/>
                </a:lnTo>
                <a:lnTo>
                  <a:pt x="3764819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4629393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145489"/>
            <a:ext cx="13607062" cy="8279346"/>
          </a:xfrm>
          <a:custGeom>
            <a:avLst/>
            <a:gdLst/>
            <a:ahLst/>
            <a:cxnLst/>
            <a:rect l="l" t="t" r="r" b="b"/>
            <a:pathLst>
              <a:path w="13607062" h="8279346">
                <a:moveTo>
                  <a:pt x="0" y="0"/>
                </a:moveTo>
                <a:lnTo>
                  <a:pt x="13607062" y="0"/>
                </a:lnTo>
                <a:lnTo>
                  <a:pt x="13607062" y="8279346"/>
                </a:lnTo>
                <a:lnTo>
                  <a:pt x="0" y="8279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493" r="-345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346" y="858815"/>
            <a:ext cx="13786687" cy="1511917"/>
            <a:chOff x="0" y="0"/>
            <a:chExt cx="18382250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8382250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dự án (thêm, sửa, xóa)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18382250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09409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20" y="0"/>
                </a:lnTo>
                <a:lnTo>
                  <a:pt x="3764820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5277886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675669"/>
            <a:ext cx="13978034" cy="6015112"/>
          </a:xfrm>
          <a:custGeom>
            <a:avLst/>
            <a:gdLst/>
            <a:ahLst/>
            <a:cxnLst/>
            <a:rect l="l" t="t" r="r" b="b"/>
            <a:pathLst>
              <a:path w="13978034" h="6015112">
                <a:moveTo>
                  <a:pt x="0" y="0"/>
                </a:moveTo>
                <a:lnTo>
                  <a:pt x="13978034" y="0"/>
                </a:lnTo>
                <a:lnTo>
                  <a:pt x="13978034" y="6015112"/>
                </a:lnTo>
                <a:lnTo>
                  <a:pt x="0" y="60151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549" r="-670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346" y="858815"/>
            <a:ext cx="13786687" cy="1511917"/>
            <a:chOff x="0" y="0"/>
            <a:chExt cx="18382250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8382250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nhân viên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18382250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09409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20" y="0"/>
                </a:lnTo>
                <a:lnTo>
                  <a:pt x="3764820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5277886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065544"/>
            <a:ext cx="14309409" cy="7192756"/>
          </a:xfrm>
          <a:custGeom>
            <a:avLst/>
            <a:gdLst/>
            <a:ahLst/>
            <a:cxnLst/>
            <a:rect l="l" t="t" r="r" b="b"/>
            <a:pathLst>
              <a:path w="14309409" h="7192756">
                <a:moveTo>
                  <a:pt x="0" y="0"/>
                </a:moveTo>
                <a:lnTo>
                  <a:pt x="14309409" y="0"/>
                </a:lnTo>
                <a:lnTo>
                  <a:pt x="14309409" y="7192756"/>
                </a:lnTo>
                <a:lnTo>
                  <a:pt x="0" y="71927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35" r="-552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346" y="858815"/>
            <a:ext cx="15544304" cy="1511917"/>
            <a:chOff x="0" y="0"/>
            <a:chExt cx="20725739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20725739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nhân viên (thêm, sửa, xóa)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20725739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09409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20" y="0"/>
                </a:lnTo>
                <a:lnTo>
                  <a:pt x="3764820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5277886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159818"/>
            <a:ext cx="13986951" cy="8127182"/>
          </a:xfrm>
          <a:custGeom>
            <a:avLst/>
            <a:gdLst/>
            <a:ahLst/>
            <a:cxnLst/>
            <a:rect l="l" t="t" r="r" b="b"/>
            <a:pathLst>
              <a:path w="13986951" h="8127182">
                <a:moveTo>
                  <a:pt x="0" y="0"/>
                </a:moveTo>
                <a:lnTo>
                  <a:pt x="13986951" y="0"/>
                </a:lnTo>
                <a:lnTo>
                  <a:pt x="13986951" y="8127182"/>
                </a:lnTo>
                <a:lnTo>
                  <a:pt x="0" y="8127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329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346" y="858815"/>
            <a:ext cx="15544304" cy="1511917"/>
            <a:chOff x="0" y="0"/>
            <a:chExt cx="20725739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20725739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phòng ban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20725739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09409" y="3736565"/>
            <a:ext cx="3764819" cy="5521735"/>
          </a:xfrm>
          <a:custGeom>
            <a:avLst/>
            <a:gdLst/>
            <a:ahLst/>
            <a:cxnLst/>
            <a:rect l="l" t="t" r="r" b="b"/>
            <a:pathLst>
              <a:path w="3764819" h="5521735">
                <a:moveTo>
                  <a:pt x="0" y="0"/>
                </a:moveTo>
                <a:lnTo>
                  <a:pt x="3764820" y="0"/>
                </a:lnTo>
                <a:lnTo>
                  <a:pt x="3764820" y="5521735"/>
                </a:lnTo>
                <a:lnTo>
                  <a:pt x="0" y="5521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79380">
            <a:off x="15277886" y="2099365"/>
            <a:ext cx="2187457" cy="1152608"/>
          </a:xfrm>
          <a:custGeom>
            <a:avLst/>
            <a:gdLst/>
            <a:ahLst/>
            <a:cxnLst/>
            <a:rect l="l" t="t" r="r" b="b"/>
            <a:pathLst>
              <a:path w="2187457" h="1152608">
                <a:moveTo>
                  <a:pt x="0" y="0"/>
                </a:moveTo>
                <a:lnTo>
                  <a:pt x="2187457" y="0"/>
                </a:lnTo>
                <a:lnTo>
                  <a:pt x="2187457" y="1152608"/>
                </a:lnTo>
                <a:lnTo>
                  <a:pt x="0" y="1152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2066079"/>
            <a:ext cx="14142803" cy="8220921"/>
          </a:xfrm>
          <a:custGeom>
            <a:avLst/>
            <a:gdLst/>
            <a:ahLst/>
            <a:cxnLst/>
            <a:rect l="l" t="t" r="r" b="b"/>
            <a:pathLst>
              <a:path w="14142803" h="8220921">
                <a:moveTo>
                  <a:pt x="0" y="0"/>
                </a:moveTo>
                <a:lnTo>
                  <a:pt x="14142803" y="0"/>
                </a:lnTo>
                <a:lnTo>
                  <a:pt x="14142803" y="8220921"/>
                </a:lnTo>
                <a:lnTo>
                  <a:pt x="0" y="82209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59" r="-213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91346" y="858815"/>
            <a:ext cx="15544304" cy="1511917"/>
            <a:chOff x="0" y="0"/>
            <a:chExt cx="20725739" cy="201589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20725739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r>
                <a:rPr lang="en-US" sz="6099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Qu</a:t>
              </a:r>
              <a:r>
                <a:rPr lang="en-US" sz="6099" u="none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ản lý phòng ban (thêm, sửa, xóa)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06008"/>
              <a:ext cx="20725739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2786" y="2593929"/>
            <a:ext cx="14921649" cy="7693071"/>
          </a:xfrm>
          <a:custGeom>
            <a:avLst/>
            <a:gdLst/>
            <a:ahLst/>
            <a:cxnLst/>
            <a:rect l="l" t="t" r="r" b="b"/>
            <a:pathLst>
              <a:path w="14921649" h="7693071">
                <a:moveTo>
                  <a:pt x="0" y="0"/>
                </a:moveTo>
                <a:lnTo>
                  <a:pt x="14921649" y="0"/>
                </a:lnTo>
                <a:lnTo>
                  <a:pt x="14921649" y="7693071"/>
                </a:lnTo>
                <a:lnTo>
                  <a:pt x="0" y="7693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772" b="-56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91346" y="858815"/>
            <a:ext cx="17414185" cy="1511917"/>
            <a:chOff x="0" y="0"/>
            <a:chExt cx="23218913" cy="201589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3218913" cy="1231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31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406008"/>
              <a:ext cx="23218913" cy="598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228886"/>
            <a:ext cx="182880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FFAA70"/>
                </a:solidFill>
                <a:latin typeface="Bevan"/>
                <a:ea typeface="Bevan"/>
                <a:cs typeface="Bevan"/>
                <a:sym typeface="Bevan"/>
              </a:rPr>
              <a:t>Quản lý phòng ban (danh sách phòng ban, danh sách nhân viên thuộc phòng ban)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2562" y="1161675"/>
            <a:ext cx="7402876" cy="7963649"/>
          </a:xfrm>
          <a:custGeom>
            <a:avLst/>
            <a:gdLst/>
            <a:ahLst/>
            <a:cxnLst/>
            <a:rect l="l" t="t" r="r" b="b"/>
            <a:pathLst>
              <a:path w="7402876" h="7963649">
                <a:moveTo>
                  <a:pt x="0" y="0"/>
                </a:moveTo>
                <a:lnTo>
                  <a:pt x="7402876" y="0"/>
                </a:lnTo>
                <a:lnTo>
                  <a:pt x="7402876" y="7963650"/>
                </a:lnTo>
                <a:lnTo>
                  <a:pt x="0" y="7963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3461" y="845017"/>
            <a:ext cx="8107238" cy="8226483"/>
            <a:chOff x="0" y="0"/>
            <a:chExt cx="10809651" cy="10968644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"/>
              <a:ext cx="10809651" cy="2378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68"/>
                </a:lnSpc>
                <a:spcBef>
                  <a:spcPct val="0"/>
                </a:spcBef>
              </a:pPr>
              <a:r>
                <a:rPr lang="en-US" sz="5890">
                  <a:solidFill>
                    <a:srgbClr val="FE502D"/>
                  </a:solidFill>
                  <a:latin typeface="Bevan"/>
                  <a:ea typeface="Bevan"/>
                  <a:cs typeface="Bevan"/>
                  <a:sym typeface="Bevan"/>
                </a:rPr>
                <a:t>Nội dung </a:t>
              </a:r>
            </a:p>
            <a:p>
              <a:pPr marL="0" lvl="0" indent="0" algn="ctr">
                <a:lnSpc>
                  <a:spcPts val="7068"/>
                </a:lnSpc>
                <a:spcBef>
                  <a:spcPct val="0"/>
                </a:spcBef>
              </a:pPr>
              <a:endParaRPr lang="en-US" sz="5890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170610"/>
              <a:ext cx="10809651" cy="5004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937"/>
                </a:lnSpc>
              </a:pPr>
              <a:r>
                <a:rPr lang="en-US" sz="4749" spc="-94">
                  <a:solidFill>
                    <a:srgbClr val="0CC0DF"/>
                  </a:solidFill>
                  <a:latin typeface="Roboto"/>
                  <a:ea typeface="Roboto"/>
                  <a:cs typeface="Roboto"/>
                  <a:sym typeface="Roboto"/>
                </a:rPr>
                <a:t>1.</a:t>
              </a:r>
              <a:r>
                <a:rPr lang="en-US" sz="4749" u="none" spc="-94">
                  <a:solidFill>
                    <a:srgbClr val="0CC0DF"/>
                  </a:solidFill>
                  <a:latin typeface="Roboto"/>
                  <a:ea typeface="Roboto"/>
                  <a:cs typeface="Roboto"/>
                  <a:sym typeface="Roboto"/>
                </a:rPr>
                <a:t> Giới thiệu đề tài</a:t>
              </a:r>
            </a:p>
            <a:p>
              <a:pPr marL="0" lvl="0" indent="0" algn="ctr">
                <a:lnSpc>
                  <a:spcPts val="5937"/>
                </a:lnSpc>
              </a:pPr>
              <a:r>
                <a:rPr lang="en-US" sz="4749" u="none" spc="-94">
                  <a:solidFill>
                    <a:srgbClr val="0CC0DF"/>
                  </a:solidFill>
                  <a:latin typeface="Roboto"/>
                  <a:ea typeface="Roboto"/>
                  <a:cs typeface="Roboto"/>
                  <a:sym typeface="Roboto"/>
                </a:rPr>
                <a:t>2. Phân công nhiệm vụ</a:t>
              </a:r>
            </a:p>
            <a:p>
              <a:pPr marL="0" lvl="0" indent="0" algn="ctr">
                <a:lnSpc>
                  <a:spcPts val="5937"/>
                </a:lnSpc>
              </a:pPr>
              <a:r>
                <a:rPr lang="en-US" sz="4749" u="none" spc="-94">
                  <a:solidFill>
                    <a:srgbClr val="0CC0DF"/>
                  </a:solidFill>
                  <a:latin typeface="Roboto"/>
                  <a:ea typeface="Roboto"/>
                  <a:cs typeface="Roboto"/>
                  <a:sym typeface="Roboto"/>
                </a:rPr>
                <a:t>3. Thiết kế CSDL</a:t>
              </a:r>
            </a:p>
            <a:p>
              <a:pPr marL="0" lvl="0" indent="0" algn="ctr">
                <a:lnSpc>
                  <a:spcPts val="5937"/>
                </a:lnSpc>
              </a:pPr>
              <a:r>
                <a:rPr lang="en-US" sz="4749" u="none" spc="-94">
                  <a:solidFill>
                    <a:srgbClr val="0CC0DF"/>
                  </a:solidFill>
                  <a:latin typeface="Roboto"/>
                  <a:ea typeface="Roboto"/>
                  <a:cs typeface="Roboto"/>
                  <a:sym typeface="Roboto"/>
                </a:rPr>
                <a:t>4. Sản phẩm thực hiện</a:t>
              </a:r>
            </a:p>
            <a:p>
              <a:pPr marL="0" lvl="0" indent="0" algn="ctr">
                <a:lnSpc>
                  <a:spcPts val="5937"/>
                </a:lnSpc>
              </a:pPr>
              <a:endParaRPr lang="en-US" sz="4749" u="none" spc="-94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0551590"/>
              <a:ext cx="10809651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854441" y="1321610"/>
            <a:ext cx="6404859" cy="7273297"/>
            <a:chOff x="0" y="0"/>
            <a:chExt cx="8539811" cy="9697730"/>
          </a:xfrm>
        </p:grpSpPr>
        <p:sp>
          <p:nvSpPr>
            <p:cNvPr id="7" name="Freeform 7"/>
            <p:cNvSpPr/>
            <p:nvPr/>
          </p:nvSpPr>
          <p:spPr>
            <a:xfrm>
              <a:off x="0" y="2179267"/>
              <a:ext cx="6506888" cy="7518463"/>
            </a:xfrm>
            <a:custGeom>
              <a:avLst/>
              <a:gdLst/>
              <a:ahLst/>
              <a:cxnLst/>
              <a:rect l="l" t="t" r="r" b="b"/>
              <a:pathLst>
                <a:path w="6506888" h="7518463">
                  <a:moveTo>
                    <a:pt x="0" y="0"/>
                  </a:moveTo>
                  <a:lnTo>
                    <a:pt x="6506888" y="0"/>
                  </a:lnTo>
                  <a:lnTo>
                    <a:pt x="6506888" y="7518463"/>
                  </a:lnTo>
                  <a:lnTo>
                    <a:pt x="0" y="7518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1880691">
              <a:off x="5609463" y="610381"/>
              <a:ext cx="2753896" cy="1451074"/>
            </a:xfrm>
            <a:custGeom>
              <a:avLst/>
              <a:gdLst/>
              <a:ahLst/>
              <a:cxnLst/>
              <a:rect l="l" t="t" r="r" b="b"/>
              <a:pathLst>
                <a:path w="2753896" h="1451074">
                  <a:moveTo>
                    <a:pt x="0" y="0"/>
                  </a:moveTo>
                  <a:lnTo>
                    <a:pt x="2753896" y="0"/>
                  </a:lnTo>
                  <a:lnTo>
                    <a:pt x="2753896" y="1451074"/>
                  </a:lnTo>
                  <a:lnTo>
                    <a:pt x="0" y="14510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61734"/>
            <a:ext cx="18288000" cy="4425266"/>
            <a:chOff x="0" y="0"/>
            <a:chExt cx="7567569" cy="18311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67569" cy="1831174"/>
            </a:xfrm>
            <a:custGeom>
              <a:avLst/>
              <a:gdLst/>
              <a:ahLst/>
              <a:cxnLst/>
              <a:rect l="l" t="t" r="r" b="b"/>
              <a:pathLst>
                <a:path w="7567569" h="1831174">
                  <a:moveTo>
                    <a:pt x="0" y="0"/>
                  </a:moveTo>
                  <a:lnTo>
                    <a:pt x="7567569" y="0"/>
                  </a:lnTo>
                  <a:lnTo>
                    <a:pt x="7567569" y="1831174"/>
                  </a:lnTo>
                  <a:lnTo>
                    <a:pt x="0" y="1831174"/>
                  </a:lnTo>
                  <a:close/>
                </a:path>
              </a:pathLst>
            </a:custGeom>
            <a:solidFill>
              <a:srgbClr val="FDC3C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674634" y="2096088"/>
            <a:ext cx="9031887" cy="2942367"/>
            <a:chOff x="0" y="0"/>
            <a:chExt cx="12042515" cy="3923157"/>
          </a:xfrm>
        </p:grpSpPr>
        <p:sp>
          <p:nvSpPr>
            <p:cNvPr id="5" name="TextBox 5"/>
            <p:cNvSpPr txBox="1"/>
            <p:nvPr/>
          </p:nvSpPr>
          <p:spPr>
            <a:xfrm>
              <a:off x="0" y="66675"/>
              <a:ext cx="12042515" cy="1360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57"/>
                </a:lnSpc>
                <a:spcBef>
                  <a:spcPct val="0"/>
                </a:spcBef>
              </a:pPr>
              <a:r>
                <a:rPr lang="en-US" sz="7051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1.</a:t>
              </a:r>
              <a:r>
                <a:rPr lang="en-US" sz="7051" u="none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 Giới thiệu đề tài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402054"/>
              <a:ext cx="12042515" cy="5211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8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634896" y="1028700"/>
            <a:ext cx="4005636" cy="3925523"/>
          </a:xfrm>
          <a:custGeom>
            <a:avLst/>
            <a:gdLst/>
            <a:ahLst/>
            <a:cxnLst/>
            <a:rect l="l" t="t" r="r" b="b"/>
            <a:pathLst>
              <a:path w="4005636" h="3925523">
                <a:moveTo>
                  <a:pt x="0" y="0"/>
                </a:moveTo>
                <a:lnTo>
                  <a:pt x="4005635" y="0"/>
                </a:lnTo>
                <a:lnTo>
                  <a:pt x="4005635" y="3925523"/>
                </a:lnTo>
                <a:lnTo>
                  <a:pt x="0" y="3925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0" y="7001371"/>
            <a:ext cx="18288000" cy="268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50"/>
              </a:lnSpc>
              <a:spcBef>
                <a:spcPct val="0"/>
              </a:spcBef>
            </a:pPr>
            <a:r>
              <a:rPr lang="en-US" sz="5875">
                <a:solidFill>
                  <a:srgbClr val="0CC0DF"/>
                </a:solidFill>
                <a:latin typeface="Bevan"/>
                <a:ea typeface="Bevan"/>
                <a:cs typeface="Bevan"/>
                <a:sym typeface="Bevan"/>
              </a:rPr>
              <a:t>Website quản lý nhân viên, giúp người quản trị có thể dễ dàng quản lý thông tin của nhân viên, phòng ban và dự án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00450"/>
            <a:ext cx="5019030" cy="5657850"/>
            <a:chOff x="0" y="0"/>
            <a:chExt cx="1697795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97795" cy="1913890"/>
            </a:xfrm>
            <a:custGeom>
              <a:avLst/>
              <a:gdLst/>
              <a:ahLst/>
              <a:cxnLst/>
              <a:rect l="l" t="t" r="r" b="b"/>
              <a:pathLst>
                <a:path w="1697795" h="1913890">
                  <a:moveTo>
                    <a:pt x="0" y="0"/>
                  </a:moveTo>
                  <a:lnTo>
                    <a:pt x="1697795" y="0"/>
                  </a:lnTo>
                  <a:lnTo>
                    <a:pt x="169779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240270" y="3600450"/>
            <a:ext cx="5019030" cy="5657850"/>
            <a:chOff x="0" y="0"/>
            <a:chExt cx="1697795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97795" cy="1913890"/>
            </a:xfrm>
            <a:custGeom>
              <a:avLst/>
              <a:gdLst/>
              <a:ahLst/>
              <a:cxnLst/>
              <a:rect l="l" t="t" r="r" b="b"/>
              <a:pathLst>
                <a:path w="1697795" h="1913890">
                  <a:moveTo>
                    <a:pt x="0" y="0"/>
                  </a:moveTo>
                  <a:lnTo>
                    <a:pt x="1697795" y="0"/>
                  </a:lnTo>
                  <a:lnTo>
                    <a:pt x="169779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622426"/>
            <a:ext cx="16230600" cy="1291497"/>
            <a:chOff x="0" y="0"/>
            <a:chExt cx="21640800" cy="1721996"/>
          </a:xfrm>
        </p:grpSpPr>
        <p:sp>
          <p:nvSpPr>
            <p:cNvPr id="7" name="TextBox 7"/>
            <p:cNvSpPr txBox="1"/>
            <p:nvPr/>
          </p:nvSpPr>
          <p:spPr>
            <a:xfrm>
              <a:off x="0" y="-104775"/>
              <a:ext cx="21640800" cy="1115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7024"/>
                </a:lnSpc>
                <a:spcBef>
                  <a:spcPct val="0"/>
                </a:spcBef>
              </a:pPr>
              <a:r>
                <a:rPr lang="en-US" sz="5017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2. Phân công nhiệm vụ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05741"/>
              <a:ext cx="21640800" cy="516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33002" y="4473415"/>
            <a:ext cx="4010426" cy="192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941"/>
              </a:lnSpc>
              <a:spcBef>
                <a:spcPct val="0"/>
              </a:spcBef>
            </a:pPr>
            <a:r>
              <a:rPr lang="en-US" sz="11386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3002" y="6152786"/>
            <a:ext cx="4010426" cy="44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799" i="1" spc="-55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Ng</a:t>
            </a:r>
            <a:r>
              <a:rPr lang="en-US" sz="2799" i="1" u="none" spc="-55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uyễn Quốc Việt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0851" y="7342825"/>
            <a:ext cx="4514728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Tạo và xử lý dữ liệu trang quản lý nhân viên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Tạo dữ liệu MongoDB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84036" y="7342825"/>
            <a:ext cx="4531499" cy="176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phòng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ban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MongoDB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Làm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Slide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634485" y="3600450"/>
            <a:ext cx="5019030" cy="5657850"/>
            <a:chOff x="0" y="0"/>
            <a:chExt cx="1697795" cy="19138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97795" cy="1913890"/>
            </a:xfrm>
            <a:custGeom>
              <a:avLst/>
              <a:gdLst/>
              <a:ahLst/>
              <a:cxnLst/>
              <a:rect l="l" t="t" r="r" b="b"/>
              <a:pathLst>
                <a:path w="1697795" h="1913890">
                  <a:moveTo>
                    <a:pt x="0" y="0"/>
                  </a:moveTo>
                  <a:lnTo>
                    <a:pt x="1697795" y="0"/>
                  </a:lnTo>
                  <a:lnTo>
                    <a:pt x="169779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77344" y="7342825"/>
            <a:ext cx="4976171" cy="1763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Tạo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và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xử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dữ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liệu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trang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quản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lý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dự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án</a:t>
            </a:r>
            <a:endParaRPr lang="en-US" sz="2499" u="none" dirty="0">
              <a:solidFill>
                <a:srgbClr val="0CC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Chỉnh</a:t>
            </a:r>
            <a:r>
              <a:rPr lang="en-US" sz="2499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sửa</a:t>
            </a:r>
            <a:r>
              <a:rPr lang="en-US" sz="2499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Slide</a:t>
            </a:r>
            <a:endParaRPr lang="en-US" sz="2499" u="none" dirty="0">
              <a:solidFill>
                <a:srgbClr val="0CC0D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Thuyết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99" u="none" dirty="0" err="1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trình</a:t>
            </a:r>
            <a:r>
              <a:rPr lang="en-US" sz="2499" u="none" dirty="0">
                <a:solidFill>
                  <a:srgbClr val="0CC0D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22016" y="4473415"/>
            <a:ext cx="4043969" cy="193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941"/>
              </a:lnSpc>
              <a:spcBef>
                <a:spcPct val="0"/>
              </a:spcBef>
            </a:pPr>
            <a:r>
              <a:rPr lang="en-US" sz="11386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122016" y="6152786"/>
            <a:ext cx="4043969" cy="453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799" i="1" spc="-55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Ph</a:t>
            </a:r>
            <a:r>
              <a:rPr lang="en-US" sz="2799" i="1" u="none" spc="-55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ạm Hữu Thành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27801" y="4473415"/>
            <a:ext cx="4043969" cy="193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941"/>
              </a:lnSpc>
              <a:spcBef>
                <a:spcPct val="0"/>
              </a:spcBef>
            </a:pPr>
            <a:r>
              <a:rPr lang="en-US" sz="11386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727801" y="6148195"/>
            <a:ext cx="4043969" cy="453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22"/>
              </a:lnSpc>
              <a:spcBef>
                <a:spcPct val="0"/>
              </a:spcBef>
            </a:pPr>
            <a:r>
              <a:rPr lang="en-US" sz="2817" i="1" spc="-56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Nguyễn</a:t>
            </a:r>
            <a:r>
              <a:rPr lang="en-US" sz="2817" i="1" u="none" spc="-56">
                <a:solidFill>
                  <a:srgbClr val="FE502D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 Đắc Huy Hoàng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029998" cy="10287000"/>
          </a:xfrm>
          <a:prstGeom prst="rect">
            <a:avLst/>
          </a:prstGeom>
          <a:solidFill>
            <a:srgbClr val="FFAA70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3804585"/>
            <a:ext cx="9258002" cy="4548355"/>
          </a:xfrm>
          <a:custGeom>
            <a:avLst/>
            <a:gdLst/>
            <a:ahLst/>
            <a:cxnLst/>
            <a:rect l="l" t="t" r="r" b="b"/>
            <a:pathLst>
              <a:path w="9258002" h="4548355">
                <a:moveTo>
                  <a:pt x="0" y="0"/>
                </a:moveTo>
                <a:lnTo>
                  <a:pt x="9258002" y="0"/>
                </a:lnTo>
                <a:lnTo>
                  <a:pt x="9258002" y="4548355"/>
                </a:lnTo>
                <a:lnTo>
                  <a:pt x="0" y="454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" r="-13027" b="-272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494279" y="2926655"/>
            <a:ext cx="8041440" cy="5782125"/>
            <a:chOff x="0" y="0"/>
            <a:chExt cx="10721920" cy="7709500"/>
          </a:xfrm>
        </p:grpSpPr>
        <p:sp>
          <p:nvSpPr>
            <p:cNvPr id="5" name="TextBox 5"/>
            <p:cNvSpPr txBox="1"/>
            <p:nvPr/>
          </p:nvSpPr>
          <p:spPr>
            <a:xfrm>
              <a:off x="0" y="-710424"/>
              <a:ext cx="10721920" cy="3685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473"/>
                </a:lnSpc>
                <a:spcBef>
                  <a:spcPct val="0"/>
                </a:spcBef>
              </a:pPr>
              <a:r>
                <a:rPr lang="en-US" sz="10473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3.</a:t>
              </a:r>
              <a:r>
                <a:rPr lang="en-US" sz="10473" u="none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 Thiết kế CSDL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651581"/>
              <a:ext cx="10721920" cy="4049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00"/>
                </a:lnSpc>
                <a:spcBef>
                  <a:spcPct val="0"/>
                </a:spcBef>
              </a:pPr>
              <a:r>
                <a:rPr lang="en-US" sz="3200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Thiết kế gồm 4</a:t>
              </a:r>
              <a:r>
                <a:rPr lang="en-US" sz="3200" u="none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 collection:</a:t>
              </a:r>
            </a:p>
            <a:p>
              <a:pPr marL="690881" lvl="1" indent="-345440" algn="l">
                <a:lnSpc>
                  <a:spcPts val="40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u="none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du_an</a:t>
              </a:r>
            </a:p>
            <a:p>
              <a:pPr marL="690881" lvl="1" indent="-345440" algn="l">
                <a:lnSpc>
                  <a:spcPts val="40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u="none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nhan_vien</a:t>
              </a:r>
            </a:p>
            <a:p>
              <a:pPr marL="690881" lvl="1" indent="-345440" algn="l">
                <a:lnSpc>
                  <a:spcPts val="40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u="none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phong_ban</a:t>
              </a:r>
            </a:p>
            <a:p>
              <a:pPr marL="690881" lvl="1" indent="-345440" algn="l">
                <a:lnSpc>
                  <a:spcPts val="40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u="none" spc="-64">
                  <a:solidFill>
                    <a:srgbClr val="151F28"/>
                  </a:solidFill>
                  <a:latin typeface="Roboto"/>
                  <a:ea typeface="Roboto"/>
                  <a:cs typeface="Roboto"/>
                  <a:sym typeface="Roboto"/>
                </a:rPr>
                <a:t>nhan_vien_va_du_an</a:t>
              </a:r>
            </a:p>
            <a:p>
              <a:pPr marL="0" lvl="0" indent="0" algn="l">
                <a:lnSpc>
                  <a:spcPts val="4000"/>
                </a:lnSpc>
                <a:spcBef>
                  <a:spcPct val="0"/>
                </a:spcBef>
              </a:pPr>
              <a:endParaRPr lang="en-US" sz="3200" u="none" spc="-64">
                <a:solidFill>
                  <a:srgbClr val="151F2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651698" cy="10287000"/>
          </a:xfrm>
          <a:prstGeom prst="rect">
            <a:avLst/>
          </a:prstGeom>
          <a:solidFill>
            <a:srgbClr val="FFAA70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209190" y="91426"/>
            <a:ext cx="6104854" cy="10195574"/>
          </a:xfrm>
          <a:custGeom>
            <a:avLst/>
            <a:gdLst/>
            <a:ahLst/>
            <a:cxnLst/>
            <a:rect l="l" t="t" r="r" b="b"/>
            <a:pathLst>
              <a:path w="6104854" h="10195574">
                <a:moveTo>
                  <a:pt x="0" y="0"/>
                </a:moveTo>
                <a:lnTo>
                  <a:pt x="6104853" y="0"/>
                </a:lnTo>
                <a:lnTo>
                  <a:pt x="6104853" y="10195574"/>
                </a:lnTo>
                <a:lnTo>
                  <a:pt x="0" y="1019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342308" y="2897657"/>
            <a:ext cx="7801692" cy="3119132"/>
            <a:chOff x="0" y="0"/>
            <a:chExt cx="10402257" cy="4158843"/>
          </a:xfrm>
        </p:grpSpPr>
        <p:sp>
          <p:nvSpPr>
            <p:cNvPr id="5" name="TextBox 5"/>
            <p:cNvSpPr txBox="1"/>
            <p:nvPr/>
          </p:nvSpPr>
          <p:spPr>
            <a:xfrm>
              <a:off x="0" y="3534371"/>
              <a:ext cx="10402257" cy="5648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45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85613"/>
              <a:ext cx="10402257" cy="3000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920"/>
                </a:lnSpc>
                <a:spcBef>
                  <a:spcPct val="0"/>
                </a:spcBef>
              </a:pPr>
              <a:r>
                <a:rPr lang="en-US" sz="7433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Colle</a:t>
              </a:r>
              <a:r>
                <a:rPr lang="en-US" sz="7433" u="none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ction nhan_vien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2993" y="1450258"/>
            <a:ext cx="5254690" cy="3181476"/>
          </a:xfrm>
          <a:custGeom>
            <a:avLst/>
            <a:gdLst/>
            <a:ahLst/>
            <a:cxnLst/>
            <a:rect l="l" t="t" r="r" b="b"/>
            <a:pathLst>
              <a:path w="5254690" h="3181476">
                <a:moveTo>
                  <a:pt x="0" y="0"/>
                </a:moveTo>
                <a:lnTo>
                  <a:pt x="5254689" y="0"/>
                </a:lnTo>
                <a:lnTo>
                  <a:pt x="5254689" y="3181476"/>
                </a:lnTo>
                <a:lnTo>
                  <a:pt x="0" y="3181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628992">
            <a:off x="5214591" y="4845375"/>
            <a:ext cx="2761533" cy="385640"/>
          </a:xfrm>
          <a:custGeom>
            <a:avLst/>
            <a:gdLst/>
            <a:ahLst/>
            <a:cxnLst/>
            <a:rect l="l" t="t" r="r" b="b"/>
            <a:pathLst>
              <a:path w="2761533" h="385640">
                <a:moveTo>
                  <a:pt x="0" y="0"/>
                </a:moveTo>
                <a:lnTo>
                  <a:pt x="2761534" y="0"/>
                </a:lnTo>
                <a:lnTo>
                  <a:pt x="2761534" y="385639"/>
                </a:lnTo>
                <a:lnTo>
                  <a:pt x="0" y="3856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917276" y="0"/>
            <a:ext cx="8370724" cy="10191124"/>
          </a:xfrm>
          <a:custGeom>
            <a:avLst/>
            <a:gdLst/>
            <a:ahLst/>
            <a:cxnLst/>
            <a:rect l="l" t="t" r="r" b="b"/>
            <a:pathLst>
              <a:path w="8370724" h="10191124">
                <a:moveTo>
                  <a:pt x="0" y="0"/>
                </a:moveTo>
                <a:lnTo>
                  <a:pt x="8370724" y="0"/>
                </a:lnTo>
                <a:lnTo>
                  <a:pt x="8370724" y="10191124"/>
                </a:lnTo>
                <a:lnTo>
                  <a:pt x="0" y="101911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50399" y="7091877"/>
            <a:ext cx="7993601" cy="89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50"/>
              </a:lnSpc>
              <a:spcBef>
                <a:spcPct val="0"/>
              </a:spcBef>
            </a:pPr>
            <a:r>
              <a:rPr lang="en-US" sz="5875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Colle</a:t>
            </a:r>
            <a:r>
              <a:rPr lang="en-US" sz="5875" u="none">
                <a:solidFill>
                  <a:srgbClr val="FE502D"/>
                </a:solidFill>
                <a:latin typeface="Bevan"/>
                <a:ea typeface="Bevan"/>
                <a:cs typeface="Bevan"/>
                <a:sym typeface="Bevan"/>
              </a:rPr>
              <a:t>ction du_an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76632" y="0"/>
            <a:ext cx="8811368" cy="10287000"/>
          </a:xfrm>
          <a:custGeom>
            <a:avLst/>
            <a:gdLst/>
            <a:ahLst/>
            <a:cxnLst/>
            <a:rect l="l" t="t" r="r" b="b"/>
            <a:pathLst>
              <a:path w="8811368" h="10287000">
                <a:moveTo>
                  <a:pt x="0" y="0"/>
                </a:moveTo>
                <a:lnTo>
                  <a:pt x="8811368" y="0"/>
                </a:lnTo>
                <a:lnTo>
                  <a:pt x="88113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26" r="-43049" b="-72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79648" y="4090460"/>
            <a:ext cx="6911413" cy="2106079"/>
            <a:chOff x="0" y="0"/>
            <a:chExt cx="9215217" cy="2808106"/>
          </a:xfrm>
        </p:grpSpPr>
        <p:sp>
          <p:nvSpPr>
            <p:cNvPr id="4" name="TextBox 4"/>
            <p:cNvSpPr txBox="1"/>
            <p:nvPr/>
          </p:nvSpPr>
          <p:spPr>
            <a:xfrm>
              <a:off x="0" y="-461992"/>
              <a:ext cx="9215217" cy="27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67"/>
                </a:lnSpc>
                <a:spcBef>
                  <a:spcPct val="0"/>
                </a:spcBef>
              </a:pPr>
              <a:r>
                <a:rPr lang="en-US" sz="6722" u="none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Collection phong_ban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286303"/>
              <a:ext cx="9215217" cy="420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64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5394831"/>
          </a:xfrm>
          <a:prstGeom prst="rect">
            <a:avLst/>
          </a:prstGeom>
          <a:solidFill>
            <a:srgbClr val="FFAA70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707413"/>
            <a:ext cx="18288000" cy="2550887"/>
          </a:xfrm>
          <a:custGeom>
            <a:avLst/>
            <a:gdLst/>
            <a:ahLst/>
            <a:cxnLst/>
            <a:rect l="l" t="t" r="r" b="b"/>
            <a:pathLst>
              <a:path w="18288000" h="2550887">
                <a:moveTo>
                  <a:pt x="0" y="0"/>
                </a:moveTo>
                <a:lnTo>
                  <a:pt x="18288000" y="0"/>
                </a:lnTo>
                <a:lnTo>
                  <a:pt x="18288000" y="2550887"/>
                </a:lnTo>
                <a:lnTo>
                  <a:pt x="0" y="2550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85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09650" y="1028700"/>
            <a:ext cx="16249650" cy="3059377"/>
            <a:chOff x="0" y="0"/>
            <a:chExt cx="21666200" cy="4079169"/>
          </a:xfrm>
        </p:grpSpPr>
        <p:sp>
          <p:nvSpPr>
            <p:cNvPr id="5" name="TextBox 5"/>
            <p:cNvSpPr txBox="1"/>
            <p:nvPr/>
          </p:nvSpPr>
          <p:spPr>
            <a:xfrm>
              <a:off x="0" y="76200"/>
              <a:ext cx="21666200" cy="2978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689"/>
                </a:lnSpc>
                <a:spcBef>
                  <a:spcPct val="0"/>
                </a:spcBef>
              </a:pPr>
              <a:r>
                <a:rPr lang="en-US" sz="7899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Colle</a:t>
              </a:r>
              <a:r>
                <a:rPr lang="en-US" sz="7899" u="none">
                  <a:solidFill>
                    <a:srgbClr val="FFFFFF"/>
                  </a:solidFill>
                  <a:latin typeface="Bevan"/>
                  <a:ea typeface="Bevan"/>
                  <a:cs typeface="Bevan"/>
                  <a:sym typeface="Bevan"/>
                </a:rPr>
                <a:t>ction nhan_vien_va_du_an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75050"/>
              <a:ext cx="21666200" cy="457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18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396</Words>
  <Application>Microsoft Office PowerPoint</Application>
  <PresentationFormat>Tùy chỉnh</PresentationFormat>
  <Paragraphs>54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5" baseType="lpstr">
      <vt:lpstr>Bevan</vt:lpstr>
      <vt:lpstr>Roboto Italics</vt:lpstr>
      <vt:lpstr>Roboto</vt:lpstr>
      <vt:lpstr>Arial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Hồng Nhạt và Cam Có tính minh họa Vui Hình minh họa Kinh doanh Nổi bật Thuyết trình với Sự dễ dàng Bản thuyết trình Kinh doanh</dc:title>
  <cp:lastModifiedBy>pham huu thanh</cp:lastModifiedBy>
  <cp:revision>1</cp:revision>
  <dcterms:created xsi:type="dcterms:W3CDTF">2006-08-16T00:00:00Z</dcterms:created>
  <dcterms:modified xsi:type="dcterms:W3CDTF">2025-07-21T05:52:39Z</dcterms:modified>
  <dc:identifier>DAGtxE8wHys</dc:identifier>
</cp:coreProperties>
</file>