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Walter Turncoat" panose="020B0604020202020204" charset="0"/>
      <p:regular r:id="rId13"/>
    </p:embeddedFont>
    <p:embeddedFont>
      <p:font typeface="Sniglet"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C8EA0DB-E231-4C5B-BCEC-51F8876015A6}">
  <a:tblStyle styleId="{3C8EA0DB-E231-4C5B-BCEC-51F8876015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12"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93406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711404" y="1325465"/>
            <a:ext cx="7431517" cy="9539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smtClean="0"/>
              <a:t>Lập</a:t>
            </a:r>
            <a:r>
              <a:rPr lang="en-US" smtClean="0"/>
              <a:t> </a:t>
            </a:r>
            <a:r>
              <a:rPr lang="en-US" err="1" smtClean="0"/>
              <a:t>Trình</a:t>
            </a:r>
            <a:r>
              <a:rPr lang="en-US" smtClean="0"/>
              <a:t> Di </a:t>
            </a:r>
            <a:r>
              <a:rPr lang="en-US" err="1" smtClean="0"/>
              <a:t>Động</a:t>
            </a:r>
            <a:r>
              <a:rPr lang="en-US" smtClean="0"/>
              <a:t> 2</a:t>
            </a:r>
            <a:endParaRPr/>
          </a:p>
        </p:txBody>
      </p:sp>
      <p:grpSp>
        <p:nvGrpSpPr>
          <p:cNvPr id="48" name="Google Shape;48;p11"/>
          <p:cNvGrpSpPr/>
          <p:nvPr/>
        </p:nvGrpSpPr>
        <p:grpSpPr>
          <a:xfrm rot="2194107">
            <a:off x="803001" y="318473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165721" y="1346512"/>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6059300" y="2600050"/>
            <a:ext cx="2058017" cy="101596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Download\img\tải xuố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832" y="541437"/>
            <a:ext cx="856667" cy="7840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Download\img\android-studio-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016" y="465236"/>
            <a:ext cx="2559050" cy="8602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Google Shape;47;p11"/>
          <p:cNvSpPr txBox="1">
            <a:spLocks/>
          </p:cNvSpPr>
          <p:nvPr/>
        </p:nvSpPr>
        <p:spPr>
          <a:xfrm>
            <a:off x="914400" y="2708446"/>
            <a:ext cx="7431517" cy="9539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4000" err="1" smtClean="0"/>
              <a:t>Nhóm</a:t>
            </a:r>
            <a:r>
              <a:rPr lang="en-US" sz="4000" smtClean="0"/>
              <a:t> 15: </a:t>
            </a:r>
            <a:r>
              <a:rPr lang="en-US" sz="4000" err="1" smtClean="0"/>
              <a:t>Quản</a:t>
            </a:r>
            <a:r>
              <a:rPr lang="en-US" sz="4000" smtClean="0"/>
              <a:t> </a:t>
            </a:r>
            <a:r>
              <a:rPr lang="en-US" sz="4000" err="1" smtClean="0"/>
              <a:t>Lý</a:t>
            </a:r>
            <a:r>
              <a:rPr lang="en-US" sz="4000" smtClean="0"/>
              <a:t> </a:t>
            </a:r>
            <a:r>
              <a:rPr lang="en-US" sz="4000" err="1" smtClean="0"/>
              <a:t>Sinh</a:t>
            </a:r>
            <a:r>
              <a:rPr lang="en-US" sz="4000" smtClean="0"/>
              <a:t> </a:t>
            </a:r>
            <a:r>
              <a:rPr lang="en-US" sz="4000" err="1" smtClean="0"/>
              <a:t>Viên</a:t>
            </a:r>
            <a:endParaRPr lang="en-US" sz="4000"/>
          </a:p>
        </p:txBody>
      </p:sp>
      <p:sp>
        <p:nvSpPr>
          <p:cNvPr id="19" name="Google Shape;47;p11"/>
          <p:cNvSpPr txBox="1">
            <a:spLocks/>
          </p:cNvSpPr>
          <p:nvPr/>
        </p:nvSpPr>
        <p:spPr>
          <a:xfrm>
            <a:off x="4800600" y="2116751"/>
            <a:ext cx="3256510" cy="4318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2500" err="1" smtClean="0"/>
              <a:t>Gv</a:t>
            </a:r>
            <a:r>
              <a:rPr lang="en-US" sz="2500" smtClean="0"/>
              <a:t>: </a:t>
            </a:r>
            <a:r>
              <a:rPr lang="en-US" sz="2000" err="1" smtClean="0"/>
              <a:t>TrươngBáThái</a:t>
            </a:r>
            <a:endParaRPr lang="en-US" sz="2000"/>
          </a:p>
        </p:txBody>
      </p:sp>
      <p:sp>
        <p:nvSpPr>
          <p:cNvPr id="21" name="Google Shape;47;p11"/>
          <p:cNvSpPr txBox="1">
            <a:spLocks/>
          </p:cNvSpPr>
          <p:nvPr/>
        </p:nvSpPr>
        <p:spPr>
          <a:xfrm>
            <a:off x="6002708" y="3682930"/>
            <a:ext cx="2054402" cy="7368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pPr algn="l"/>
            <a:r>
              <a:rPr lang="en-US" sz="1600" err="1" smtClean="0"/>
              <a:t>Thành</a:t>
            </a:r>
            <a:r>
              <a:rPr lang="en-US" sz="1600" smtClean="0"/>
              <a:t> </a:t>
            </a:r>
            <a:r>
              <a:rPr lang="en-US" sz="1600" err="1" smtClean="0"/>
              <a:t>Viên</a:t>
            </a:r>
            <a:r>
              <a:rPr lang="en-US" sz="1600"/>
              <a:t/>
            </a:r>
            <a:br>
              <a:rPr lang="en-US" sz="1600"/>
            </a:br>
            <a:r>
              <a:rPr lang="en-US" sz="1600" smtClean="0"/>
              <a:t>- </a:t>
            </a:r>
            <a:r>
              <a:rPr lang="en-US" sz="1600" err="1" smtClean="0"/>
              <a:t>Nguyễn</a:t>
            </a:r>
            <a:r>
              <a:rPr lang="en-US" sz="1600" smtClean="0"/>
              <a:t> </a:t>
            </a:r>
            <a:r>
              <a:rPr lang="en-US" sz="1600" err="1" smtClean="0"/>
              <a:t>Quý</a:t>
            </a:r>
            <a:r>
              <a:rPr lang="en-US" sz="1600" smtClean="0"/>
              <a:t/>
            </a:r>
            <a:br>
              <a:rPr lang="en-US" sz="1600" smtClean="0"/>
            </a:br>
            <a:r>
              <a:rPr lang="en-US" sz="1600" smtClean="0"/>
              <a:t>- </a:t>
            </a:r>
            <a:r>
              <a:rPr lang="en-US" sz="1600" err="1" smtClean="0"/>
              <a:t>Lê</a:t>
            </a:r>
            <a:r>
              <a:rPr lang="en-US" sz="1600" smtClean="0"/>
              <a:t> </a:t>
            </a:r>
            <a:r>
              <a:rPr lang="en-US" sz="1600" err="1" smtClean="0"/>
              <a:t>Triệu</a:t>
            </a:r>
            <a:r>
              <a:rPr lang="en-US" sz="1600" smtClean="0"/>
              <a:t> </a:t>
            </a:r>
            <a:r>
              <a:rPr lang="en-US" sz="1600" err="1" smtClean="0"/>
              <a:t>Đông</a:t>
            </a:r>
            <a:endParaRPr lang="en-US" sz="1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a:t>
            </a:r>
            <a:endParaRPr lang="en-US"/>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65684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Mở Đầu</a:t>
            </a:r>
            <a:endParaRPr/>
          </a:p>
        </p:txBody>
      </p:sp>
      <p:sp>
        <p:nvSpPr>
          <p:cNvPr id="62"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835275" y="1730550"/>
            <a:ext cx="3429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smtClean="0">
                <a:solidFill>
                  <a:srgbClr val="FFFFFF"/>
                </a:solidFill>
                <a:latin typeface="Sniglet"/>
                <a:ea typeface="Sniglet"/>
                <a:cs typeface="Sniglet"/>
                <a:sym typeface="Sniglet"/>
              </a:rPr>
              <a:t>1. </a:t>
            </a:r>
            <a:r>
              <a:rPr lang="en-US" sz="1200" err="1" smtClean="0">
                <a:solidFill>
                  <a:srgbClr val="FFFFFF"/>
                </a:solidFill>
                <a:latin typeface="Sniglet"/>
                <a:ea typeface="Sniglet"/>
                <a:cs typeface="Sniglet"/>
                <a:sym typeface="Sniglet"/>
              </a:rPr>
              <a:t>Giới</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Thiệu</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Môn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Học</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Và</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Nhóm</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Thực</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Hiện</a:t>
            </a:r>
            <a:endParaRPr sz="1200">
              <a:solidFill>
                <a:srgbClr val="FFFFFF"/>
              </a:solidFill>
              <a:latin typeface="Sniglet"/>
              <a:ea typeface="Sniglet"/>
              <a:cs typeface="Sniglet"/>
              <a:sym typeface="Sniglet"/>
            </a:endParaRPr>
          </a:p>
          <a:p>
            <a:pPr marL="228600" lvl="0" indent="-228600" algn="l" rtl="0">
              <a:spcBef>
                <a:spcPts val="600"/>
              </a:spcBef>
              <a:spcAft>
                <a:spcPts val="0"/>
              </a:spcAft>
              <a:buClr>
                <a:schemeClr val="dk1"/>
              </a:buClr>
              <a:buSzPts val="1100"/>
              <a:buFont typeface="Wingdings" pitchFamily="2" charset="2"/>
              <a:buChar char="§"/>
            </a:pPr>
            <a:r>
              <a:rPr lang="en" sz="1200" smtClean="0">
                <a:solidFill>
                  <a:srgbClr val="FFFFFF"/>
                </a:solidFill>
                <a:latin typeface="Sniglet"/>
                <a:ea typeface="Sniglet"/>
                <a:cs typeface="Sniglet"/>
                <a:sym typeface="Sniglet"/>
              </a:rPr>
              <a:t>Môn di động 2 là môn nâng cao của di động 1. Môn học này giúp sinh viên phát triển kỹ năng lập trình, tự tìm kiếm, cập nhật kiến thức mới giúp áp dụng cho các dự án thực tế</a:t>
            </a:r>
          </a:p>
          <a:p>
            <a:pPr marL="228600" lvl="0" indent="-228600" algn="l" rtl="0">
              <a:spcBef>
                <a:spcPts val="600"/>
              </a:spcBef>
              <a:spcAft>
                <a:spcPts val="0"/>
              </a:spcAft>
              <a:buClr>
                <a:schemeClr val="dk1"/>
              </a:buClr>
              <a:buSzPts val="1100"/>
              <a:buFont typeface="Wingdings" pitchFamily="2" charset="2"/>
              <a:buChar char="§"/>
            </a:pPr>
            <a:r>
              <a:rPr lang="en" sz="1200" smtClean="0">
                <a:solidFill>
                  <a:srgbClr val="FFFFFF"/>
                </a:solidFill>
                <a:latin typeface="Sniglet"/>
                <a:ea typeface="Sniglet"/>
                <a:cs typeface="Sniglet"/>
                <a:sym typeface="Sniglet"/>
              </a:rPr>
              <a:t>Kiến thức mới: API, JSON, splash screen, navigation drawer, tìm hiểu và sử dụng thư viện Volley, thư viện Picasso</a:t>
            </a:r>
            <a:endParaRPr sz="1200">
              <a:solidFill>
                <a:srgbClr val="FFFFFF"/>
              </a:solidFill>
              <a:latin typeface="Sniglet"/>
              <a:ea typeface="Sniglet"/>
              <a:cs typeface="Sniglet"/>
              <a:sym typeface="Sniglet"/>
            </a:endParaRPr>
          </a:p>
          <a:p>
            <a:pPr marL="228600" lvl="0" indent="-228600" algn="l" rtl="0">
              <a:spcBef>
                <a:spcPts val="600"/>
              </a:spcBef>
              <a:spcAft>
                <a:spcPts val="0"/>
              </a:spcAft>
              <a:buFont typeface="Wingdings" pitchFamily="2" charset="2"/>
              <a:buChar char="§"/>
            </a:pPr>
            <a:endParaRPr sz="1200">
              <a:solidFill>
                <a:srgbClr val="FFFFFF"/>
              </a:solidFill>
              <a:latin typeface="Sniglet"/>
              <a:ea typeface="Sniglet"/>
              <a:cs typeface="Sniglet"/>
              <a:sym typeface="Sniglet"/>
            </a:endParaRPr>
          </a:p>
        </p:txBody>
      </p:sp>
      <p:sp>
        <p:nvSpPr>
          <p:cNvPr id="65" name="Google Shape;65;p12"/>
          <p:cNvSpPr txBox="1"/>
          <p:nvPr/>
        </p:nvSpPr>
        <p:spPr>
          <a:xfrm>
            <a:off x="4729082" y="1730550"/>
            <a:ext cx="3579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smtClean="0">
                <a:solidFill>
                  <a:srgbClr val="FFFFFF"/>
                </a:solidFill>
                <a:latin typeface="Sniglet"/>
                <a:ea typeface="Sniglet"/>
                <a:cs typeface="Sniglet"/>
                <a:sym typeface="Sniglet"/>
              </a:rPr>
              <a:t>2. Mo </a:t>
            </a:r>
            <a:r>
              <a:rPr lang="en-US" sz="1200" err="1" smtClean="0">
                <a:solidFill>
                  <a:srgbClr val="FFFFFF"/>
                </a:solidFill>
                <a:latin typeface="Sniglet"/>
                <a:ea typeface="Sniglet"/>
                <a:cs typeface="Sniglet"/>
                <a:sym typeface="Sniglet"/>
              </a:rPr>
              <a:t>Tả</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Ứng</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Dụng</a:t>
            </a:r>
            <a:endParaRPr lang="en-US" sz="1200" smtClean="0">
              <a:solidFill>
                <a:srgbClr val="FFFFFF"/>
              </a:solidFill>
              <a:latin typeface="Sniglet"/>
              <a:ea typeface="Sniglet"/>
              <a:cs typeface="Sniglet"/>
              <a:sym typeface="Sniglet"/>
            </a:endParaRPr>
          </a:p>
          <a:p>
            <a:pPr marL="171450" lvl="0" indent="-171450" algn="l" rtl="0">
              <a:spcBef>
                <a:spcPts val="600"/>
              </a:spcBef>
              <a:spcAft>
                <a:spcPts val="0"/>
              </a:spcAft>
              <a:buFont typeface="Wingdings" pitchFamily="2" charset="2"/>
              <a:buChar char="§"/>
            </a:pPr>
            <a:r>
              <a:rPr lang="en-US" sz="1200" err="1" smtClean="0">
                <a:solidFill>
                  <a:srgbClr val="FFFFFF"/>
                </a:solidFill>
                <a:latin typeface="Sniglet"/>
                <a:ea typeface="Sniglet"/>
                <a:cs typeface="Sniglet"/>
                <a:sym typeface="Sniglet"/>
              </a:rPr>
              <a:t>Tên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ứng</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dụng</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QuanLySinhVien</a:t>
            </a:r>
            <a:endParaRPr lang="en-US" sz="1200" smtClean="0">
              <a:solidFill>
                <a:srgbClr val="FFFFFF"/>
              </a:solidFill>
              <a:latin typeface="Sniglet"/>
              <a:ea typeface="Sniglet"/>
              <a:cs typeface="Sniglet"/>
              <a:sym typeface="Sniglet"/>
            </a:endParaRPr>
          </a:p>
          <a:p>
            <a:pPr marL="171450" lvl="0" indent="-171450" algn="l" rtl="0">
              <a:spcBef>
                <a:spcPts val="600"/>
              </a:spcBef>
              <a:spcAft>
                <a:spcPts val="0"/>
              </a:spcAft>
              <a:buFont typeface="Wingdings" pitchFamily="2" charset="2"/>
              <a:buChar char="§"/>
            </a:pPr>
            <a:r>
              <a:rPr lang="en-US" sz="1200" err="1" smtClean="0">
                <a:solidFill>
                  <a:srgbClr val="FFFFFF"/>
                </a:solidFill>
                <a:latin typeface="Sniglet"/>
                <a:ea typeface="Sniglet"/>
                <a:cs typeface="Sniglet"/>
                <a:sym typeface="Sniglet"/>
              </a:rPr>
              <a:t>Cần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kết</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nối</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mạng</a:t>
            </a:r>
            <a:endParaRPr lang="en-US" sz="1200" smtClean="0">
              <a:solidFill>
                <a:srgbClr val="FFFFFF"/>
              </a:solidFill>
              <a:latin typeface="Sniglet"/>
              <a:ea typeface="Sniglet"/>
              <a:cs typeface="Sniglet"/>
              <a:sym typeface="Sniglet"/>
            </a:endParaRPr>
          </a:p>
          <a:p>
            <a:pPr marL="171450" lvl="0" indent="-171450" algn="l" rtl="0">
              <a:spcBef>
                <a:spcPts val="600"/>
              </a:spcBef>
              <a:spcAft>
                <a:spcPts val="0"/>
              </a:spcAft>
              <a:buFont typeface="Wingdings" pitchFamily="2" charset="2"/>
              <a:buChar char="§"/>
            </a:pPr>
            <a:r>
              <a:rPr lang="en-US" sz="1200" smtClean="0">
                <a:solidFill>
                  <a:srgbClr val="FFFFFF"/>
                </a:solidFill>
                <a:latin typeface="Sniglet"/>
                <a:ea typeface="Sniglet"/>
                <a:cs typeface="Sniglet"/>
                <a:sym typeface="Sniglet"/>
              </a:rPr>
              <a:t>Android 4.0+</a:t>
            </a:r>
          </a:p>
          <a:p>
            <a:pPr marL="171450" lvl="0" indent="-171450" algn="l" rtl="0">
              <a:spcBef>
                <a:spcPts val="600"/>
              </a:spcBef>
              <a:spcAft>
                <a:spcPts val="0"/>
              </a:spcAft>
              <a:buFont typeface="Wingdings" pitchFamily="2" charset="2"/>
              <a:buChar char="§"/>
            </a:pPr>
            <a:r>
              <a:rPr lang="en-US" sz="1200" err="1" smtClean="0">
                <a:solidFill>
                  <a:srgbClr val="FFFFFF"/>
                </a:solidFill>
                <a:latin typeface="Sniglet"/>
                <a:ea typeface="Sniglet"/>
                <a:cs typeface="Sniglet"/>
                <a:sym typeface="Sniglet"/>
              </a:rPr>
              <a:t>Quản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lý</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sinh</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viên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mọi</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nơi</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trên</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thế</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gioi</a:t>
            </a:r>
            <a:endParaRPr lang="en-US" sz="1200" smtClean="0">
              <a:solidFill>
                <a:srgbClr val="FFFFFF"/>
              </a:solidFill>
              <a:latin typeface="Sniglet"/>
              <a:ea typeface="Sniglet"/>
              <a:cs typeface="Sniglet"/>
              <a:sym typeface="Sniglet"/>
            </a:endParaRPr>
          </a:p>
          <a:p>
            <a:pPr marL="171450" lvl="0" indent="-171450" algn="l" rtl="0">
              <a:spcBef>
                <a:spcPts val="600"/>
              </a:spcBef>
              <a:spcAft>
                <a:spcPts val="0"/>
              </a:spcAft>
              <a:buFont typeface="Wingdings" pitchFamily="2" charset="2"/>
              <a:buChar char="§"/>
            </a:pPr>
            <a:r>
              <a:rPr lang="en-US" sz="1200" err="1" smtClean="0">
                <a:solidFill>
                  <a:srgbClr val="FFFFFF"/>
                </a:solidFill>
                <a:latin typeface="Sniglet"/>
                <a:ea typeface="Sniglet"/>
                <a:cs typeface="Sniglet"/>
                <a:sym typeface="Sniglet"/>
              </a:rPr>
              <a:t>Lưu</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lịch</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sử</a:t>
            </a:r>
            <a:r>
              <a:rPr lang="en-US" sz="1200" smtClean="0">
                <a:solidFill>
                  <a:srgbClr val="FFFFFF"/>
                </a:solidFill>
                <a:latin typeface="Sniglet"/>
                <a:ea typeface="Sniglet"/>
                <a:cs typeface="Sniglet"/>
                <a:sym typeface="Sniglet"/>
              </a:rPr>
              <a:t> </a:t>
            </a:r>
            <a:r>
              <a:rPr lang="en-US" sz="1200" err="1" smtClean="0">
                <a:solidFill>
                  <a:srgbClr val="FFFFFF"/>
                </a:solidFill>
                <a:latin typeface="Sniglet"/>
                <a:ea typeface="Sniglet"/>
                <a:cs typeface="Sniglet"/>
                <a:sym typeface="Sniglet"/>
              </a:rPr>
              <a:t>xem</a:t>
            </a:r>
            <a:endParaRPr lang="en-US" sz="1200" smtClean="0">
              <a:solidFill>
                <a:srgbClr val="FFFFFF"/>
              </a:solidFill>
              <a:latin typeface="Sniglet"/>
              <a:ea typeface="Sniglet"/>
              <a:cs typeface="Sniglet"/>
              <a:sym typeface="Sniglet"/>
            </a:endParaRPr>
          </a:p>
          <a:p>
            <a:pPr marL="171450" lvl="0" indent="-171450" algn="l" rtl="0">
              <a:spcBef>
                <a:spcPts val="600"/>
              </a:spcBef>
              <a:spcAft>
                <a:spcPts val="0"/>
              </a:spcAft>
              <a:buFont typeface="Wingdings" pitchFamily="2" charset="2"/>
              <a:buChar char="§"/>
            </a:pPr>
            <a:endParaRPr sz="1200">
              <a:solidFill>
                <a:srgbClr val="FFFFFF"/>
              </a:solidFill>
              <a:latin typeface="Sniglet"/>
              <a:ea typeface="Sniglet"/>
              <a:cs typeface="Sniglet"/>
              <a:sym typeface="Sniglet"/>
            </a:endParaRPr>
          </a:p>
        </p:txBody>
      </p:sp>
      <p:sp>
        <p:nvSpPr>
          <p:cNvPr id="66" name="Google Shape;66;p12"/>
          <p:cNvSpPr txBox="1"/>
          <p:nvPr/>
        </p:nvSpPr>
        <p:spPr>
          <a:xfrm>
            <a:off x="835275" y="3416475"/>
            <a:ext cx="74733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US" sz="1200" smtClean="0">
                <a:solidFill>
                  <a:srgbClr val="C9DAF8"/>
                </a:solidFill>
                <a:latin typeface="Sniglet"/>
                <a:ea typeface="Sniglet"/>
                <a:cs typeface="Sniglet"/>
                <a:sym typeface="Sniglet"/>
              </a:rPr>
              <a:t>3. </a:t>
            </a:r>
            <a:r>
              <a:rPr lang="en-US" sz="1200" err="1" smtClean="0">
                <a:solidFill>
                  <a:srgbClr val="C9DAF8"/>
                </a:solidFill>
                <a:latin typeface="Sniglet"/>
                <a:ea typeface="Sniglet"/>
                <a:cs typeface="Sniglet"/>
                <a:sym typeface="Sniglet"/>
              </a:rPr>
              <a:t>Ứng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dụng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trong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cuộc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sống</a:t>
            </a:r>
            <a:endParaRPr lang="en-US" sz="1200">
              <a:solidFill>
                <a:srgbClr val="C9DAF8"/>
              </a:solidFill>
              <a:latin typeface="Sniglet"/>
              <a:ea typeface="Sniglet"/>
              <a:cs typeface="Sniglet"/>
              <a:sym typeface="Sniglet"/>
            </a:endParaRPr>
          </a:p>
          <a:p>
            <a:pPr marL="0" lvl="0" indent="0" algn="l" rtl="0">
              <a:spcBef>
                <a:spcPts val="1000"/>
              </a:spcBef>
              <a:spcAft>
                <a:spcPts val="0"/>
              </a:spcAft>
              <a:buNone/>
            </a:pPr>
            <a:r>
              <a:rPr lang="en-US" sz="1200" err="1" smtClean="0">
                <a:solidFill>
                  <a:srgbClr val="C9DAF8"/>
                </a:solidFill>
                <a:latin typeface="Sniglet"/>
                <a:ea typeface="Sniglet"/>
                <a:cs typeface="Sniglet"/>
                <a:sym typeface="Sniglet"/>
              </a:rPr>
              <a:t>Với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việc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điện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thoại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thông</a:t>
            </a:r>
            <a:r>
              <a:rPr lang="en-US" sz="1200" smtClean="0">
                <a:solidFill>
                  <a:srgbClr val="C9DAF8"/>
                </a:solidFill>
                <a:latin typeface="Sniglet"/>
                <a:ea typeface="Sniglet"/>
                <a:cs typeface="Sniglet"/>
                <a:sym typeface="Sniglet"/>
              </a:rPr>
              <a:t> minh, </a:t>
            </a:r>
            <a:r>
              <a:rPr lang="en-US" sz="1200" err="1" smtClean="0">
                <a:solidFill>
                  <a:srgbClr val="C9DAF8"/>
                </a:solidFill>
                <a:latin typeface="Sniglet"/>
                <a:ea typeface="Sniglet"/>
                <a:cs typeface="Sniglet"/>
                <a:sym typeface="Sniglet"/>
              </a:rPr>
              <a:t>thiết</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bị</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mạng</a:t>
            </a:r>
            <a:r>
              <a:rPr lang="en-US" sz="120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ngày</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càng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phát</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triển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vì</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vậy</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các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ứng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dụng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có</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kết</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nối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mạng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được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sử</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dụng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liên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tục</a:t>
            </a:r>
            <a:r>
              <a:rPr lang="en-US" sz="1200" smtClean="0">
                <a:solidFill>
                  <a:srgbClr val="C9DAF8"/>
                </a:solidFill>
                <a:latin typeface="Sniglet"/>
                <a:ea typeface="Sniglet"/>
                <a:cs typeface="Sniglet"/>
                <a:sym typeface="Sniglet"/>
              </a:rPr>
              <a:t>.</a:t>
            </a:r>
            <a:br>
              <a:rPr lang="en-US" sz="1200" smtClean="0">
                <a:solidFill>
                  <a:srgbClr val="C9DAF8"/>
                </a:solidFill>
                <a:latin typeface="Sniglet"/>
                <a:ea typeface="Sniglet"/>
                <a:cs typeface="Sniglet"/>
                <a:sym typeface="Sniglet"/>
              </a:rPr>
            </a:br>
            <a:r>
              <a:rPr lang="en-US" sz="1200" err="1" smtClean="0">
                <a:solidFill>
                  <a:srgbClr val="C9DAF8"/>
                </a:solidFill>
                <a:latin typeface="Sniglet"/>
                <a:ea typeface="Sniglet"/>
                <a:cs typeface="Sniglet"/>
                <a:sym typeface="Sniglet"/>
              </a:rPr>
              <a:t>Ứng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dụng</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quản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lý</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sinh</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viên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mọi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nơi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mọi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lúc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chỉ</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cần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một</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chiếc</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điện</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thoại</a:t>
            </a:r>
            <a:r>
              <a:rPr lang="en-US" sz="1200" smtClean="0">
                <a:solidFill>
                  <a:srgbClr val="C9DAF8"/>
                </a:solidFill>
                <a:latin typeface="Sniglet"/>
                <a:ea typeface="Sniglet"/>
                <a:cs typeface="Sniglet"/>
                <a:sym typeface="Sniglet"/>
              </a:rPr>
              <a:t> android </a:t>
            </a:r>
            <a:r>
              <a:rPr lang="en-US" sz="1200" err="1" smtClean="0">
                <a:solidFill>
                  <a:srgbClr val="C9DAF8"/>
                </a:solidFill>
                <a:latin typeface="Sniglet"/>
                <a:ea typeface="Sniglet"/>
                <a:cs typeface="Sniglet"/>
                <a:sym typeface="Sniglet"/>
              </a:rPr>
              <a:t>và</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có</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kết</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nối</a:t>
            </a:r>
            <a:r>
              <a:rPr lang="en-US" sz="1200" smtClean="0">
                <a:solidFill>
                  <a:srgbClr val="C9DAF8"/>
                </a:solidFill>
                <a:latin typeface="Sniglet"/>
                <a:ea typeface="Sniglet"/>
                <a:cs typeface="Sniglet"/>
                <a:sym typeface="Sniglet"/>
              </a:rPr>
              <a:t> </a:t>
            </a:r>
            <a:r>
              <a:rPr lang="en-US" sz="1200" err="1" smtClean="0">
                <a:solidFill>
                  <a:srgbClr val="C9DAF8"/>
                </a:solidFill>
                <a:latin typeface="Sniglet"/>
                <a:ea typeface="Sniglet"/>
                <a:cs typeface="Sniglet"/>
                <a:sym typeface="Sniglet"/>
              </a:rPr>
              <a:t>mangk</a:t>
            </a:r>
            <a:endParaRPr sz="1200">
              <a:solidFill>
                <a:srgbClr val="C9DAF8"/>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50" name="Picture 2" descr="C:\Download\img\IMG_20190524_165904-324x3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50" y="405187"/>
            <a:ext cx="739444" cy="5810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914400" y="1202350"/>
            <a:ext cx="7543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smtClean="0"/>
              <a:t>Phân </a:t>
            </a:r>
            <a:r>
              <a:rPr lang="en" sz="3200" smtClean="0"/>
              <a:t>tích</a:t>
            </a:r>
            <a:r>
              <a:rPr lang="en" sz="3600" smtClean="0"/>
              <a:t> và cấu trúc hệ thống!</a:t>
            </a:r>
            <a:endParaRPr sz="3600"/>
          </a:p>
        </p:txBody>
      </p:sp>
      <p:sp>
        <p:nvSpPr>
          <p:cNvPr id="73" name="Google Shape;73;p13"/>
          <p:cNvSpPr txBox="1">
            <a:spLocks noGrp="1"/>
          </p:cNvSpPr>
          <p:nvPr>
            <p:ph type="subTitle" idx="4294967295"/>
          </p:nvPr>
        </p:nvSpPr>
        <p:spPr>
          <a:xfrm>
            <a:off x="1143000" y="2047543"/>
            <a:ext cx="2077650" cy="57607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smtClean="0"/>
              <a:t>1. </a:t>
            </a:r>
            <a:r>
              <a:rPr lang="en-US" sz="2400" err="1" smtClean="0"/>
              <a:t>Tổng</a:t>
            </a:r>
            <a:r>
              <a:rPr lang="en-US" sz="2400" smtClean="0"/>
              <a:t> </a:t>
            </a:r>
            <a:r>
              <a:rPr lang="en-US" sz="2400" err="1" smtClean="0"/>
              <a:t>Quan</a:t>
            </a:r>
            <a:endParaRPr sz="2400"/>
          </a:p>
        </p:txBody>
      </p:sp>
      <p:sp>
        <p:nvSpPr>
          <p:cNvPr id="74" name="Google Shape;74;p13"/>
          <p:cNvSpPr/>
          <p:nvPr/>
        </p:nvSpPr>
        <p:spPr>
          <a:xfrm>
            <a:off x="3103208" y="1908368"/>
            <a:ext cx="2895600" cy="1391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2" descr="C:\Download\img\IMG_20190524_165904-324x3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50" y="405187"/>
            <a:ext cx="739444" cy="5810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Google Shape;73;p13"/>
          <p:cNvSpPr txBox="1">
            <a:spLocks/>
          </p:cNvSpPr>
          <p:nvPr/>
        </p:nvSpPr>
        <p:spPr>
          <a:xfrm>
            <a:off x="1490294" y="2571750"/>
            <a:ext cx="6781799"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1pPr>
            <a:lvl2pPr marL="914400" marR="0" lvl="1"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2pPr>
            <a:lvl3pPr marL="1371600" marR="0" lvl="2"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3pPr>
            <a:lvl4pPr marL="1828800" marR="0" lvl="3"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4pPr>
            <a:lvl5pPr marL="2286000" marR="0" lvl="4"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5pPr>
            <a:lvl6pPr marL="2743200" marR="0" lvl="5"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6pPr>
            <a:lvl7pPr marL="3200400" marR="0" lvl="6"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7pPr>
            <a:lvl8pPr marL="3657600" marR="0" lvl="7"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8pPr>
            <a:lvl9pPr marL="4114800" marR="0" lvl="8" indent="-355600" algn="l" rtl="0">
              <a:lnSpc>
                <a:spcPct val="100000"/>
              </a:lnSpc>
              <a:spcBef>
                <a:spcPts val="0"/>
              </a:spcBef>
              <a:spcAft>
                <a:spcPts val="0"/>
              </a:spcAft>
              <a:buClr>
                <a:schemeClr val="lt1"/>
              </a:buClr>
              <a:buSzPts val="2000"/>
              <a:buFont typeface="Sniglet"/>
              <a:buChar char="■"/>
              <a:defRPr sz="2000" b="0" i="0" u="none" strike="noStrike" cap="none">
                <a:solidFill>
                  <a:schemeClr val="lt1"/>
                </a:solidFill>
                <a:latin typeface="Sniglet"/>
                <a:ea typeface="Sniglet"/>
                <a:cs typeface="Sniglet"/>
                <a:sym typeface="Sniglet"/>
              </a:defRPr>
            </a:lvl9pPr>
          </a:lstStyle>
          <a:p>
            <a:pPr marL="0" indent="0">
              <a:buFont typeface="Sniglet"/>
              <a:buNone/>
            </a:pPr>
            <a:r>
              <a:rPr lang="en-US" sz="2400" err="1" smtClean="0"/>
              <a:t>Đây</a:t>
            </a:r>
            <a:r>
              <a:rPr lang="en-US" sz="2400" smtClean="0"/>
              <a:t> </a:t>
            </a:r>
            <a:r>
              <a:rPr lang="en-US" sz="2400" err="1" smtClean="0"/>
              <a:t>là</a:t>
            </a:r>
            <a:r>
              <a:rPr lang="en-US" sz="2400" smtClean="0"/>
              <a:t> </a:t>
            </a:r>
            <a:r>
              <a:rPr lang="en-US" sz="2400" err="1" smtClean="0"/>
              <a:t>ứng</a:t>
            </a:r>
            <a:r>
              <a:rPr lang="en-US" sz="2400" smtClean="0"/>
              <a:t> </a:t>
            </a:r>
            <a:r>
              <a:rPr lang="en-US" sz="2400" err="1" smtClean="0"/>
              <a:t>dụng</a:t>
            </a:r>
            <a:r>
              <a:rPr lang="en-US" sz="2400" smtClean="0"/>
              <a:t> </a:t>
            </a:r>
            <a:r>
              <a:rPr lang="en-US" sz="2400" err="1" smtClean="0"/>
              <a:t>dùng</a:t>
            </a:r>
            <a:r>
              <a:rPr lang="en-US" sz="2400" smtClean="0"/>
              <a:t> </a:t>
            </a:r>
            <a:r>
              <a:rPr lang="en-US" sz="2400" err="1" smtClean="0"/>
              <a:t>để</a:t>
            </a:r>
            <a:r>
              <a:rPr lang="en-US" sz="2400" smtClean="0"/>
              <a:t> </a:t>
            </a:r>
            <a:r>
              <a:rPr lang="en-US" sz="2400" err="1" smtClean="0"/>
              <a:t>theo</a:t>
            </a:r>
            <a:r>
              <a:rPr lang="en-US" sz="2400" smtClean="0"/>
              <a:t> </a:t>
            </a:r>
            <a:r>
              <a:rPr lang="en-US" sz="2400" err="1" smtClean="0"/>
              <a:t>giõi</a:t>
            </a:r>
            <a:r>
              <a:rPr lang="en-US" sz="2400" smtClean="0"/>
              <a:t> </a:t>
            </a:r>
            <a:r>
              <a:rPr lang="en-US" sz="2400" err="1" smtClean="0"/>
              <a:t>và</a:t>
            </a:r>
            <a:r>
              <a:rPr lang="en-US" sz="2400" smtClean="0"/>
              <a:t> </a:t>
            </a:r>
            <a:r>
              <a:rPr lang="en-US" sz="2400" err="1" smtClean="0"/>
              <a:t>quản</a:t>
            </a:r>
            <a:r>
              <a:rPr lang="en-US" sz="2400" smtClean="0"/>
              <a:t> </a:t>
            </a:r>
            <a:r>
              <a:rPr lang="en-US" sz="2400" err="1" smtClean="0"/>
              <a:t>lý</a:t>
            </a:r>
            <a:r>
              <a:rPr lang="en-US" sz="2400" smtClean="0"/>
              <a:t> </a:t>
            </a:r>
            <a:r>
              <a:rPr lang="en-US" sz="2400" err="1" smtClean="0"/>
              <a:t>sinh</a:t>
            </a:r>
            <a:r>
              <a:rPr lang="en-US" sz="2400" smtClean="0"/>
              <a:t> </a:t>
            </a:r>
            <a:r>
              <a:rPr lang="en-US" sz="2400" err="1" smtClean="0"/>
              <a:t>viên</a:t>
            </a:r>
            <a:r>
              <a:rPr lang="en-US" sz="2400" smtClean="0"/>
              <a:t>, </a:t>
            </a:r>
            <a:r>
              <a:rPr lang="en-US" sz="2400" err="1" smtClean="0"/>
              <a:t>điểm</a:t>
            </a:r>
            <a:r>
              <a:rPr lang="en-US" sz="2400" smtClean="0"/>
              <a:t>, </a:t>
            </a:r>
            <a:r>
              <a:rPr lang="en-US" sz="2400" err="1" smtClean="0"/>
              <a:t>thêm</a:t>
            </a:r>
            <a:r>
              <a:rPr lang="en-US" sz="2400" smtClean="0"/>
              <a:t>, </a:t>
            </a:r>
            <a:r>
              <a:rPr lang="en-US" sz="2400" err="1" smtClean="0"/>
              <a:t>xóa</a:t>
            </a:r>
            <a:r>
              <a:rPr lang="en-US" sz="2400" smtClean="0"/>
              <a:t> </a:t>
            </a:r>
            <a:r>
              <a:rPr lang="en-US" sz="2400" err="1" smtClean="0"/>
              <a:t>sửa</a:t>
            </a:r>
            <a:r>
              <a:rPr lang="en-US" sz="2400" smtClean="0"/>
              <a:t> </a:t>
            </a:r>
            <a:r>
              <a:rPr lang="en-US" sz="2400" err="1" smtClean="0"/>
              <a:t>tìm</a:t>
            </a:r>
            <a:r>
              <a:rPr lang="en-US" sz="2400" smtClean="0"/>
              <a:t> </a:t>
            </a:r>
            <a:r>
              <a:rPr lang="en-US" sz="2400" err="1" smtClean="0"/>
              <a:t>kiếm</a:t>
            </a:r>
            <a:r>
              <a:rPr lang="en-US" sz="2400" smtClean="0"/>
              <a:t> </a:t>
            </a:r>
            <a:r>
              <a:rPr lang="en-US" sz="2400" err="1" smtClean="0"/>
              <a:t>Thông</a:t>
            </a:r>
            <a:r>
              <a:rPr lang="en-US" sz="2400" smtClean="0"/>
              <a:t> tin </a:t>
            </a:r>
            <a:r>
              <a:rPr lang="en-US" sz="2400" err="1" smtClean="0"/>
              <a:t>sinh</a:t>
            </a:r>
            <a:r>
              <a:rPr lang="en-US" sz="2400" smtClean="0"/>
              <a:t> </a:t>
            </a:r>
            <a:r>
              <a:rPr lang="en-US" sz="2400" err="1" smtClean="0"/>
              <a:t>viên</a:t>
            </a:r>
            <a:r>
              <a:rPr lang="en-US" sz="2400" smtClean="0"/>
              <a:t>.</a:t>
            </a: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914400" y="2038350"/>
            <a:ext cx="3227350" cy="5126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200"/>
          </a:p>
          <a:p>
            <a:pPr marL="0" lvl="0" indent="0" algn="ctr" rtl="0">
              <a:spcBef>
                <a:spcPts val="0"/>
              </a:spcBef>
              <a:spcAft>
                <a:spcPts val="0"/>
              </a:spcAft>
              <a:buNone/>
            </a:pPr>
            <a:endParaRPr sz="2400"/>
          </a:p>
          <a:p>
            <a:pPr marL="0" lvl="0" indent="0" algn="ctr" rtl="0">
              <a:spcBef>
                <a:spcPts val="0"/>
              </a:spcBef>
              <a:spcAft>
                <a:spcPts val="0"/>
              </a:spcAft>
              <a:buNone/>
            </a:pPr>
            <a:r>
              <a:rPr lang="en" sz="2400" smtClean="0"/>
              <a:t>2. Phạm Vi Đề Tài</a:t>
            </a:r>
            <a:endParaRPr sz="2400"/>
          </a:p>
        </p:txBody>
      </p:sp>
      <p:sp>
        <p:nvSpPr>
          <p:cNvPr id="82" name="Google Shape;82;p14"/>
          <p:cNvSpPr txBox="1">
            <a:spLocks noGrp="1"/>
          </p:cNvSpPr>
          <p:nvPr>
            <p:ph type="subTitle" idx="1"/>
          </p:nvPr>
        </p:nvSpPr>
        <p:spPr>
          <a:xfrm>
            <a:off x="686588" y="2647950"/>
            <a:ext cx="7772400" cy="1865297"/>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itchFamily="2" charset="2"/>
              <a:buChar char="Ø"/>
            </a:pPr>
            <a:r>
              <a:rPr lang="en-US" smtClean="0"/>
              <a:t>Theo </a:t>
            </a:r>
            <a:r>
              <a:rPr lang="en-US" err="1" smtClean="0"/>
              <a:t>dõi</a:t>
            </a:r>
            <a:r>
              <a:rPr lang="en-US" smtClean="0"/>
              <a:t> </a:t>
            </a:r>
            <a:r>
              <a:rPr lang="en-US" err="1" smtClean="0"/>
              <a:t>diểm</a:t>
            </a:r>
            <a:r>
              <a:rPr lang="en-US" smtClean="0"/>
              <a:t> </a:t>
            </a:r>
            <a:r>
              <a:rPr lang="en-US" err="1" smtClean="0"/>
              <a:t>và</a:t>
            </a:r>
            <a:r>
              <a:rPr lang="en-US" smtClean="0"/>
              <a:t> </a:t>
            </a:r>
            <a:r>
              <a:rPr lang="en-US" err="1" smtClean="0"/>
              <a:t>thông</a:t>
            </a:r>
            <a:r>
              <a:rPr lang="en-US" smtClean="0"/>
              <a:t> tin</a:t>
            </a:r>
          </a:p>
          <a:p>
            <a:pPr marL="342900" lvl="0" indent="-342900" algn="l" rtl="0">
              <a:spcBef>
                <a:spcPts val="0"/>
              </a:spcBef>
              <a:spcAft>
                <a:spcPts val="0"/>
              </a:spcAft>
              <a:buFont typeface="Wingdings" pitchFamily="2" charset="2"/>
              <a:buChar char="Ø"/>
            </a:pPr>
            <a:r>
              <a:rPr lang="en-US" err="1" smtClean="0"/>
              <a:t>Lập</a:t>
            </a:r>
            <a:r>
              <a:rPr lang="en-US" smtClean="0"/>
              <a:t> </a:t>
            </a:r>
            <a:r>
              <a:rPr lang="en-US" err="1" smtClean="0"/>
              <a:t>trình</a:t>
            </a:r>
            <a:r>
              <a:rPr lang="en-US" smtClean="0"/>
              <a:t> </a:t>
            </a:r>
            <a:r>
              <a:rPr lang="en-US" err="1" smtClean="0"/>
              <a:t>trên</a:t>
            </a:r>
            <a:r>
              <a:rPr lang="en-US" smtClean="0"/>
              <a:t> android v3.6</a:t>
            </a:r>
          </a:p>
          <a:p>
            <a:pPr marL="342900" lvl="0" indent="-342900" algn="l" rtl="0">
              <a:spcBef>
                <a:spcPts val="0"/>
              </a:spcBef>
              <a:spcAft>
                <a:spcPts val="0"/>
              </a:spcAft>
              <a:buFont typeface="Wingdings" pitchFamily="2" charset="2"/>
              <a:buChar char="Ø"/>
            </a:pPr>
            <a:r>
              <a:rPr lang="en-US" err="1" smtClean="0"/>
              <a:t>Hệ</a:t>
            </a:r>
            <a:r>
              <a:rPr lang="en-US" smtClean="0"/>
              <a:t> </a:t>
            </a:r>
            <a:r>
              <a:rPr lang="en-US" err="1" smtClean="0"/>
              <a:t>điều</a:t>
            </a:r>
            <a:r>
              <a:rPr lang="en-US" smtClean="0"/>
              <a:t> </a:t>
            </a:r>
            <a:r>
              <a:rPr lang="en-US" err="1" smtClean="0"/>
              <a:t>hành</a:t>
            </a:r>
            <a:r>
              <a:rPr lang="en-US" smtClean="0"/>
              <a:t> android 4.0+</a:t>
            </a:r>
          </a:p>
          <a:p>
            <a:pPr marL="342900" lvl="0" indent="-342900" algn="l" rtl="0">
              <a:spcBef>
                <a:spcPts val="0"/>
              </a:spcBef>
              <a:spcAft>
                <a:spcPts val="0"/>
              </a:spcAft>
              <a:buFont typeface="Wingdings" pitchFamily="2" charset="2"/>
              <a:buChar char="Ø"/>
            </a:pPr>
            <a:r>
              <a:rPr lang="en-US" err="1" smtClean="0"/>
              <a:t>Thiết</a:t>
            </a:r>
            <a:r>
              <a:rPr lang="en-US" smtClean="0"/>
              <a:t> </a:t>
            </a:r>
            <a:r>
              <a:rPr lang="en-US" err="1" smtClean="0"/>
              <a:t>bị</a:t>
            </a:r>
            <a:r>
              <a:rPr lang="en-US" smtClean="0"/>
              <a:t> </a:t>
            </a:r>
            <a:r>
              <a:rPr lang="en-US" err="1" smtClean="0"/>
              <a:t>thử</a:t>
            </a:r>
            <a:r>
              <a:rPr lang="en-US" smtClean="0"/>
              <a:t> </a:t>
            </a:r>
            <a:r>
              <a:rPr lang="en-US" err="1" smtClean="0"/>
              <a:t>nghiệm</a:t>
            </a:r>
            <a:r>
              <a:rPr lang="en-US" smtClean="0"/>
              <a:t>: </a:t>
            </a:r>
            <a:r>
              <a:rPr lang="en-US" err="1" smtClean="0"/>
              <a:t>CustomPhone</a:t>
            </a:r>
            <a:r>
              <a:rPr lang="en-US" smtClean="0"/>
              <a:t> 4.1 API 18</a:t>
            </a:r>
          </a:p>
          <a:p>
            <a:pPr marL="342900" lvl="0" indent="-342900" algn="l" rtl="0">
              <a:spcBef>
                <a:spcPts val="0"/>
              </a:spcBef>
              <a:spcAft>
                <a:spcPts val="0"/>
              </a:spcAft>
              <a:buFont typeface="Wingdings" pitchFamily="2" charset="2"/>
              <a:buChar char="Ø"/>
            </a:pPr>
            <a:r>
              <a:rPr lang="en-US" err="1" smtClean="0"/>
              <a:t>Độ</a:t>
            </a:r>
            <a:r>
              <a:rPr lang="en-US" smtClean="0"/>
              <a:t> </a:t>
            </a:r>
            <a:r>
              <a:rPr lang="en-US" err="1" smtClean="0"/>
              <a:t>phân</a:t>
            </a:r>
            <a:r>
              <a:rPr lang="en-US" smtClean="0"/>
              <a:t> </a:t>
            </a:r>
            <a:r>
              <a:rPr lang="en-US" err="1" smtClean="0"/>
              <a:t>giải</a:t>
            </a:r>
            <a:r>
              <a:rPr lang="en-US" smtClean="0"/>
              <a:t> </a:t>
            </a:r>
            <a:r>
              <a:rPr lang="en-US" err="1" smtClean="0"/>
              <a:t>màn</a:t>
            </a:r>
            <a:r>
              <a:rPr lang="en-US" smtClean="0"/>
              <a:t> </a:t>
            </a:r>
            <a:r>
              <a:rPr lang="en-US" err="1" smtClean="0"/>
              <a:t>hình</a:t>
            </a:r>
            <a:r>
              <a:rPr lang="en-US" smtClean="0"/>
              <a:t> 768x1280px 320dpi</a:t>
            </a:r>
          </a:p>
          <a:p>
            <a:pPr marL="342900" lvl="0" indent="-342900" algn="l" rtl="0">
              <a:spcBef>
                <a:spcPts val="0"/>
              </a:spcBef>
              <a:spcAft>
                <a:spcPts val="0"/>
              </a:spcAft>
              <a:buFont typeface="Wingdings" pitchFamily="2" charset="2"/>
              <a:buChar char="Ø"/>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6" name="Google Shape;72;p13"/>
          <p:cNvSpPr txBox="1">
            <a:spLocks/>
          </p:cNvSpPr>
          <p:nvPr/>
        </p:nvSpPr>
        <p:spPr>
          <a:xfrm>
            <a:off x="914400" y="1191183"/>
            <a:ext cx="75438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US" sz="3600" smtClean="0"/>
              <a:t>Phân </a:t>
            </a:r>
            <a:r>
              <a:rPr lang="en-US" sz="3200" smtClean="0"/>
              <a:t>tích</a:t>
            </a:r>
            <a:r>
              <a:rPr lang="en-US" sz="3600" smtClean="0"/>
              <a:t> và cấu trúc hệ thống!</a:t>
            </a:r>
            <a:endParaRPr lang="en-US" sz="3600"/>
          </a:p>
        </p:txBody>
      </p:sp>
      <p:sp>
        <p:nvSpPr>
          <p:cNvPr id="7" name="Google Shape;62;p1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C:\Download\img\IMG_20190524_165904-324x3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50" y="405187"/>
            <a:ext cx="739444" cy="5810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609600" y="438150"/>
            <a:ext cx="7543800" cy="81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mtClean="0"/>
              <a:t>3. </a:t>
            </a:r>
            <a:r>
              <a:rPr lang="en-US" err="1" smtClean="0"/>
              <a:t>Các</a:t>
            </a:r>
            <a:r>
              <a:rPr lang="en-US" smtClean="0"/>
              <a:t> </a:t>
            </a:r>
            <a:r>
              <a:rPr lang="en-US" err="1" smtClean="0"/>
              <a:t>chức</a:t>
            </a:r>
            <a:r>
              <a:rPr lang="en-US" smtClean="0"/>
              <a:t> </a:t>
            </a:r>
            <a:r>
              <a:rPr lang="en-US" err="1" smtClean="0"/>
              <a:t>năng</a:t>
            </a:r>
            <a:r>
              <a:rPr lang="en-US" smtClean="0"/>
              <a:t> </a:t>
            </a:r>
            <a:r>
              <a:rPr lang="en-US" err="1" smtClean="0"/>
              <a:t>chính</a:t>
            </a:r>
            <a:endParaRPr lang="en-US" smtClean="0"/>
          </a:p>
          <a:p>
            <a:pPr marL="0" lvl="0" indent="0" algn="l" rtl="0">
              <a:spcBef>
                <a:spcPts val="600"/>
              </a:spcBef>
              <a:spcAft>
                <a:spcPts val="0"/>
              </a:spcAft>
              <a:buNone/>
            </a:pPr>
            <a:endParaRPr/>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Google Shape;89;p15"/>
          <p:cNvSpPr txBox="1">
            <a:spLocks/>
          </p:cNvSpPr>
          <p:nvPr/>
        </p:nvSpPr>
        <p:spPr>
          <a:xfrm>
            <a:off x="685800" y="1123950"/>
            <a:ext cx="7543800"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1600" smtClean="0"/>
              <a:t>A. </a:t>
            </a:r>
            <a:r>
              <a:rPr lang="en-US" sz="1600" err="1" smtClean="0"/>
              <a:t>Chức</a:t>
            </a:r>
            <a:r>
              <a:rPr lang="en-US" sz="1600" smtClean="0"/>
              <a:t> </a:t>
            </a:r>
            <a:r>
              <a:rPr lang="en-US" sz="1600" err="1" smtClean="0"/>
              <a:t>năng</a:t>
            </a:r>
            <a:r>
              <a:rPr lang="en-US" sz="1600" smtClean="0"/>
              <a:t> 1: </a:t>
            </a:r>
            <a:r>
              <a:rPr lang="en-US" sz="1600" err="1" smtClean="0"/>
              <a:t>Màn</a:t>
            </a:r>
            <a:r>
              <a:rPr lang="en-US" sz="1600" smtClean="0"/>
              <a:t> </a:t>
            </a:r>
            <a:r>
              <a:rPr lang="en-US" sz="1600" err="1" smtClean="0"/>
              <a:t>hình</a:t>
            </a:r>
            <a:r>
              <a:rPr lang="en-US" sz="1600" smtClean="0"/>
              <a:t> </a:t>
            </a:r>
            <a:r>
              <a:rPr lang="en-US" sz="1600" err="1" smtClean="0"/>
              <a:t>giao</a:t>
            </a:r>
            <a:r>
              <a:rPr lang="en-US" sz="1600" smtClean="0"/>
              <a:t> </a:t>
            </a:r>
            <a:r>
              <a:rPr lang="en-US" sz="1600" err="1" smtClean="0"/>
              <a:t>diện</a:t>
            </a:r>
            <a:r>
              <a:rPr lang="en-US" sz="1600" smtClean="0"/>
              <a:t> </a:t>
            </a:r>
            <a:r>
              <a:rPr lang="en-US" sz="1600" err="1" smtClean="0"/>
              <a:t>vừa</a:t>
            </a:r>
            <a:r>
              <a:rPr lang="en-US" sz="1600" smtClean="0"/>
              <a:t> </a:t>
            </a:r>
            <a:r>
              <a:rPr lang="en-US" sz="1600" err="1" smtClean="0"/>
              <a:t>chạy</a:t>
            </a:r>
            <a:r>
              <a:rPr lang="en-US" sz="1600" smtClean="0"/>
              <a:t> </a:t>
            </a:r>
            <a:r>
              <a:rPr lang="en-US" sz="1600" err="1" smtClean="0"/>
              <a:t>chương</a:t>
            </a:r>
            <a:r>
              <a:rPr lang="en-US" sz="1600" smtClean="0"/>
              <a:t> </a:t>
            </a:r>
            <a:r>
              <a:rPr lang="en-US" sz="1600" err="1" smtClean="0"/>
              <a:t>trình</a:t>
            </a:r>
            <a:endParaRPr lang="vi-VN" sz="1800"/>
          </a:p>
        </p:txBody>
      </p:sp>
      <p:pic>
        <p:nvPicPr>
          <p:cNvPr id="6" name="Picture 5"/>
          <p:cNvPicPr/>
          <p:nvPr/>
        </p:nvPicPr>
        <p:blipFill>
          <a:blip r:embed="rId3"/>
          <a:stretch>
            <a:fillRect/>
          </a:stretch>
        </p:blipFill>
        <p:spPr>
          <a:xfrm>
            <a:off x="838200" y="1713449"/>
            <a:ext cx="2023110" cy="2763301"/>
          </a:xfrm>
          <a:prstGeom prst="rect">
            <a:avLst/>
          </a:prstGeom>
        </p:spPr>
      </p:pic>
      <p:pic>
        <p:nvPicPr>
          <p:cNvPr id="7" name="Picture 6"/>
          <p:cNvPicPr/>
          <p:nvPr/>
        </p:nvPicPr>
        <p:blipFill>
          <a:blip r:embed="rId4"/>
          <a:stretch>
            <a:fillRect/>
          </a:stretch>
        </p:blipFill>
        <p:spPr>
          <a:xfrm>
            <a:off x="3080057" y="1733550"/>
            <a:ext cx="5334000" cy="2743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Google Shape;89;p15"/>
          <p:cNvSpPr txBox="1">
            <a:spLocks/>
          </p:cNvSpPr>
          <p:nvPr/>
        </p:nvSpPr>
        <p:spPr>
          <a:xfrm>
            <a:off x="685800" y="590550"/>
            <a:ext cx="7543800"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1600" smtClean="0"/>
              <a:t>A. </a:t>
            </a:r>
            <a:r>
              <a:rPr lang="en-US" sz="1600" err="1" smtClean="0"/>
              <a:t>Chức</a:t>
            </a:r>
            <a:r>
              <a:rPr lang="en-US" sz="1600" smtClean="0"/>
              <a:t> </a:t>
            </a:r>
            <a:r>
              <a:rPr lang="en-US" sz="1600" err="1" smtClean="0"/>
              <a:t>năng</a:t>
            </a:r>
            <a:r>
              <a:rPr lang="en-US" sz="1600" smtClean="0"/>
              <a:t> 2: </a:t>
            </a:r>
            <a:r>
              <a:rPr lang="en-US" sz="1600" err="1" smtClean="0"/>
              <a:t>Màn</a:t>
            </a:r>
            <a:r>
              <a:rPr lang="en-US" sz="1600" smtClean="0"/>
              <a:t> </a:t>
            </a:r>
            <a:r>
              <a:rPr lang="en-US" sz="1600" err="1" smtClean="0"/>
              <a:t>hình</a:t>
            </a:r>
            <a:r>
              <a:rPr lang="en-US" sz="1600" smtClean="0"/>
              <a:t> </a:t>
            </a:r>
            <a:r>
              <a:rPr lang="en-US" sz="1600" err="1" smtClean="0"/>
              <a:t>giao</a:t>
            </a:r>
            <a:r>
              <a:rPr lang="en-US" sz="1600" smtClean="0"/>
              <a:t> </a:t>
            </a:r>
            <a:r>
              <a:rPr lang="en-US" sz="1600" err="1" smtClean="0"/>
              <a:t>diện</a:t>
            </a:r>
            <a:r>
              <a:rPr lang="en-US" sz="1600" smtClean="0"/>
              <a:t> </a:t>
            </a:r>
            <a:r>
              <a:rPr lang="en-US" sz="1600" err="1" smtClean="0"/>
              <a:t>Sau</a:t>
            </a:r>
            <a:r>
              <a:rPr lang="en-US" sz="1600" smtClean="0"/>
              <a:t> </a:t>
            </a:r>
            <a:r>
              <a:rPr lang="en-US" sz="1600" err="1" smtClean="0"/>
              <a:t>khi</a:t>
            </a:r>
            <a:r>
              <a:rPr lang="en-US" sz="1600" smtClean="0"/>
              <a:t> login</a:t>
            </a:r>
            <a:endParaRPr lang="vi-VN" sz="1800"/>
          </a:p>
        </p:txBody>
      </p:sp>
      <p:pic>
        <p:nvPicPr>
          <p:cNvPr id="10" name="Picture 9"/>
          <p:cNvPicPr/>
          <p:nvPr/>
        </p:nvPicPr>
        <p:blipFill>
          <a:blip r:embed="rId3"/>
          <a:stretch>
            <a:fillRect/>
          </a:stretch>
        </p:blipFill>
        <p:spPr>
          <a:xfrm>
            <a:off x="762000" y="1276350"/>
            <a:ext cx="2667000" cy="346649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00836921"/>
              </p:ext>
            </p:extLst>
          </p:nvPr>
        </p:nvGraphicFramePr>
        <p:xfrm>
          <a:off x="3760748" y="1276350"/>
          <a:ext cx="4773651" cy="3658637"/>
        </p:xfrm>
        <a:graphic>
          <a:graphicData uri="http://schemas.openxmlformats.org/drawingml/2006/table">
            <a:tbl>
              <a:tblPr firstRow="1" firstCol="1" bandRow="1">
                <a:tableStyleId>{3C8EA0DB-E231-4C5B-BCEC-51F8876015A6}</a:tableStyleId>
              </a:tblPr>
              <a:tblGrid>
                <a:gridCol w="1193133"/>
                <a:gridCol w="1639226"/>
                <a:gridCol w="748159"/>
                <a:gridCol w="1193133"/>
              </a:tblGrid>
              <a:tr h="136284">
                <a:tc>
                  <a:txBody>
                    <a:bodyPr/>
                    <a:lstStyle/>
                    <a:p>
                      <a:pPr marL="0" marR="28575" algn="ctr">
                        <a:lnSpc>
                          <a:spcPct val="107000"/>
                        </a:lnSpc>
                        <a:spcBef>
                          <a:spcPts val="0"/>
                        </a:spcBef>
                        <a:spcAft>
                          <a:spcPts val="0"/>
                        </a:spcAft>
                      </a:pPr>
                      <a:r>
                        <a:rPr lang="en-US" sz="900" err="1">
                          <a:solidFill>
                            <a:srgbClr val="FF0000"/>
                          </a:solidFill>
                          <a:effectLst/>
                        </a:rPr>
                        <a:t>Tiêu</a:t>
                      </a:r>
                      <a:r>
                        <a:rPr lang="en-US" sz="900">
                          <a:solidFill>
                            <a:srgbClr val="FF0000"/>
                          </a:solidFill>
                          <a:effectLst/>
                        </a:rPr>
                        <a:t> </a:t>
                      </a:r>
                      <a:r>
                        <a:rPr lang="en-US" sz="900" err="1">
                          <a:solidFill>
                            <a:srgbClr val="FF0000"/>
                          </a:solidFill>
                          <a:effectLst/>
                        </a:rPr>
                        <a:t>đề</a:t>
                      </a:r>
                      <a:r>
                        <a:rPr lang="en-US" sz="900">
                          <a:solidFill>
                            <a:srgbClr val="FF0000"/>
                          </a:solidFill>
                          <a:effectLst/>
                        </a:rPr>
                        <a:t> </a:t>
                      </a:r>
                      <a:endParaRPr lang="en-US" sz="900">
                        <a:solidFill>
                          <a:srgbClr val="FF0000"/>
                        </a:solidFill>
                        <a:effectLst/>
                        <a:latin typeface="Calibri"/>
                        <a:ea typeface="Calibri"/>
                        <a:cs typeface="Times New Roman"/>
                      </a:endParaRPr>
                    </a:p>
                  </a:txBody>
                  <a:tcPr marL="35541" marR="20262" marT="3654" marB="0"/>
                </a:tc>
                <a:tc>
                  <a:txBody>
                    <a:bodyPr/>
                    <a:lstStyle/>
                    <a:p>
                      <a:pPr marL="0" marR="29845" algn="ctr">
                        <a:lnSpc>
                          <a:spcPct val="107000"/>
                        </a:lnSpc>
                        <a:spcBef>
                          <a:spcPts val="0"/>
                        </a:spcBef>
                        <a:spcAft>
                          <a:spcPts val="0"/>
                        </a:spcAft>
                      </a:pPr>
                      <a:r>
                        <a:rPr lang="en-US" sz="900">
                          <a:solidFill>
                            <a:srgbClr val="FF0000"/>
                          </a:solidFill>
                          <a:effectLst/>
                        </a:rPr>
                        <a:t>Mô tả </a:t>
                      </a:r>
                      <a:endParaRPr lang="en-US" sz="900">
                        <a:solidFill>
                          <a:srgbClr val="FF0000"/>
                        </a:solidFill>
                        <a:effectLst/>
                        <a:latin typeface="Calibri"/>
                        <a:ea typeface="Calibri"/>
                        <a:cs typeface="Times New Roman"/>
                      </a:endParaRPr>
                    </a:p>
                  </a:txBody>
                  <a:tcPr marL="35541" marR="20262" marT="3654" marB="0"/>
                </a:tc>
                <a:tc>
                  <a:txBody>
                    <a:bodyPr/>
                    <a:lstStyle/>
                    <a:p>
                      <a:pPr marL="0" marR="28575" algn="ctr">
                        <a:lnSpc>
                          <a:spcPct val="107000"/>
                        </a:lnSpc>
                        <a:spcBef>
                          <a:spcPts val="0"/>
                        </a:spcBef>
                        <a:spcAft>
                          <a:spcPts val="0"/>
                        </a:spcAft>
                      </a:pPr>
                      <a:r>
                        <a:rPr lang="en-US" sz="900">
                          <a:solidFill>
                            <a:srgbClr val="FF0000"/>
                          </a:solidFill>
                          <a:effectLst/>
                        </a:rPr>
                        <a:t>Qui trình </a:t>
                      </a:r>
                      <a:endParaRPr lang="en-US" sz="900">
                        <a:solidFill>
                          <a:srgbClr val="FF0000"/>
                        </a:solidFill>
                        <a:effectLst/>
                        <a:latin typeface="Calibri"/>
                        <a:ea typeface="Calibri"/>
                        <a:cs typeface="Times New Roman"/>
                      </a:endParaRPr>
                    </a:p>
                  </a:txBody>
                  <a:tcPr marL="35541" marR="20262" marT="3654" marB="0"/>
                </a:tc>
                <a:tc>
                  <a:txBody>
                    <a:bodyPr/>
                    <a:lstStyle/>
                    <a:p>
                      <a:pPr marL="0" marR="29210" algn="ctr">
                        <a:lnSpc>
                          <a:spcPct val="107000"/>
                        </a:lnSpc>
                        <a:spcBef>
                          <a:spcPts val="0"/>
                        </a:spcBef>
                        <a:spcAft>
                          <a:spcPts val="0"/>
                        </a:spcAft>
                      </a:pPr>
                      <a:r>
                        <a:rPr lang="en-US" sz="900">
                          <a:solidFill>
                            <a:srgbClr val="FF0000"/>
                          </a:solidFill>
                          <a:effectLst/>
                        </a:rPr>
                        <a:t>Kết quả </a:t>
                      </a:r>
                      <a:endParaRPr lang="en-US" sz="900">
                        <a:solidFill>
                          <a:srgbClr val="FF0000"/>
                        </a:solidFill>
                        <a:effectLst/>
                        <a:latin typeface="Calibri"/>
                        <a:ea typeface="Calibri"/>
                        <a:cs typeface="Times New Roman"/>
                      </a:endParaRPr>
                    </a:p>
                  </a:txBody>
                  <a:tcPr marL="35541" marR="20262" marT="3654" marB="0"/>
                </a:tc>
              </a:tr>
              <a:tr h="527748">
                <a:tc>
                  <a:txBody>
                    <a:bodyPr/>
                    <a:lstStyle/>
                    <a:p>
                      <a:pPr marL="0" marR="0">
                        <a:lnSpc>
                          <a:spcPct val="107000"/>
                        </a:lnSpc>
                        <a:spcBef>
                          <a:spcPts val="0"/>
                        </a:spcBef>
                        <a:spcAft>
                          <a:spcPts val="0"/>
                        </a:spcAft>
                      </a:pPr>
                      <a:r>
                        <a:rPr lang="en-US" sz="900">
                          <a:solidFill>
                            <a:srgbClr val="FF0000"/>
                          </a:solidFill>
                          <a:effectLst/>
                        </a:rPr>
                        <a:t>Màn hình home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Màn hình chính có: </a:t>
                      </a:r>
                    </a:p>
                    <a:p>
                      <a:pPr marL="342900" marR="0" lvl="0" indent="-342900" fontAlgn="base">
                        <a:lnSpc>
                          <a:spcPct val="107000"/>
                        </a:lnSpc>
                        <a:spcBef>
                          <a:spcPts val="0"/>
                        </a:spcBef>
                        <a:spcAft>
                          <a:spcPts val="0"/>
                        </a:spcAft>
                        <a:buClr>
                          <a:srgbClr val="000000"/>
                        </a:buClr>
                        <a:buSzPts val="1200"/>
                        <a:buFont typeface="Symbol"/>
                        <a:buChar char="-"/>
                      </a:pPr>
                      <a:r>
                        <a:rPr lang="en-US" sz="900" u="none" strike="noStrike">
                          <a:solidFill>
                            <a:srgbClr val="FF0000"/>
                          </a:solidFill>
                          <a:effectLst/>
                          <a:uFill>
                            <a:solidFill>
                              <a:srgbClr val="000000"/>
                            </a:solidFill>
                          </a:uFill>
                        </a:rPr>
                        <a:t>1 TextView </a:t>
                      </a:r>
                    </a:p>
                    <a:p>
                      <a:pPr marL="342900" marR="0" lvl="0" indent="-342900" fontAlgn="base">
                        <a:lnSpc>
                          <a:spcPct val="107000"/>
                        </a:lnSpc>
                        <a:spcBef>
                          <a:spcPts val="0"/>
                        </a:spcBef>
                        <a:spcAft>
                          <a:spcPts val="0"/>
                        </a:spcAft>
                        <a:buClr>
                          <a:srgbClr val="000000"/>
                        </a:buClr>
                        <a:buSzPts val="1200"/>
                        <a:buFont typeface="Symbol"/>
                        <a:buChar char="-"/>
                      </a:pPr>
                      <a:r>
                        <a:rPr lang="en-US" sz="900" u="none" strike="noStrike">
                          <a:solidFill>
                            <a:srgbClr val="FF0000"/>
                          </a:solidFill>
                          <a:effectLst/>
                          <a:uFill>
                            <a:solidFill>
                              <a:srgbClr val="000000"/>
                            </a:solidFill>
                          </a:uFill>
                        </a:rPr>
                        <a:t>4 ListView</a:t>
                      </a:r>
                    </a:p>
                    <a:p>
                      <a:pPr marL="342900" marR="0" lvl="0" indent="-342900" fontAlgn="base">
                        <a:lnSpc>
                          <a:spcPct val="107000"/>
                        </a:lnSpc>
                        <a:spcBef>
                          <a:spcPts val="0"/>
                        </a:spcBef>
                        <a:spcAft>
                          <a:spcPts val="0"/>
                        </a:spcAft>
                        <a:buClr>
                          <a:srgbClr val="000000"/>
                        </a:buClr>
                        <a:buSzPts val="1200"/>
                        <a:buFont typeface="Symbol"/>
                        <a:buChar char="-"/>
                      </a:pPr>
                      <a:r>
                        <a:rPr lang="en-US" sz="900" u="none" strike="noStrike">
                          <a:solidFill>
                            <a:srgbClr val="FF0000"/>
                          </a:solidFill>
                          <a:effectLst/>
                          <a:uFill>
                            <a:solidFill>
                              <a:srgbClr val="000000"/>
                            </a:solidFill>
                          </a:uFill>
                        </a:rPr>
                        <a:t>1Menu </a:t>
                      </a:r>
                      <a:endParaRPr lang="en-US" sz="900" u="none" strike="noStrike">
                        <a:solidFill>
                          <a:srgbClr val="FF0000"/>
                        </a:solidFill>
                        <a:effectLst/>
                        <a:uFill>
                          <a:solidFill>
                            <a:srgbClr val="000000"/>
                          </a:solidFill>
                        </a:uFill>
                        <a:latin typeface="Times New Roman"/>
                        <a:ea typeface="Times New Roman"/>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Thiết kế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err="1">
                          <a:solidFill>
                            <a:srgbClr val="FF0000"/>
                          </a:solidFill>
                          <a:effectLst/>
                        </a:rPr>
                        <a:t>Hoàn</a:t>
                      </a:r>
                      <a:r>
                        <a:rPr lang="en-US" sz="900">
                          <a:solidFill>
                            <a:srgbClr val="FF0000"/>
                          </a:solidFill>
                          <a:effectLst/>
                        </a:rPr>
                        <a:t> </a:t>
                      </a:r>
                      <a:r>
                        <a:rPr lang="en-US" sz="900" err="1">
                          <a:solidFill>
                            <a:srgbClr val="FF0000"/>
                          </a:solidFill>
                          <a:effectLst/>
                        </a:rPr>
                        <a:t>thành</a:t>
                      </a:r>
                      <a:r>
                        <a:rPr lang="en-US" sz="900">
                          <a:solidFill>
                            <a:srgbClr val="FF0000"/>
                          </a:solidFill>
                          <a:effectLst/>
                        </a:rPr>
                        <a:t> </a:t>
                      </a:r>
                      <a:endParaRPr lang="en-US" sz="900">
                        <a:solidFill>
                          <a:srgbClr val="FF0000"/>
                        </a:solidFill>
                        <a:effectLst/>
                        <a:latin typeface="Calibri"/>
                        <a:ea typeface="Calibri"/>
                        <a:cs typeface="Times New Roman"/>
                      </a:endParaRPr>
                    </a:p>
                  </a:txBody>
                  <a:tcPr marL="35541" marR="20262" marT="3654" marB="0"/>
                </a:tc>
              </a:tr>
              <a:tr h="397126">
                <a:tc>
                  <a:txBody>
                    <a:bodyPr/>
                    <a:lstStyle/>
                    <a:p>
                      <a:pPr marL="0" marR="0">
                        <a:lnSpc>
                          <a:spcPct val="107000"/>
                        </a:lnSpc>
                        <a:spcBef>
                          <a:spcPts val="0"/>
                        </a:spcBef>
                        <a:spcAft>
                          <a:spcPts val="0"/>
                        </a:spcAft>
                      </a:pPr>
                      <a:r>
                        <a:rPr lang="en-US" sz="900">
                          <a:solidFill>
                            <a:srgbClr val="FF0000"/>
                          </a:solidFill>
                          <a:effectLst/>
                        </a:rPr>
                        <a:t>TextView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Dùng để hiển thị Tiêu đề Quản Lý Sinh Viên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TextView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err="1">
                          <a:solidFill>
                            <a:srgbClr val="FF0000"/>
                          </a:solidFill>
                          <a:effectLst/>
                        </a:rPr>
                        <a:t>Hoàn</a:t>
                      </a:r>
                      <a:r>
                        <a:rPr lang="en-US" sz="900">
                          <a:solidFill>
                            <a:srgbClr val="FF0000"/>
                          </a:solidFill>
                          <a:effectLst/>
                        </a:rPr>
                        <a:t> </a:t>
                      </a:r>
                      <a:r>
                        <a:rPr lang="en-US" sz="900" err="1">
                          <a:solidFill>
                            <a:srgbClr val="FF0000"/>
                          </a:solidFill>
                          <a:effectLst/>
                        </a:rPr>
                        <a:t>Thành</a:t>
                      </a:r>
                      <a:r>
                        <a:rPr lang="en-US" sz="900">
                          <a:solidFill>
                            <a:srgbClr val="FF0000"/>
                          </a:solidFill>
                          <a:effectLst/>
                        </a:rPr>
                        <a:t> </a:t>
                      </a:r>
                      <a:endParaRPr lang="en-US" sz="900">
                        <a:solidFill>
                          <a:srgbClr val="FF0000"/>
                        </a:solidFill>
                        <a:effectLst/>
                        <a:latin typeface="Calibri"/>
                        <a:ea typeface="Calibri"/>
                        <a:cs typeface="Times New Roman"/>
                      </a:endParaRPr>
                    </a:p>
                  </a:txBody>
                  <a:tcPr marL="35541" marR="20262" marT="3654" marB="0"/>
                </a:tc>
              </a:tr>
              <a:tr h="397530">
                <a:tc>
                  <a:txBody>
                    <a:bodyPr/>
                    <a:lstStyle/>
                    <a:p>
                      <a:pPr marL="0" marR="0" algn="just">
                        <a:lnSpc>
                          <a:spcPct val="107000"/>
                        </a:lnSpc>
                        <a:spcBef>
                          <a:spcPts val="0"/>
                        </a:spcBef>
                        <a:spcAft>
                          <a:spcPts val="0"/>
                        </a:spcAft>
                      </a:pPr>
                      <a:r>
                        <a:rPr lang="en-US" sz="900">
                          <a:solidFill>
                            <a:srgbClr val="FF0000"/>
                          </a:solidFill>
                          <a:effectLst/>
                        </a:rPr>
                        <a:t>ListView ‘Hiển Thị Lớp’</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err="1">
                          <a:solidFill>
                            <a:srgbClr val="FF0000"/>
                          </a:solidFill>
                          <a:effectLst/>
                        </a:rPr>
                        <a:t>Chuyển</a:t>
                      </a:r>
                      <a:r>
                        <a:rPr lang="en-US" sz="900">
                          <a:solidFill>
                            <a:srgbClr val="FF0000"/>
                          </a:solidFill>
                          <a:effectLst/>
                        </a:rPr>
                        <a:t> sang </a:t>
                      </a:r>
                      <a:r>
                        <a:rPr lang="en-US" sz="900" err="1">
                          <a:solidFill>
                            <a:srgbClr val="FF0000"/>
                          </a:solidFill>
                          <a:effectLst/>
                        </a:rPr>
                        <a:t>giao</a:t>
                      </a:r>
                      <a:r>
                        <a:rPr lang="en-US" sz="900">
                          <a:solidFill>
                            <a:srgbClr val="FF0000"/>
                          </a:solidFill>
                          <a:effectLst/>
                        </a:rPr>
                        <a:t> </a:t>
                      </a:r>
                      <a:r>
                        <a:rPr lang="en-US" sz="900" err="1">
                          <a:solidFill>
                            <a:srgbClr val="FF0000"/>
                          </a:solidFill>
                          <a:effectLst/>
                        </a:rPr>
                        <a:t>diện</a:t>
                      </a:r>
                      <a:r>
                        <a:rPr lang="en-US" sz="900">
                          <a:solidFill>
                            <a:srgbClr val="FF0000"/>
                          </a:solidFill>
                          <a:effectLst/>
                        </a:rPr>
                        <a:t> </a:t>
                      </a:r>
                      <a:r>
                        <a:rPr lang="en-US" sz="900" err="1">
                          <a:solidFill>
                            <a:srgbClr val="FF0000"/>
                          </a:solidFill>
                          <a:effectLst/>
                        </a:rPr>
                        <a:t>thêm</a:t>
                      </a:r>
                      <a:r>
                        <a:rPr lang="en-US" sz="900">
                          <a:solidFill>
                            <a:srgbClr val="FF0000"/>
                          </a:solidFill>
                          <a:effectLst/>
                        </a:rPr>
                        <a:t> </a:t>
                      </a:r>
                      <a:r>
                        <a:rPr lang="en-US" sz="900" err="1">
                          <a:solidFill>
                            <a:srgbClr val="FF0000"/>
                          </a:solidFill>
                          <a:effectLst/>
                        </a:rPr>
                        <a:t>Thông</a:t>
                      </a:r>
                      <a:r>
                        <a:rPr lang="en-US" sz="900">
                          <a:solidFill>
                            <a:srgbClr val="FF0000"/>
                          </a:solidFill>
                          <a:effectLst/>
                        </a:rPr>
                        <a:t> Tin </a:t>
                      </a:r>
                      <a:r>
                        <a:rPr lang="en-US" sz="900" err="1">
                          <a:solidFill>
                            <a:srgbClr val="FF0000"/>
                          </a:solidFill>
                          <a:effectLst/>
                        </a:rPr>
                        <a:t>Lớp</a:t>
                      </a:r>
                      <a:r>
                        <a:rPr lang="en-US" sz="900">
                          <a:solidFill>
                            <a:srgbClr val="FF0000"/>
                          </a:solidFill>
                          <a:effectLst/>
                        </a:rPr>
                        <a:t>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Click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Chuyển sang giao diện “Lớp” </a:t>
                      </a:r>
                      <a:endParaRPr lang="en-US" sz="900">
                        <a:solidFill>
                          <a:srgbClr val="FF0000"/>
                        </a:solidFill>
                        <a:effectLst/>
                        <a:latin typeface="Calibri"/>
                        <a:ea typeface="Calibri"/>
                        <a:cs typeface="Times New Roman"/>
                      </a:endParaRPr>
                    </a:p>
                  </a:txBody>
                  <a:tcPr marL="35541" marR="20262" marT="3654" marB="0"/>
                </a:tc>
              </a:tr>
              <a:tr h="397126">
                <a:tc>
                  <a:txBody>
                    <a:bodyPr/>
                    <a:lstStyle/>
                    <a:p>
                      <a:pPr marL="0" marR="0">
                        <a:lnSpc>
                          <a:spcPct val="107000"/>
                        </a:lnSpc>
                        <a:spcBef>
                          <a:spcPts val="0"/>
                        </a:spcBef>
                        <a:spcAft>
                          <a:spcPts val="0"/>
                        </a:spcAft>
                      </a:pPr>
                      <a:r>
                        <a:rPr lang="en-US" sz="900">
                          <a:solidFill>
                            <a:srgbClr val="FF0000"/>
                          </a:solidFill>
                          <a:effectLst/>
                        </a:rPr>
                        <a:t>ListView ‘Môn Học’</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10"/>
                        </a:spcAft>
                      </a:pPr>
                      <a:r>
                        <a:rPr lang="en-US" sz="900">
                          <a:solidFill>
                            <a:srgbClr val="FF0000"/>
                          </a:solidFill>
                          <a:effectLst/>
                        </a:rPr>
                        <a:t>Chuyển sang giao diện </a:t>
                      </a:r>
                    </a:p>
                    <a:p>
                      <a:pPr marL="635" marR="0">
                        <a:lnSpc>
                          <a:spcPct val="107000"/>
                        </a:lnSpc>
                        <a:spcBef>
                          <a:spcPts val="0"/>
                        </a:spcBef>
                        <a:spcAft>
                          <a:spcPts val="0"/>
                        </a:spcAft>
                      </a:pPr>
                      <a:r>
                        <a:rPr lang="en-US" sz="900">
                          <a:solidFill>
                            <a:srgbClr val="FF0000"/>
                          </a:solidFill>
                          <a:effectLst/>
                        </a:rPr>
                        <a:t>“MônHoc”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Click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10"/>
                        </a:spcAft>
                      </a:pPr>
                      <a:r>
                        <a:rPr lang="en-US" sz="900">
                          <a:solidFill>
                            <a:srgbClr val="FF0000"/>
                          </a:solidFill>
                          <a:effectLst/>
                        </a:rPr>
                        <a:t>Chuyển sang giao diện </a:t>
                      </a:r>
                    </a:p>
                    <a:p>
                      <a:pPr marL="635" marR="0">
                        <a:lnSpc>
                          <a:spcPct val="107000"/>
                        </a:lnSpc>
                        <a:spcBef>
                          <a:spcPts val="0"/>
                        </a:spcBef>
                        <a:spcAft>
                          <a:spcPts val="0"/>
                        </a:spcAft>
                      </a:pPr>
                      <a:r>
                        <a:rPr lang="en-US" sz="900">
                          <a:solidFill>
                            <a:srgbClr val="FF0000"/>
                          </a:solidFill>
                          <a:effectLst/>
                        </a:rPr>
                        <a:t>“MônHoc”</a:t>
                      </a:r>
                      <a:endParaRPr lang="en-US" sz="900">
                        <a:solidFill>
                          <a:srgbClr val="FF0000"/>
                        </a:solidFill>
                        <a:effectLst/>
                        <a:latin typeface="Calibri"/>
                        <a:ea typeface="Calibri"/>
                        <a:cs typeface="Times New Roman"/>
                      </a:endParaRPr>
                    </a:p>
                  </a:txBody>
                  <a:tcPr marL="35541" marR="20262" marT="3654" marB="0"/>
                </a:tc>
              </a:tr>
              <a:tr h="397126">
                <a:tc>
                  <a:txBody>
                    <a:bodyPr/>
                    <a:lstStyle/>
                    <a:p>
                      <a:pPr marL="0" marR="0">
                        <a:lnSpc>
                          <a:spcPct val="107000"/>
                        </a:lnSpc>
                        <a:spcBef>
                          <a:spcPts val="0"/>
                        </a:spcBef>
                        <a:spcAft>
                          <a:spcPts val="0"/>
                        </a:spcAft>
                      </a:pPr>
                      <a:r>
                        <a:rPr lang="en-US" sz="900">
                          <a:solidFill>
                            <a:srgbClr val="FF0000"/>
                          </a:solidFill>
                          <a:effectLst/>
                        </a:rPr>
                        <a:t>ListView ‘SinhVien’</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Chuyển sang giao diện </a:t>
                      </a:r>
                    </a:p>
                    <a:p>
                      <a:pPr marL="635" marR="0">
                        <a:lnSpc>
                          <a:spcPct val="107000"/>
                        </a:lnSpc>
                        <a:spcBef>
                          <a:spcPts val="0"/>
                        </a:spcBef>
                        <a:spcAft>
                          <a:spcPts val="95"/>
                        </a:spcAft>
                      </a:pPr>
                      <a:r>
                        <a:rPr lang="en-US" sz="900">
                          <a:solidFill>
                            <a:srgbClr val="FF0000"/>
                          </a:solidFill>
                          <a:effectLst/>
                        </a:rPr>
                        <a:t>“Sinh Viên”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Click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Chuyển sang giao diện </a:t>
                      </a:r>
                    </a:p>
                    <a:p>
                      <a:pPr marL="635" marR="0">
                        <a:lnSpc>
                          <a:spcPct val="107000"/>
                        </a:lnSpc>
                        <a:spcBef>
                          <a:spcPts val="0"/>
                        </a:spcBef>
                        <a:spcAft>
                          <a:spcPts val="95"/>
                        </a:spcAft>
                      </a:pPr>
                      <a:r>
                        <a:rPr lang="en-US" sz="900">
                          <a:solidFill>
                            <a:srgbClr val="FF0000"/>
                          </a:solidFill>
                          <a:effectLst/>
                        </a:rPr>
                        <a:t>“Sinh Viên” </a:t>
                      </a:r>
                      <a:endParaRPr lang="en-US" sz="900">
                        <a:solidFill>
                          <a:srgbClr val="FF0000"/>
                        </a:solidFill>
                        <a:effectLst/>
                        <a:latin typeface="Calibri"/>
                        <a:ea typeface="Calibri"/>
                        <a:cs typeface="Times New Roman"/>
                      </a:endParaRPr>
                    </a:p>
                  </a:txBody>
                  <a:tcPr marL="35541" marR="20262" marT="3654" marB="0"/>
                </a:tc>
              </a:tr>
              <a:tr h="397530">
                <a:tc>
                  <a:txBody>
                    <a:bodyPr/>
                    <a:lstStyle/>
                    <a:p>
                      <a:pPr marL="0" marR="0">
                        <a:lnSpc>
                          <a:spcPct val="107000"/>
                        </a:lnSpc>
                        <a:spcBef>
                          <a:spcPts val="0"/>
                        </a:spcBef>
                        <a:spcAft>
                          <a:spcPts val="0"/>
                        </a:spcAft>
                      </a:pPr>
                      <a:r>
                        <a:rPr lang="en-US" sz="900">
                          <a:solidFill>
                            <a:srgbClr val="FF0000"/>
                          </a:solidFill>
                          <a:effectLst/>
                        </a:rPr>
                        <a:t>ListView ‘Điểm’</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105"/>
                        </a:spcAft>
                      </a:pPr>
                      <a:r>
                        <a:rPr lang="en-US" sz="900">
                          <a:solidFill>
                            <a:srgbClr val="FF0000"/>
                          </a:solidFill>
                          <a:effectLst/>
                        </a:rPr>
                        <a:t>Chuyển sang giao diện </a:t>
                      </a:r>
                    </a:p>
                    <a:p>
                      <a:pPr marL="635" marR="0">
                        <a:lnSpc>
                          <a:spcPct val="107000"/>
                        </a:lnSpc>
                        <a:spcBef>
                          <a:spcPts val="0"/>
                        </a:spcBef>
                        <a:spcAft>
                          <a:spcPts val="0"/>
                        </a:spcAft>
                      </a:pPr>
                      <a:r>
                        <a:rPr lang="en-US" sz="900">
                          <a:solidFill>
                            <a:srgbClr val="FF0000"/>
                          </a:solidFill>
                          <a:effectLst/>
                        </a:rPr>
                        <a:t>“Điểm”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Click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105"/>
                        </a:spcAft>
                      </a:pPr>
                      <a:r>
                        <a:rPr lang="en-US" sz="900">
                          <a:solidFill>
                            <a:srgbClr val="FF0000"/>
                          </a:solidFill>
                          <a:effectLst/>
                        </a:rPr>
                        <a:t>Chuyển sang giao diện </a:t>
                      </a:r>
                    </a:p>
                    <a:p>
                      <a:pPr marL="635" marR="0">
                        <a:lnSpc>
                          <a:spcPct val="107000"/>
                        </a:lnSpc>
                        <a:spcBef>
                          <a:spcPts val="0"/>
                        </a:spcBef>
                        <a:spcAft>
                          <a:spcPts val="0"/>
                        </a:spcAft>
                      </a:pPr>
                      <a:r>
                        <a:rPr lang="en-US" sz="900">
                          <a:solidFill>
                            <a:srgbClr val="FF0000"/>
                          </a:solidFill>
                          <a:effectLst/>
                        </a:rPr>
                        <a:t>“Điểm” </a:t>
                      </a:r>
                      <a:endParaRPr lang="en-US" sz="900">
                        <a:solidFill>
                          <a:srgbClr val="FF0000"/>
                        </a:solidFill>
                        <a:effectLst/>
                        <a:latin typeface="Calibri"/>
                        <a:ea typeface="Calibri"/>
                        <a:cs typeface="Times New Roman"/>
                      </a:endParaRPr>
                    </a:p>
                  </a:txBody>
                  <a:tcPr marL="35541" marR="20262" marT="3654" marB="0"/>
                </a:tc>
              </a:tr>
              <a:tr h="778530">
                <a:tc>
                  <a:txBody>
                    <a:bodyPr/>
                    <a:lstStyle/>
                    <a:p>
                      <a:pPr marL="0" marR="0">
                        <a:lnSpc>
                          <a:spcPct val="107000"/>
                        </a:lnSpc>
                        <a:spcBef>
                          <a:spcPts val="0"/>
                        </a:spcBef>
                        <a:spcAft>
                          <a:spcPts val="0"/>
                        </a:spcAft>
                      </a:pPr>
                      <a:r>
                        <a:rPr lang="en-US" sz="900">
                          <a:solidFill>
                            <a:srgbClr val="FF0000"/>
                          </a:solidFill>
                          <a:effectLst/>
                        </a:rPr>
                        <a:t>Navigation drawer menu “Thoát”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a:solidFill>
                            <a:srgbClr val="FF0000"/>
                          </a:solidFill>
                          <a:effectLst/>
                        </a:rPr>
                        <a:t>Thoát </a:t>
                      </a:r>
                      <a:endParaRPr lang="en-US" sz="900">
                        <a:solidFill>
                          <a:srgbClr val="FF0000"/>
                        </a:solidFill>
                        <a:effectLst/>
                        <a:latin typeface="Calibri"/>
                        <a:ea typeface="Calibri"/>
                        <a:cs typeface="Times New Roman"/>
                      </a:endParaRPr>
                    </a:p>
                  </a:txBody>
                  <a:tcPr marL="35541" marR="20262" marT="3654" marB="0"/>
                </a:tc>
                <a:tc>
                  <a:txBody>
                    <a:bodyPr/>
                    <a:lstStyle/>
                    <a:p>
                      <a:pPr marL="1270" marR="0">
                        <a:lnSpc>
                          <a:spcPct val="107000"/>
                        </a:lnSpc>
                        <a:spcBef>
                          <a:spcPts val="0"/>
                        </a:spcBef>
                        <a:spcAft>
                          <a:spcPts val="0"/>
                        </a:spcAft>
                      </a:pPr>
                      <a:r>
                        <a:rPr lang="en-US" sz="900">
                          <a:solidFill>
                            <a:srgbClr val="FF0000"/>
                          </a:solidFill>
                          <a:effectLst/>
                        </a:rPr>
                        <a:t>Click </a:t>
                      </a:r>
                      <a:endParaRPr lang="en-US" sz="900">
                        <a:solidFill>
                          <a:srgbClr val="FF0000"/>
                        </a:solidFill>
                        <a:effectLst/>
                        <a:latin typeface="Calibri"/>
                        <a:ea typeface="Calibri"/>
                        <a:cs typeface="Times New Roman"/>
                      </a:endParaRPr>
                    </a:p>
                  </a:txBody>
                  <a:tcPr marL="35541" marR="20262" marT="3654" marB="0"/>
                </a:tc>
                <a:tc>
                  <a:txBody>
                    <a:bodyPr/>
                    <a:lstStyle/>
                    <a:p>
                      <a:pPr marL="635" marR="0">
                        <a:lnSpc>
                          <a:spcPct val="107000"/>
                        </a:lnSpc>
                        <a:spcBef>
                          <a:spcPts val="0"/>
                        </a:spcBef>
                        <a:spcAft>
                          <a:spcPts val="0"/>
                        </a:spcAft>
                      </a:pPr>
                      <a:r>
                        <a:rPr lang="en-US" sz="900" err="1">
                          <a:solidFill>
                            <a:srgbClr val="FF0000"/>
                          </a:solidFill>
                          <a:effectLst/>
                        </a:rPr>
                        <a:t>Thoát</a:t>
                      </a:r>
                      <a:r>
                        <a:rPr lang="en-US" sz="900">
                          <a:solidFill>
                            <a:srgbClr val="FF0000"/>
                          </a:solidFill>
                          <a:effectLst/>
                        </a:rPr>
                        <a:t> </a:t>
                      </a:r>
                      <a:endParaRPr lang="en-US" sz="900">
                        <a:solidFill>
                          <a:srgbClr val="FF0000"/>
                        </a:solidFill>
                        <a:effectLst/>
                        <a:latin typeface="Calibri"/>
                        <a:ea typeface="Calibri"/>
                        <a:cs typeface="Times New Roman"/>
                      </a:endParaRPr>
                    </a:p>
                  </a:txBody>
                  <a:tcPr marL="35541" marR="20262" marT="3654"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5" name="Google Shape;89;p15"/>
          <p:cNvSpPr txBox="1">
            <a:spLocks/>
          </p:cNvSpPr>
          <p:nvPr/>
        </p:nvSpPr>
        <p:spPr>
          <a:xfrm>
            <a:off x="609600" y="314132"/>
            <a:ext cx="7543800"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1600" smtClean="0"/>
              <a:t>A. </a:t>
            </a:r>
            <a:r>
              <a:rPr lang="en-US" sz="1600" err="1" smtClean="0"/>
              <a:t>Chức</a:t>
            </a:r>
            <a:r>
              <a:rPr lang="en-US" sz="1600" smtClean="0"/>
              <a:t> </a:t>
            </a:r>
            <a:r>
              <a:rPr lang="en-US" sz="1600" err="1" smtClean="0"/>
              <a:t>năng</a:t>
            </a:r>
            <a:r>
              <a:rPr lang="en-US" sz="1600" smtClean="0"/>
              <a:t> 2: </a:t>
            </a:r>
            <a:r>
              <a:rPr lang="en-US" sz="1600" err="1" smtClean="0"/>
              <a:t>Màn</a:t>
            </a:r>
            <a:r>
              <a:rPr lang="en-US" sz="1600" smtClean="0"/>
              <a:t> </a:t>
            </a:r>
            <a:r>
              <a:rPr lang="en-US" sz="1600" err="1" smtClean="0"/>
              <a:t>hình</a:t>
            </a:r>
            <a:r>
              <a:rPr lang="en-US" sz="1600" smtClean="0"/>
              <a:t> </a:t>
            </a:r>
            <a:r>
              <a:rPr lang="en-US" sz="1600" err="1" smtClean="0"/>
              <a:t>giao</a:t>
            </a:r>
            <a:r>
              <a:rPr lang="en-US" sz="1600" smtClean="0"/>
              <a:t> </a:t>
            </a:r>
            <a:r>
              <a:rPr lang="en-US" sz="1600" err="1" smtClean="0"/>
              <a:t>diện</a:t>
            </a:r>
            <a:r>
              <a:rPr lang="en-US" sz="1600" smtClean="0"/>
              <a:t> </a:t>
            </a:r>
            <a:r>
              <a:rPr lang="en-US" sz="1600" err="1" smtClean="0"/>
              <a:t>Lớp</a:t>
            </a:r>
            <a:r>
              <a:rPr lang="en-US" sz="1600" smtClean="0"/>
              <a:t> </a:t>
            </a:r>
            <a:endParaRPr lang="vi-VN" sz="1800"/>
          </a:p>
        </p:txBody>
      </p:sp>
      <p:pic>
        <p:nvPicPr>
          <p:cNvPr id="16" name="Picture 15"/>
          <p:cNvPicPr/>
          <p:nvPr/>
        </p:nvPicPr>
        <p:blipFill>
          <a:blip r:embed="rId3"/>
          <a:stretch>
            <a:fillRect/>
          </a:stretch>
        </p:blipFill>
        <p:spPr>
          <a:xfrm>
            <a:off x="685800" y="971550"/>
            <a:ext cx="2438400" cy="3562426"/>
          </a:xfrm>
          <a:prstGeom prst="rect">
            <a:avLst/>
          </a:prstGeom>
        </p:spPr>
      </p:pic>
      <p:pic>
        <p:nvPicPr>
          <p:cNvPr id="17" name="Picture 16"/>
          <p:cNvPicPr/>
          <p:nvPr/>
        </p:nvPicPr>
        <p:blipFill>
          <a:blip r:embed="rId4"/>
          <a:stretch>
            <a:fillRect/>
          </a:stretch>
        </p:blipFill>
        <p:spPr>
          <a:xfrm>
            <a:off x="3276600" y="971551"/>
            <a:ext cx="5334000" cy="35624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6" name="Google Shape;126;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0" name="Google Shape;89;p15"/>
          <p:cNvSpPr txBox="1">
            <a:spLocks/>
          </p:cNvSpPr>
          <p:nvPr/>
        </p:nvSpPr>
        <p:spPr>
          <a:xfrm>
            <a:off x="609600" y="314132"/>
            <a:ext cx="7543800"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1600" smtClean="0"/>
              <a:t>A. </a:t>
            </a:r>
            <a:r>
              <a:rPr lang="en-US" sz="1600" err="1" smtClean="0"/>
              <a:t>Chức</a:t>
            </a:r>
            <a:r>
              <a:rPr lang="en-US" sz="1600" smtClean="0"/>
              <a:t> </a:t>
            </a:r>
            <a:r>
              <a:rPr lang="en-US" sz="1600" err="1" smtClean="0"/>
              <a:t>năng</a:t>
            </a:r>
            <a:r>
              <a:rPr lang="en-US" sz="1600" smtClean="0"/>
              <a:t> 2: </a:t>
            </a:r>
            <a:r>
              <a:rPr lang="en-US" sz="1600" err="1" smtClean="0"/>
              <a:t>Màn</a:t>
            </a:r>
            <a:r>
              <a:rPr lang="en-US" sz="1600" smtClean="0"/>
              <a:t> </a:t>
            </a:r>
            <a:r>
              <a:rPr lang="en-US" sz="1600" err="1" smtClean="0"/>
              <a:t>hình</a:t>
            </a:r>
            <a:r>
              <a:rPr lang="en-US" sz="1600" smtClean="0"/>
              <a:t> </a:t>
            </a:r>
            <a:r>
              <a:rPr lang="en-US" sz="1600" err="1" smtClean="0"/>
              <a:t>giao</a:t>
            </a:r>
            <a:r>
              <a:rPr lang="en-US" sz="1600" smtClean="0"/>
              <a:t> </a:t>
            </a:r>
            <a:r>
              <a:rPr lang="en-US" sz="1600" err="1" smtClean="0"/>
              <a:t>diện</a:t>
            </a:r>
            <a:r>
              <a:rPr lang="en-US" sz="1600" smtClean="0"/>
              <a:t> </a:t>
            </a:r>
            <a:r>
              <a:rPr lang="en-US" sz="1600" err="1" smtClean="0"/>
              <a:t>Môn</a:t>
            </a:r>
            <a:r>
              <a:rPr lang="en-US" sz="1600" smtClean="0"/>
              <a:t> </a:t>
            </a:r>
            <a:r>
              <a:rPr lang="en-US" sz="1600" err="1" smtClean="0"/>
              <a:t>Học</a:t>
            </a:r>
            <a:endParaRPr lang="vi-VN" sz="1800"/>
          </a:p>
        </p:txBody>
      </p:sp>
      <p:pic>
        <p:nvPicPr>
          <p:cNvPr id="13" name="Picture 12"/>
          <p:cNvPicPr/>
          <p:nvPr/>
        </p:nvPicPr>
        <p:blipFill>
          <a:blip r:embed="rId3"/>
          <a:stretch>
            <a:fillRect/>
          </a:stretch>
        </p:blipFill>
        <p:spPr>
          <a:xfrm>
            <a:off x="685800" y="895350"/>
            <a:ext cx="2819400" cy="3657600"/>
          </a:xfrm>
          <a:prstGeom prst="rect">
            <a:avLst/>
          </a:prstGeom>
        </p:spPr>
      </p:pic>
      <p:pic>
        <p:nvPicPr>
          <p:cNvPr id="14" name="Picture 13"/>
          <p:cNvPicPr/>
          <p:nvPr/>
        </p:nvPicPr>
        <p:blipFill>
          <a:blip r:embed="rId4"/>
          <a:stretch>
            <a:fillRect/>
          </a:stretch>
        </p:blipFill>
        <p:spPr>
          <a:xfrm>
            <a:off x="3733800" y="895349"/>
            <a:ext cx="5092700" cy="36576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6" name="Google Shape;89;p15"/>
          <p:cNvSpPr txBox="1">
            <a:spLocks/>
          </p:cNvSpPr>
          <p:nvPr/>
        </p:nvSpPr>
        <p:spPr>
          <a:xfrm>
            <a:off x="457200" y="361950"/>
            <a:ext cx="7543800"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1600" smtClean="0"/>
              <a:t>A. </a:t>
            </a:r>
            <a:r>
              <a:rPr lang="en-US" sz="1600" err="1" smtClean="0"/>
              <a:t>Chức</a:t>
            </a:r>
            <a:r>
              <a:rPr lang="en-US" sz="1600" smtClean="0"/>
              <a:t> </a:t>
            </a:r>
            <a:r>
              <a:rPr lang="en-US" sz="1600" err="1" smtClean="0"/>
              <a:t>năng</a:t>
            </a:r>
            <a:r>
              <a:rPr lang="en-US" sz="1600" smtClean="0"/>
              <a:t> 2: </a:t>
            </a:r>
            <a:r>
              <a:rPr lang="en-US" sz="1600" err="1" smtClean="0"/>
              <a:t>Màn</a:t>
            </a:r>
            <a:r>
              <a:rPr lang="en-US" sz="1600" smtClean="0"/>
              <a:t> </a:t>
            </a:r>
            <a:r>
              <a:rPr lang="en-US" sz="1600" err="1" smtClean="0"/>
              <a:t>hình</a:t>
            </a:r>
            <a:r>
              <a:rPr lang="en-US" sz="1600" smtClean="0"/>
              <a:t> </a:t>
            </a:r>
            <a:r>
              <a:rPr lang="en-US" sz="1600" err="1" smtClean="0"/>
              <a:t>giao</a:t>
            </a:r>
            <a:r>
              <a:rPr lang="en-US" sz="1600" smtClean="0"/>
              <a:t> </a:t>
            </a:r>
            <a:r>
              <a:rPr lang="en-US" sz="1600" err="1" smtClean="0"/>
              <a:t>diện</a:t>
            </a:r>
            <a:r>
              <a:rPr lang="en-US" sz="1600" smtClean="0"/>
              <a:t> </a:t>
            </a:r>
            <a:r>
              <a:rPr lang="en-US" sz="1600" smtClean="0"/>
              <a:t>Điểm và Thông Tin  Sinh Viên</a:t>
            </a:r>
            <a:endParaRPr lang="vi-VN" sz="1800"/>
          </a:p>
        </p:txBody>
      </p:sp>
      <p:pic>
        <p:nvPicPr>
          <p:cNvPr id="7" name="Picture 6"/>
          <p:cNvPicPr/>
          <p:nvPr/>
        </p:nvPicPr>
        <p:blipFill>
          <a:blip r:embed="rId2"/>
          <a:stretch>
            <a:fillRect/>
          </a:stretch>
        </p:blipFill>
        <p:spPr>
          <a:xfrm>
            <a:off x="990600" y="1047750"/>
            <a:ext cx="3048000" cy="3863340"/>
          </a:xfrm>
          <a:prstGeom prst="rect">
            <a:avLst/>
          </a:prstGeom>
        </p:spPr>
      </p:pic>
      <p:pic>
        <p:nvPicPr>
          <p:cNvPr id="8" name="Picture 7"/>
          <p:cNvPicPr/>
          <p:nvPr/>
        </p:nvPicPr>
        <p:blipFill>
          <a:blip r:embed="rId3"/>
          <a:stretch>
            <a:fillRect/>
          </a:stretch>
        </p:blipFill>
        <p:spPr>
          <a:xfrm>
            <a:off x="4724400" y="1047750"/>
            <a:ext cx="3200400" cy="3863340"/>
          </a:xfrm>
          <a:prstGeom prst="rect">
            <a:avLst/>
          </a:prstGeom>
        </p:spPr>
      </p:pic>
    </p:spTree>
    <p:extLst>
      <p:ext uri="{BB962C8B-B14F-4D97-AF65-F5344CB8AC3E}">
        <p14:creationId xmlns:p14="http://schemas.microsoft.com/office/powerpoint/2010/main" val="3754424185"/>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465</Words>
  <Application>Microsoft Office PowerPoint</Application>
  <PresentationFormat>On-screen Show (16:9)</PresentationFormat>
  <Paragraphs>85</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Symbol</vt:lpstr>
      <vt:lpstr>Walter Turncoat</vt:lpstr>
      <vt:lpstr>Wingdings</vt:lpstr>
      <vt:lpstr>Sniglet</vt:lpstr>
      <vt:lpstr>Times New Roman</vt:lpstr>
      <vt:lpstr>Calibri</vt:lpstr>
      <vt:lpstr>Ursula template</vt:lpstr>
      <vt:lpstr>Lập Trình Di Động 2</vt:lpstr>
      <vt:lpstr>Mở Đầu</vt:lpstr>
      <vt:lpstr>Phân tích và cấu trúc hệ thống!</vt:lpstr>
      <vt:lpstr>  2. Phạm Vi Đề Tài</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B002B</cp:lastModifiedBy>
  <cp:revision>17</cp:revision>
  <dcterms:modified xsi:type="dcterms:W3CDTF">2020-08-11T00:39:48Z</dcterms:modified>
</cp:coreProperties>
</file>