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786" r:id="rId1"/>
  </p:sldMasterIdLst>
  <p:notesMasterIdLst>
    <p:notesMasterId r:id="rId66"/>
  </p:notesMasterIdLst>
  <p:sldIdLst>
    <p:sldId id="257" r:id="rId2"/>
    <p:sldId id="258" r:id="rId3"/>
    <p:sldId id="265" r:id="rId4"/>
    <p:sldId id="259" r:id="rId5"/>
    <p:sldId id="267" r:id="rId6"/>
    <p:sldId id="261" r:id="rId7"/>
    <p:sldId id="269" r:id="rId8"/>
    <p:sldId id="26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50" r:id="rId26"/>
    <p:sldId id="349"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66" r:id="rId43"/>
    <p:sldId id="367" r:id="rId44"/>
    <p:sldId id="368" r:id="rId45"/>
    <p:sldId id="369" r:id="rId46"/>
    <p:sldId id="370" r:id="rId47"/>
    <p:sldId id="371" r:id="rId48"/>
    <p:sldId id="372" r:id="rId49"/>
    <p:sldId id="373" r:id="rId50"/>
    <p:sldId id="374" r:id="rId51"/>
    <p:sldId id="375" r:id="rId52"/>
    <p:sldId id="376" r:id="rId53"/>
    <p:sldId id="377" r:id="rId54"/>
    <p:sldId id="378" r:id="rId55"/>
    <p:sldId id="379" r:id="rId56"/>
    <p:sldId id="380" r:id="rId57"/>
    <p:sldId id="381" r:id="rId58"/>
    <p:sldId id="382" r:id="rId59"/>
    <p:sldId id="383" r:id="rId60"/>
    <p:sldId id="384" r:id="rId61"/>
    <p:sldId id="385" r:id="rId62"/>
    <p:sldId id="386" r:id="rId63"/>
    <p:sldId id="387" r:id="rId64"/>
    <p:sldId id="388"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73481-BE22-4BA4-835A-DD55A56AAA61}"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B94D99-FDEA-44EC-8C38-4A26C7E287C6}" type="slidenum">
              <a:rPr lang="en-US" smtClean="0"/>
              <a:t>‹#›</a:t>
            </a:fld>
            <a:endParaRPr lang="en-US"/>
          </a:p>
        </p:txBody>
      </p:sp>
    </p:spTree>
    <p:extLst>
      <p:ext uri="{BB962C8B-B14F-4D97-AF65-F5344CB8AC3E}">
        <p14:creationId xmlns:p14="http://schemas.microsoft.com/office/powerpoint/2010/main" val="373383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3AAB0B-D728-4D64-9ED9-8D56E1E71A7F}" type="datetime1">
              <a:rPr lang="en-US" smtClean="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0633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981FD8-9864-4D47-A3DD-B96B04E94630}" type="datetime1">
              <a:rPr lang="en-US" smtClean="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6446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4820A-CF3C-4670-93D2-135510A0DD65}" type="datetime1">
              <a:rPr lang="en-US" smtClean="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865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B03327-27C3-47E9-BFA2-8FC3AB1F1CE2}" type="datetime1">
              <a:rPr lang="en-US" smtClean="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495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9D6BF8-2070-4098-9ADE-89017EF72F71}" type="datetime1">
              <a:rPr lang="en-US" smtClean="0"/>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320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07F967-0D2B-461A-AE86-5E892F404EC9}" type="datetime1">
              <a:rPr lang="en-US" smtClean="0"/>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400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92217F-36EE-4DD0-AD02-AC9C3298AD1F}" type="datetime1">
              <a:rPr lang="en-US" smtClean="0"/>
              <a:t>8/24/2020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788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42ED12-7AED-4697-BE6B-BADAF4708369}" type="datetime1">
              <a:rPr lang="en-US" smtClean="0"/>
              <a:t>8/24/2020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9481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14345-DD55-4A23-803B-D9EEDF8375E1}" type="datetime1">
              <a:rPr lang="en-US" smtClean="0"/>
              <a:t>8/24/2020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9376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1DA053-4C5E-4C43-99D4-AF28F2B342D6}" type="datetime1">
              <a:rPr lang="en-US" smtClean="0"/>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45195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8138AC-E860-41F6-9C99-19FFFAF84B8D}" type="datetime1">
              <a:rPr lang="en-US" smtClean="0"/>
              <a:t>8/24/2020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978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A960A-3832-4286-B6EF-57C617B07BC7}" type="datetime1">
              <a:rPr lang="en-US" smtClean="0"/>
              <a:t>8/24/2020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00191425"/>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sv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5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219303" y="2307054"/>
            <a:ext cx="7972697" cy="1290758"/>
          </a:xfrm>
        </p:spPr>
        <p:txBody>
          <a:bodyPr>
            <a:normAutofit/>
          </a:bodyPr>
          <a:lstStyle/>
          <a:p>
            <a:r>
              <a:rPr lang="en-US" dirty="0">
                <a:solidFill>
                  <a:srgbClr val="FF0000"/>
                </a:solidFill>
                <a:latin typeface="Arial" panose="020B0604020202020204" pitchFamily="34" charset="0"/>
                <a:cs typeface="Arial" panose="020B0604020202020204" pitchFamily="34" charset="0"/>
              </a:rPr>
              <a:t>PHÂN TÍCH DỮ KIỆN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584359" y="4019458"/>
            <a:ext cx="6269347" cy="1021498"/>
          </a:xfrm>
        </p:spPr>
        <p:txBody>
          <a:bodyPr>
            <a:normAutofit/>
          </a:bodyPr>
          <a:lstStyle/>
          <a:p>
            <a:r>
              <a:rPr lang="en-US" sz="2400" b="1" dirty="0">
                <a:solidFill>
                  <a:srgbClr val="002060"/>
                </a:solidFill>
                <a:latin typeface="Arial" panose="020B0604020202020204" pitchFamily="34" charset="0"/>
                <a:cs typeface="Arial" panose="020B0604020202020204" pitchFamily="34" charset="0"/>
              </a:rPr>
              <a:t>NHÓM: MSA</a:t>
            </a:r>
          </a:p>
        </p:txBody>
      </p:sp>
      <p:sp>
        <p:nvSpPr>
          <p:cNvPr id="4" name="TextBox 3">
            <a:extLst>
              <a:ext uri="{FF2B5EF4-FFF2-40B4-BE49-F238E27FC236}">
                <a16:creationId xmlns:a16="http://schemas.microsoft.com/office/drawing/2014/main" id="{98975B88-8EEA-4414-A496-8CFC16C2CA82}"/>
              </a:ext>
            </a:extLst>
          </p:cNvPr>
          <p:cNvSpPr txBox="1"/>
          <p:nvPr/>
        </p:nvSpPr>
        <p:spPr>
          <a:xfrm>
            <a:off x="4805601" y="1654575"/>
            <a:ext cx="6048105" cy="461665"/>
          </a:xfrm>
          <a:prstGeom prst="rect">
            <a:avLst/>
          </a:prstGeom>
          <a:noFill/>
        </p:spPr>
        <p:txBody>
          <a:bodyPr wrap="square" rtlCol="0">
            <a:spAutoFit/>
          </a:bodyPr>
          <a:lstStyle/>
          <a:p>
            <a:r>
              <a:rPr lang="en-US" sz="2400" dirty="0" err="1">
                <a:latin typeface="Arial" panose="020B0604020202020204" pitchFamily="34" charset="0"/>
                <a:cs typeface="Arial" panose="020B0604020202020204" pitchFamily="34" charset="0"/>
              </a:rPr>
              <a:t>Môn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kê</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endParaRPr lang="en-US" sz="2400" dirty="0">
              <a:latin typeface="Arial" panose="020B0604020202020204" pitchFamily="34" charset="0"/>
              <a:cs typeface="Arial" panose="020B0604020202020204" pitchFamily="34" charset="0"/>
            </a:endParaRPr>
          </a:p>
        </p:txBody>
      </p:sp>
      <p:pic>
        <p:nvPicPr>
          <p:cNvPr id="9" name="Picture 8" descr="A close up of a logo&#10;&#10;Description automatically generated">
            <a:extLst>
              <a:ext uri="{FF2B5EF4-FFF2-40B4-BE49-F238E27FC236}">
                <a16:creationId xmlns:a16="http://schemas.microsoft.com/office/drawing/2014/main" id="{C30436A9-0D89-4623-B45A-46B4DB2E7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 y="168812"/>
            <a:ext cx="5304731" cy="6858000"/>
          </a:xfrm>
          <a:prstGeom prst="rect">
            <a:avLst/>
          </a:prstGeom>
        </p:spPr>
      </p:pic>
      <p:sp>
        <p:nvSpPr>
          <p:cNvPr id="5" name="Slide Number Placeholder 4">
            <a:extLst>
              <a:ext uri="{FF2B5EF4-FFF2-40B4-BE49-F238E27FC236}">
                <a16:creationId xmlns:a16="http://schemas.microsoft.com/office/drawing/2014/main" id="{42CDFA14-6C1E-4599-96F3-A8DBBFC07533}"/>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t>10</a:t>
            </a:fld>
            <a:endParaRPr lang="en-US" dirty="0"/>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biểu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toán</a:t>
            </a:r>
            <a:endParaRPr lang="en-US" sz="28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D458EC7-7412-480F-B48F-AF1B8836FB23}"/>
              </a:ext>
            </a:extLst>
          </p:cNvPr>
          <p:cNvSpPr txBox="1"/>
          <p:nvPr/>
        </p:nvSpPr>
        <p:spPr>
          <a:xfrm>
            <a:off x="4077520" y="487936"/>
            <a:ext cx="4273362" cy="523220"/>
          </a:xfrm>
          <a:prstGeom prst="rect">
            <a:avLst/>
          </a:prstGeom>
          <a:noFill/>
        </p:spPr>
        <p:txBody>
          <a:bodyPr wrap="square" rtlCol="0">
            <a:spAutoFit/>
          </a:bodyPr>
          <a:lstStyle/>
          <a:p>
            <a:r>
              <a:rPr lang="vi-VN" sz="2800" dirty="0">
                <a:solidFill>
                  <a:schemeClr val="accent1"/>
                </a:solidFill>
                <a:latin typeface="Arial" panose="020B0604020202020204" pitchFamily="34" charset="0"/>
                <a:cs typeface="Arial" panose="020B0604020202020204" pitchFamily="34" charset="0"/>
              </a:rPr>
              <a:t>Mô hình nhân tố trực giao</a:t>
            </a:r>
            <a:endParaRPr lang="en-US" sz="2800" dirty="0">
              <a:solidFill>
                <a:schemeClr val="accent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72368BB-CE9C-4B5A-B3D3-9BC4A226A1DF}"/>
              </a:ext>
            </a:extLst>
          </p:cNvPr>
          <p:cNvPicPr>
            <a:picLocks noChangeAspect="1"/>
          </p:cNvPicPr>
          <p:nvPr/>
        </p:nvPicPr>
        <p:blipFill>
          <a:blip r:embed="rId2"/>
          <a:stretch>
            <a:fillRect/>
          </a:stretch>
        </p:blipFill>
        <p:spPr>
          <a:xfrm>
            <a:off x="264837" y="1184693"/>
            <a:ext cx="5949364" cy="3350850"/>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2095AFA-026A-4866-87E9-A8046D5977FA}"/>
                  </a:ext>
                </a:extLst>
              </p:cNvPr>
              <p:cNvSpPr txBox="1"/>
              <p:nvPr/>
            </p:nvSpPr>
            <p:spPr>
              <a:xfrm>
                <a:off x="6095999" y="1002017"/>
                <a:ext cx="5438503" cy="5693866"/>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rtlCol="0">
                <a:spAutoFit/>
              </a:bodyPr>
              <a:lstStyle/>
              <a:p>
                <a:pPr marL="457200" indent="-457200">
                  <a:buFont typeface="Arial" panose="020B0604020202020204" pitchFamily="34" charset="0"/>
                  <a:buChar char="•"/>
                </a:pPr>
                <a:r>
                  <a:rPr lang="en-US" sz="2600" dirty="0" err="1">
                    <a:latin typeface="Arial" panose="020B0604020202020204" pitchFamily="34" charset="0"/>
                    <a:cs typeface="Arial" panose="020B0604020202020204" pitchFamily="34" charset="0"/>
                  </a:rPr>
                  <a:t>Bốn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biến</a:t>
                </a:r>
                <a:r>
                  <a:rPr lang="en-US" sz="2600" dirty="0">
                    <a:latin typeface="Arial" panose="020B0604020202020204" pitchFamily="34" charset="0"/>
                    <a:cs typeface="Arial" panose="020B0604020202020204" pitchFamily="34" charset="0"/>
                  </a:rPr>
                  <a: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𝑋</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𝑋</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𝑋</m:t>
                        </m:r>
                      </m:e>
                      <m:sub>
                        <m:r>
                          <a:rPr lang="en-US" sz="2600" b="0" i="1" smtClean="0">
                            <a:latin typeface="Cambria Math" panose="02040503050406030204" pitchFamily="18" charset="0"/>
                          </a:rPr>
                          <m:t>3</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𝑋</m:t>
                        </m:r>
                      </m:e>
                      <m:sub>
                        <m:r>
                          <a:rPr lang="en-US" sz="2600" b="0" i="1" smtClean="0">
                            <a:latin typeface="Cambria Math" panose="02040503050406030204" pitchFamily="18" charset="0"/>
                          </a:rPr>
                          <m:t>4</m:t>
                        </m:r>
                      </m:sub>
                    </m:sSub>
                  </m:oMath>
                </a14:m>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được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phân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tích</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thành</a:t>
                </a:r>
                <a:r>
                  <a:rPr lang="en-US" sz="2600" dirty="0">
                    <a:latin typeface="Arial" panose="020B0604020202020204" pitchFamily="34" charset="0"/>
                    <a:cs typeface="Arial" panose="020B0604020202020204" pitchFamily="34" charset="0"/>
                  </a:rPr>
                  <a:t> 3 </a:t>
                </a:r>
                <a:r>
                  <a:rPr lang="en-US" sz="2600" dirty="0" err="1">
                    <a:latin typeface="Arial" panose="020B0604020202020204" pitchFamily="34" charset="0"/>
                    <a:cs typeface="Arial" panose="020B0604020202020204" pitchFamily="34" charset="0"/>
                  </a:rPr>
                  <a:t>nhân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tố</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chung</a:t>
                </a:r>
                <a:r>
                  <a:rPr lang="en-US" sz="2600" dirty="0">
                    <a:latin typeface="Arial" panose="020B0604020202020204" pitchFamily="34" charset="0"/>
                    <a:cs typeface="Arial" panose="020B0604020202020204" pitchFamily="34" charset="0"/>
                  </a:rPr>
                  <a: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𝐹</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𝐹</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𝐹</m:t>
                        </m:r>
                      </m:e>
                      <m:sub>
                        <m:r>
                          <a:rPr lang="en-US" sz="2600" b="0" i="1" smtClean="0">
                            <a:latin typeface="Cambria Math" panose="02040503050406030204" pitchFamily="18" charset="0"/>
                          </a:rPr>
                          <m:t>3</m:t>
                        </m:r>
                      </m:sub>
                    </m:sSub>
                  </m:oMath>
                </a14:m>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và</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nhân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tố</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riêng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lỗi</a:t>
                </a:r>
                <a:r>
                  <a:rPr lang="en-US" sz="2600" dirty="0">
                    <a:latin typeface="Arial" panose="020B0604020202020204" pitchFamily="34" charset="0"/>
                    <a:cs typeface="Arial" panose="020B0604020202020204" pitchFamily="34" charset="0"/>
                  </a:rPr>
                  <a:t>) </a:t>
                </a:r>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𝜀</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oMath>
                </a14:m>
                <a:r>
                  <a:rPr lang="en-US" sz="2600" dirty="0">
                    <a:latin typeface="Arial" panose="020B0604020202020204" pitchFamily="34" charset="0"/>
                    <a:cs typeface="Arial" panose="020B0604020202020204" pitchFamily="34" charset="0"/>
                  </a:rPr>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𝜀</m:t>
                        </m:r>
                      </m:e>
                      <m:sub>
                        <m:r>
                          <a:rPr lang="en-US" sz="2600" b="0" i="1" smtClean="0">
                            <a:latin typeface="Cambria Math" panose="02040503050406030204" pitchFamily="18" charset="0"/>
                          </a:rPr>
                          <m:t>2</m:t>
                        </m:r>
                      </m:sub>
                    </m:sSub>
                  </m:oMath>
                </a14:m>
                <a:r>
                  <a:rPr lang="en-US" sz="2600" dirty="0">
                    <a:latin typeface="Arial" panose="020B0604020202020204" pitchFamily="34" charset="0"/>
                    <a:cs typeface="Arial" panose="020B0604020202020204" pitchFamily="34" charset="0"/>
                  </a:rPr>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𝜀</m:t>
                        </m:r>
                      </m:e>
                      <m:sub>
                        <m:r>
                          <a:rPr lang="en-US" sz="2600" b="0" i="1" smtClean="0">
                            <a:latin typeface="Cambria Math" panose="02040503050406030204" pitchFamily="18" charset="0"/>
                          </a:rPr>
                          <m:t>3</m:t>
                        </m:r>
                      </m:sub>
                    </m:sSub>
                  </m:oMath>
                </a14:m>
                <a:r>
                  <a:rPr lang="en-US" sz="2600" dirty="0">
                    <a:latin typeface="Arial" panose="020B0604020202020204" pitchFamily="34" charset="0"/>
                    <a:cs typeface="Arial" panose="020B0604020202020204" pitchFamily="34" charset="0"/>
                  </a:rPr>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𝜀</m:t>
                        </m:r>
                      </m:e>
                      <m:sub>
                        <m:r>
                          <a:rPr lang="en-US" sz="2600" b="0" i="1" smtClean="0">
                            <a:latin typeface="Cambria Math" panose="02040503050406030204" pitchFamily="18" charset="0"/>
                          </a:rPr>
                          <m:t>4</m:t>
                        </m:r>
                      </m:sub>
                    </m:sSub>
                  </m:oMath>
                </a14:m>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600" dirty="0" err="1">
                    <a:latin typeface="Arial" panose="020B0604020202020204" pitchFamily="34" charset="0"/>
                    <a:cs typeface="Arial" panose="020B0604020202020204" pitchFamily="34" charset="0"/>
                  </a:rPr>
                  <a:t>Tất</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cả</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nhân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tố</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chung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đều</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đóng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góp</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vào</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dữ</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liệu</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nhưng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với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mức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độ</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mạnh</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yếu</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khác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nhau</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tuỳ</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thuộc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vào</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hệ</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số</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tải</a:t>
                </a:r>
                <a:r>
                  <a:rPr lang="en-US" sz="2600" dirty="0">
                    <a:latin typeface="Arial" panose="020B0604020202020204" pitchFamily="34" charset="0"/>
                    <a:cs typeface="Arial" panose="020B0604020202020204" pitchFamily="34" charset="0"/>
                  </a:rPr>
                  <a:t>. (3 </a:t>
                </a:r>
                <a:r>
                  <a:rPr lang="en-US" sz="2600" dirty="0" err="1">
                    <a:latin typeface="Arial" panose="020B0604020202020204" pitchFamily="34" charset="0"/>
                    <a:cs typeface="Arial" panose="020B0604020202020204" pitchFamily="34" charset="0"/>
                  </a:rPr>
                  <a:t>nhân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tố</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chung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mỗi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nhân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tố</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đều</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có</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mũi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tên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hướng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về</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tất</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cả</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các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biến</a:t>
                </a:r>
                <a:r>
                  <a:rPr lang="en-US" sz="2600"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2600" dirty="0" err="1">
                    <a:latin typeface="Arial" panose="020B0604020202020204" pitchFamily="34" charset="0"/>
                    <a:cs typeface="Arial" panose="020B0604020202020204" pitchFamily="34" charset="0"/>
                  </a:rPr>
                  <a:t>Mỗi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nhân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tố</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riêng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chỉ</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đóng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góp</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vào</a:t>
                </a:r>
                <a:r>
                  <a:rPr lang="en-US" sz="2600" dirty="0">
                    <a:latin typeface="Arial" panose="020B0604020202020204" pitchFamily="34" charset="0"/>
                    <a:cs typeface="Arial" panose="020B0604020202020204" pitchFamily="34" charset="0"/>
                  </a:rPr>
                  <a:t> 1 </a:t>
                </a:r>
                <a:r>
                  <a:rPr lang="en-US" sz="2600" dirty="0" err="1">
                    <a:latin typeface="Arial" panose="020B0604020202020204" pitchFamily="34" charset="0"/>
                    <a:cs typeface="Arial" panose="020B0604020202020204" pitchFamily="34" charset="0"/>
                  </a:rPr>
                  <a:t>biến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tương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ứng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với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nó</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chỉ</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có</a:t>
                </a:r>
                <a:r>
                  <a:rPr lang="en-US" sz="2600" dirty="0">
                    <a:latin typeface="Arial" panose="020B0604020202020204" pitchFamily="34" charset="0"/>
                    <a:cs typeface="Arial" panose="020B0604020202020204" pitchFamily="34" charset="0"/>
                  </a:rPr>
                  <a:t> 1 </a:t>
                </a:r>
                <a:r>
                  <a:rPr lang="en-US" sz="2600" dirty="0" err="1">
                    <a:latin typeface="Arial" panose="020B0604020202020204" pitchFamily="34" charset="0"/>
                    <a:cs typeface="Arial" panose="020B0604020202020204" pitchFamily="34" charset="0"/>
                  </a:rPr>
                  <a:t>mũi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tên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cho</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mỗi</a:t>
                </a:r>
                <a:r>
                  <a:rPr lang="en-US" sz="2600" dirty="0">
                    <a:latin typeface="Arial" panose="020B0604020202020204" pitchFamily="34" charset="0"/>
                    <a:cs typeface="Arial" panose="020B0604020202020204" pitchFamily="34" charset="0"/>
                  </a:rPr>
                  <a:t> </a:t>
                </a:r>
                <a14:m>
                  <m:oMath xmlns:m="http://schemas.openxmlformats.org/officeDocument/2006/math">
                    <m:r>
                      <a:rPr lang="en-US" sz="2600" b="0" i="1" smtClean="0">
                        <a:latin typeface="Cambria Math" panose="02040503050406030204" pitchFamily="18" charset="0"/>
                      </a:rPr>
                      <m:t>𝜀</m:t>
                    </m:r>
                  </m:oMath>
                </a14:m>
                <a:r>
                  <a:rPr lang="en-US" sz="2600" dirty="0">
                    <a:latin typeface="Arial" panose="020B0604020202020204" pitchFamily="34" charset="0"/>
                    <a:cs typeface="Arial" panose="020B0604020202020204" pitchFamily="34" charset="0"/>
                  </a:rPr>
                  <a:t>)</a:t>
                </a:r>
              </a:p>
            </p:txBody>
          </p:sp>
        </mc:Choice>
        <mc:Fallback>
          <p:sp>
            <p:nvSpPr>
              <p:cNvPr id="4" name="TextBox 3">
                <a:extLst>
                  <a:ext uri="{FF2B5EF4-FFF2-40B4-BE49-F238E27FC236}">
                    <a16:creationId xmlns:a16="http://schemas.microsoft.com/office/drawing/2014/main" id="{72095AFA-026A-4866-87E9-A8046D5977FA}"/>
                  </a:ext>
                </a:extLst>
              </p:cNvPr>
              <p:cNvSpPr txBox="1">
                <a:spLocks noRot="1" noChangeAspect="1" noMove="1" noResize="1" noEditPoints="1" noAdjustHandles="1" noChangeArrowheads="1" noChangeShapeType="1" noTextEdit="1"/>
              </p:cNvSpPr>
              <p:nvPr/>
            </p:nvSpPr>
            <p:spPr>
              <a:xfrm>
                <a:off x="6095999" y="1002017"/>
                <a:ext cx="5438503" cy="5693866"/>
              </a:xfrm>
              <a:prstGeom prst="rect">
                <a:avLst/>
              </a:prstGeom>
              <a:blipFill>
                <a:blip r:embed="rId3"/>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5" name="TextBox 4">
            <a:extLst>
              <a:ext uri="{FF2B5EF4-FFF2-40B4-BE49-F238E27FC236}">
                <a16:creationId xmlns:a16="http://schemas.microsoft.com/office/drawing/2014/main" id="{4DEAF08C-21D9-47AC-9A2A-422E6374A98F}"/>
              </a:ext>
            </a:extLst>
          </p:cNvPr>
          <p:cNvSpPr txBox="1"/>
          <p:nvPr/>
        </p:nvSpPr>
        <p:spPr>
          <a:xfrm>
            <a:off x="1511092" y="4709080"/>
            <a:ext cx="3456855" cy="954107"/>
          </a:xfrm>
          <a:prstGeom prst="rect">
            <a:avLst/>
          </a:prstGeom>
          <a:noFill/>
        </p:spPr>
        <p:txBody>
          <a:bodyPr wrap="square" rtlCol="0">
            <a:spAutoFit/>
          </a:bodyPr>
          <a:lstStyle/>
          <a:p>
            <a:r>
              <a:rPr lang="en-US" sz="2800" dirty="0" err="1">
                <a:latin typeface="Arial" panose="020B0604020202020204" pitchFamily="34" charset="0"/>
                <a:cs typeface="Arial" panose="020B0604020202020204" pitchFamily="34" charset="0"/>
              </a:rPr>
              <a:t>Hình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ảnh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minh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hoạ</a:t>
            </a:r>
            <a:r>
              <a:rPr lang="en-US" sz="2800" dirty="0">
                <a:latin typeface="Arial" panose="020B0604020202020204" pitchFamily="34" charset="0"/>
                <a:cs typeface="Arial" panose="020B0604020202020204" pitchFamily="34" charset="0"/>
              </a:rPr>
              <a:t> </a:t>
            </a:r>
            <a:br>
              <a:rPr lang="en-US" sz="2800" dirty="0">
                <a:latin typeface="Arial" panose="020B0604020202020204" pitchFamily="34" charset="0"/>
                <a:cs typeface="Arial" panose="020B0604020202020204" pitchFamily="34" charset="0"/>
              </a:rPr>
            </a:br>
            <a:r>
              <a:rPr lang="en-US" sz="2800" dirty="0" err="1">
                <a:latin typeface="Arial" panose="020B0604020202020204" pitchFamily="34" charset="0"/>
                <a:cs typeface="Arial" panose="020B0604020202020204" pitchFamily="34" charset="0"/>
              </a:rPr>
              <a:t>về</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tích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kiện</a:t>
            </a:r>
            <a:endParaRPr lang="en-US" sz="2800" dirty="0"/>
          </a:p>
        </p:txBody>
      </p:sp>
    </p:spTree>
    <p:extLst>
      <p:ext uri="{BB962C8B-B14F-4D97-AF65-F5344CB8AC3E}">
        <p14:creationId xmlns:p14="http://schemas.microsoft.com/office/powerpoint/2010/main" val="2096726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t>11</a:t>
            </a:fld>
            <a:endParaRPr lang="en-US" dirty="0"/>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biểu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toán</a:t>
            </a:r>
            <a:endParaRPr lang="en-US" sz="28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D458EC7-7412-480F-B48F-AF1B8836FB23}"/>
              </a:ext>
            </a:extLst>
          </p:cNvPr>
          <p:cNvSpPr txBox="1"/>
          <p:nvPr/>
        </p:nvSpPr>
        <p:spPr>
          <a:xfrm>
            <a:off x="1828801" y="487936"/>
            <a:ext cx="9313816" cy="523220"/>
          </a:xfrm>
          <a:prstGeom prst="rect">
            <a:avLst/>
          </a:prstGeom>
          <a:noFill/>
        </p:spPr>
        <p:txBody>
          <a:bodyPr wrap="square" rtlCol="0">
            <a:spAutoFit/>
          </a:bodyPr>
          <a:lstStyle/>
          <a:p>
            <a:r>
              <a:rPr lang="en-US" sz="2800" dirty="0" err="1">
                <a:solidFill>
                  <a:schemeClr val="accent1"/>
                </a:solidFill>
                <a:latin typeface="Arial" panose="020B0604020202020204" pitchFamily="34" charset="0"/>
                <a:cs typeface="Arial" panose="020B0604020202020204" pitchFamily="34" charset="0"/>
              </a:rPr>
              <a:t>Cấu</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trúc</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Hiệp</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phương</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sai</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cho</a:t>
            </a:r>
            <a:r>
              <a:rPr lang="en-US" sz="2800" dirty="0">
                <a:solidFill>
                  <a:schemeClr val="accent1"/>
                </a:solidFill>
                <a:latin typeface="Arial" panose="020B0604020202020204" pitchFamily="34" charset="0"/>
                <a:cs typeface="Arial" panose="020B0604020202020204" pitchFamily="34" charset="0"/>
              </a:rPr>
              <a:t> </a:t>
            </a:r>
            <a:r>
              <a:rPr lang="vi-VN" sz="2800" dirty="0">
                <a:solidFill>
                  <a:schemeClr val="accent1"/>
                </a:solidFill>
                <a:latin typeface="Arial" panose="020B0604020202020204" pitchFamily="34" charset="0"/>
                <a:cs typeface="Arial" panose="020B0604020202020204" pitchFamily="34" charset="0"/>
              </a:rPr>
              <a:t>Mô hình nhân tố trực giao</a:t>
            </a:r>
            <a:endParaRPr lang="en-US" sz="2800" dirty="0">
              <a:solidFill>
                <a:schemeClr val="accent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2095AFA-026A-4866-87E9-A8046D5977FA}"/>
                  </a:ext>
                </a:extLst>
              </p:cNvPr>
              <p:cNvSpPr txBox="1"/>
              <p:nvPr/>
            </p:nvSpPr>
            <p:spPr>
              <a:xfrm>
                <a:off x="825773" y="1160112"/>
                <a:ext cx="10800170" cy="4333559"/>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rtlCol="0">
                <a:spAutoFit/>
              </a:bodyPr>
              <a:lstStyle/>
              <a:p>
                <a:r>
                  <a:rPr lang="en-US" sz="2600" dirty="0">
                    <a:latin typeface="Arial" panose="020B0604020202020204" pitchFamily="34" charset="0"/>
                    <a:cs typeface="Arial" panose="020B0604020202020204" pitchFamily="34" charset="0"/>
                  </a:rPr>
                  <a:t>Ta </a:t>
                </a:r>
                <a:r>
                  <a:rPr lang="en-US" sz="2600" dirty="0" err="1">
                    <a:latin typeface="Arial" panose="020B0604020202020204" pitchFamily="34" charset="0"/>
                    <a:cs typeface="Arial" panose="020B0604020202020204" pitchFamily="34" charset="0"/>
                  </a:rPr>
                  <a:t>cần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biến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đổi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để</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có</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cấu</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trúc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hiệp</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phương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sai</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được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mô</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tả</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đơn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giản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hơn</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chỉ</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bởi</a:t>
                </a:r>
                <a:r>
                  <a:rPr lang="en-US" sz="2600" dirty="0">
                    <a:latin typeface="Arial" panose="020B0604020202020204" pitchFamily="34" charset="0"/>
                    <a:cs typeface="Arial" panose="020B0604020202020204" pitchFamily="34" charset="0"/>
                  </a:rPr>
                  <a:t> </a:t>
                </a:r>
                <a14:m>
                  <m:oMath xmlns:m="http://schemas.openxmlformats.org/officeDocument/2006/math">
                    <m:r>
                      <a:rPr lang="en-US" sz="2600" b="0" i="1" smtClean="0">
                        <a:latin typeface="Cambria Math" panose="02040503050406030204" pitchFamily="18" charset="0"/>
                        <a:cs typeface="Arial" panose="020B0604020202020204" pitchFamily="34" charset="0"/>
                      </a:rPr>
                      <m:t>𝐿</m:t>
                    </m:r>
                  </m:oMath>
                </a14:m>
                <a:r>
                  <a:rPr lang="en-US" sz="2600" dirty="0">
                    <a:latin typeface="Arial" panose="020B0604020202020204" pitchFamily="34" charset="0"/>
                    <a:cs typeface="Arial" panose="020B0604020202020204" pitchFamily="34" charset="0"/>
                  </a:rPr>
                  <a:t> và </a:t>
                </a:r>
                <a14:m>
                  <m:oMath xmlns:m="http://schemas.openxmlformats.org/officeDocument/2006/math">
                    <m:r>
                      <a:rPr lang="en-US" sz="2600" b="0" i="1" smtClean="0">
                        <a:latin typeface="Cambria Math" panose="02040503050406030204" pitchFamily="18" charset="0"/>
                        <a:cs typeface="Arial" panose="020B0604020202020204" pitchFamily="34" charset="0"/>
                      </a:rPr>
                      <m:t>𝜀</m:t>
                    </m:r>
                  </m:oMath>
                </a14:m>
                <a:r>
                  <a:rPr lang="en-US" sz="2600" dirty="0">
                    <a:latin typeface="Arial" panose="020B0604020202020204" pitchFamily="34" charset="0"/>
                    <a:cs typeface="Arial" panose="020B0604020202020204" pitchFamily="34" charset="0"/>
                  </a:rPr>
                  <a:t>)</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Ta </a:t>
                </a:r>
                <a:r>
                  <a:rPr lang="en-US" sz="2600" dirty="0" err="1">
                    <a:latin typeface="Arial" panose="020B0604020202020204" pitchFamily="34" charset="0"/>
                    <a:cs typeface="Arial" panose="020B0604020202020204" pitchFamily="34" charset="0"/>
                  </a:rPr>
                  <a:t>có</a:t>
                </a:r>
                <a:r>
                  <a:rPr lang="en-US" sz="2600" dirty="0">
                    <a:latin typeface="Arial" panose="020B0604020202020204" pitchFamily="34" charset="0"/>
                    <a:cs typeface="Arial" panose="020B0604020202020204" pitchFamily="34" charset="0"/>
                  </a:rPr>
                  <a:t>:</a:t>
                </a:r>
                <a:br>
                  <a:rPr lang="en-US" sz="2600" dirty="0">
                    <a:latin typeface="Arial" panose="020B0604020202020204" pitchFamily="34" charset="0"/>
                    <a:cs typeface="Arial" panose="020B0604020202020204" pitchFamily="34" charset="0"/>
                  </a:rPr>
                </a:br>
                <a14:m>
                  <m:oMathPara xmlns:m="http://schemas.openxmlformats.org/officeDocument/2006/math">
                    <m:oMathParaPr>
                      <m:jc m:val="centerGroup"/>
                    </m:oMathParaPr>
                    <m:oMath xmlns:m="http://schemas.openxmlformats.org/officeDocument/2006/math">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r>
                            <a:rPr lang="en-US" sz="2800" b="1" i="1">
                              <a:latin typeface="Cambria Math" panose="02040503050406030204" pitchFamily="18" charset="0"/>
                              <a:ea typeface="Calibri" panose="020F0502020204030204" pitchFamily="34" charset="0"/>
                              <a:cs typeface="Times New Roman" panose="02020603050405020304" pitchFamily="18" charset="0"/>
                            </a:rPr>
                            <m:t>𝑿</m:t>
                          </m:r>
                          <m:r>
                            <a:rPr lang="en-US" sz="2800" i="1">
                              <a:latin typeface="Cambria Math" panose="02040503050406030204" pitchFamily="18" charset="0"/>
                              <a:ea typeface="Calibri" panose="020F0502020204030204" pitchFamily="34" charset="0"/>
                              <a:cs typeface="Times New Roman" panose="02020603050405020304" pitchFamily="18" charset="0"/>
                            </a:rPr>
                            <m:t>−</m:t>
                          </m:r>
                          <m:r>
                            <a:rPr lang="en-US" sz="2800" b="1" i="1">
                              <a:latin typeface="Cambria Math" panose="02040503050406030204" pitchFamily="18" charset="0"/>
                              <a:ea typeface="Calibri" panose="020F0502020204030204" pitchFamily="34" charset="0"/>
                              <a:cs typeface="Times New Roman" panose="02020603050405020304" pitchFamily="18" charset="0"/>
                            </a:rPr>
                            <m:t>𝝁</m:t>
                          </m:r>
                        </m:e>
                      </m:d>
                      <m:sSup>
                        <m:sSupPr>
                          <m:ctrlPr>
                            <a:rPr lang="en-US" sz="2800" i="1">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r>
                                <a:rPr lang="en-US" sz="2800" b="1" i="1">
                                  <a:latin typeface="Cambria Math" panose="02040503050406030204" pitchFamily="18" charset="0"/>
                                  <a:ea typeface="Calibri" panose="020F0502020204030204" pitchFamily="34" charset="0"/>
                                  <a:cs typeface="Times New Roman" panose="02020603050405020304" pitchFamily="18" charset="0"/>
                                </a:rPr>
                                <m:t>𝑿</m:t>
                              </m:r>
                              <m:r>
                                <a:rPr lang="en-US" sz="2800" i="1">
                                  <a:latin typeface="Cambria Math" panose="02040503050406030204" pitchFamily="18" charset="0"/>
                                  <a:ea typeface="Calibri" panose="020F0502020204030204" pitchFamily="34" charset="0"/>
                                  <a:cs typeface="Times New Roman" panose="02020603050405020304" pitchFamily="18" charset="0"/>
                                </a:rPr>
                                <m:t>−</m:t>
                              </m:r>
                              <m:r>
                                <a:rPr lang="en-US" sz="2800" b="1" i="1">
                                  <a:latin typeface="Cambria Math" panose="02040503050406030204" pitchFamily="18" charset="0"/>
                                  <a:ea typeface="Calibri" panose="020F0502020204030204" pitchFamily="34" charset="0"/>
                                  <a:cs typeface="Times New Roman" panose="02020603050405020304" pitchFamily="18" charset="0"/>
                                </a:rPr>
                                <m:t>𝝁</m:t>
                              </m:r>
                            </m:e>
                          </m:d>
                        </m:e>
                        <m:sup>
                          <m:r>
                            <a:rPr lang="en-US" sz="2800" i="1">
                              <a:latin typeface="Cambria Math" panose="02040503050406030204" pitchFamily="18" charset="0"/>
                              <a:ea typeface="Calibri" panose="020F0502020204030204" pitchFamily="34" charset="0"/>
                              <a:cs typeface="Times New Roman" panose="02020603050405020304" pitchFamily="18" charset="0"/>
                            </a:rPr>
                            <m:t>′</m:t>
                          </m:r>
                        </m:sup>
                      </m:sSup>
                      <m:r>
                        <a:rPr lang="en-US" sz="2800" i="1">
                          <a:latin typeface="Cambria Math" panose="02040503050406030204" pitchFamily="18" charset="0"/>
                          <a:ea typeface="Calibri" panose="020F0502020204030204" pitchFamily="34" charset="0"/>
                          <a:cs typeface="Times New Roman" panose="02020603050405020304" pitchFamily="18" charset="0"/>
                        </a:rPr>
                        <m:t>=</m:t>
                      </m:r>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r>
                            <a:rPr lang="en-US" sz="2800" b="1" i="1">
                              <a:latin typeface="Cambria Math" panose="02040503050406030204" pitchFamily="18" charset="0"/>
                              <a:ea typeface="Calibri" panose="020F0502020204030204" pitchFamily="34" charset="0"/>
                              <a:cs typeface="Times New Roman" panose="02020603050405020304" pitchFamily="18" charset="0"/>
                            </a:rPr>
                            <m:t>𝑳𝑭</m:t>
                          </m:r>
                          <m:r>
                            <a:rPr lang="en-US" sz="2800" i="1">
                              <a:latin typeface="Cambria Math" panose="02040503050406030204" pitchFamily="18" charset="0"/>
                              <a:ea typeface="Calibri" panose="020F0502020204030204" pitchFamily="34" charset="0"/>
                              <a:cs typeface="Times New Roman" panose="02020603050405020304" pitchFamily="18" charset="0"/>
                            </a:rPr>
                            <m:t>+</m:t>
                          </m:r>
                          <m:r>
                            <a:rPr lang="en-US" sz="2800" b="1" i="1">
                              <a:latin typeface="Cambria Math" panose="02040503050406030204" pitchFamily="18" charset="0"/>
                              <a:ea typeface="Calibri" panose="020F0502020204030204" pitchFamily="34" charset="0"/>
                              <a:cs typeface="Times New Roman" panose="02020603050405020304" pitchFamily="18" charset="0"/>
                            </a:rPr>
                            <m:t>𝜺</m:t>
                          </m:r>
                        </m:e>
                      </m:d>
                      <m:sSup>
                        <m:sSupPr>
                          <m:ctrlPr>
                            <a:rPr lang="en-US" sz="2800" i="1">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r>
                                <a:rPr lang="en-US" sz="2800" b="1" i="1">
                                  <a:latin typeface="Cambria Math" panose="02040503050406030204" pitchFamily="18" charset="0"/>
                                  <a:ea typeface="Calibri" panose="020F0502020204030204" pitchFamily="34" charset="0"/>
                                  <a:cs typeface="Times New Roman" panose="02020603050405020304" pitchFamily="18" charset="0"/>
                                </a:rPr>
                                <m:t>𝑳𝑭</m:t>
                              </m:r>
                              <m:r>
                                <a:rPr lang="en-US" sz="2800" i="1">
                                  <a:latin typeface="Cambria Math" panose="02040503050406030204" pitchFamily="18" charset="0"/>
                                  <a:ea typeface="Calibri" panose="020F0502020204030204" pitchFamily="34" charset="0"/>
                                  <a:cs typeface="Times New Roman" panose="02020603050405020304" pitchFamily="18" charset="0"/>
                                </a:rPr>
                                <m:t>+</m:t>
                              </m:r>
                              <m:r>
                                <a:rPr lang="en-US" sz="2800" b="1" i="1">
                                  <a:latin typeface="Cambria Math" panose="02040503050406030204" pitchFamily="18" charset="0"/>
                                  <a:ea typeface="Calibri" panose="020F0502020204030204" pitchFamily="34" charset="0"/>
                                  <a:cs typeface="Times New Roman" panose="02020603050405020304" pitchFamily="18" charset="0"/>
                                </a:rPr>
                                <m:t>𝜺</m:t>
                              </m:r>
                            </m:e>
                          </m:d>
                        </m:e>
                        <m:sup>
                          <m:r>
                            <a:rPr lang="en-US" sz="2800" i="1">
                              <a:latin typeface="Cambria Math" panose="02040503050406030204" pitchFamily="18" charset="0"/>
                              <a:ea typeface="Calibri" panose="020F0502020204030204" pitchFamily="34" charset="0"/>
                              <a:cs typeface="Times New Roman" panose="02020603050405020304" pitchFamily="18" charset="0"/>
                            </a:rPr>
                            <m:t>′</m:t>
                          </m:r>
                        </m:sup>
                      </m:sSup>
                    </m:oMath>
                    <m:oMath xmlns:m="http://schemas.openxmlformats.org/officeDocument/2006/math">
                      <m:r>
                        <a:rPr lang="en-US" sz="2800" i="1">
                          <a:latin typeface="Cambria Math" panose="02040503050406030204" pitchFamily="18" charset="0"/>
                          <a:ea typeface="Calibri" panose="020F0502020204030204" pitchFamily="34" charset="0"/>
                          <a:cs typeface="Times New Roman" panose="02020603050405020304" pitchFamily="18" charset="0"/>
                        </a:rPr>
                        <m:t>                                =</m:t>
                      </m:r>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r>
                            <a:rPr lang="en-US" sz="2800" b="1" i="1">
                              <a:latin typeface="Cambria Math" panose="02040503050406030204" pitchFamily="18" charset="0"/>
                              <a:ea typeface="Calibri" panose="020F0502020204030204" pitchFamily="34" charset="0"/>
                              <a:cs typeface="Times New Roman" panose="02020603050405020304" pitchFamily="18" charset="0"/>
                            </a:rPr>
                            <m:t>𝑳𝑭</m:t>
                          </m:r>
                          <m:r>
                            <a:rPr lang="en-US" sz="2800" i="1">
                              <a:latin typeface="Cambria Math" panose="02040503050406030204" pitchFamily="18" charset="0"/>
                              <a:ea typeface="Calibri" panose="020F0502020204030204" pitchFamily="34" charset="0"/>
                              <a:cs typeface="Times New Roman" panose="02020603050405020304" pitchFamily="18" charset="0"/>
                            </a:rPr>
                            <m:t>+</m:t>
                          </m:r>
                          <m:r>
                            <a:rPr lang="en-US" sz="2800" b="1" i="1">
                              <a:latin typeface="Cambria Math" panose="02040503050406030204" pitchFamily="18" charset="0"/>
                              <a:ea typeface="Calibri" panose="020F0502020204030204" pitchFamily="34" charset="0"/>
                              <a:cs typeface="Times New Roman" panose="02020603050405020304" pitchFamily="18" charset="0"/>
                            </a:rPr>
                            <m:t>𝜺</m:t>
                          </m:r>
                        </m:e>
                      </m:d>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2800" i="1">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r>
                                    <a:rPr lang="en-US" sz="2800" b="1" i="1">
                                      <a:latin typeface="Cambria Math" panose="02040503050406030204" pitchFamily="18" charset="0"/>
                                      <a:ea typeface="Calibri" panose="020F0502020204030204" pitchFamily="34" charset="0"/>
                                      <a:cs typeface="Times New Roman" panose="02020603050405020304" pitchFamily="18" charset="0"/>
                                    </a:rPr>
                                    <m:t>𝑳𝑭</m:t>
                                  </m:r>
                                </m:e>
                              </m:d>
                            </m:e>
                            <m:sup>
                              <m:r>
                                <a:rPr lang="en-US" sz="2800" i="1">
                                  <a:latin typeface="Cambria Math" panose="02040503050406030204" pitchFamily="18" charset="0"/>
                                  <a:ea typeface="Calibri" panose="020F0502020204030204" pitchFamily="34" charset="0"/>
                                  <a:cs typeface="Times New Roman" panose="02020603050405020304" pitchFamily="18" charset="0"/>
                                </a:rPr>
                                <m:t>′</m:t>
                              </m:r>
                            </m:sup>
                          </m:sSup>
                          <m:r>
                            <a:rPr lang="en-US" sz="2800" i="1">
                              <a:latin typeface="Cambria Math" panose="02040503050406030204" pitchFamily="18" charset="0"/>
                              <a:ea typeface="Calibri" panose="020F0502020204030204" pitchFamily="34" charset="0"/>
                              <a:cs typeface="Times New Roman" panose="02020603050405020304" pitchFamily="18" charset="0"/>
                            </a:rPr>
                            <m:t>+</m:t>
                          </m:r>
                          <m:r>
                            <a:rPr lang="en-US" sz="2800" b="1" i="1">
                              <a:latin typeface="Cambria Math" panose="02040503050406030204" pitchFamily="18" charset="0"/>
                              <a:ea typeface="Calibri" panose="020F0502020204030204" pitchFamily="34" charset="0"/>
                              <a:cs typeface="Times New Roman" panose="02020603050405020304" pitchFamily="18" charset="0"/>
                            </a:rPr>
                            <m:t>𝜺</m:t>
                          </m:r>
                        </m:e>
                      </m:d>
                    </m:oMath>
                    <m:oMath xmlns:m="http://schemas.openxmlformats.org/officeDocument/2006/math">
                      <m:r>
                        <a:rPr lang="en-US" sz="2800" i="1">
                          <a:latin typeface="Cambria Math" panose="02040503050406030204" pitchFamily="18" charset="0"/>
                          <a:ea typeface="Calibri" panose="020F0502020204030204" pitchFamily="34" charset="0"/>
                          <a:cs typeface="Times New Roman" panose="02020603050405020304" pitchFamily="18" charset="0"/>
                        </a:rPr>
                        <m:t>                                =</m:t>
                      </m:r>
                      <m:r>
                        <a:rPr lang="en-US" sz="2800" b="1" i="1">
                          <a:latin typeface="Cambria Math" panose="02040503050406030204" pitchFamily="18" charset="0"/>
                          <a:ea typeface="Calibri" panose="020F0502020204030204" pitchFamily="34" charset="0"/>
                          <a:cs typeface="Times New Roman" panose="02020603050405020304" pitchFamily="18" charset="0"/>
                        </a:rPr>
                        <m:t>𝑳𝑭</m:t>
                      </m:r>
                      <m:sSup>
                        <m:sSupPr>
                          <m:ctrlPr>
                            <a:rPr lang="en-US" sz="2800" i="1">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r>
                                <a:rPr lang="en-US" sz="2800" b="1" i="1">
                                  <a:latin typeface="Cambria Math" panose="02040503050406030204" pitchFamily="18" charset="0"/>
                                  <a:ea typeface="Calibri" panose="020F0502020204030204" pitchFamily="34" charset="0"/>
                                  <a:cs typeface="Times New Roman" panose="02020603050405020304" pitchFamily="18" charset="0"/>
                                </a:rPr>
                                <m:t>𝑳𝑭</m:t>
                              </m:r>
                            </m:e>
                          </m:d>
                        </m:e>
                        <m:sup>
                          <m:r>
                            <a:rPr lang="en-US" sz="2800" i="1">
                              <a:latin typeface="Cambria Math" panose="02040503050406030204" pitchFamily="18" charset="0"/>
                              <a:ea typeface="Calibri" panose="020F0502020204030204" pitchFamily="34" charset="0"/>
                              <a:cs typeface="Times New Roman" panose="02020603050405020304" pitchFamily="18" charset="0"/>
                            </a:rPr>
                            <m:t>′</m:t>
                          </m:r>
                        </m:sup>
                      </m:sSup>
                      <m:r>
                        <a:rPr lang="en-US" sz="2800" i="1">
                          <a:latin typeface="Cambria Math" panose="02040503050406030204" pitchFamily="18" charset="0"/>
                          <a:ea typeface="Calibri" panose="020F0502020204030204" pitchFamily="34" charset="0"/>
                          <a:cs typeface="Times New Roman" panose="02020603050405020304" pitchFamily="18" charset="0"/>
                        </a:rPr>
                        <m:t>+</m:t>
                      </m:r>
                      <m:r>
                        <a:rPr lang="en-US" sz="2800" b="1" i="1">
                          <a:latin typeface="Cambria Math" panose="02040503050406030204" pitchFamily="18" charset="0"/>
                          <a:ea typeface="Calibri" panose="020F0502020204030204" pitchFamily="34" charset="0"/>
                          <a:cs typeface="Times New Roman" panose="02020603050405020304" pitchFamily="18" charset="0"/>
                        </a:rPr>
                        <m:t>𝜺</m:t>
                      </m:r>
                      <m:sSup>
                        <m:sSupPr>
                          <m:ctrlPr>
                            <a:rPr lang="en-US" sz="2800" i="1">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r>
                                <a:rPr lang="en-US" sz="2800" b="1" i="1">
                                  <a:latin typeface="Cambria Math" panose="02040503050406030204" pitchFamily="18" charset="0"/>
                                  <a:ea typeface="Calibri" panose="020F0502020204030204" pitchFamily="34" charset="0"/>
                                  <a:cs typeface="Times New Roman" panose="02020603050405020304" pitchFamily="18" charset="0"/>
                                </a:rPr>
                                <m:t>𝑳𝑭</m:t>
                              </m:r>
                            </m:e>
                          </m:d>
                        </m:e>
                        <m:sup>
                          <m:r>
                            <a:rPr lang="en-US" sz="2800" i="1">
                              <a:latin typeface="Cambria Math" panose="02040503050406030204" pitchFamily="18" charset="0"/>
                              <a:ea typeface="Calibri" panose="020F0502020204030204" pitchFamily="34" charset="0"/>
                              <a:cs typeface="Times New Roman" panose="02020603050405020304" pitchFamily="18" charset="0"/>
                            </a:rPr>
                            <m:t>′</m:t>
                          </m:r>
                        </m:sup>
                      </m:sSup>
                      <m:r>
                        <a:rPr lang="en-US" sz="2800" i="1">
                          <a:latin typeface="Cambria Math" panose="02040503050406030204" pitchFamily="18" charset="0"/>
                          <a:ea typeface="Calibri" panose="020F0502020204030204" pitchFamily="34" charset="0"/>
                          <a:cs typeface="Times New Roman" panose="02020603050405020304" pitchFamily="18" charset="0"/>
                        </a:rPr>
                        <m:t>+</m:t>
                      </m:r>
                      <m:r>
                        <a:rPr lang="en-US" sz="2800" b="1" i="1">
                          <a:latin typeface="Cambria Math" panose="02040503050406030204" pitchFamily="18" charset="0"/>
                          <a:ea typeface="Calibri" panose="020F0502020204030204" pitchFamily="34" charset="0"/>
                          <a:cs typeface="Times New Roman" panose="02020603050405020304" pitchFamily="18" charset="0"/>
                        </a:rPr>
                        <m:t>𝑳𝑭</m:t>
                      </m:r>
                      <m:sSup>
                        <m:sSupPr>
                          <m:ctrlPr>
                            <a:rPr lang="en-US" sz="2800" i="1">
                              <a:latin typeface="Cambria Math" panose="02040503050406030204" pitchFamily="18" charset="0"/>
                              <a:ea typeface="Calibri" panose="020F0502020204030204" pitchFamily="34" charset="0"/>
                              <a:cs typeface="Times New Roman" panose="02020603050405020304" pitchFamily="18" charset="0"/>
                            </a:rPr>
                          </m:ctrlPr>
                        </m:sSupPr>
                        <m:e>
                          <m:r>
                            <a:rPr lang="en-US" sz="2800" b="1" i="1">
                              <a:latin typeface="Cambria Math" panose="02040503050406030204" pitchFamily="18" charset="0"/>
                              <a:ea typeface="Calibri" panose="020F0502020204030204" pitchFamily="34" charset="0"/>
                              <a:cs typeface="Times New Roman" panose="02020603050405020304" pitchFamily="18" charset="0"/>
                            </a:rPr>
                            <m:t>𝜺</m:t>
                          </m:r>
                        </m:e>
                        <m:sup>
                          <m:r>
                            <a:rPr lang="en-US" sz="2800" i="1">
                              <a:latin typeface="Cambria Math" panose="02040503050406030204" pitchFamily="18" charset="0"/>
                              <a:ea typeface="Calibri" panose="020F0502020204030204" pitchFamily="34" charset="0"/>
                              <a:cs typeface="Times New Roman" panose="02020603050405020304" pitchFamily="18" charset="0"/>
                            </a:rPr>
                            <m:t>′</m:t>
                          </m:r>
                        </m:sup>
                      </m:sSup>
                      <m:r>
                        <a:rPr lang="en-US" sz="2800" i="1">
                          <a:latin typeface="Cambria Math" panose="02040503050406030204" pitchFamily="18" charset="0"/>
                          <a:ea typeface="Calibri" panose="020F0502020204030204" pitchFamily="34" charset="0"/>
                          <a:cs typeface="Times New Roman" panose="02020603050405020304" pitchFamily="18" charset="0"/>
                        </a:rPr>
                        <m:t>+</m:t>
                      </m:r>
                      <m:r>
                        <a:rPr lang="en-US" sz="2800" b="1" i="1">
                          <a:latin typeface="Cambria Math" panose="02040503050406030204" pitchFamily="18" charset="0"/>
                          <a:ea typeface="Calibri" panose="020F0502020204030204" pitchFamily="34" charset="0"/>
                          <a:cs typeface="Times New Roman" panose="02020603050405020304" pitchFamily="18" charset="0"/>
                        </a:rPr>
                        <m:t>𝜺</m:t>
                      </m:r>
                      <m:sSup>
                        <m:sSupPr>
                          <m:ctrlPr>
                            <a:rPr lang="en-US" sz="2800" i="1">
                              <a:latin typeface="Cambria Math" panose="02040503050406030204" pitchFamily="18" charset="0"/>
                              <a:ea typeface="Calibri" panose="020F0502020204030204" pitchFamily="34" charset="0"/>
                              <a:cs typeface="Times New Roman" panose="02020603050405020304" pitchFamily="18" charset="0"/>
                            </a:rPr>
                          </m:ctrlPr>
                        </m:sSupPr>
                        <m:e>
                          <m:r>
                            <a:rPr lang="en-US" sz="2800" b="1" i="1">
                              <a:latin typeface="Cambria Math" panose="02040503050406030204" pitchFamily="18" charset="0"/>
                              <a:ea typeface="Calibri" panose="020F0502020204030204" pitchFamily="34" charset="0"/>
                              <a:cs typeface="Times New Roman" panose="02020603050405020304" pitchFamily="18" charset="0"/>
                            </a:rPr>
                            <m:t>𝜺</m:t>
                          </m:r>
                        </m:e>
                        <m:sup>
                          <m:r>
                            <a:rPr lang="en-US" sz="2800" i="1">
                              <a:latin typeface="Cambria Math" panose="02040503050406030204" pitchFamily="18" charset="0"/>
                              <a:ea typeface="Calibri" panose="020F0502020204030204" pitchFamily="34" charset="0"/>
                              <a:cs typeface="Times New Roman" panose="02020603050405020304" pitchFamily="18" charset="0"/>
                            </a:rPr>
                            <m:t>′</m:t>
                          </m:r>
                        </m:sup>
                      </m:sSup>
                    </m:oMath>
                  </m:oMathPara>
                </a14:m>
                <a:endParaRPr lang="en-US" sz="2800" i="1" dirty="0">
                  <a:latin typeface="Cambria Math" panose="02040503050406030204" pitchFamily="18" charset="0"/>
                  <a:ea typeface="Calibri" panose="020F0502020204030204" pitchFamily="34" charset="0"/>
                  <a:cs typeface="Times New Roman" panose="02020603050405020304" pitchFamily="18" charset="0"/>
                </a:endParaRPr>
              </a:p>
              <a:p>
                <a:r>
                  <a:rPr lang="en-US" sz="2600" dirty="0">
                    <a:latin typeface="Arial" panose="020B0604020202020204" pitchFamily="34" charset="0"/>
                    <a:cs typeface="Arial" panose="020B0604020202020204" pitchFamily="34" charset="0"/>
                  </a:rPr>
                  <a:t>Do </a:t>
                </a:r>
                <a:r>
                  <a:rPr lang="en-US" sz="2600" dirty="0" err="1">
                    <a:latin typeface="Arial" panose="020B0604020202020204" pitchFamily="34" charset="0"/>
                    <a:cs typeface="Arial" panose="020B0604020202020204" pitchFamily="34" charset="0"/>
                  </a:rPr>
                  <a:t>đó</a:t>
                </a:r>
                <a:r>
                  <a:rPr lang="en-US" sz="2600" dirty="0">
                    <a:latin typeface="Arial" panose="020B0604020202020204" pitchFamily="34" charset="0"/>
                    <a:cs typeface="Arial" panose="020B0604020202020204" pitchFamily="34" charset="0"/>
                  </a:rPr>
                  <a:t>:</a:t>
                </a:r>
                <a:br>
                  <a:rPr lang="en-US" sz="2600" dirty="0">
                    <a:latin typeface="Arial" panose="020B0604020202020204" pitchFamily="34" charset="0"/>
                    <a:cs typeface="Arial" panose="020B0604020202020204" pitchFamily="34" charset="0"/>
                  </a:rPr>
                </a:br>
                <a14:m>
                  <m:oMath xmlns:m="http://schemas.openxmlformats.org/officeDocument/2006/math">
                    <m:nary>
                      <m:naryPr>
                        <m:chr m:val="∑"/>
                        <m:subHide m:val="on"/>
                        <m:supHide m:val="on"/>
                        <m:ctrlPr>
                          <a:rPr lang="en-US" sz="2800" b="1" i="1" smtClean="0">
                            <a:effectLst/>
                            <a:latin typeface="Cambria Math" panose="02040503050406030204" pitchFamily="18" charset="0"/>
                            <a:cs typeface="Times New Roman" panose="02020603050405020304" pitchFamily="18" charset="0"/>
                          </a:rPr>
                        </m:ctrlPr>
                      </m:naryPr>
                      <m:sub/>
                      <m:sup/>
                      <m:e>
                        <m:r>
                          <a:rPr lang="en-US" sz="2800" b="1" i="1">
                            <a:effectLst/>
                            <a:latin typeface="Cambria Math" panose="02040503050406030204" pitchFamily="18" charset="0"/>
                            <a:ea typeface="Calibri" panose="020F0502020204030204" pitchFamily="34" charset="0"/>
                            <a:cs typeface="Times New Roman" panose="02020603050405020304" pitchFamily="18" charset="0"/>
                          </a:rPr>
                          <m:t>=</m:t>
                        </m:r>
                      </m:e>
                    </m:nary>
                  </m:oMath>
                </a14:m>
                <a:r>
                  <a:rPr lang="en-US" sz="2800" dirty="0">
                    <a:effectLst/>
                    <a:latin typeface="Times New Roman" panose="02020603050405020304" pitchFamily="18" charset="0"/>
                    <a:ea typeface="Yu Mincho" panose="020B0400000000000000" pitchFamily="18" charset="-128"/>
                  </a:rPr>
                  <a:t> </a:t>
                </a:r>
                <a14:m>
                  <m:oMath xmlns:m="http://schemas.openxmlformats.org/officeDocument/2006/math">
                    <m:r>
                      <a:rPr lang="en-US" sz="2800" i="1">
                        <a:effectLst/>
                        <a:latin typeface="Cambria Math" panose="02040503050406030204" pitchFamily="18" charset="0"/>
                        <a:ea typeface="Calibri" panose="020F0502020204030204" pitchFamily="34" charset="0"/>
                        <a:cs typeface="Times New Roman" panose="02020603050405020304" pitchFamily="18" charset="0"/>
                      </a:rPr>
                      <m:t>𝐶𝑜𝑣</m:t>
                    </m:r>
                    <m:d>
                      <m:dPr>
                        <m:ctrlPr>
                          <a:rPr lang="en-US" sz="2800" i="1">
                            <a:effectLst/>
                            <a:latin typeface="Cambria Math" panose="02040503050406030204" pitchFamily="18" charset="0"/>
                            <a:cs typeface="Times New Roman" panose="02020603050405020304" pitchFamily="18" charset="0"/>
                          </a:rPr>
                        </m:ctrlPr>
                      </m:d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𝑿</m:t>
                        </m:r>
                      </m:e>
                    </m:d>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en-US" sz="2800" i="1">
                            <a:effectLst/>
                            <a:latin typeface="Cambria Math" panose="02040503050406030204" pitchFamily="18" charset="0"/>
                            <a:cs typeface="Times New Roman" panose="02020603050405020304" pitchFamily="18" charset="0"/>
                          </a:rPr>
                        </m:ctrlPr>
                      </m:d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𝑿</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b="1" i="1">
                            <a:effectLst/>
                            <a:latin typeface="Cambria Math" panose="02040503050406030204" pitchFamily="18" charset="0"/>
                            <a:ea typeface="Calibri" panose="020F0502020204030204" pitchFamily="34" charset="0"/>
                            <a:cs typeface="Times New Roman" panose="02020603050405020304" pitchFamily="18" charset="0"/>
                          </a:rPr>
                          <m:t>𝝁</m:t>
                        </m:r>
                      </m:e>
                    </m:d>
                    <m:sSup>
                      <m:sSupPr>
                        <m:ctrlPr>
                          <a:rPr lang="en-US" sz="2800" i="1">
                            <a:effectLst/>
                            <a:latin typeface="Cambria Math" panose="02040503050406030204" pitchFamily="18" charset="0"/>
                            <a:cs typeface="Times New Roman" panose="02020603050405020304" pitchFamily="18" charset="0"/>
                          </a:rPr>
                        </m:ctrlPr>
                      </m:sSupPr>
                      <m:e>
                        <m:d>
                          <m:dPr>
                            <m:ctrlPr>
                              <a:rPr lang="en-US" sz="2800" i="1">
                                <a:effectLst/>
                                <a:latin typeface="Cambria Math" panose="02040503050406030204" pitchFamily="18" charset="0"/>
                                <a:cs typeface="Times New Roman" panose="02020603050405020304" pitchFamily="18" charset="0"/>
                              </a:rPr>
                            </m:ctrlPr>
                          </m:d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𝑿</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b="1" i="1">
                                <a:effectLst/>
                                <a:latin typeface="Cambria Math" panose="02040503050406030204" pitchFamily="18" charset="0"/>
                                <a:ea typeface="Calibri" panose="020F0502020204030204" pitchFamily="34" charset="0"/>
                                <a:cs typeface="Times New Roman" panose="02020603050405020304" pitchFamily="18" charset="0"/>
                              </a:rPr>
                              <m:t>𝝁</m:t>
                            </m:r>
                          </m:e>
                        </m:d>
                      </m:e>
                      <m:sup>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endParaRPr lang="vi-VN" sz="2800" i="1" dirty="0">
                  <a:effectLst/>
                  <a:latin typeface="Cambria Math" panose="02040503050406030204" pitchFamily="18" charset="0"/>
                  <a:ea typeface="Calibri" panose="020F0502020204030204" pitchFamily="34" charset="0"/>
                  <a:cs typeface="Times New Roman" panose="02020603050405020304" pitchFamily="18" charset="0"/>
                </a:endParaRPr>
              </a:p>
              <a:p>
                <a:r>
                  <a:rPr lang="vi-VN" sz="2800" dirty="0">
                    <a:effectLst/>
                    <a:ea typeface="Calibri" panose="020F0502020204030204" pitchFamily="34" charset="0"/>
                    <a:cs typeface="Times New Roman" panose="02020603050405020304" pitchFamily="18" charset="0"/>
                  </a:rPr>
                  <a:t>		    </a:t>
                </a:r>
                <a14:m>
                  <m:oMath xmlns:m="http://schemas.openxmlformats.org/officeDocument/2006/math">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b="1" i="1">
                        <a:effectLst/>
                        <a:latin typeface="Cambria Math" panose="02040503050406030204" pitchFamily="18" charset="0"/>
                        <a:ea typeface="Calibri" panose="020F0502020204030204" pitchFamily="34" charset="0"/>
                        <a:cs typeface="Times New Roman" panose="02020603050405020304" pitchFamily="18" charset="0"/>
                      </a:rPr>
                      <m:t>𝑳</m:t>
                    </m:r>
                    <m:r>
                      <a:rPr lang="en-US" sz="28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en-US" sz="2800" i="1">
                            <a:effectLst/>
                            <a:latin typeface="Cambria Math" panose="02040503050406030204" pitchFamily="18" charset="0"/>
                            <a:cs typeface="Times New Roman" panose="02020603050405020304" pitchFamily="18" charset="0"/>
                          </a:rPr>
                        </m:ctrlPr>
                      </m:d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𝑭</m:t>
                        </m:r>
                        <m:sSup>
                          <m:sSupPr>
                            <m:ctrlPr>
                              <a:rPr lang="en-US" sz="2800" b="1" i="1">
                                <a:effectLst/>
                                <a:latin typeface="Cambria Math" panose="02040503050406030204" pitchFamily="18" charset="0"/>
                                <a:cs typeface="Times New Roman" panose="02020603050405020304" pitchFamily="18" charset="0"/>
                              </a:rPr>
                            </m:ctrlPr>
                          </m:sSup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𝑭</m:t>
                            </m:r>
                          </m:e>
                          <m:sup>
                            <m:r>
                              <a:rPr lang="en-US" sz="2800" b="1" i="1">
                                <a:effectLst/>
                                <a:latin typeface="Cambria Math" panose="02040503050406030204" pitchFamily="18" charset="0"/>
                                <a:ea typeface="Calibri" panose="020F0502020204030204" pitchFamily="34" charset="0"/>
                                <a:cs typeface="Times New Roman" panose="02020603050405020304" pitchFamily="18" charset="0"/>
                              </a:rPr>
                              <m:t>′</m:t>
                            </m:r>
                          </m:sup>
                        </m:sSup>
                      </m:e>
                    </m:d>
                    <m:sSup>
                      <m:sSupPr>
                        <m:ctrlPr>
                          <a:rPr lang="en-US" sz="2800" b="1" i="1">
                            <a:effectLst/>
                            <a:latin typeface="Cambria Math" panose="02040503050406030204" pitchFamily="18" charset="0"/>
                            <a:cs typeface="Times New Roman" panose="02020603050405020304" pitchFamily="18" charset="0"/>
                          </a:rPr>
                        </m:ctrlPr>
                      </m:sSup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𝑳</m:t>
                        </m:r>
                      </m:e>
                      <m:sup>
                        <m:r>
                          <a:rPr lang="en-US" sz="2800" b="1"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en-US" sz="2800" i="1">
                            <a:effectLst/>
                            <a:latin typeface="Cambria Math" panose="02040503050406030204" pitchFamily="18" charset="0"/>
                            <a:cs typeface="Times New Roman" panose="02020603050405020304" pitchFamily="18" charset="0"/>
                          </a:rPr>
                        </m:ctrlPr>
                      </m:d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𝜺</m:t>
                        </m:r>
                        <m:sSup>
                          <m:sSupPr>
                            <m:ctrlPr>
                              <a:rPr lang="en-US" sz="2800" b="1" i="1">
                                <a:effectLst/>
                                <a:latin typeface="Cambria Math" panose="02040503050406030204" pitchFamily="18" charset="0"/>
                                <a:cs typeface="Times New Roman" panose="02020603050405020304" pitchFamily="18" charset="0"/>
                              </a:rPr>
                            </m:ctrlPr>
                          </m:sSup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𝑭</m:t>
                            </m:r>
                          </m:e>
                          <m:sup>
                            <m:r>
                              <a:rPr lang="en-US" sz="2800" b="1" i="1">
                                <a:effectLst/>
                                <a:latin typeface="Cambria Math" panose="02040503050406030204" pitchFamily="18" charset="0"/>
                                <a:ea typeface="Calibri" panose="020F0502020204030204" pitchFamily="34" charset="0"/>
                                <a:cs typeface="Times New Roman" panose="02020603050405020304" pitchFamily="18" charset="0"/>
                              </a:rPr>
                              <m:t>′</m:t>
                            </m:r>
                          </m:sup>
                        </m:sSup>
                      </m:e>
                    </m:d>
                    <m:sSup>
                      <m:sSupPr>
                        <m:ctrlPr>
                          <a:rPr lang="en-US" sz="2800" i="1">
                            <a:effectLst/>
                            <a:latin typeface="Cambria Math" panose="02040503050406030204" pitchFamily="18" charset="0"/>
                            <a:cs typeface="Times New Roman" panose="02020603050405020304" pitchFamily="18" charset="0"/>
                          </a:rPr>
                        </m:ctrlPr>
                      </m:sSup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𝑳</m:t>
                        </m:r>
                      </m:e>
                      <m:sup>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b="1" i="1">
                        <a:effectLst/>
                        <a:latin typeface="Cambria Math" panose="02040503050406030204" pitchFamily="18" charset="0"/>
                        <a:ea typeface="Calibri" panose="020F0502020204030204" pitchFamily="34" charset="0"/>
                        <a:cs typeface="Times New Roman" panose="02020603050405020304" pitchFamily="18" charset="0"/>
                      </a:rPr>
                      <m:t>𝑳</m:t>
                    </m:r>
                    <m:r>
                      <a:rPr lang="en-US" sz="28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en-US" sz="2800" i="1">
                            <a:effectLst/>
                            <a:latin typeface="Cambria Math" panose="02040503050406030204" pitchFamily="18" charset="0"/>
                            <a:cs typeface="Times New Roman" panose="02020603050405020304" pitchFamily="18" charset="0"/>
                          </a:rPr>
                        </m:ctrlPr>
                      </m:d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𝑭</m:t>
                        </m:r>
                        <m:sSup>
                          <m:sSupPr>
                            <m:ctrlPr>
                              <a:rPr lang="en-US" sz="2800" b="1" i="1">
                                <a:effectLst/>
                                <a:latin typeface="Cambria Math" panose="02040503050406030204" pitchFamily="18" charset="0"/>
                                <a:cs typeface="Times New Roman" panose="02020603050405020304" pitchFamily="18" charset="0"/>
                              </a:rPr>
                            </m:ctrlPr>
                          </m:sSup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𝜺</m:t>
                            </m:r>
                          </m:e>
                          <m:sup>
                            <m:r>
                              <a:rPr lang="en-US" sz="2800" b="1" i="1">
                                <a:effectLst/>
                                <a:latin typeface="Cambria Math" panose="02040503050406030204" pitchFamily="18" charset="0"/>
                                <a:ea typeface="Calibri" panose="020F0502020204030204" pitchFamily="34" charset="0"/>
                                <a:cs typeface="Times New Roman" panose="02020603050405020304" pitchFamily="18" charset="0"/>
                              </a:rPr>
                              <m:t>′</m:t>
                            </m:r>
                          </m:sup>
                        </m:sSup>
                      </m:e>
                    </m:d>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en-US" sz="2800" i="1">
                            <a:effectLst/>
                            <a:latin typeface="Cambria Math" panose="02040503050406030204" pitchFamily="18" charset="0"/>
                            <a:cs typeface="Times New Roman" panose="02020603050405020304" pitchFamily="18" charset="0"/>
                          </a:rPr>
                        </m:ctrlPr>
                      </m:d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𝜺</m:t>
                        </m:r>
                        <m:sSup>
                          <m:sSupPr>
                            <m:ctrlPr>
                              <a:rPr lang="en-US" sz="2800" b="1" i="1">
                                <a:effectLst/>
                                <a:latin typeface="Cambria Math" panose="02040503050406030204" pitchFamily="18" charset="0"/>
                                <a:cs typeface="Times New Roman" panose="02020603050405020304" pitchFamily="18" charset="0"/>
                              </a:rPr>
                            </m:ctrlPr>
                          </m:sSup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𝜺</m:t>
                            </m:r>
                          </m:e>
                          <m:sup>
                            <m:r>
                              <a:rPr lang="en-US" sz="2800" b="1" i="1">
                                <a:effectLst/>
                                <a:latin typeface="Cambria Math" panose="02040503050406030204" pitchFamily="18" charset="0"/>
                                <a:ea typeface="Calibri" panose="020F0502020204030204" pitchFamily="34" charset="0"/>
                                <a:cs typeface="Times New Roman" panose="02020603050405020304" pitchFamily="18" charset="0"/>
                              </a:rPr>
                              <m:t>′</m:t>
                            </m:r>
                          </m:sup>
                        </m:sSup>
                      </m:e>
                    </m:d>
                  </m:oMath>
                </a14:m>
                <a:endParaRPr lang="vi-VN" sz="2800" b="1" dirty="0">
                  <a:effectLst/>
                  <a:ea typeface="Calibri" panose="020F0502020204030204" pitchFamily="34" charset="0"/>
                  <a:cs typeface="Times New Roman" panose="02020603050405020304" pitchFamily="18" charset="0"/>
                </a:endParaRPr>
              </a:p>
              <a:p>
                <a:r>
                  <a:rPr lang="vi-VN" sz="2800" dirty="0"/>
                  <a:t>		    </a:t>
                </a:r>
                <a14:m>
                  <m:oMath xmlns:m="http://schemas.openxmlformats.org/officeDocument/2006/math">
                    <m:r>
                      <a:rPr lang="en-US" sz="28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800" b="1" i="1">
                        <a:effectLst/>
                        <a:latin typeface="Cambria Math" panose="02040503050406030204" pitchFamily="18" charset="0"/>
                        <a:ea typeface="Calibri" panose="020F0502020204030204" pitchFamily="34" charset="0"/>
                        <a:cs typeface="Times New Roman" panose="02020603050405020304" pitchFamily="18" charset="0"/>
                      </a:rPr>
                      <m:t>𝑳</m:t>
                    </m:r>
                    <m:sSup>
                      <m:sSupPr>
                        <m:ctrlPr>
                          <a:rPr lang="en-US" sz="2800"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𝑳</m:t>
                        </m:r>
                      </m:e>
                      <m:sup>
                        <m:r>
                          <a:rPr lang="en-US" sz="2800" b="1"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b="1" i="1">
                        <a:effectLst/>
                        <a:latin typeface="Cambria Math" panose="02040503050406030204" pitchFamily="18" charset="0"/>
                        <a:ea typeface="Calibri" panose="020F0502020204030204" pitchFamily="34" charset="0"/>
                        <a:cs typeface="Times New Roman" panose="02020603050405020304" pitchFamily="18" charset="0"/>
                      </a:rPr>
                      <m:t>𝝍</m:t>
                    </m:r>
                  </m:oMath>
                </a14:m>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4" name="TextBox 3">
                <a:extLst>
                  <a:ext uri="{FF2B5EF4-FFF2-40B4-BE49-F238E27FC236}">
                    <a16:creationId xmlns:a16="http://schemas.microsoft.com/office/drawing/2014/main" id="{72095AFA-026A-4866-87E9-A8046D5977FA}"/>
                  </a:ext>
                </a:extLst>
              </p:cNvPr>
              <p:cNvSpPr txBox="1">
                <a:spLocks noRot="1" noChangeAspect="1" noMove="1" noResize="1" noEditPoints="1" noAdjustHandles="1" noChangeArrowheads="1" noChangeShapeType="1" noTextEdit="1"/>
              </p:cNvSpPr>
              <p:nvPr/>
            </p:nvSpPr>
            <p:spPr>
              <a:xfrm>
                <a:off x="825773" y="1160112"/>
                <a:ext cx="10800170" cy="4333559"/>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2151112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t>12</a:t>
            </a:fld>
            <a:endParaRPr lang="en-US" dirty="0"/>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biểu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toán</a:t>
            </a:r>
            <a:endParaRPr lang="en-US" sz="28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D458EC7-7412-480F-B48F-AF1B8836FB23}"/>
              </a:ext>
            </a:extLst>
          </p:cNvPr>
          <p:cNvSpPr txBox="1"/>
          <p:nvPr/>
        </p:nvSpPr>
        <p:spPr>
          <a:xfrm>
            <a:off x="1828801" y="487936"/>
            <a:ext cx="9313816" cy="523220"/>
          </a:xfrm>
          <a:prstGeom prst="rect">
            <a:avLst/>
          </a:prstGeom>
          <a:noFill/>
        </p:spPr>
        <p:txBody>
          <a:bodyPr wrap="square" rtlCol="0">
            <a:spAutoFit/>
          </a:bodyPr>
          <a:lstStyle/>
          <a:p>
            <a:r>
              <a:rPr lang="en-US" sz="2800" dirty="0" err="1">
                <a:solidFill>
                  <a:schemeClr val="accent1"/>
                </a:solidFill>
                <a:latin typeface="Arial" panose="020B0604020202020204" pitchFamily="34" charset="0"/>
                <a:cs typeface="Arial" panose="020B0604020202020204" pitchFamily="34" charset="0"/>
              </a:rPr>
              <a:t>Cấu</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trúc</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Hiệp</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phương</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sai</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cho</a:t>
            </a:r>
            <a:r>
              <a:rPr lang="en-US" sz="2800" dirty="0">
                <a:solidFill>
                  <a:schemeClr val="accent1"/>
                </a:solidFill>
                <a:latin typeface="Arial" panose="020B0604020202020204" pitchFamily="34" charset="0"/>
                <a:cs typeface="Arial" panose="020B0604020202020204" pitchFamily="34" charset="0"/>
              </a:rPr>
              <a:t> </a:t>
            </a:r>
            <a:r>
              <a:rPr lang="vi-VN" sz="2800" dirty="0">
                <a:solidFill>
                  <a:schemeClr val="accent1"/>
                </a:solidFill>
                <a:latin typeface="Arial" panose="020B0604020202020204" pitchFamily="34" charset="0"/>
                <a:cs typeface="Arial" panose="020B0604020202020204" pitchFamily="34" charset="0"/>
              </a:rPr>
              <a:t>Mô hình nhân tố trực giao</a:t>
            </a:r>
            <a:endParaRPr lang="en-US" sz="2800" dirty="0">
              <a:solidFill>
                <a:schemeClr val="accent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2095AFA-026A-4866-87E9-A8046D5977FA}"/>
                  </a:ext>
                </a:extLst>
              </p:cNvPr>
              <p:cNvSpPr txBox="1"/>
              <p:nvPr/>
            </p:nvSpPr>
            <p:spPr>
              <a:xfrm>
                <a:off x="825773" y="1160112"/>
                <a:ext cx="10800170" cy="4430252"/>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rtlCol="0">
                <a:spAutoFit/>
              </a:bodyPr>
              <a:lstStyle/>
              <a:p>
                <a:pPr algn="ctr"/>
                <a:r>
                  <a:rPr lang="en-US" sz="2600" dirty="0" err="1">
                    <a:latin typeface="Arial" panose="020B0604020202020204" pitchFamily="34" charset="0"/>
                    <a:cs typeface="Arial" panose="020B0604020202020204" pitchFamily="34" charset="0"/>
                  </a:rPr>
                  <a:t>Cấu</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trúc</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hiệp</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phương</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sai</a:t>
                </a:r>
                <a:endParaRPr lang="en-US" sz="2600" dirty="0">
                  <a:latin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Times New Roman" panose="02020603050405020304" pitchFamily="18" charset="0"/>
                    <a:ea typeface="Yu Mincho" panose="020B0400000000000000" pitchFamily="18" charset="-128"/>
                    <a:cs typeface="Times New Roman" panose="02020603050405020304" pitchFamily="18" charset="0"/>
                  </a:rPr>
                  <a:t>1. </a:t>
                </a:r>
                <a14:m>
                  <m:oMath xmlns:m="http://schemas.openxmlformats.org/officeDocument/2006/math">
                    <m:r>
                      <a:rPr lang="en-US" sz="2800" i="1">
                        <a:effectLst/>
                        <a:latin typeface="Cambria Math" panose="02040503050406030204" pitchFamily="18" charset="0"/>
                        <a:ea typeface="Yu Mincho" panose="020B0400000000000000" pitchFamily="18" charset="-128"/>
                        <a:cs typeface="Times New Roman" panose="02020603050405020304" pitchFamily="18" charset="0"/>
                      </a:rPr>
                      <m:t>𝐶𝑜𝑣</m:t>
                    </m:r>
                    <m:d>
                      <m:dPr>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d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𝑿</m:t>
                        </m:r>
                      </m:e>
                    </m:d>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𝑳</m:t>
                    </m:r>
                    <m:sSup>
                      <m:sSupPr>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sSup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𝑳</m:t>
                        </m:r>
                      </m:e>
                      <m:sup>
                        <m:r>
                          <a:rPr lang="en-US" sz="2800" b="1" i="1">
                            <a:effectLst/>
                            <a:latin typeface="Cambria Math" panose="02040503050406030204" pitchFamily="18" charset="0"/>
                            <a:ea typeface="Yu Mincho" panose="020B0400000000000000" pitchFamily="18" charset="-128"/>
                            <a:cs typeface="Times New Roman" panose="02020603050405020304" pitchFamily="18" charset="0"/>
                          </a:rPr>
                          <m:t>′</m:t>
                        </m:r>
                      </m:sup>
                    </m:sSup>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𝝍</m:t>
                    </m:r>
                  </m:oMath>
                </a14:m>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Hay:</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Calibri" panose="020F0502020204030204" pitchFamily="34" charset="0"/>
                          <a:cs typeface="Times New Roman" panose="02020603050405020304" pitchFamily="18" charset="0"/>
                        </a:rPr>
                        <m:t>𝑉𝑎𝑟</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800" i="1">
                              <a:effectLst/>
                              <a:latin typeface="Cambria Math" panose="02040503050406030204" pitchFamily="18" charset="0"/>
                              <a:ea typeface="Calibri" panose="020F0502020204030204" pitchFamily="34" charset="0"/>
                              <a:cs typeface="Times New Roman" panose="02020603050405020304" pitchFamily="18" charset="0"/>
                            </a:rPr>
                            <m:t>2</m:t>
                          </m:r>
                        </m:sup>
                      </m:sSubSup>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𝑖𝑚</m:t>
                          </m:r>
                        </m:sub>
                        <m:sup>
                          <m:r>
                            <a:rPr lang="en-US" sz="2800" i="1">
                              <a:effectLst/>
                              <a:latin typeface="Cambria Math" panose="02040503050406030204" pitchFamily="18" charset="0"/>
                              <a:ea typeface="Calibri" panose="020F0502020204030204" pitchFamily="34" charset="0"/>
                              <a:cs typeface="Times New Roman" panose="02020603050405020304" pitchFamily="18" charset="0"/>
                            </a:rPr>
                            <m:t>2</m:t>
                          </m:r>
                        </m:sup>
                      </m:sSubSup>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𝜓</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oMath>
                    <m:oMath xmlns:m="http://schemas.openxmlformats.org/officeDocument/2006/math">
                      <m:r>
                        <a:rPr lang="en-US" sz="2800" i="1">
                          <a:effectLst/>
                          <a:latin typeface="Cambria Math" panose="02040503050406030204" pitchFamily="18" charset="0"/>
                          <a:ea typeface="Calibri" panose="020F0502020204030204" pitchFamily="34" charset="0"/>
                          <a:cs typeface="Times New Roman" panose="02020603050405020304" pitchFamily="18" charset="0"/>
                        </a:rPr>
                        <m:t>𝐶𝑜𝑣</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𝑘</m:t>
                              </m:r>
                            </m:sub>
                          </m:sSub>
                        </m:e>
                      </m:d>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800"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𝑘</m:t>
                          </m:r>
                          <m:r>
                            <a:rPr lang="en-US" sz="2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𝑖𝑚</m:t>
                          </m:r>
                        </m:sub>
                      </m:sSub>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𝑘𝑚</m:t>
                          </m:r>
                        </m:sub>
                      </m:sSub>
                    </m:oMath>
                  </m:oMathPara>
                </a14:m>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800" i="1">
                        <a:effectLst/>
                        <a:latin typeface="Cambria Math" panose="02040503050406030204" pitchFamily="18" charset="0"/>
                        <a:ea typeface="Calibri" panose="020F0502020204030204" pitchFamily="34" charset="0"/>
                        <a:cs typeface="Times New Roman" panose="02020603050405020304" pitchFamily="18" charset="0"/>
                      </a:rPr>
                      <m:t>𝐶𝑜𝑣</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𝑿</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b="1" i="1">
                            <a:effectLst/>
                            <a:latin typeface="Cambria Math" panose="02040503050406030204" pitchFamily="18" charset="0"/>
                            <a:ea typeface="Calibri" panose="020F0502020204030204" pitchFamily="34" charset="0"/>
                            <a:cs typeface="Times New Roman" panose="02020603050405020304" pitchFamily="18" charset="0"/>
                          </a:rPr>
                          <m:t>𝑭</m:t>
                        </m:r>
                      </m:e>
                    </m:d>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b="1" i="1">
                        <a:effectLst/>
                        <a:latin typeface="Cambria Math" panose="02040503050406030204" pitchFamily="18" charset="0"/>
                        <a:ea typeface="Calibri" panose="020F0502020204030204" pitchFamily="34" charset="0"/>
                        <a:cs typeface="Times New Roman" panose="02020603050405020304" pitchFamily="18" charset="0"/>
                      </a:rPr>
                      <m:t>𝑳</m:t>
                    </m:r>
                  </m:oMath>
                </a14:m>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Hay:</a:t>
                </a: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Calibri" panose="020F0502020204030204" pitchFamily="34" charset="0"/>
                          <a:cs typeface="Times New Roman" panose="02020603050405020304" pitchFamily="18" charset="0"/>
                        </a:rPr>
                        <m:t>𝐶𝑜𝑣</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𝑗</m:t>
                              </m:r>
                            </m:sub>
                          </m:sSub>
                        </m:e>
                      </m:d>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𝑖𝑗</m:t>
                          </m:r>
                        </m:sub>
                      </m:sSub>
                    </m:oMath>
                  </m:oMathPara>
                </a14:m>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4" name="TextBox 3">
                <a:extLst>
                  <a:ext uri="{FF2B5EF4-FFF2-40B4-BE49-F238E27FC236}">
                    <a16:creationId xmlns:a16="http://schemas.microsoft.com/office/drawing/2014/main" id="{72095AFA-026A-4866-87E9-A8046D5977FA}"/>
                  </a:ext>
                </a:extLst>
              </p:cNvPr>
              <p:cNvSpPr txBox="1">
                <a:spLocks noRot="1" noChangeAspect="1" noMove="1" noResize="1" noEditPoints="1" noAdjustHandles="1" noChangeArrowheads="1" noChangeShapeType="1" noTextEdit="1"/>
              </p:cNvSpPr>
              <p:nvPr/>
            </p:nvSpPr>
            <p:spPr>
              <a:xfrm>
                <a:off x="825773" y="1160112"/>
                <a:ext cx="10800170" cy="4430252"/>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393274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13</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biểu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toán</a:t>
            </a:r>
            <a:endParaRPr lang="en-US" sz="28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D458EC7-7412-480F-B48F-AF1B8836FB23}"/>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Kiểm</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tra</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cấu</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trúc</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hiệp</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phương</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sai</a:t>
            </a:r>
            <a:endParaRPr lang="en-US" sz="2800" dirty="0">
              <a:solidFill>
                <a:schemeClr val="accent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78E11C6-C488-4E2C-BB64-CEE4B079FFC8}"/>
                  </a:ext>
                </a:extLst>
              </p:cNvPr>
              <p:cNvSpPr txBox="1"/>
              <p:nvPr/>
            </p:nvSpPr>
            <p:spPr>
              <a:xfrm>
                <a:off x="1828801" y="1525237"/>
                <a:ext cx="9313816" cy="4826193"/>
              </a:xfrm>
              <a:prstGeom prst="rect">
                <a:avLst/>
              </a:prstGeom>
              <a:solidFill>
                <a:schemeClr val="accent6">
                  <a:lumMod val="40000"/>
                  <a:lumOff val="60000"/>
                </a:schemeClr>
              </a:solidFill>
              <a:effectLst>
                <a:outerShdw blurRad="50800" dist="38100" dir="5400000" algn="t" rotWithShape="0">
                  <a:prstClr val="black">
                    <a:alpha val="40000"/>
                  </a:prstClr>
                </a:outerShdw>
              </a:effectLst>
            </p:spPr>
            <p:txBody>
              <a:bodyPr wrap="square" rtlCol="0">
                <a:spAutoFit/>
              </a:bodyPr>
              <a:lstStyle/>
              <a:p>
                <a:pPr marL="0" marR="0">
                  <a:lnSpc>
                    <a:spcPct val="107000"/>
                  </a:lnSpc>
                  <a:spcBef>
                    <a:spcPts val="0"/>
                  </a:spcBef>
                  <a:spcAft>
                    <a:spcPts val="800"/>
                  </a:spcAft>
                </a:pPr>
                <a:r>
                  <a:rPr lang="en-US" sz="2200" dirty="0">
                    <a:effectLst/>
                    <a:latin typeface="Arial" panose="020B0604020202020204" pitchFamily="34" charset="0"/>
                    <a:ea typeface="Yu Mincho" panose="020B0400000000000000" pitchFamily="18" charset="-128"/>
                    <a:cs typeface="Arial" panose="020B0604020202020204" pitchFamily="34" charset="0"/>
                  </a:rPr>
                  <a:t>Xét ma </a:t>
                </a:r>
                <a:r>
                  <a:rPr lang="en-US" sz="2200" dirty="0" err="1">
                    <a:effectLst/>
                    <a:latin typeface="Arial" panose="020B0604020202020204" pitchFamily="34" charset="0"/>
                    <a:ea typeface="Yu Mincho" panose="020B0400000000000000" pitchFamily="18" charset="-128"/>
                    <a:cs typeface="Arial" panose="020B0604020202020204" pitchFamily="34" charset="0"/>
                  </a:rPr>
                  <a:t>trận</a:t>
                </a:r>
                <a:r>
                  <a:rPr lang="en-US" sz="2200" dirty="0">
                    <a:effectLst/>
                    <a:latin typeface="Arial" panose="020B0604020202020204" pitchFamily="34" charset="0"/>
                    <a:ea typeface="Yu Mincho" panose="020B0400000000000000" pitchFamily="18" charset="-128"/>
                    <a:cs typeface="Arial" panose="020B0604020202020204" pitchFamily="34" charset="0"/>
                  </a:rPr>
                  <a:t> </a:t>
                </a:r>
                <a:r>
                  <a:rPr lang="en-US" sz="2200" dirty="0" err="1">
                    <a:effectLst/>
                    <a:latin typeface="Arial" panose="020B0604020202020204" pitchFamily="34" charset="0"/>
                    <a:ea typeface="Yu Mincho" panose="020B0400000000000000" pitchFamily="18" charset="-128"/>
                    <a:cs typeface="Arial" panose="020B0604020202020204" pitchFamily="34" charset="0"/>
                  </a:rPr>
                  <a:t>hiệp</a:t>
                </a:r>
                <a:r>
                  <a:rPr lang="en-US" sz="2200" dirty="0">
                    <a:effectLst/>
                    <a:latin typeface="Arial" panose="020B0604020202020204" pitchFamily="34" charset="0"/>
                    <a:ea typeface="Yu Mincho" panose="020B0400000000000000" pitchFamily="18" charset="-128"/>
                    <a:cs typeface="Arial" panose="020B0604020202020204" pitchFamily="34" charset="0"/>
                  </a:rPr>
                  <a:t> </a:t>
                </a:r>
                <a:r>
                  <a:rPr lang="en-US" sz="2200" dirty="0" err="1">
                    <a:effectLst/>
                    <a:latin typeface="Arial" panose="020B0604020202020204" pitchFamily="34" charset="0"/>
                    <a:ea typeface="Yu Mincho" panose="020B0400000000000000" pitchFamily="18" charset="-128"/>
                    <a:cs typeface="Arial" panose="020B0604020202020204" pitchFamily="34" charset="0"/>
                  </a:rPr>
                  <a:t>phương</a:t>
                </a:r>
                <a:r>
                  <a:rPr lang="en-US" sz="2200" dirty="0">
                    <a:effectLst/>
                    <a:latin typeface="Arial" panose="020B0604020202020204" pitchFamily="34" charset="0"/>
                    <a:ea typeface="Yu Mincho" panose="020B0400000000000000" pitchFamily="18" charset="-128"/>
                    <a:cs typeface="Arial" panose="020B0604020202020204" pitchFamily="34" charset="0"/>
                  </a:rPr>
                  <a:t> </a:t>
                </a:r>
                <a:r>
                  <a:rPr lang="en-US" sz="2200" dirty="0" err="1">
                    <a:effectLst/>
                    <a:latin typeface="Arial" panose="020B0604020202020204" pitchFamily="34" charset="0"/>
                    <a:ea typeface="Yu Mincho" panose="020B0400000000000000" pitchFamily="18" charset="-128"/>
                    <a:cs typeface="Arial" panose="020B0604020202020204" pitchFamily="34" charset="0"/>
                  </a:rPr>
                  <a:t>sai</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2200" i="1">
                          <a:effectLst/>
                          <a:latin typeface="Cambria Math" panose="02040503050406030204" pitchFamily="18" charset="0"/>
                          <a:ea typeface="Yu Mincho" panose="020B0400000000000000" pitchFamily="18" charset="-128"/>
                          <a:cs typeface="Times New Roman" panose="02020603050405020304" pitchFamily="18" charset="0"/>
                        </a:rPr>
                        <m:t>∑=</m:t>
                      </m:r>
                      <m:d>
                        <m:dPr>
                          <m:begChr m:val="["/>
                          <m:endChr m:val="]"/>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dP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19</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30</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30</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57</m:t>
                                      </m:r>
                                    </m:e>
                                  </m:mr>
                                </m:m>
                              </m:e>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2</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12</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5</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23</m:t>
                                      </m:r>
                                    </m:e>
                                  </m:mr>
                                </m:m>
                              </m:e>
                            </m:mr>
                            <m:m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2</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5</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12</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23</m:t>
                                      </m:r>
                                    </m:e>
                                  </m:mr>
                                </m:m>
                              </m:e>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38</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47</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47</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68</m:t>
                                      </m:r>
                                    </m:e>
                                  </m:mr>
                                </m:m>
                              </m:e>
                            </m:mr>
                          </m:m>
                        </m:e>
                      </m:d>
                    </m:oMath>
                  </m:oMathPara>
                </a14:m>
                <a:endParaRPr lang="en-US" sz="2200" dirty="0">
                  <a:latin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2200" dirty="0">
                    <a:effectLst/>
                    <a:latin typeface="Arial" panose="020B0604020202020204" pitchFamily="34" charset="0"/>
                    <a:ea typeface="Yu Mincho" panose="020B0400000000000000" pitchFamily="18" charset="-128"/>
                    <a:cs typeface="Arial" panose="020B0604020202020204" pitchFamily="34" charset="0"/>
                  </a:rPr>
                  <a:t>Ta </a:t>
                </a:r>
                <a:r>
                  <a:rPr lang="en-US" sz="2200" dirty="0" err="1">
                    <a:effectLst/>
                    <a:latin typeface="Arial" panose="020B0604020202020204" pitchFamily="34" charset="0"/>
                    <a:ea typeface="Yu Mincho" panose="020B0400000000000000" pitchFamily="18" charset="-128"/>
                    <a:cs typeface="Arial" panose="020B0604020202020204" pitchFamily="34" charset="0"/>
                  </a:rPr>
                  <a:t>sẽ</a:t>
                </a:r>
                <a:r>
                  <a:rPr lang="en-US" sz="2200" dirty="0">
                    <a:effectLst/>
                    <a:latin typeface="Arial" panose="020B0604020202020204" pitchFamily="34" charset="0"/>
                    <a:ea typeface="Yu Mincho" panose="020B0400000000000000" pitchFamily="18" charset="-128"/>
                    <a:cs typeface="Arial" panose="020B0604020202020204" pitchFamily="34" charset="0"/>
                  </a:rPr>
                  <a:t> </a:t>
                </a:r>
                <a:r>
                  <a:rPr lang="en-US" sz="2200" dirty="0" err="1">
                    <a:effectLst/>
                    <a:latin typeface="Arial" panose="020B0604020202020204" pitchFamily="34" charset="0"/>
                    <a:ea typeface="Yu Mincho" panose="020B0400000000000000" pitchFamily="18" charset="-128"/>
                    <a:cs typeface="Arial" panose="020B0604020202020204" pitchFamily="34" charset="0"/>
                  </a:rPr>
                  <a:t>đưa</a:t>
                </a:r>
                <a:r>
                  <a:rPr lang="en-US" sz="2200" dirty="0">
                    <a:effectLst/>
                    <a:latin typeface="Arial" panose="020B0604020202020204" pitchFamily="34" charset="0"/>
                    <a:ea typeface="Yu Mincho" panose="020B0400000000000000" pitchFamily="18" charset="-128"/>
                    <a:cs typeface="Arial" panose="020B0604020202020204" pitchFamily="34" charset="0"/>
                  </a:rPr>
                  <a:t> ma </a:t>
                </a:r>
                <a:r>
                  <a:rPr lang="en-US" sz="2200" dirty="0" err="1">
                    <a:effectLst/>
                    <a:latin typeface="Arial" panose="020B0604020202020204" pitchFamily="34" charset="0"/>
                    <a:ea typeface="Yu Mincho" panose="020B0400000000000000" pitchFamily="18" charset="-128"/>
                    <a:cs typeface="Arial" panose="020B0604020202020204" pitchFamily="34" charset="0"/>
                  </a:rPr>
                  <a:t>trận</a:t>
                </a:r>
                <a:r>
                  <a:rPr lang="en-US" sz="2200" dirty="0">
                    <a:effectLst/>
                    <a:latin typeface="Arial" panose="020B0604020202020204" pitchFamily="34" charset="0"/>
                    <a:ea typeface="Yu Mincho" panose="020B0400000000000000" pitchFamily="18" charset="-128"/>
                    <a:cs typeface="Arial" panose="020B0604020202020204" pitchFamily="34" charset="0"/>
                  </a:rPr>
                  <a:t> </a:t>
                </a:r>
                <a:r>
                  <a:rPr lang="en-US" sz="2200" dirty="0" err="1">
                    <a:effectLst/>
                    <a:latin typeface="Arial" panose="020B0604020202020204" pitchFamily="34" charset="0"/>
                    <a:ea typeface="Yu Mincho" panose="020B0400000000000000" pitchFamily="18" charset="-128"/>
                    <a:cs typeface="Arial" panose="020B0604020202020204" pitchFamily="34" charset="0"/>
                  </a:rPr>
                  <a:t>hiệp</a:t>
                </a:r>
                <a:r>
                  <a:rPr lang="en-US" sz="2200" dirty="0">
                    <a:effectLst/>
                    <a:latin typeface="Arial" panose="020B0604020202020204" pitchFamily="34" charset="0"/>
                    <a:ea typeface="Yu Mincho" panose="020B0400000000000000" pitchFamily="18" charset="-128"/>
                    <a:cs typeface="Arial" panose="020B0604020202020204" pitchFamily="34" charset="0"/>
                  </a:rPr>
                  <a:t> </a:t>
                </a:r>
                <a:r>
                  <a:rPr lang="en-US" sz="2200" dirty="0" err="1">
                    <a:effectLst/>
                    <a:latin typeface="Arial" panose="020B0604020202020204" pitchFamily="34" charset="0"/>
                    <a:ea typeface="Yu Mincho" panose="020B0400000000000000" pitchFamily="18" charset="-128"/>
                    <a:cs typeface="Arial" panose="020B0604020202020204" pitchFamily="34" charset="0"/>
                  </a:rPr>
                  <a:t>phương</a:t>
                </a:r>
                <a:r>
                  <a:rPr lang="en-US" sz="2200" dirty="0">
                    <a:effectLst/>
                    <a:latin typeface="Arial" panose="020B0604020202020204" pitchFamily="34" charset="0"/>
                    <a:ea typeface="Yu Mincho" panose="020B0400000000000000" pitchFamily="18" charset="-128"/>
                    <a:cs typeface="Arial" panose="020B0604020202020204" pitchFamily="34" charset="0"/>
                  </a:rPr>
                  <a:t> </a:t>
                </a:r>
                <a:r>
                  <a:rPr lang="en-US" sz="2200" dirty="0" err="1">
                    <a:effectLst/>
                    <a:latin typeface="Arial" panose="020B0604020202020204" pitchFamily="34" charset="0"/>
                    <a:ea typeface="Yu Mincho" panose="020B0400000000000000" pitchFamily="18" charset="-128"/>
                    <a:cs typeface="Arial" panose="020B0604020202020204" pitchFamily="34" charset="0"/>
                  </a:rPr>
                  <a:t>sai</a:t>
                </a:r>
                <a:r>
                  <a:rPr lang="en-US" sz="2200" dirty="0">
                    <a:effectLst/>
                    <a:latin typeface="Arial" panose="020B0604020202020204" pitchFamily="34" charset="0"/>
                    <a:ea typeface="Yu Mincho" panose="020B0400000000000000" pitchFamily="18" charset="-128"/>
                    <a:cs typeface="Arial" panose="020B0604020202020204" pitchFamily="34" charset="0"/>
                  </a:rPr>
                  <a:t> </a:t>
                </a:r>
                <a:r>
                  <a:rPr lang="en-US" sz="2200" dirty="0" err="1">
                    <a:effectLst/>
                    <a:latin typeface="Arial" panose="020B0604020202020204" pitchFamily="34" charset="0"/>
                    <a:ea typeface="Yu Mincho" panose="020B0400000000000000" pitchFamily="18" charset="-128"/>
                    <a:cs typeface="Arial" panose="020B0604020202020204" pitchFamily="34" charset="0"/>
                  </a:rPr>
                  <a:t>về</a:t>
                </a:r>
                <a:r>
                  <a:rPr lang="en-US" sz="2200" dirty="0">
                    <a:effectLst/>
                    <a:latin typeface="Arial" panose="020B0604020202020204" pitchFamily="34" charset="0"/>
                    <a:ea typeface="Yu Mincho" panose="020B0400000000000000" pitchFamily="18" charset="-128"/>
                    <a:cs typeface="Arial" panose="020B0604020202020204" pitchFamily="34" charset="0"/>
                  </a:rPr>
                  <a:t> </a:t>
                </a:r>
                <a:r>
                  <a:rPr lang="en-US" sz="2200" dirty="0" err="1">
                    <a:effectLst/>
                    <a:latin typeface="Arial" panose="020B0604020202020204" pitchFamily="34" charset="0"/>
                    <a:ea typeface="Yu Mincho" panose="020B0400000000000000" pitchFamily="18" charset="-128"/>
                    <a:cs typeface="Arial" panose="020B0604020202020204" pitchFamily="34" charset="0"/>
                  </a:rPr>
                  <a:t>dạng</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2200" b="1" i="1">
                          <a:effectLst/>
                          <a:latin typeface="Cambria Math" panose="02040503050406030204" pitchFamily="18" charset="0"/>
                          <a:ea typeface="Yu Mincho" panose="020B0400000000000000" pitchFamily="18" charset="-128"/>
                          <a:cs typeface="Times New Roman" panose="02020603050405020304" pitchFamily="18" charset="0"/>
                        </a:rPr>
                        <m:t>∑</m:t>
                      </m:r>
                      <m:r>
                        <a:rPr lang="en-US" sz="2200" i="1">
                          <a:effectLst/>
                          <a:latin typeface="Cambria Math" panose="02040503050406030204" pitchFamily="18" charset="0"/>
                          <a:ea typeface="Yu Mincho" panose="020B0400000000000000" pitchFamily="18" charset="-128"/>
                          <a:cs typeface="Times New Roman" panose="02020603050405020304" pitchFamily="18" charset="0"/>
                        </a:rPr>
                        <m:t>=</m:t>
                      </m:r>
                      <m:r>
                        <a:rPr lang="en-US" sz="2200" b="1" i="1">
                          <a:effectLst/>
                          <a:latin typeface="Cambria Math" panose="02040503050406030204" pitchFamily="18" charset="0"/>
                          <a:ea typeface="Yu Mincho" panose="020B0400000000000000" pitchFamily="18" charset="-128"/>
                          <a:cs typeface="Times New Roman" panose="02020603050405020304" pitchFamily="18" charset="0"/>
                        </a:rPr>
                        <m:t>𝑳</m:t>
                      </m:r>
                      <m:sSup>
                        <m:sSupPr>
                          <m:ctrlPr>
                            <a:rPr lang="en-US" sz="2200" b="1" i="1">
                              <a:effectLst/>
                              <a:latin typeface="Cambria Math" panose="02040503050406030204" pitchFamily="18" charset="0"/>
                              <a:ea typeface="Yu Mincho" panose="020B0400000000000000" pitchFamily="18" charset="-128"/>
                              <a:cs typeface="Times New Roman" panose="02020603050405020304" pitchFamily="18" charset="0"/>
                            </a:rPr>
                          </m:ctrlPr>
                        </m:sSupPr>
                        <m:e>
                          <m:r>
                            <a:rPr lang="en-US" sz="2200" b="1" i="1">
                              <a:effectLst/>
                              <a:latin typeface="Cambria Math" panose="02040503050406030204" pitchFamily="18" charset="0"/>
                              <a:ea typeface="Yu Mincho" panose="020B0400000000000000" pitchFamily="18" charset="-128"/>
                              <a:cs typeface="Times New Roman" panose="02020603050405020304" pitchFamily="18" charset="0"/>
                            </a:rPr>
                            <m:t>𝑳</m:t>
                          </m:r>
                        </m:e>
                        <m:sup>
                          <m:r>
                            <a:rPr lang="en-US" sz="2200" b="1" i="1">
                              <a:effectLst/>
                              <a:latin typeface="Cambria Math" panose="02040503050406030204" pitchFamily="18" charset="0"/>
                              <a:ea typeface="Yu Mincho" panose="020B0400000000000000" pitchFamily="18" charset="-128"/>
                              <a:cs typeface="Times New Roman" panose="02020603050405020304" pitchFamily="18" charset="0"/>
                            </a:rPr>
                            <m:t>′</m:t>
                          </m:r>
                        </m:sup>
                      </m:sSup>
                      <m:r>
                        <a:rPr lang="en-US" sz="2200" i="1">
                          <a:effectLst/>
                          <a:latin typeface="Cambria Math" panose="02040503050406030204" pitchFamily="18" charset="0"/>
                          <a:ea typeface="Yu Mincho" panose="020B0400000000000000" pitchFamily="18" charset="-128"/>
                          <a:cs typeface="Times New Roman" panose="02020603050405020304" pitchFamily="18" charset="0"/>
                        </a:rPr>
                        <m:t>+</m:t>
                      </m:r>
                      <m:r>
                        <a:rPr lang="en-US" sz="2200" b="1" i="1">
                          <a:effectLst/>
                          <a:latin typeface="Cambria Math" panose="02040503050406030204" pitchFamily="18" charset="0"/>
                          <a:ea typeface="Yu Mincho" panose="020B0400000000000000" pitchFamily="18" charset="-128"/>
                          <a:cs typeface="Times New Roman" panose="02020603050405020304" pitchFamily="18" charset="0"/>
                        </a:rPr>
                        <m:t>𝝍</m:t>
                      </m:r>
                    </m:oMath>
                  </m:oMathPara>
                </a14:m>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200" dirty="0">
                    <a:effectLst/>
                    <a:latin typeface="Arial" panose="020B0604020202020204" pitchFamily="34" charset="0"/>
                    <a:ea typeface="Yu Mincho" panose="020B0400000000000000" pitchFamily="18" charset="-128"/>
                    <a:cs typeface="Arial" panose="020B0604020202020204" pitchFamily="34" charset="0"/>
                  </a:rPr>
                  <a:t>Thật </a:t>
                </a:r>
                <a:r>
                  <a:rPr lang="en-US" sz="2200" dirty="0" err="1">
                    <a:effectLst/>
                    <a:latin typeface="Arial" panose="020B0604020202020204" pitchFamily="34" charset="0"/>
                    <a:ea typeface="Yu Mincho" panose="020B0400000000000000" pitchFamily="18" charset="-128"/>
                    <a:cs typeface="Arial" panose="020B0604020202020204" pitchFamily="34" charset="0"/>
                  </a:rPr>
                  <a:t>vậy</a:t>
                </a:r>
                <a:r>
                  <a:rPr lang="en-US" sz="2200" dirty="0">
                    <a:effectLst/>
                    <a:latin typeface="Arial" panose="020B0604020202020204" pitchFamily="34" charset="0"/>
                    <a:ea typeface="Yu Mincho" panose="020B0400000000000000" pitchFamily="18" charset="-128"/>
                    <a:cs typeface="Arial" panose="020B0604020202020204" pitchFamily="34" charset="0"/>
                  </a:rPr>
                  <a:t>,</a:t>
                </a:r>
                <a:endParaRPr lang="en-US" sz="22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d>
                        <m:dPr>
                          <m:begChr m:val="["/>
                          <m:endChr m:val="]"/>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dP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19</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30</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30</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57</m:t>
                                      </m:r>
                                    </m:e>
                                  </m:mr>
                                </m:m>
                              </m:e>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2</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12</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5</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23</m:t>
                                      </m:r>
                                    </m:e>
                                  </m:mr>
                                </m:m>
                              </m:e>
                            </m:mr>
                            <m:m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2</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5</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12</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23</m:t>
                                      </m:r>
                                    </m:e>
                                  </m:mr>
                                </m:m>
                              </m:e>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38</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47</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47</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68</m:t>
                                      </m:r>
                                    </m:e>
                                  </m:mr>
                                </m:m>
                              </m:e>
                            </m:mr>
                          </m:m>
                        </m:e>
                      </m:d>
                      <m:r>
                        <a:rPr lang="en-US" sz="2200" i="1">
                          <a:effectLst/>
                          <a:latin typeface="Cambria Math" panose="02040503050406030204" pitchFamily="18" charset="0"/>
                          <a:ea typeface="Yu Mincho" panose="020B0400000000000000" pitchFamily="18" charset="-128"/>
                          <a:cs typeface="Times New Roman" panose="02020603050405020304" pitchFamily="18" charset="0"/>
                        </a:rPr>
                        <m:t>=</m:t>
                      </m:r>
                      <m:d>
                        <m:dPr>
                          <m:begChr m:val="["/>
                          <m:endChr m:val="]"/>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dP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1"/>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4</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7</m:t>
                                      </m:r>
                                    </m:e>
                                  </m:mr>
                                </m:m>
                              </m:e>
                              <m:e>
                                <m:m>
                                  <m:mPr>
                                    <m:mcs>
                                      <m:mc>
                                        <m:mcPr>
                                          <m:count m:val="1"/>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1</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2</m:t>
                                      </m:r>
                                    </m:e>
                                  </m:mr>
                                </m:m>
                              </m:e>
                            </m:mr>
                            <m:mr>
                              <m:e>
                                <m:m>
                                  <m:mPr>
                                    <m:mcs>
                                      <m:mc>
                                        <m:mcPr>
                                          <m:count m:val="1"/>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−1</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1</m:t>
                                      </m:r>
                                    </m:e>
                                  </m:mr>
                                </m:m>
                              </m:e>
                              <m:e>
                                <m:m>
                                  <m:mPr>
                                    <m:mcs>
                                      <m:mc>
                                        <m:mcPr>
                                          <m:count m:val="1"/>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6</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8</m:t>
                                      </m:r>
                                    </m:e>
                                  </m:mr>
                                </m:m>
                              </m:e>
                            </m:mr>
                          </m:m>
                        </m:e>
                      </m:d>
                      <m:d>
                        <m:dPr>
                          <m:begChr m:val="["/>
                          <m:endChr m:val="]"/>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dP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4</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7</m:t>
                                      </m:r>
                                    </m:e>
                                  </m:mr>
                                </m:m>
                              </m:e>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−1</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1</m:t>
                                      </m:r>
                                    </m:e>
                                  </m:mr>
                                </m:m>
                              </m:e>
                            </m:mr>
                            <m:m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1</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2</m:t>
                                      </m:r>
                                    </m:e>
                                  </m:mr>
                                </m:m>
                              </m:e>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6</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8</m:t>
                                      </m:r>
                                    </m:e>
                                  </m:mr>
                                </m:m>
                              </m:e>
                            </m:mr>
                          </m:m>
                        </m:e>
                      </m:d>
                      <m:r>
                        <a:rPr lang="en-US" sz="2200" i="1">
                          <a:effectLst/>
                          <a:latin typeface="Cambria Math" panose="02040503050406030204" pitchFamily="18" charset="0"/>
                          <a:ea typeface="Yu Mincho" panose="020B0400000000000000" pitchFamily="18" charset="-128"/>
                          <a:cs typeface="Times New Roman" panose="02020603050405020304" pitchFamily="18" charset="0"/>
                        </a:rPr>
                        <m:t>+</m:t>
                      </m:r>
                      <m:d>
                        <m:dPr>
                          <m:begChr m:val="["/>
                          <m:endChr m:val="]"/>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dP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2</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4</m:t>
                                      </m:r>
                                    </m:e>
                                  </m:mr>
                                </m:m>
                              </m:e>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mr>
                                </m:m>
                              </m:e>
                            </m:mr>
                            <m:m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mr>
                                </m:m>
                              </m:e>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1</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3</m:t>
                                      </m:r>
                                    </m:e>
                                  </m:mr>
                                </m:m>
                              </m:e>
                            </m:mr>
                          </m:m>
                        </m:e>
                      </m:d>
                    </m:oMath>
                  </m:oMathPara>
                </a14:m>
                <a:endParaRPr lang="en-US" sz="22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2" name="TextBox 1">
                <a:extLst>
                  <a:ext uri="{FF2B5EF4-FFF2-40B4-BE49-F238E27FC236}">
                    <a16:creationId xmlns:a16="http://schemas.microsoft.com/office/drawing/2014/main" id="{078E11C6-C488-4E2C-BB64-CEE4B079FFC8}"/>
                  </a:ext>
                </a:extLst>
              </p:cNvPr>
              <p:cNvSpPr txBox="1">
                <a:spLocks noRot="1" noChangeAspect="1" noMove="1" noResize="1" noEditPoints="1" noAdjustHandles="1" noChangeArrowheads="1" noChangeShapeType="1" noTextEdit="1"/>
              </p:cNvSpPr>
              <p:nvPr/>
            </p:nvSpPr>
            <p:spPr>
              <a:xfrm>
                <a:off x="1828801" y="1525237"/>
                <a:ext cx="9313816" cy="4826193"/>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3" name="TextBox 2">
            <a:extLst>
              <a:ext uri="{FF2B5EF4-FFF2-40B4-BE49-F238E27FC236}">
                <a16:creationId xmlns:a16="http://schemas.microsoft.com/office/drawing/2014/main" id="{761F6AA9-A22A-4B12-B6B7-F21180213003}"/>
              </a:ext>
            </a:extLst>
          </p:cNvPr>
          <p:cNvSpPr txBox="1"/>
          <p:nvPr/>
        </p:nvSpPr>
        <p:spPr>
          <a:xfrm>
            <a:off x="3078480" y="1002017"/>
            <a:ext cx="6544491" cy="461665"/>
          </a:xfrm>
          <a:prstGeom prst="rect">
            <a:avLst/>
          </a:prstGeom>
          <a:noFill/>
        </p:spPr>
        <p:txBody>
          <a:bodyPr wrap="square" rtlCol="0">
            <a:spAutoFit/>
          </a:bodyPr>
          <a:lstStyle/>
          <a:p>
            <a:r>
              <a:rPr lang="en-US" sz="2400" dirty="0" err="1">
                <a:latin typeface="Arial" panose="020B0604020202020204" pitchFamily="34" charset="0"/>
                <a:cs typeface="Arial" panose="020B0604020202020204" pitchFamily="34" charset="0"/>
              </a:rPr>
              <a:t>Cấu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trúc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đúng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lại</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84908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14</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biểu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toán</a:t>
            </a:r>
            <a:endParaRPr lang="en-US" sz="28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D458EC7-7412-480F-B48F-AF1B8836FB23}"/>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Kiểm</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tra</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cấu</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trúc</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hiệp</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phương</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sai</a:t>
            </a:r>
            <a:endParaRPr lang="en-US" sz="2800" dirty="0">
              <a:solidFill>
                <a:schemeClr val="accent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78E11C6-C488-4E2C-BB64-CEE4B079FFC8}"/>
                  </a:ext>
                </a:extLst>
              </p:cNvPr>
              <p:cNvSpPr txBox="1"/>
              <p:nvPr/>
            </p:nvSpPr>
            <p:spPr>
              <a:xfrm>
                <a:off x="1099458" y="964965"/>
                <a:ext cx="10343606" cy="5806911"/>
              </a:xfrm>
              <a:prstGeom prst="rect">
                <a:avLst/>
              </a:prstGeom>
              <a:solidFill>
                <a:schemeClr val="accent6">
                  <a:lumMod val="40000"/>
                  <a:lumOff val="60000"/>
                </a:schemeClr>
              </a:solidFill>
              <a:effectLst>
                <a:outerShdw blurRad="50800" dist="38100" dir="5400000" algn="t" rotWithShape="0">
                  <a:prstClr val="black">
                    <a:alpha val="40000"/>
                  </a:prstClr>
                </a:outerShdw>
              </a:effectLst>
            </p:spPr>
            <p:txBody>
              <a:bodyPr wrap="square" rtlCol="0">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2200" b="0" i="1" smtClean="0">
                          <a:effectLst/>
                          <a:latin typeface="Cambria Math" panose="02040503050406030204" pitchFamily="18" charset="0"/>
                          <a:ea typeface="Yu Mincho" panose="020B0400000000000000" pitchFamily="18" charset="-128"/>
                          <a:cs typeface="Times New Roman" panose="02020603050405020304" pitchFamily="18" charset="0"/>
                        </a:rPr>
                        <m:t>𝐿</m:t>
                      </m:r>
                      <m:r>
                        <a:rPr lang="en-US" sz="2200" i="1" smtClean="0">
                          <a:effectLst/>
                          <a:latin typeface="Cambria Math" panose="02040503050406030204" pitchFamily="18" charset="0"/>
                          <a:ea typeface="Yu Mincho" panose="020B0400000000000000" pitchFamily="18" charset="-128"/>
                          <a:cs typeface="Times New Roman" panose="02020603050405020304" pitchFamily="18" charset="0"/>
                        </a:rPr>
                        <m:t>=</m:t>
                      </m:r>
                      <m:d>
                        <m:dPr>
                          <m:begChr m:val="["/>
                          <m:endChr m:val="]"/>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dP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1"/>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sSub>
                                        <m:sSub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𝑙</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11</m:t>
                                          </m:r>
                                        </m:sub>
                                      </m:sSub>
                                    </m:e>
                                  </m:mr>
                                  <m:mr>
                                    <m:e>
                                      <m:sSub>
                                        <m:sSub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𝑙</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21</m:t>
                                          </m:r>
                                        </m:sub>
                                      </m:sSub>
                                    </m:e>
                                  </m:mr>
                                </m:m>
                              </m:e>
                              <m:e>
                                <m:m>
                                  <m:mPr>
                                    <m:mcs>
                                      <m:mc>
                                        <m:mcPr>
                                          <m:count m:val="1"/>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sSub>
                                        <m:sSub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𝑙</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12</m:t>
                                          </m:r>
                                        </m:sub>
                                      </m:sSub>
                                    </m:e>
                                  </m:mr>
                                  <m:mr>
                                    <m:e>
                                      <m:sSub>
                                        <m:sSub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𝑙</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22</m:t>
                                          </m:r>
                                        </m:sub>
                                      </m:sSub>
                                    </m:e>
                                  </m:mr>
                                </m:m>
                              </m:e>
                            </m:mr>
                            <m:mr>
                              <m:e>
                                <m:m>
                                  <m:mPr>
                                    <m:mcs>
                                      <m:mc>
                                        <m:mcPr>
                                          <m:count m:val="1"/>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sSub>
                                        <m:sSub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𝑙</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31</m:t>
                                          </m:r>
                                        </m:sub>
                                      </m:sSub>
                                    </m:e>
                                  </m:mr>
                                  <m:mr>
                                    <m:e>
                                      <m:sSub>
                                        <m:sSub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𝑙</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41</m:t>
                                          </m:r>
                                        </m:sub>
                                      </m:sSub>
                                    </m:e>
                                  </m:mr>
                                </m:m>
                              </m:e>
                              <m:e>
                                <m:m>
                                  <m:mPr>
                                    <m:mcs>
                                      <m:mc>
                                        <m:mcPr>
                                          <m:count m:val="1"/>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sSub>
                                        <m:sSub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𝑙</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32</m:t>
                                          </m:r>
                                        </m:sub>
                                      </m:sSub>
                                    </m:e>
                                  </m:mr>
                                  <m:mr>
                                    <m:e>
                                      <m:sSub>
                                        <m:sSub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𝑙</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42</m:t>
                                          </m:r>
                                        </m:sub>
                                      </m:sSub>
                                    </m:e>
                                  </m:mr>
                                </m:m>
                              </m:e>
                            </m:mr>
                          </m:m>
                        </m:e>
                      </m:d>
                      <m:r>
                        <a:rPr lang="en-US" sz="2200" i="1">
                          <a:effectLst/>
                          <a:latin typeface="Cambria Math" panose="02040503050406030204" pitchFamily="18" charset="0"/>
                          <a:ea typeface="Yu Mincho" panose="020B0400000000000000" pitchFamily="18" charset="-128"/>
                          <a:cs typeface="Times New Roman" panose="02020603050405020304" pitchFamily="18" charset="0"/>
                        </a:rPr>
                        <m:t>=</m:t>
                      </m:r>
                      <m:d>
                        <m:dPr>
                          <m:begChr m:val="["/>
                          <m:endChr m:val="]"/>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dP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1"/>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4</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7</m:t>
                                      </m:r>
                                    </m:e>
                                  </m:mr>
                                </m:m>
                              </m:e>
                              <m:e>
                                <m:m>
                                  <m:mPr>
                                    <m:mcs>
                                      <m:mc>
                                        <m:mcPr>
                                          <m:count m:val="1"/>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1</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2</m:t>
                                      </m:r>
                                    </m:e>
                                  </m:mr>
                                </m:m>
                              </m:e>
                            </m:mr>
                            <m:mr>
                              <m:e>
                                <m:m>
                                  <m:mPr>
                                    <m:mcs>
                                      <m:mc>
                                        <m:mcPr>
                                          <m:count m:val="1"/>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−1</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1</m:t>
                                      </m:r>
                                    </m:e>
                                  </m:mr>
                                </m:m>
                              </m:e>
                              <m:e>
                                <m:m>
                                  <m:mPr>
                                    <m:mcs>
                                      <m:mc>
                                        <m:mcPr>
                                          <m:count m:val="1"/>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6</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8</m:t>
                                      </m:r>
                                    </m:e>
                                  </m:mr>
                                </m:m>
                              </m:e>
                            </m:mr>
                          </m:m>
                        </m:e>
                      </m:d>
                      <m:r>
                        <a:rPr lang="en-US" sz="2200" i="1">
                          <a:effectLst/>
                          <a:latin typeface="Cambria Math" panose="02040503050406030204" pitchFamily="18" charset="0"/>
                          <a:ea typeface="Yu Mincho" panose="020B0400000000000000" pitchFamily="18" charset="-128"/>
                          <a:cs typeface="Times New Roman" panose="02020603050405020304" pitchFamily="18" charset="0"/>
                        </a:rPr>
                        <m:t>,</m:t>
                      </m:r>
                    </m:oMath>
                  </m:oMathPara>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2200" i="1">
                          <a:effectLst/>
                          <a:latin typeface="Cambria Math" panose="02040503050406030204" pitchFamily="18" charset="0"/>
                          <a:ea typeface="Yu Mincho" panose="020B0400000000000000" pitchFamily="18" charset="-128"/>
                          <a:cs typeface="Times New Roman" panose="02020603050405020304" pitchFamily="18" charset="0"/>
                        </a:rPr>
                        <m:t>𝜓</m:t>
                      </m:r>
                      <m:r>
                        <a:rPr lang="en-US" sz="2200" i="1">
                          <a:effectLst/>
                          <a:latin typeface="Cambria Math" panose="02040503050406030204" pitchFamily="18" charset="0"/>
                          <a:ea typeface="Yu Mincho" panose="020B0400000000000000" pitchFamily="18" charset="-128"/>
                          <a:cs typeface="Times New Roman" panose="02020603050405020304" pitchFamily="18" charset="0"/>
                        </a:rPr>
                        <m:t>=</m:t>
                      </m:r>
                      <m:d>
                        <m:dPr>
                          <m:begChr m:val="["/>
                          <m:endChr m:val="]"/>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dP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sSub>
                                        <m:sSub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𝜓</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1</m:t>
                                          </m:r>
                                        </m:sub>
                                      </m:sSub>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e>
                                      <m:sSub>
                                        <m:sSub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𝜓</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2</m:t>
                                          </m:r>
                                        </m:sub>
                                      </m:sSub>
                                    </m:e>
                                  </m:mr>
                                </m:m>
                              </m:e>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mr>
                                </m:m>
                              </m:e>
                            </m:mr>
                            <m:m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mr>
                                </m:m>
                              </m:e>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sSub>
                                        <m:sSub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𝜓</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3</m:t>
                                          </m:r>
                                        </m:sub>
                                      </m:sSub>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e>
                                      <m:sSub>
                                        <m:sSub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𝜓</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4</m:t>
                                          </m:r>
                                        </m:sub>
                                      </m:sSub>
                                    </m:e>
                                  </m:mr>
                                </m:m>
                              </m:e>
                            </m:mr>
                          </m:m>
                        </m:e>
                      </m:d>
                      <m:r>
                        <a:rPr lang="en-US" sz="2200" i="1">
                          <a:effectLst/>
                          <a:latin typeface="Cambria Math" panose="02040503050406030204" pitchFamily="18" charset="0"/>
                          <a:ea typeface="Yu Mincho" panose="020B0400000000000000" pitchFamily="18" charset="-128"/>
                          <a:cs typeface="Times New Roman" panose="02020603050405020304" pitchFamily="18" charset="0"/>
                        </a:rPr>
                        <m:t>=</m:t>
                      </m:r>
                      <m:d>
                        <m:dPr>
                          <m:begChr m:val="["/>
                          <m:endChr m:val="]"/>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dP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2</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4</m:t>
                                      </m:r>
                                    </m:e>
                                  </m:mr>
                                </m:m>
                              </m:e>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mr>
                                </m:m>
                              </m:e>
                            </m:mr>
                            <m:mr>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mr>
                                </m:m>
                              </m:e>
                              <m:e>
                                <m:m>
                                  <m:mPr>
                                    <m:mcs>
                                      <m:mc>
                                        <m:mcPr>
                                          <m:count m:val="2"/>
                                          <m:mcJc m:val="center"/>
                                        </m:mcPr>
                                      </m:mc>
                                    </m:mcs>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1</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mr>
                                  <m:m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0</m:t>
                                      </m:r>
                                    </m:e>
                                    <m:e>
                                      <m:r>
                                        <a:rPr lang="en-US" sz="2200" i="1">
                                          <a:effectLst/>
                                          <a:latin typeface="Cambria Math" panose="02040503050406030204" pitchFamily="18" charset="0"/>
                                          <a:ea typeface="Yu Mincho" panose="020B0400000000000000" pitchFamily="18" charset="-128"/>
                                          <a:cs typeface="Times New Roman" panose="02020603050405020304" pitchFamily="18" charset="0"/>
                                        </a:rPr>
                                        <m:t>3</m:t>
                                      </m:r>
                                    </m:e>
                                  </m:mr>
                                </m:m>
                              </m:e>
                            </m:mr>
                          </m:m>
                        </m:e>
                      </m:d>
                    </m:oMath>
                  </m:oMathPara>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Từ</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(2.6), ta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có</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thể</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tính</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phần</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chung</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(communality)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của</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14:m>
                  <m:oMath xmlns:m="http://schemas.openxmlformats.org/officeDocument/2006/math">
                    <m:sSub>
                      <m:sSub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𝑋</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1</m:t>
                        </m:r>
                      </m:sub>
                    </m:sSub>
                  </m:oMath>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Sup>
                        <m:sSubSup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Sup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h</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1</m:t>
                          </m:r>
                        </m:sub>
                        <m:sup>
                          <m:r>
                            <a:rPr lang="en-US" sz="2200" i="1">
                              <a:effectLst/>
                              <a:latin typeface="Cambria Math" panose="02040503050406030204" pitchFamily="18" charset="0"/>
                              <a:ea typeface="Yu Mincho" panose="020B0400000000000000" pitchFamily="18" charset="-128"/>
                              <a:cs typeface="Times New Roman" panose="02020603050405020304" pitchFamily="18" charset="0"/>
                            </a:rPr>
                            <m:t>2</m:t>
                          </m:r>
                        </m:sup>
                      </m:sSubSup>
                      <m:r>
                        <a:rPr lang="en-US" sz="2200" i="1">
                          <a:effectLst/>
                          <a:latin typeface="Cambria Math" panose="02040503050406030204" pitchFamily="18" charset="0"/>
                          <a:ea typeface="Yu Mincho" panose="020B0400000000000000" pitchFamily="18" charset="-128"/>
                          <a:cs typeface="Times New Roman" panose="02020603050405020304" pitchFamily="18" charset="0"/>
                        </a:rPr>
                        <m:t>=</m:t>
                      </m:r>
                      <m:sSubSup>
                        <m:sSubSup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Sup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𝑙</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11</m:t>
                          </m:r>
                        </m:sub>
                        <m:sup>
                          <m:r>
                            <a:rPr lang="en-US" sz="2200" i="1">
                              <a:effectLst/>
                              <a:latin typeface="Cambria Math" panose="02040503050406030204" pitchFamily="18" charset="0"/>
                              <a:ea typeface="Yu Mincho" panose="020B0400000000000000" pitchFamily="18" charset="-128"/>
                              <a:cs typeface="Times New Roman" panose="02020603050405020304" pitchFamily="18" charset="0"/>
                            </a:rPr>
                            <m:t>2</m:t>
                          </m:r>
                        </m:sup>
                      </m:sSubSup>
                      <m:r>
                        <a:rPr lang="en-US" sz="2200" i="1">
                          <a:effectLst/>
                          <a:latin typeface="Cambria Math" panose="02040503050406030204" pitchFamily="18" charset="0"/>
                          <a:ea typeface="Yu Mincho" panose="020B0400000000000000" pitchFamily="18" charset="-128"/>
                          <a:cs typeface="Times New Roman" panose="02020603050405020304" pitchFamily="18" charset="0"/>
                        </a:rPr>
                        <m:t>+</m:t>
                      </m:r>
                      <m:sSubSup>
                        <m:sSubSup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Sup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𝑙</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12</m:t>
                          </m:r>
                        </m:sub>
                        <m:sup>
                          <m:r>
                            <a:rPr lang="en-US" sz="2200" i="1">
                              <a:effectLst/>
                              <a:latin typeface="Cambria Math" panose="02040503050406030204" pitchFamily="18" charset="0"/>
                              <a:ea typeface="Yu Mincho" panose="020B0400000000000000" pitchFamily="18" charset="-128"/>
                              <a:cs typeface="Times New Roman" panose="02020603050405020304" pitchFamily="18" charset="0"/>
                            </a:rPr>
                            <m:t>2</m:t>
                          </m:r>
                        </m:sup>
                      </m:sSubSup>
                      <m:r>
                        <a:rPr lang="en-US" sz="2200" i="1">
                          <a:effectLst/>
                          <a:latin typeface="Cambria Math" panose="02040503050406030204" pitchFamily="18" charset="0"/>
                          <a:ea typeface="Yu Mincho" panose="020B0400000000000000" pitchFamily="18" charset="-128"/>
                          <a:cs typeface="Times New Roman" panose="02020603050405020304" pitchFamily="18" charset="0"/>
                        </a:rPr>
                        <m:t>=</m:t>
                      </m:r>
                      <m:sSup>
                        <m:sSup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p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4</m:t>
                          </m:r>
                        </m:e>
                        <m:sup>
                          <m:r>
                            <a:rPr lang="en-US" sz="2200" i="1">
                              <a:effectLst/>
                              <a:latin typeface="Cambria Math" panose="02040503050406030204" pitchFamily="18" charset="0"/>
                              <a:ea typeface="Yu Mincho" panose="020B0400000000000000" pitchFamily="18" charset="-128"/>
                              <a:cs typeface="Times New Roman" panose="02020603050405020304" pitchFamily="18" charset="0"/>
                            </a:rPr>
                            <m:t>2</m:t>
                          </m:r>
                        </m:sup>
                      </m:sSup>
                      <m:r>
                        <a:rPr lang="en-US" sz="2200" i="1">
                          <a:effectLst/>
                          <a:latin typeface="Cambria Math" panose="02040503050406030204" pitchFamily="18" charset="0"/>
                          <a:ea typeface="Yu Mincho" panose="020B0400000000000000" pitchFamily="18" charset="-128"/>
                          <a:cs typeface="Times New Roman" panose="02020603050405020304" pitchFamily="18" charset="0"/>
                        </a:rPr>
                        <m:t>+</m:t>
                      </m:r>
                      <m:sSup>
                        <m:sSup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p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1</m:t>
                          </m:r>
                        </m:e>
                        <m:sup>
                          <m:r>
                            <a:rPr lang="en-US" sz="2200" i="1">
                              <a:effectLst/>
                              <a:latin typeface="Cambria Math" panose="02040503050406030204" pitchFamily="18" charset="0"/>
                              <a:ea typeface="Yu Mincho" panose="020B0400000000000000" pitchFamily="18" charset="-128"/>
                              <a:cs typeface="Times New Roman" panose="02020603050405020304" pitchFamily="18" charset="0"/>
                            </a:rPr>
                            <m:t>2</m:t>
                          </m:r>
                        </m:sup>
                      </m:sSup>
                      <m:r>
                        <a:rPr lang="en-US" sz="2200" i="1">
                          <a:effectLst/>
                          <a:latin typeface="Cambria Math" panose="02040503050406030204" pitchFamily="18" charset="0"/>
                          <a:ea typeface="Yu Mincho" panose="020B0400000000000000" pitchFamily="18" charset="-128"/>
                          <a:cs typeface="Times New Roman" panose="02020603050405020304" pitchFamily="18" charset="0"/>
                        </a:rPr>
                        <m:t>=17</m:t>
                      </m:r>
                    </m:oMath>
                  </m:oMathPara>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Phương</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sai</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của</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14:m>
                  <m:oMath xmlns:m="http://schemas.openxmlformats.org/officeDocument/2006/math">
                    <m:sSub>
                      <m:sSub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𝑋</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1</m:t>
                        </m:r>
                      </m:sub>
                    </m:sSub>
                  </m:oMath>
                </a14:m>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có</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thể</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được</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tái</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lập</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𝜎</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11</m:t>
                          </m:r>
                        </m:sub>
                      </m:sSub>
                      <m:r>
                        <a:rPr lang="en-US" sz="2200" i="1">
                          <a:effectLst/>
                          <a:latin typeface="Cambria Math" panose="02040503050406030204" pitchFamily="18" charset="0"/>
                          <a:ea typeface="Yu Mincho" panose="020B0400000000000000" pitchFamily="18" charset="-128"/>
                          <a:cs typeface="Times New Roman" panose="02020603050405020304" pitchFamily="18" charset="0"/>
                        </a:rPr>
                        <m:t>=</m:t>
                      </m:r>
                      <m:d>
                        <m:d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dPr>
                        <m:e>
                          <m:sSubSup>
                            <m:sSubSup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Sup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𝑙</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11</m:t>
                              </m:r>
                            </m:sub>
                            <m:sup>
                              <m:r>
                                <a:rPr lang="en-US" sz="2200" i="1">
                                  <a:effectLst/>
                                  <a:latin typeface="Cambria Math" panose="02040503050406030204" pitchFamily="18" charset="0"/>
                                  <a:ea typeface="Yu Mincho" panose="020B0400000000000000" pitchFamily="18" charset="-128"/>
                                  <a:cs typeface="Times New Roman" panose="02020603050405020304" pitchFamily="18" charset="0"/>
                                </a:rPr>
                                <m:t>2</m:t>
                              </m:r>
                            </m:sup>
                          </m:sSubSup>
                          <m:r>
                            <a:rPr lang="en-US" sz="2200" i="1">
                              <a:effectLst/>
                              <a:latin typeface="Cambria Math" panose="02040503050406030204" pitchFamily="18" charset="0"/>
                              <a:ea typeface="Yu Mincho" panose="020B0400000000000000" pitchFamily="18" charset="-128"/>
                              <a:cs typeface="Times New Roman" panose="02020603050405020304" pitchFamily="18" charset="0"/>
                            </a:rPr>
                            <m:t>+</m:t>
                          </m:r>
                          <m:sSubSup>
                            <m:sSubSup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Sup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𝑙</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12</m:t>
                              </m:r>
                            </m:sub>
                            <m:sup>
                              <m:r>
                                <a:rPr lang="en-US" sz="2200" i="1">
                                  <a:effectLst/>
                                  <a:latin typeface="Cambria Math" panose="02040503050406030204" pitchFamily="18" charset="0"/>
                                  <a:ea typeface="Yu Mincho" panose="020B0400000000000000" pitchFamily="18" charset="-128"/>
                                  <a:cs typeface="Times New Roman" panose="02020603050405020304" pitchFamily="18" charset="0"/>
                                </a:rPr>
                                <m:t>2</m:t>
                              </m:r>
                            </m:sup>
                          </m:sSubSup>
                        </m:e>
                      </m:d>
                      <m:r>
                        <a:rPr lang="en-US" sz="2200" i="1">
                          <a:effectLst/>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𝜓</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1</m:t>
                          </m:r>
                        </m:sub>
                      </m:sSub>
                      <m:r>
                        <a:rPr lang="en-US" sz="2200" i="1">
                          <a:effectLst/>
                          <a:latin typeface="Cambria Math" panose="02040503050406030204" pitchFamily="18" charset="0"/>
                          <a:ea typeface="Yu Mincho" panose="020B0400000000000000" pitchFamily="18" charset="-128"/>
                          <a:cs typeface="Times New Roman" panose="02020603050405020304" pitchFamily="18" charset="0"/>
                        </a:rPr>
                        <m:t>=</m:t>
                      </m:r>
                      <m:sSubSup>
                        <m:sSubSup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Sup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h</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1</m:t>
                          </m:r>
                        </m:sub>
                        <m:sup>
                          <m:r>
                            <a:rPr lang="en-US" sz="2200" i="1">
                              <a:effectLst/>
                              <a:latin typeface="Cambria Math" panose="02040503050406030204" pitchFamily="18" charset="0"/>
                              <a:ea typeface="Yu Mincho" panose="020B0400000000000000" pitchFamily="18" charset="-128"/>
                              <a:cs typeface="Times New Roman" panose="02020603050405020304" pitchFamily="18" charset="0"/>
                            </a:rPr>
                            <m:t>2</m:t>
                          </m:r>
                        </m:sup>
                      </m:sSubSup>
                      <m:r>
                        <a:rPr lang="en-US" sz="2200" i="1">
                          <a:effectLst/>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𝜓</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1</m:t>
                          </m:r>
                        </m:sub>
                      </m:sSub>
                      <m:r>
                        <a:rPr lang="en-US" sz="2200" i="1">
                          <a:effectLst/>
                          <a:latin typeface="Cambria Math" panose="02040503050406030204" pitchFamily="18" charset="0"/>
                          <a:ea typeface="Yu Mincho" panose="020B0400000000000000" pitchFamily="18" charset="-128"/>
                          <a:cs typeface="Times New Roman" panose="02020603050405020304" pitchFamily="18" charset="0"/>
                        </a:rPr>
                        <m:t>=17+2=19</m:t>
                      </m:r>
                    </m:oMath>
                  </m:oMathPara>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Cũng</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chính</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là</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14:m>
                  <m:oMath xmlns:m="http://schemas.openxmlformats.org/officeDocument/2006/math">
                    <m:nary>
                      <m:naryPr>
                        <m:chr m:val="∑"/>
                        <m:supHide m:val="on"/>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naryPr>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11</m:t>
                        </m:r>
                      </m:sub>
                      <m:sup/>
                      <m:e>
                        <m:r>
                          <a:rPr lang="en-US" sz="2200" i="1">
                            <a:effectLst/>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22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200" i="1">
                                <a:effectLst/>
                                <a:latin typeface="Cambria Math" panose="02040503050406030204" pitchFamily="18" charset="0"/>
                                <a:ea typeface="Yu Mincho" panose="020B0400000000000000" pitchFamily="18" charset="-128"/>
                                <a:cs typeface="Times New Roman" panose="02020603050405020304" pitchFamily="18" charset="0"/>
                              </a:rPr>
                              <m:t>𝜎</m:t>
                            </m:r>
                          </m:e>
                          <m:sub>
                            <m:r>
                              <a:rPr lang="en-US" sz="2200" i="1">
                                <a:effectLst/>
                                <a:latin typeface="Cambria Math" panose="02040503050406030204" pitchFamily="18" charset="0"/>
                                <a:ea typeface="Yu Mincho" panose="020B0400000000000000" pitchFamily="18" charset="-128"/>
                                <a:cs typeface="Times New Roman" panose="02020603050405020304" pitchFamily="18" charset="0"/>
                              </a:rPr>
                              <m:t>11</m:t>
                            </m:r>
                          </m:sub>
                        </m:sSub>
                        <m:r>
                          <a:rPr lang="en-US" sz="2200" i="1">
                            <a:effectLst/>
                            <a:latin typeface="Cambria Math" panose="02040503050406030204" pitchFamily="18" charset="0"/>
                            <a:ea typeface="Yu Mincho" panose="020B0400000000000000" pitchFamily="18" charset="-128"/>
                            <a:cs typeface="Times New Roman" panose="02020603050405020304" pitchFamily="18" charset="0"/>
                          </a:rPr>
                          <m:t>=19</m:t>
                        </m:r>
                      </m:e>
                    </m:nary>
                    <m:r>
                      <a:rPr lang="en-US" sz="2200" i="1">
                        <a:effectLst/>
                        <a:latin typeface="Cambria Math" panose="02040503050406030204" pitchFamily="18" charset="0"/>
                        <a:ea typeface="Yu Mincho" panose="020B0400000000000000" pitchFamily="18" charset="-128"/>
                        <a:cs typeface="Times New Roman" panose="02020603050405020304" pitchFamily="18" charset="0"/>
                      </a:rPr>
                      <m:t> </m:t>
                    </m:r>
                  </m:oMath>
                </a14:m>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Tương</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tự</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cho</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các</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biến</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còn</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200" dirty="0" err="1">
                    <a:effectLst/>
                    <a:latin typeface="Times New Roman" panose="02020603050405020304" pitchFamily="18" charset="0"/>
                    <a:ea typeface="Yu Mincho" panose="020B0400000000000000" pitchFamily="18" charset="-128"/>
                    <a:cs typeface="Times New Roman" panose="02020603050405020304" pitchFamily="18" charset="0"/>
                  </a:rPr>
                  <a:t>lại</a:t>
                </a:r>
                <a:r>
                  <a:rPr lang="en-US" sz="2200" dirty="0">
                    <a:effectLst/>
                    <a:latin typeface="Times New Roman" panose="02020603050405020304" pitchFamily="18" charset="0"/>
                    <a:ea typeface="Yu Mincho" panose="020B0400000000000000" pitchFamily="18" charset="-128"/>
                    <a:cs typeface="Times New Roman" panose="02020603050405020304" pitchFamily="18" charset="0"/>
                  </a:rPr>
                  <a:t>.</a:t>
                </a:r>
                <a:endParaRPr lang="en-US" sz="22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2" name="TextBox 1">
                <a:extLst>
                  <a:ext uri="{FF2B5EF4-FFF2-40B4-BE49-F238E27FC236}">
                    <a16:creationId xmlns:a16="http://schemas.microsoft.com/office/drawing/2014/main" id="{078E11C6-C488-4E2C-BB64-CEE4B079FFC8}"/>
                  </a:ext>
                </a:extLst>
              </p:cNvPr>
              <p:cNvSpPr txBox="1">
                <a:spLocks noRot="1" noChangeAspect="1" noMove="1" noResize="1" noEditPoints="1" noAdjustHandles="1" noChangeArrowheads="1" noChangeShapeType="1" noTextEdit="1"/>
              </p:cNvSpPr>
              <p:nvPr/>
            </p:nvSpPr>
            <p:spPr>
              <a:xfrm>
                <a:off x="1099458" y="964965"/>
                <a:ext cx="10343606" cy="5806911"/>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3681115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15</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biểu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toán</a:t>
            </a: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78E11C6-C488-4E2C-BB64-CEE4B079FFC8}"/>
                  </a:ext>
                </a:extLst>
              </p:cNvPr>
              <p:cNvSpPr txBox="1"/>
              <p:nvPr/>
            </p:nvSpPr>
            <p:spPr>
              <a:xfrm>
                <a:off x="1099458" y="1258037"/>
                <a:ext cx="10343606" cy="1441933"/>
              </a:xfrm>
              <a:prstGeom prst="rect">
                <a:avLst/>
              </a:prstGeom>
              <a:solidFill>
                <a:schemeClr val="accent3">
                  <a:lumMod val="40000"/>
                  <a:lumOff val="60000"/>
                </a:schemeClr>
              </a:solidFill>
              <a:effectLst>
                <a:outerShdw blurRad="50800" dist="38100" dir="5400000" algn="t" rotWithShape="0">
                  <a:prstClr val="black">
                    <a:alpha val="40000"/>
                  </a:prstClr>
                </a:outerShdw>
              </a:effectLst>
            </p:spPr>
            <p:txBody>
              <a:bodyPr wrap="square" rtlCol="0">
                <a:spAutoFit/>
              </a:bodyPr>
              <a:lstStyle/>
              <a:p>
                <a:pPr>
                  <a:lnSpc>
                    <a:spcPct val="107000"/>
                  </a:lnSpc>
                  <a:spcAft>
                    <a:spcPts val="800"/>
                  </a:spcAft>
                </a:pP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Tuy</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nhiên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không</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phải</a:t>
                </a:r>
                <a:r>
                  <a:rPr lang="en-US" sz="2800" dirty="0">
                    <a:effectLst/>
                    <a:latin typeface="Arial" panose="020B0604020202020204" pitchFamily="34" charset="0"/>
                    <a:ea typeface="Calibri" panose="020F0502020204030204" pitchFamily="34" charset="0"/>
                    <a:cs typeface="Arial" panose="020B0604020202020204" pitchFamily="34" charset="0"/>
                  </a:rPr>
                  <a:t> ma </a:t>
                </a:r>
                <a:r>
                  <a:rPr lang="en-US" sz="2800" dirty="0" err="1">
                    <a:effectLst/>
                    <a:latin typeface="Arial" panose="020B0604020202020204" pitchFamily="34" charset="0"/>
                    <a:ea typeface="Calibri" panose="020F0502020204030204" pitchFamily="34" charset="0"/>
                    <a:cs typeface="Arial" panose="020B0604020202020204" pitchFamily="34" charset="0"/>
                  </a:rPr>
                  <a:t>trận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hiệp</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phương</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sai</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nào</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cũng</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có</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thể</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phân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tích</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được</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thành</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dạng</a:t>
                </a:r>
                <a:r>
                  <a:rPr lang="en-US" sz="28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a:rPr lang="en-US" sz="2800" b="1" i="1" smtClean="0">
                        <a:effectLst/>
                        <a:latin typeface="Cambria Math" panose="02040503050406030204" pitchFamily="18" charset="0"/>
                        <a:ea typeface="Yu Mincho" panose="020B0400000000000000" pitchFamily="18" charset="-128"/>
                        <a:cs typeface="Times New Roman" panose="02020603050405020304" pitchFamily="18" charset="0"/>
                      </a:rPr>
                      <m:t>𝑳</m:t>
                    </m:r>
                    <m:sSup>
                      <m:sSupPr>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sSup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𝑳</m:t>
                        </m:r>
                      </m:e>
                      <m:sup>
                        <m:r>
                          <a:rPr lang="en-US" sz="2800" b="1" i="1">
                            <a:effectLst/>
                            <a:latin typeface="Cambria Math" panose="02040503050406030204" pitchFamily="18" charset="0"/>
                            <a:ea typeface="Yu Mincho" panose="020B0400000000000000" pitchFamily="18" charset="-128"/>
                            <a:cs typeface="Times New Roman" panose="02020603050405020304" pitchFamily="18" charset="0"/>
                          </a:rPr>
                          <m:t>′</m:t>
                        </m:r>
                      </m:sup>
                    </m:sSup>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𝝍</m:t>
                    </m:r>
                  </m:oMath>
                </a14:m>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với</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số</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nhân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tố</a:t>
                </a:r>
                <a:r>
                  <a:rPr lang="en-US" sz="2800" dirty="0">
                    <a:latin typeface="Arial" panose="020B0604020202020204" pitchFamily="34" charset="0"/>
                    <a:ea typeface="Calibri" panose="020F0502020204030204" pitchFamily="34" charset="0"/>
                    <a:cs typeface="Arial" panose="020B0604020202020204" pitchFamily="34" charset="0"/>
                  </a:rPr>
                  <a:t> m &lt; </a:t>
                </a:r>
                <a:r>
                  <a:rPr lang="en-US" sz="2800" dirty="0" err="1">
                    <a:latin typeface="Arial" panose="020B0604020202020204" pitchFamily="34" charset="0"/>
                    <a:ea typeface="Calibri" panose="020F0502020204030204" pitchFamily="34" charset="0"/>
                    <a:cs typeface="Arial" panose="020B0604020202020204" pitchFamily="34" charset="0"/>
                  </a:rPr>
                  <a:t>số</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biến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quan</a:t>
                </a:r>
                <a:r>
                  <a:rPr lang="en-US" sz="2800" dirty="0">
                    <a:latin typeface="Arial" panose="020B0604020202020204" pitchFamily="34" charset="0"/>
                    <a:ea typeface="Calibri" panose="020F0502020204030204" pitchFamily="34" charset="0"/>
                    <a:cs typeface="Arial" panose="020B0604020202020204" pitchFamily="34" charset="0"/>
                  </a:rPr>
                  <a:t> </a:t>
                </a:r>
                <a:r>
                  <a:rPr lang="en-US" sz="2800" dirty="0" err="1">
                    <a:latin typeface="Arial" panose="020B0604020202020204" pitchFamily="34" charset="0"/>
                    <a:ea typeface="Calibri" panose="020F0502020204030204" pitchFamily="34" charset="0"/>
                    <a:cs typeface="Arial" panose="020B0604020202020204" pitchFamily="34" charset="0"/>
                  </a:rPr>
                  <a:t>sát</a:t>
                </a:r>
                <a:r>
                  <a:rPr lang="en-US" sz="2800" dirty="0">
                    <a:latin typeface="Arial" panose="020B0604020202020204" pitchFamily="34" charset="0"/>
                    <a:ea typeface="Calibri" panose="020F0502020204030204" pitchFamily="34" charset="0"/>
                    <a:cs typeface="Arial" panose="020B0604020202020204" pitchFamily="34" charset="0"/>
                  </a:rPr>
                  <a:t> p.</a:t>
                </a:r>
                <a:endParaRPr lang="en-US" sz="28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2" name="TextBox 1">
                <a:extLst>
                  <a:ext uri="{FF2B5EF4-FFF2-40B4-BE49-F238E27FC236}">
                    <a16:creationId xmlns:a16="http://schemas.microsoft.com/office/drawing/2014/main" id="{078E11C6-C488-4E2C-BB64-CEE4B079FFC8}"/>
                  </a:ext>
                </a:extLst>
              </p:cNvPr>
              <p:cNvSpPr txBox="1">
                <a:spLocks noRot="1" noChangeAspect="1" noMove="1" noResize="1" noEditPoints="1" noAdjustHandles="1" noChangeArrowheads="1" noChangeShapeType="1" noTextEdit="1"/>
              </p:cNvSpPr>
              <p:nvPr/>
            </p:nvSpPr>
            <p:spPr>
              <a:xfrm>
                <a:off x="1099458" y="1258037"/>
                <a:ext cx="10343606" cy="1441933"/>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3" name="TextBox 2">
            <a:extLst>
              <a:ext uri="{FF2B5EF4-FFF2-40B4-BE49-F238E27FC236}">
                <a16:creationId xmlns:a16="http://schemas.microsoft.com/office/drawing/2014/main" id="{CC20EFDD-0E82-4947-A728-F2916EAD2B6D}"/>
              </a:ext>
            </a:extLst>
          </p:cNvPr>
          <p:cNvSpPr txBox="1"/>
          <p:nvPr/>
        </p:nvSpPr>
        <p:spPr>
          <a:xfrm>
            <a:off x="1099458" y="3858547"/>
            <a:ext cx="10343606" cy="980910"/>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rtlCol="0">
            <a:spAutoFit/>
          </a:bodyPr>
          <a:lstStyle/>
          <a:p>
            <a:pPr>
              <a:lnSpc>
                <a:spcPct val="107000"/>
              </a:lnSpc>
              <a:spcAft>
                <a:spcPts val="800"/>
              </a:spcAft>
            </a:pPr>
            <a:r>
              <a:rPr lang="en-US" sz="2800" dirty="0">
                <a:effectLst/>
                <a:latin typeface="Arial" panose="020B0604020202020204" pitchFamily="34" charset="0"/>
                <a:ea typeface="Calibri" panose="020F0502020204030204" pitchFamily="34" charset="0"/>
                <a:cs typeface="Arial" panose="020B0604020202020204" pitchFamily="34" charset="0"/>
              </a:rPr>
              <a:t>	Ta </a:t>
            </a:r>
            <a:r>
              <a:rPr lang="en-US" sz="2800" dirty="0" err="1">
                <a:effectLst/>
                <a:latin typeface="Arial" panose="020B0604020202020204" pitchFamily="34" charset="0"/>
                <a:ea typeface="Calibri" panose="020F0502020204030204" pitchFamily="34" charset="0"/>
                <a:cs typeface="Arial" panose="020B0604020202020204" pitchFamily="34" charset="0"/>
              </a:rPr>
              <a:t>cần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các</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phương</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pháp</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ước</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lượng</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và</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xoay</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nhân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tố</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để</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giải</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bài</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toán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này</a:t>
            </a:r>
            <a:r>
              <a:rPr lang="en-US" sz="2800" dirty="0">
                <a:effectLst/>
                <a:latin typeface="Arial" panose="020B0604020202020204" pitchFamily="34" charset="0"/>
                <a:ea typeface="Calibri" panose="020F0502020204030204" pitchFamily="34" charset="0"/>
                <a:cs typeface="Arial" panose="020B0604020202020204" pitchFamily="34" charset="0"/>
              </a:rPr>
              <a:t>!</a:t>
            </a:r>
          </a:p>
        </p:txBody>
      </p:sp>
      <p:sp>
        <p:nvSpPr>
          <p:cNvPr id="5" name="Action Button: Help 4">
            <a:hlinkClick r:id="" action="ppaction://noaction" highlightClick="1"/>
            <a:extLst>
              <a:ext uri="{FF2B5EF4-FFF2-40B4-BE49-F238E27FC236}">
                <a16:creationId xmlns:a16="http://schemas.microsoft.com/office/drawing/2014/main" id="{0FEECABC-99CB-4D4B-A55E-E50AFB225DB5}"/>
              </a:ext>
            </a:extLst>
          </p:cNvPr>
          <p:cNvSpPr/>
          <p:nvPr/>
        </p:nvSpPr>
        <p:spPr>
          <a:xfrm>
            <a:off x="635727" y="895399"/>
            <a:ext cx="927462" cy="751114"/>
          </a:xfrm>
          <a:prstGeom prst="actionButtonHelp">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pic>
        <p:nvPicPr>
          <p:cNvPr id="8" name="Graphic 7" descr="Badge Tick1">
            <a:extLst>
              <a:ext uri="{FF2B5EF4-FFF2-40B4-BE49-F238E27FC236}">
                <a16:creationId xmlns:a16="http://schemas.microsoft.com/office/drawing/2014/main" id="{DF10EF64-0439-491E-A831-79D27100FC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8936" y="3489665"/>
            <a:ext cx="914400" cy="914400"/>
          </a:xfrm>
          <a:prstGeom prst="rect">
            <a:avLst/>
          </a:prstGeom>
        </p:spPr>
      </p:pic>
    </p:spTree>
    <p:extLst>
      <p:ext uri="{BB962C8B-B14F-4D97-AF65-F5344CB8AC3E}">
        <p14:creationId xmlns:p14="http://schemas.microsoft.com/office/powerpoint/2010/main" val="418907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16</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C20EFDD-0E82-4947-A728-F2916EAD2B6D}"/>
                  </a:ext>
                </a:extLst>
              </p:cNvPr>
              <p:cNvSpPr txBox="1"/>
              <p:nvPr/>
            </p:nvSpPr>
            <p:spPr>
              <a:xfrm>
                <a:off x="1086395" y="1011156"/>
                <a:ext cx="10343606" cy="5145319"/>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rtlCol="0">
                <a:spAutoFit/>
              </a:bodyPr>
              <a:lstStyle/>
              <a:p>
                <a:pPr>
                  <a:lnSpc>
                    <a:spcPct val="107000"/>
                  </a:lnSpc>
                  <a:spcAft>
                    <a:spcPts val="800"/>
                  </a:spcAft>
                </a:pP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Arial" panose="020B0604020202020204" pitchFamily="34" charset="0"/>
                    <a:ea typeface="Yu Mincho" panose="020B0400000000000000" pitchFamily="18" charset="-128"/>
                    <a:cs typeface="Arial" panose="020B0604020202020204" pitchFamily="34" charset="0"/>
                  </a:rPr>
                  <a:t> Cho ma </a:t>
                </a:r>
                <a:r>
                  <a:rPr lang="en-US" sz="2400" dirty="0" err="1">
                    <a:effectLst/>
                    <a:latin typeface="Arial" panose="020B0604020202020204" pitchFamily="34" charset="0"/>
                    <a:ea typeface="Yu Mincho" panose="020B0400000000000000" pitchFamily="18" charset="-128"/>
                    <a:cs typeface="Arial" panose="020B0604020202020204" pitchFamily="34" charset="0"/>
                  </a:rPr>
                  <a:t>trận</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hiệp</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phương</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sai</a:t>
                </a:r>
                <a:r>
                  <a:rPr lang="en-US" sz="2400" dirty="0">
                    <a:effectLst/>
                    <a:latin typeface="Arial" panose="020B0604020202020204" pitchFamily="34" charset="0"/>
                    <a:ea typeface="Yu Mincho" panose="020B0400000000000000" pitchFamily="18" charset="-128"/>
                    <a:cs typeface="Arial" panose="020B0604020202020204" pitchFamily="34" charset="0"/>
                  </a:rPr>
                  <a:t> </a:t>
                </a:r>
                <a14:m>
                  <m:oMath xmlns:m="http://schemas.openxmlformats.org/officeDocument/2006/math">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oMath>
                </a14:m>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có</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các</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cặp</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trị</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riêng</a:t>
                </a:r>
                <a:r>
                  <a:rPr lang="en-US" sz="2400" dirty="0">
                    <a:effectLst/>
                    <a:latin typeface="Arial" panose="020B0604020202020204" pitchFamily="34" charset="0"/>
                    <a:ea typeface="Yu Mincho" panose="020B0400000000000000" pitchFamily="18" charset="-128"/>
                    <a:cs typeface="Arial" panose="020B0604020202020204" pitchFamily="34" charset="0"/>
                  </a:rPr>
                  <a:t> - vector </a:t>
                </a:r>
                <a:r>
                  <a:rPr lang="en-US" sz="2400" dirty="0" err="1">
                    <a:effectLst/>
                    <a:latin typeface="Arial" panose="020B0604020202020204" pitchFamily="34" charset="0"/>
                    <a:ea typeface="Yu Mincho" panose="020B0400000000000000" pitchFamily="18" charset="-128"/>
                    <a:cs typeface="Arial" panose="020B0604020202020204" pitchFamily="34" charset="0"/>
                  </a:rPr>
                  <a:t>riêng</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là</a:t>
                </a:r>
                <a:r>
                  <a:rPr lang="en-US" sz="2400" dirty="0">
                    <a:effectLst/>
                    <a:latin typeface="Arial" panose="020B0604020202020204" pitchFamily="34" charset="0"/>
                    <a:ea typeface="Yu Mincho" panose="020B0400000000000000" pitchFamily="18" charset="-128"/>
                    <a:cs typeface="Arial" panose="020B0604020202020204" pitchFamily="34" charset="0"/>
                  </a:rPr>
                  <a:t> </a:t>
                </a:r>
                <a14:m>
                  <m:oMath xmlns:m="http://schemas.openxmlformats.org/officeDocument/2006/math">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𝜆</m:t>
                        </m:r>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𝑖</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𝑒</m:t>
                        </m:r>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𝑖</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oMath>
                </a14:m>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với</a:t>
                </a:r>
                <a:r>
                  <a:rPr lang="en-US" sz="2400" dirty="0">
                    <a:effectLst/>
                    <a:latin typeface="Arial" panose="020B0604020202020204" pitchFamily="34" charset="0"/>
                    <a:ea typeface="Yu Mincho" panose="020B0400000000000000" pitchFamily="18" charset="-128"/>
                    <a:cs typeface="Arial" panose="020B0604020202020204" pitchFamily="34" charset="0"/>
                  </a:rPr>
                  <a:t> </a:t>
                </a:r>
                <a14:m>
                  <m:oMath xmlns:m="http://schemas.openxmlformats.org/officeDocument/2006/math">
                    <m:sSub>
                      <m:sSub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𝜆</m:t>
                        </m:r>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 </m:t>
                    </m:r>
                    <m:sSub>
                      <m:sSub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𝜆</m:t>
                        </m:r>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𝜆</m:t>
                        </m:r>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𝑝</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≥0</m:t>
                    </m:r>
                  </m:oMath>
                </a14:m>
                <a:r>
                  <a:rPr lang="en-US" sz="2400" dirty="0">
                    <a:effectLst/>
                    <a:latin typeface="Arial" panose="020B0604020202020204" pitchFamily="34" charset="0"/>
                    <a:ea typeface="Yu Mincho" panose="020B0400000000000000" pitchFamily="18" charset="-128"/>
                    <a:cs typeface="Arial" panose="020B0604020202020204" pitchFamily="34" charset="0"/>
                  </a:rPr>
                  <a:t>. Khi </a:t>
                </a:r>
                <a:r>
                  <a:rPr lang="en-US" sz="2400" dirty="0" err="1">
                    <a:effectLst/>
                    <a:latin typeface="Arial" panose="020B0604020202020204" pitchFamily="34" charset="0"/>
                    <a:ea typeface="Yu Mincho" panose="020B0400000000000000" pitchFamily="18" charset="-128"/>
                    <a:cs typeface="Arial" panose="020B0604020202020204" pitchFamily="34" charset="0"/>
                  </a:rPr>
                  <a:t>đó</a:t>
                </a:r>
                <a:r>
                  <a:rPr lang="en-US" sz="2400" dirty="0">
                    <a:effectLst/>
                    <a:latin typeface="Arial" panose="020B0604020202020204" pitchFamily="34" charset="0"/>
                    <a:ea typeface="Yu Mincho" panose="020B0400000000000000" pitchFamily="18" charset="-128"/>
                    <a:cs typeface="Arial" panose="020B0604020202020204" pitchFamily="34" charset="0"/>
                  </a:rPr>
                  <a:t>:</a:t>
                </a:r>
                <a:br>
                  <a:rPr lang="en-US" sz="2400" dirty="0">
                    <a:effectLst/>
                    <a:latin typeface="Arial" panose="020B0604020202020204" pitchFamily="34" charset="0"/>
                    <a:ea typeface="Yu Mincho" panose="020B0400000000000000" pitchFamily="18" charset="-128"/>
                    <a:cs typeface="Arial" panose="020B0604020202020204" pitchFamily="34" charset="0"/>
                  </a:rPr>
                </a:br>
                <a14:m>
                  <m:oMathPara xmlns:m="http://schemas.openxmlformats.org/officeDocument/2006/math">
                    <m:oMathParaPr>
                      <m:jc m:val="centerGroup"/>
                    </m:oMathParaPr>
                    <m:oMath xmlns:m="http://schemas.openxmlformats.org/officeDocument/2006/math">
                      <m:nary>
                        <m:naryPr>
                          <m:chr m:val="∑"/>
                          <m:grow m:val="on"/>
                          <m:subHide m:val="on"/>
                          <m:supHide m:val="on"/>
                          <m:ctrlPr>
                            <a:rPr lang="en-US" sz="2400" i="1">
                              <a:latin typeface="Cambria Math" panose="02040503050406030204" pitchFamily="18" charset="0"/>
                            </a:rPr>
                          </m:ctrlPr>
                        </m:naryPr>
                        <m:sub/>
                        <m:sup/>
                        <m:e>
                          <m:r>
                            <a:rPr lang="en-US" sz="2400">
                              <a:latin typeface="Cambria Math" panose="02040503050406030204" pitchFamily="18" charset="0"/>
                            </a:rPr>
                            <m:t>=</m:t>
                          </m:r>
                        </m:e>
                      </m:nary>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a:latin typeface="Cambria Math" panose="02040503050406030204" pitchFamily="18" charset="0"/>
                            </a:rPr>
                            <m:t>1</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𝑒</m:t>
                          </m:r>
                        </m:e>
                        <m:sub>
                          <m:r>
                            <a:rPr lang="en-US" sz="2400">
                              <a:latin typeface="Cambria Math" panose="02040503050406030204" pitchFamily="18" charset="0"/>
                            </a:rPr>
                            <m:t>1</m:t>
                          </m:r>
                        </m:sub>
                        <m:sup>
                          <m:r>
                            <a:rPr lang="en-US" sz="2400">
                              <a:latin typeface="Cambria Math" panose="02040503050406030204" pitchFamily="18" charset="0"/>
                            </a:rPr>
                            <m:t>′</m:t>
                          </m:r>
                        </m:sup>
                      </m:sSubSup>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a:latin typeface="Cambria Math" panose="02040503050406030204" pitchFamily="18" charset="0"/>
                            </a:rPr>
                            <m:t>2</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𝑒</m:t>
                          </m:r>
                        </m:e>
                        <m:sub>
                          <m:r>
                            <a:rPr lang="en-US" sz="2400">
                              <a:latin typeface="Cambria Math" panose="02040503050406030204" pitchFamily="18" charset="0"/>
                            </a:rPr>
                            <m:t>2</m:t>
                          </m:r>
                        </m:sub>
                        <m:sup>
                          <m:r>
                            <a:rPr lang="en-US" sz="2400">
                              <a:latin typeface="Cambria Math" panose="02040503050406030204" pitchFamily="18" charset="0"/>
                            </a:rPr>
                            <m:t>′</m:t>
                          </m:r>
                        </m:sup>
                      </m:sSubSup>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𝑝</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𝑝</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𝑝</m:t>
                          </m:r>
                        </m:sub>
                      </m:sSub>
                      <m:r>
                        <a:rPr lang="en-US" sz="2400">
                          <a:latin typeface="Cambria Math" panose="02040503050406030204" pitchFamily="18" charset="0"/>
                        </a:rPr>
                        <m:t>′</m:t>
                      </m:r>
                    </m:oMath>
                  </m:oMathPara>
                </a14:m>
                <a:endParaRPr lang="en-US" sz="2400" dirty="0">
                  <a:latin typeface="Arial" panose="020B060402020202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1</m:t>
                                  </m:r>
                                </m:sub>
                              </m:sSub>
                            </m:e>
                          </m:rad>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0">
                                  <a:latin typeface="Cambria Math" panose="02040503050406030204" pitchFamily="18" charset="0"/>
                                </a:rPr>
                                <m:t>1</m:t>
                              </m:r>
                            </m:sub>
                          </m:sSub>
                          <m:r>
                            <a:rPr lang="en-US" sz="2400" i="0">
                              <a:latin typeface="Cambria Math" panose="02040503050406030204" pitchFamily="18" charset="0"/>
                            </a:rPr>
                            <m:t>⋮</m:t>
                          </m:r>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2</m:t>
                                  </m:r>
                                </m:sub>
                              </m:sSub>
                            </m:e>
                          </m:rad>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0">
                                  <a:latin typeface="Cambria Math" panose="02040503050406030204" pitchFamily="18" charset="0"/>
                                </a:rPr>
                                <m:t>2</m:t>
                              </m:r>
                            </m:sub>
                          </m:sSub>
                          <m:r>
                            <a:rPr lang="en-US" sz="2400" i="0">
                              <a:latin typeface="Cambria Math" panose="02040503050406030204" pitchFamily="18" charset="0"/>
                            </a:rPr>
                            <m:t>⋮…⋮ </m:t>
                          </m:r>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𝑝</m:t>
                                  </m:r>
                                </m:sub>
                              </m:sSub>
                            </m:e>
                          </m:rad>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𝑝</m:t>
                              </m:r>
                            </m:sub>
                          </m:sSub>
                        </m:e>
                      </m:d>
                      <m:d>
                        <m:dPr>
                          <m:begChr m:val="["/>
                          <m:endChr m:val="]"/>
                          <m:ctrlPr>
                            <a:rPr lang="en-US" sz="2400" i="1">
                              <a:latin typeface="Cambria Math" panose="02040503050406030204" pitchFamily="18" charset="0"/>
                            </a:rPr>
                          </m:ctrlPr>
                        </m:dPr>
                        <m:e>
                          <m:m>
                            <m:mPr>
                              <m:plcHide m:val="on"/>
                              <m:mcs>
                                <m:mc>
                                  <m:mcPr>
                                    <m:count m:val="1"/>
                                    <m:mcJc m:val="center"/>
                                  </m:mcPr>
                                </m:mc>
                              </m:mcs>
                              <m:ctrlPr>
                                <a:rPr lang="en-US" sz="2400" i="1">
                                  <a:latin typeface="Cambria Math" panose="02040503050406030204" pitchFamily="18" charset="0"/>
                                </a:rPr>
                              </m:ctrlPr>
                            </m:mPr>
                            <m:mr>
                              <m:e>
                                <m:rad>
                                  <m:radPr>
                                    <m:degHide m:val="on"/>
                                    <m:ctrlPr>
                                      <a:rPr lang="en-US" sz="2400" i="1">
                                        <a:latin typeface="Cambria Math" panose="02040503050406030204" pitchFamily="18" charset="0"/>
                                      </a:rPr>
                                    </m:ctrlPr>
                                  </m:radPr>
                                  <m:deg/>
                                  <m:e>
                                    <m:r>
                                      <a:rPr lang="en-US" sz="2400" i="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1</m:t>
                                        </m:r>
                                      </m:sub>
                                    </m:sSub>
                                  </m:e>
                                </m:rad>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0">
                                        <a:latin typeface="Cambria Math" panose="02040503050406030204" pitchFamily="18" charset="0"/>
                                      </a:rPr>
                                      <m:t>1</m:t>
                                    </m:r>
                                  </m:sub>
                                </m:sSub>
                                <m:r>
                                  <a:rPr lang="en-US" sz="2400" i="0">
                                    <a:latin typeface="Cambria Math" panose="02040503050406030204" pitchFamily="18" charset="0"/>
                                  </a:rPr>
                                  <m:t>′</m:t>
                                </m:r>
                              </m:e>
                            </m:mr>
                            <m:mr>
                              <m:e>
                                <m:m>
                                  <m:mPr>
                                    <m:plcHide m:val="on"/>
                                    <m:mcs>
                                      <m:mc>
                                        <m:mcPr>
                                          <m:count m:val="1"/>
                                          <m:mcJc m:val="center"/>
                                        </m:mcPr>
                                      </m:mc>
                                    </m:mcs>
                                    <m:ctrlPr>
                                      <a:rPr lang="en-US" sz="2400" i="1">
                                        <a:latin typeface="Cambria Math" panose="02040503050406030204" pitchFamily="18" charset="0"/>
                                      </a:rPr>
                                    </m:ctrlPr>
                                  </m:mPr>
                                  <m:mr>
                                    <m:e>
                                      <m:r>
                                        <a:rPr lang="en-US" sz="2400" i="0">
                                          <a:latin typeface="Cambria Math" panose="02040503050406030204" pitchFamily="18" charset="0"/>
                                        </a:rPr>
                                        <m:t>−−−</m:t>
                                      </m:r>
                                    </m:e>
                                  </m:mr>
                                  <m:mr>
                                    <m:e>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0">
                                                  <a:latin typeface="Cambria Math" panose="02040503050406030204" pitchFamily="18" charset="0"/>
                                                </a:rPr>
                                                <m:t>2</m:t>
                                              </m:r>
                                            </m:sub>
                                          </m:sSub>
                                        </m:e>
                                      </m:rad>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0">
                                              <a:latin typeface="Cambria Math" panose="02040503050406030204" pitchFamily="18" charset="0"/>
                                            </a:rPr>
                                            <m:t>2</m:t>
                                          </m:r>
                                        </m:sub>
                                      </m:sSub>
                                      <m:r>
                                        <a:rPr lang="en-US" sz="2400" i="0">
                                          <a:latin typeface="Cambria Math" panose="02040503050406030204" pitchFamily="18" charset="0"/>
                                        </a:rPr>
                                        <m:t>′</m:t>
                                      </m:r>
                                    </m:e>
                                  </m:mr>
                                  <m:mr>
                                    <m:e>
                                      <m:r>
                                        <a:rPr lang="en-US" sz="2400" i="0">
                                          <a:latin typeface="Cambria Math" panose="02040503050406030204" pitchFamily="18" charset="0"/>
                                        </a:rPr>
                                        <m:t>−−−</m:t>
                                      </m:r>
                                    </m:e>
                                  </m:mr>
                                </m:m>
                              </m:e>
                            </m:mr>
                            <m:mr>
                              <m:e>
                                <m:m>
                                  <m:mPr>
                                    <m:plcHide m:val="on"/>
                                    <m:mcs>
                                      <m:mc>
                                        <m:mcPr>
                                          <m:count m:val="1"/>
                                          <m:mcJc m:val="center"/>
                                        </m:mcPr>
                                      </m:mc>
                                    </m:mcs>
                                    <m:ctrlPr>
                                      <a:rPr lang="en-US" sz="2400" i="1">
                                        <a:latin typeface="Cambria Math" panose="02040503050406030204" pitchFamily="18" charset="0"/>
                                      </a:rPr>
                                    </m:ctrlPr>
                                  </m:mPr>
                                  <m:mr>
                                    <m:e>
                                      <m:r>
                                        <a:rPr lang="en-US" sz="2400" i="0">
                                          <a:latin typeface="Cambria Math" panose="02040503050406030204" pitchFamily="18" charset="0"/>
                                        </a:rPr>
                                        <m:t>⋮</m:t>
                                      </m:r>
                                    </m:e>
                                  </m:mr>
                                  <m:mr>
                                    <m:e>
                                      <m:r>
                                        <a:rPr lang="en-US" sz="2400" i="0">
                                          <a:latin typeface="Cambria Math" panose="02040503050406030204" pitchFamily="18" charset="0"/>
                                        </a:rPr>
                                        <m:t>−−−</m:t>
                                      </m:r>
                                    </m:e>
                                  </m:mr>
                                  <m:mr>
                                    <m:e>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𝑝</m:t>
                                              </m:r>
                                            </m:sub>
                                          </m:sSub>
                                        </m:e>
                                      </m:rad>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𝑝</m:t>
                                          </m:r>
                                        </m:sub>
                                      </m:sSub>
                                      <m:r>
                                        <a:rPr lang="en-US" sz="2400" i="0">
                                          <a:latin typeface="Cambria Math" panose="02040503050406030204" pitchFamily="18" charset="0"/>
                                        </a:rPr>
                                        <m:t>′</m:t>
                                      </m:r>
                                    </m:e>
                                  </m:mr>
                                </m:m>
                              </m:e>
                            </m:mr>
                          </m:m>
                        </m:e>
                      </m:d>
                    </m:oMath>
                  </m:oMathPara>
                </a14:m>
                <a:endParaRPr lang="en-US" sz="2400" dirty="0">
                  <a:latin typeface="Arial" panose="020B0604020202020204" pitchFamily="34" charset="0"/>
                  <a:cs typeface="Arial" panose="020B0604020202020204" pitchFamily="34" charset="0"/>
                </a:endParaRPr>
              </a:p>
            </p:txBody>
          </p:sp>
        </mc:Choice>
        <mc:Fallback>
          <p:sp>
            <p:nvSpPr>
              <p:cNvPr id="3" name="TextBox 2">
                <a:extLst>
                  <a:ext uri="{FF2B5EF4-FFF2-40B4-BE49-F238E27FC236}">
                    <a16:creationId xmlns:a16="http://schemas.microsoft.com/office/drawing/2014/main" id="{CC20EFDD-0E82-4947-A728-F2916EAD2B6D}"/>
                  </a:ext>
                </a:extLst>
              </p:cNvPr>
              <p:cNvSpPr txBox="1">
                <a:spLocks noRot="1" noChangeAspect="1" noMove="1" noResize="1" noEditPoints="1" noAdjustHandles="1" noChangeArrowheads="1" noChangeShapeType="1" noTextEdit="1"/>
              </p:cNvSpPr>
              <p:nvPr/>
            </p:nvSpPr>
            <p:spPr>
              <a:xfrm>
                <a:off x="1086395" y="1011156"/>
                <a:ext cx="10343606" cy="5145319"/>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Phân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tích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thành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phần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chính</a:t>
            </a:r>
            <a:r>
              <a:rPr lang="en-US" sz="2800" dirty="0">
                <a:solidFill>
                  <a:schemeClr val="accent1"/>
                </a:solidFill>
                <a:latin typeface="Arial" panose="020B0604020202020204" pitchFamily="34" charset="0"/>
                <a:cs typeface="Arial" panose="020B0604020202020204" pitchFamily="34" charset="0"/>
              </a:rPr>
              <a:t> (PCA)</a:t>
            </a:r>
          </a:p>
        </p:txBody>
      </p:sp>
    </p:spTree>
    <p:extLst>
      <p:ext uri="{BB962C8B-B14F-4D97-AF65-F5344CB8AC3E}">
        <p14:creationId xmlns:p14="http://schemas.microsoft.com/office/powerpoint/2010/main" val="3872371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17</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C20EFDD-0E82-4947-A728-F2916EAD2B6D}"/>
                  </a:ext>
                </a:extLst>
              </p:cNvPr>
              <p:cNvSpPr txBox="1"/>
              <p:nvPr/>
            </p:nvSpPr>
            <p:spPr>
              <a:xfrm>
                <a:off x="1138647" y="1517490"/>
                <a:ext cx="10343606" cy="3793731"/>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rtlCol="0">
                <a:spAutoFit/>
              </a:bodyPr>
              <a:lstStyle/>
              <a:p>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vi-VN" sz="2400" dirty="0"/>
                  <a:t>Khi </a:t>
                </a:r>
                <a14:m>
                  <m:oMath xmlns:m="http://schemas.openxmlformats.org/officeDocument/2006/math">
                    <m:sSub>
                      <m:sSubPr>
                        <m:ctrlPr>
                          <a:rPr lang="en-US" sz="2400" i="1">
                            <a:latin typeface="Cambria Math" panose="02040503050406030204" pitchFamily="18" charset="0"/>
                            <a:ea typeface="Yu Mincho" panose="020B0400000000000000" pitchFamily="18" charset="-128"/>
                          </a:rPr>
                        </m:ctrlPr>
                      </m:sSubPr>
                      <m:e>
                        <m:r>
                          <a:rPr lang="en-US" sz="2400" i="1">
                            <a:latin typeface="Cambria Math" panose="02040503050406030204" pitchFamily="18" charset="0"/>
                            <a:ea typeface="Yu Mincho" panose="020B0400000000000000" pitchFamily="18" charset="-128"/>
                            <a:cs typeface="Times New Roman" panose="02020603050405020304" pitchFamily="18" charset="0"/>
                          </a:rPr>
                          <m:t>𝜆</m:t>
                        </m:r>
                      </m:e>
                      <m:sub>
                        <m:r>
                          <a:rPr lang="en-US" sz="2400" i="1">
                            <a:latin typeface="Cambria Math" panose="02040503050406030204" pitchFamily="18" charset="0"/>
                            <a:ea typeface="Yu Mincho" panose="020B0400000000000000" pitchFamily="18" charset="-128"/>
                            <a:cs typeface="Times New Roman" panose="02020603050405020304" pitchFamily="18" charset="0"/>
                          </a:rPr>
                          <m:t>𝑚</m:t>
                        </m:r>
                        <m:r>
                          <a:rPr lang="en-US" sz="2400" i="1">
                            <a:latin typeface="Cambria Math" panose="02040503050406030204" pitchFamily="18" charset="0"/>
                            <a:ea typeface="Yu Mincho" panose="020B0400000000000000" pitchFamily="18" charset="-128"/>
                            <a:cs typeface="Times New Roman" panose="02020603050405020304" pitchFamily="18" charset="0"/>
                          </a:rPr>
                          <m:t>+1</m:t>
                        </m:r>
                      </m:sub>
                    </m:sSub>
                    <m:sSub>
                      <m:sSubPr>
                        <m:ctrlPr>
                          <a:rPr lang="en-US" sz="2400" i="1">
                            <a:latin typeface="Cambria Math" panose="02040503050406030204" pitchFamily="18" charset="0"/>
                            <a:ea typeface="Yu Mincho" panose="020B0400000000000000" pitchFamily="18" charset="-128"/>
                          </a:rPr>
                        </m:ctrlPr>
                      </m:sSubPr>
                      <m:e>
                        <m:r>
                          <a:rPr lang="en-US" sz="2400" i="1">
                            <a:latin typeface="Cambria Math" panose="02040503050406030204" pitchFamily="18" charset="0"/>
                            <a:ea typeface="Yu Mincho" panose="020B0400000000000000" pitchFamily="18" charset="-128"/>
                            <a:cs typeface="Times New Roman" panose="02020603050405020304" pitchFamily="18" charset="0"/>
                          </a:rPr>
                          <m:t>𝑒</m:t>
                        </m:r>
                      </m:e>
                      <m:sub>
                        <m:r>
                          <a:rPr lang="en-US" sz="2400" i="1">
                            <a:latin typeface="Cambria Math" panose="02040503050406030204" pitchFamily="18" charset="0"/>
                            <a:ea typeface="Yu Mincho" panose="020B0400000000000000" pitchFamily="18" charset="-128"/>
                            <a:cs typeface="Times New Roman" panose="02020603050405020304" pitchFamily="18" charset="0"/>
                          </a:rPr>
                          <m:t>𝑚</m:t>
                        </m:r>
                        <m:r>
                          <a:rPr lang="en-US" sz="2400" i="1">
                            <a:latin typeface="Cambria Math" panose="02040503050406030204" pitchFamily="18" charset="0"/>
                            <a:ea typeface="Yu Mincho" panose="020B0400000000000000" pitchFamily="18" charset="-128"/>
                            <a:cs typeface="Times New Roman" panose="02020603050405020304" pitchFamily="18" charset="0"/>
                          </a:rPr>
                          <m:t>+1</m:t>
                        </m:r>
                      </m:sub>
                    </m:sSub>
                    <m:sSub>
                      <m:sSubPr>
                        <m:ctrlPr>
                          <a:rPr lang="en-US" sz="2400" i="1">
                            <a:latin typeface="Cambria Math" panose="02040503050406030204" pitchFamily="18" charset="0"/>
                            <a:ea typeface="Yu Mincho" panose="020B0400000000000000" pitchFamily="18" charset="-128"/>
                          </a:rPr>
                        </m:ctrlPr>
                      </m:sSubPr>
                      <m:e>
                        <m:r>
                          <a:rPr lang="en-US" sz="2400" i="1">
                            <a:latin typeface="Cambria Math" panose="02040503050406030204" pitchFamily="18" charset="0"/>
                            <a:ea typeface="Yu Mincho" panose="020B0400000000000000" pitchFamily="18" charset="-128"/>
                            <a:cs typeface="Times New Roman" panose="02020603050405020304" pitchFamily="18" charset="0"/>
                          </a:rPr>
                          <m:t>𝑒</m:t>
                        </m:r>
                        <m:r>
                          <a:rPr lang="en-US" sz="2400" i="1">
                            <a:latin typeface="Cambria Math" panose="02040503050406030204" pitchFamily="18" charset="0"/>
                            <a:ea typeface="Yu Mincho" panose="020B0400000000000000" pitchFamily="18" charset="-128"/>
                            <a:cs typeface="Times New Roman" panose="02020603050405020304" pitchFamily="18" charset="0"/>
                          </a:rPr>
                          <m:t>′</m:t>
                        </m:r>
                      </m:e>
                      <m:sub>
                        <m:r>
                          <a:rPr lang="en-US" sz="2400" i="1">
                            <a:latin typeface="Cambria Math" panose="02040503050406030204" pitchFamily="18" charset="0"/>
                            <a:ea typeface="Yu Mincho" panose="020B0400000000000000" pitchFamily="18" charset="-128"/>
                            <a:cs typeface="Times New Roman" panose="02020603050405020304" pitchFamily="18" charset="0"/>
                          </a:rPr>
                          <m:t>𝑚</m:t>
                        </m:r>
                        <m:r>
                          <a:rPr lang="en-US" sz="2400" i="1">
                            <a:latin typeface="Cambria Math" panose="02040503050406030204" pitchFamily="18" charset="0"/>
                            <a:ea typeface="Yu Mincho" panose="020B0400000000000000" pitchFamily="18" charset="-128"/>
                            <a:cs typeface="Times New Roman" panose="02020603050405020304" pitchFamily="18" charset="0"/>
                          </a:rPr>
                          <m:t>+1</m:t>
                        </m:r>
                      </m:sub>
                    </m:sSub>
                    <m:r>
                      <a:rPr lang="en-US" sz="2400" i="1">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2400" i="1">
                            <a:latin typeface="Cambria Math" panose="02040503050406030204" pitchFamily="18" charset="0"/>
                            <a:ea typeface="Yu Mincho" panose="020B0400000000000000" pitchFamily="18" charset="-128"/>
                          </a:rPr>
                        </m:ctrlPr>
                      </m:sSubPr>
                      <m:e>
                        <m:r>
                          <a:rPr lang="en-US" sz="2400" i="1">
                            <a:latin typeface="Cambria Math" panose="02040503050406030204" pitchFamily="18" charset="0"/>
                            <a:ea typeface="Yu Mincho" panose="020B0400000000000000" pitchFamily="18" charset="-128"/>
                            <a:cs typeface="Times New Roman" panose="02020603050405020304" pitchFamily="18" charset="0"/>
                          </a:rPr>
                          <m:t>𝜆</m:t>
                        </m:r>
                      </m:e>
                      <m:sub>
                        <m:r>
                          <a:rPr lang="en-US" sz="2400" i="1">
                            <a:latin typeface="Cambria Math" panose="02040503050406030204" pitchFamily="18" charset="0"/>
                            <a:ea typeface="Yu Mincho" panose="020B0400000000000000" pitchFamily="18" charset="-128"/>
                            <a:cs typeface="Times New Roman" panose="02020603050405020304" pitchFamily="18" charset="0"/>
                          </a:rPr>
                          <m:t>𝑝</m:t>
                        </m:r>
                      </m:sub>
                    </m:sSub>
                    <m:sSub>
                      <m:sSubPr>
                        <m:ctrlPr>
                          <a:rPr lang="en-US" sz="2400" i="1">
                            <a:latin typeface="Cambria Math" panose="02040503050406030204" pitchFamily="18" charset="0"/>
                            <a:ea typeface="Yu Mincho" panose="020B0400000000000000" pitchFamily="18" charset="-128"/>
                          </a:rPr>
                        </m:ctrlPr>
                      </m:sSubPr>
                      <m:e>
                        <m:r>
                          <a:rPr lang="en-US" sz="2400" i="1">
                            <a:latin typeface="Cambria Math" panose="02040503050406030204" pitchFamily="18" charset="0"/>
                            <a:ea typeface="Yu Mincho" panose="020B0400000000000000" pitchFamily="18" charset="-128"/>
                            <a:cs typeface="Times New Roman" panose="02020603050405020304" pitchFamily="18" charset="0"/>
                          </a:rPr>
                          <m:t>𝑒</m:t>
                        </m:r>
                      </m:e>
                      <m:sub>
                        <m:r>
                          <a:rPr lang="en-US" sz="2400" i="1">
                            <a:latin typeface="Cambria Math" panose="02040503050406030204" pitchFamily="18" charset="0"/>
                            <a:ea typeface="Yu Mincho" panose="020B0400000000000000" pitchFamily="18" charset="-128"/>
                            <a:cs typeface="Times New Roman" panose="02020603050405020304" pitchFamily="18" charset="0"/>
                          </a:rPr>
                          <m:t>𝑝</m:t>
                        </m:r>
                      </m:sub>
                    </m:sSub>
                    <m:sSubSup>
                      <m:sSubSupPr>
                        <m:ctrlPr>
                          <a:rPr lang="en-US" sz="2400" i="1">
                            <a:latin typeface="Cambria Math" panose="02040503050406030204" pitchFamily="18" charset="0"/>
                            <a:ea typeface="Yu Mincho" panose="020B0400000000000000" pitchFamily="18" charset="-128"/>
                          </a:rPr>
                        </m:ctrlPr>
                      </m:sSubSupPr>
                      <m:e>
                        <m:r>
                          <a:rPr lang="en-US" sz="2400" i="1">
                            <a:latin typeface="Cambria Math" panose="02040503050406030204" pitchFamily="18" charset="0"/>
                            <a:ea typeface="Yu Mincho" panose="020B0400000000000000" pitchFamily="18" charset="-128"/>
                            <a:cs typeface="Times New Roman" panose="02020603050405020304" pitchFamily="18" charset="0"/>
                          </a:rPr>
                          <m:t>𝑒</m:t>
                        </m:r>
                      </m:e>
                      <m:sub>
                        <m:r>
                          <a:rPr lang="en-US" sz="2400" i="1">
                            <a:latin typeface="Cambria Math" panose="02040503050406030204" pitchFamily="18" charset="0"/>
                            <a:ea typeface="Yu Mincho" panose="020B0400000000000000" pitchFamily="18" charset="-128"/>
                            <a:cs typeface="Times New Roman" panose="02020603050405020304" pitchFamily="18" charset="0"/>
                          </a:rPr>
                          <m:t>𝑝</m:t>
                        </m:r>
                      </m:sub>
                      <m:sup>
                        <m:r>
                          <a:rPr lang="en-US" sz="2400" i="1">
                            <a:latin typeface="Cambria Math" panose="02040503050406030204" pitchFamily="18" charset="0"/>
                            <a:ea typeface="Yu Mincho" panose="020B0400000000000000" pitchFamily="18" charset="-128"/>
                            <a:cs typeface="Times New Roman" panose="02020603050405020304" pitchFamily="18" charset="0"/>
                          </a:rPr>
                          <m:t>′</m:t>
                        </m:r>
                      </m:sup>
                    </m:sSubSup>
                  </m:oMath>
                </a14:m>
                <a:r>
                  <a:rPr lang="en-US" sz="2400" dirty="0">
                    <a:latin typeface="Times New Roman" panose="02020603050405020304" pitchFamily="18" charset="0"/>
                    <a:ea typeface="Yu Mincho" panose="020B0400000000000000" pitchFamily="18" charset="-128"/>
                  </a:rPr>
                  <a:t> </a:t>
                </a:r>
                <a:r>
                  <a:rPr lang="en-US" sz="2400" dirty="0" err="1">
                    <a:latin typeface="Times New Roman" panose="02020603050405020304" pitchFamily="18" charset="0"/>
                    <a:ea typeface="Yu Mincho" panose="020B0400000000000000" pitchFamily="18" charset="-128"/>
                  </a:rPr>
                  <a:t>đóng</a:t>
                </a:r>
                <a:r>
                  <a:rPr lang="en-US" sz="2400" dirty="0">
                    <a:latin typeface="Times New Roman" panose="02020603050405020304" pitchFamily="18" charset="0"/>
                    <a:ea typeface="Yu Mincho" panose="020B0400000000000000" pitchFamily="18" charset="-128"/>
                  </a:rPr>
                  <a:t> </a:t>
                </a:r>
                <a:r>
                  <a:rPr lang="en-US" sz="2400" dirty="0" err="1">
                    <a:latin typeface="Times New Roman" panose="02020603050405020304" pitchFamily="18" charset="0"/>
                    <a:ea typeface="Yu Mincho" panose="020B0400000000000000" pitchFamily="18" charset="-128"/>
                  </a:rPr>
                  <a:t>góp</a:t>
                </a:r>
                <a:r>
                  <a:rPr lang="en-US" sz="2400" dirty="0">
                    <a:latin typeface="Times New Roman" panose="02020603050405020304" pitchFamily="18" charset="0"/>
                    <a:ea typeface="Yu Mincho" panose="020B0400000000000000" pitchFamily="18" charset="-128"/>
                  </a:rPr>
                  <a:t> </a:t>
                </a:r>
                <a:r>
                  <a:rPr lang="en-US" sz="2400" dirty="0" err="1">
                    <a:latin typeface="Times New Roman" panose="02020603050405020304" pitchFamily="18" charset="0"/>
                    <a:ea typeface="Yu Mincho" panose="020B0400000000000000" pitchFamily="18" charset="-128"/>
                  </a:rPr>
                  <a:t>không</a:t>
                </a:r>
                <a:r>
                  <a:rPr lang="en-US" sz="2400" dirty="0">
                    <a:latin typeface="Times New Roman" panose="02020603050405020304" pitchFamily="18" charset="0"/>
                    <a:ea typeface="Yu Mincho" panose="020B0400000000000000" pitchFamily="18" charset="-128"/>
                  </a:rPr>
                  <a:t> </a:t>
                </a:r>
                <a:r>
                  <a:rPr lang="en-US" sz="2400" dirty="0" err="1">
                    <a:latin typeface="Times New Roman" panose="02020603050405020304" pitchFamily="18" charset="0"/>
                    <a:ea typeface="Yu Mincho" panose="020B0400000000000000" pitchFamily="18" charset="-128"/>
                  </a:rPr>
                  <a:t>đáng</a:t>
                </a:r>
                <a:r>
                  <a:rPr lang="en-US" sz="2400" dirty="0">
                    <a:latin typeface="Times New Roman" panose="02020603050405020304" pitchFamily="18" charset="0"/>
                    <a:ea typeface="Yu Mincho" panose="020B0400000000000000" pitchFamily="18" charset="-128"/>
                  </a:rPr>
                  <a:t> </a:t>
                </a:r>
                <a:r>
                  <a:rPr lang="en-US" sz="2400" dirty="0" err="1">
                    <a:latin typeface="Times New Roman" panose="02020603050405020304" pitchFamily="18" charset="0"/>
                    <a:ea typeface="Yu Mincho" panose="020B0400000000000000" pitchFamily="18" charset="-128"/>
                  </a:rPr>
                  <a:t>kể</a:t>
                </a:r>
                <a:r>
                  <a:rPr lang="en-US" sz="2400" dirty="0">
                    <a:latin typeface="Times New Roman" panose="02020603050405020304" pitchFamily="18" charset="0"/>
                    <a:ea typeface="Yu Mincho" panose="020B0400000000000000" pitchFamily="18" charset="-128"/>
                  </a:rPr>
                  <a:t> </a:t>
                </a:r>
                <a:r>
                  <a:rPr lang="en-US" sz="2400" dirty="0" err="1">
                    <a:latin typeface="Times New Roman" panose="02020603050405020304" pitchFamily="18" charset="0"/>
                    <a:ea typeface="Yu Mincho" panose="020B0400000000000000" pitchFamily="18" charset="-128"/>
                  </a:rPr>
                  <a:t>vào</a:t>
                </a:r>
                <a:r>
                  <a:rPr lang="en-US" sz="2400" dirty="0">
                    <a:latin typeface="Times New Roman" panose="02020603050405020304" pitchFamily="18" charset="0"/>
                    <a:ea typeface="Yu Mincho" panose="020B0400000000000000" pitchFamily="18" charset="-128"/>
                  </a:rPr>
                  <a:t> </a:t>
                </a:r>
                <a14:m>
                  <m:oMath xmlns:m="http://schemas.openxmlformats.org/officeDocument/2006/math">
                    <m:r>
                      <a:rPr lang="en-US" sz="2400" i="1">
                        <a:latin typeface="Cambria Math" panose="02040503050406030204" pitchFamily="18" charset="0"/>
                        <a:ea typeface="Yu Mincho" panose="020B0400000000000000" pitchFamily="18" charset="-128"/>
                        <a:cs typeface="Times New Roman" panose="02020603050405020304" pitchFamily="18" charset="0"/>
                      </a:rPr>
                      <m:t>∑</m:t>
                    </m:r>
                  </m:oMath>
                </a14:m>
                <a:r>
                  <a:rPr lang="en-US" sz="2400" dirty="0">
                    <a:latin typeface="Times New Roman" panose="02020603050405020304" pitchFamily="18" charset="0"/>
                    <a:ea typeface="Yu Mincho" panose="020B0400000000000000" pitchFamily="18" charset="-128"/>
                  </a:rPr>
                  <a:t> </a:t>
                </a:r>
                <a:r>
                  <a:rPr lang="en-US" sz="2400" dirty="0" err="1">
                    <a:latin typeface="Times New Roman" panose="02020603050405020304" pitchFamily="18" charset="0"/>
                    <a:ea typeface="Yu Mincho" panose="020B0400000000000000" pitchFamily="18" charset="-128"/>
                  </a:rPr>
                  <a:t>trong</a:t>
                </a:r>
                <a:r>
                  <a:rPr lang="vi-VN" sz="2400" dirty="0">
                    <a:latin typeface="Times New Roman" panose="02020603050405020304" pitchFamily="18" charset="0"/>
                    <a:ea typeface="Yu Mincho" panose="020B0400000000000000" pitchFamily="18" charset="-128"/>
                  </a:rPr>
                  <a:t> công thức trên ta có thể xấp xỉ:</a:t>
                </a:r>
                <a:br>
                  <a:rPr lang="en-US" sz="2400" dirty="0">
                    <a:latin typeface="Times New Roman" panose="02020603050405020304" pitchFamily="18" charset="0"/>
                    <a:ea typeface="Yu Mincho" panose="020B0400000000000000" pitchFamily="18" charset="-128"/>
                  </a:rPr>
                </a:br>
                <a14:m>
                  <m:oMathPara xmlns:m="http://schemas.openxmlformats.org/officeDocument/2006/math">
                    <m:oMathParaPr>
                      <m:jc m:val="centerGroup"/>
                    </m:oMathParaPr>
                    <m:oMath xmlns:m="http://schemas.openxmlformats.org/officeDocument/2006/math">
                      <m:nary>
                        <m:naryPr>
                          <m:chr m:val="∑"/>
                          <m:grow m:val="on"/>
                          <m:subHide m:val="on"/>
                          <m:supHide m:val="on"/>
                          <m:ctrlPr>
                            <a:rPr lang="en-US" sz="2400" i="1">
                              <a:latin typeface="Cambria Math" panose="02040503050406030204" pitchFamily="18" charset="0"/>
                            </a:rPr>
                          </m:ctrlPr>
                        </m:naryPr>
                        <m:sub/>
                        <m:sup/>
                        <m:e>
                          <m:r>
                            <a:rPr lang="en-US" sz="2400">
                              <a:latin typeface="Cambria Math" panose="02040503050406030204" pitchFamily="18" charset="0"/>
                            </a:rPr>
                            <m:t>=</m:t>
                          </m:r>
                        </m:e>
                      </m:nary>
                      <m:d>
                        <m:dPr>
                          <m:begChr m:val="["/>
                          <m:endChr m:val="]"/>
                          <m:ctrlPr>
                            <a:rPr lang="en-US" sz="2400" i="1">
                              <a:latin typeface="Cambria Math" panose="02040503050406030204" pitchFamily="18" charset="0"/>
                            </a:rPr>
                          </m:ctrlPr>
                        </m:dPr>
                        <m:e>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a:latin typeface="Cambria Math" panose="02040503050406030204" pitchFamily="18" charset="0"/>
                                    </a:rPr>
                                    <m:t>1</m:t>
                                  </m:r>
                                </m:sub>
                              </m:sSub>
                            </m:e>
                          </m:rad>
                          <m:sSub>
                            <m:sSubPr>
                              <m:ctrlPr>
                                <a:rPr lang="en-US" sz="2400" i="1">
                                  <a:latin typeface="Cambria Math" panose="02040503050406030204" pitchFamily="18" charset="0"/>
                                </a:rPr>
                              </m:ctrlPr>
                            </m:sSubPr>
                            <m:e>
                              <m:r>
                                <a:rPr lang="en-US" sz="2400" b="1" i="1">
                                  <a:latin typeface="Cambria Math" panose="02040503050406030204" pitchFamily="18" charset="0"/>
                                </a:rPr>
                                <m:t>𝒆</m:t>
                              </m:r>
                            </m:e>
                            <m:sub>
                              <m:r>
                                <a:rPr lang="en-US" sz="2400">
                                  <a:latin typeface="Cambria Math" panose="02040503050406030204" pitchFamily="18" charset="0"/>
                                </a:rPr>
                                <m:t>1</m:t>
                              </m:r>
                            </m:sub>
                          </m:sSub>
                          <m:r>
                            <a:rPr lang="en-US" sz="2400">
                              <a:latin typeface="Cambria Math" panose="02040503050406030204" pitchFamily="18" charset="0"/>
                            </a:rPr>
                            <m:t>⋮</m:t>
                          </m:r>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a:latin typeface="Cambria Math" panose="02040503050406030204" pitchFamily="18" charset="0"/>
                                    </a:rPr>
                                    <m:t>2</m:t>
                                  </m:r>
                                </m:sub>
                              </m:sSub>
                            </m:e>
                          </m:rad>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a:latin typeface="Cambria Math" panose="02040503050406030204" pitchFamily="18" charset="0"/>
                                </a:rPr>
                                <m:t>2</m:t>
                              </m:r>
                            </m:sub>
                          </m:sSub>
                          <m:r>
                            <a:rPr lang="en-US" sz="2400">
                              <a:latin typeface="Cambria Math" panose="02040503050406030204" pitchFamily="18" charset="0"/>
                            </a:rPr>
                            <m:t>⋮…⋮ </m:t>
                          </m:r>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𝑚</m:t>
                                  </m:r>
                                </m:sub>
                              </m:sSub>
                            </m:e>
                          </m:rad>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𝑚</m:t>
                              </m:r>
                            </m:sub>
                          </m:sSub>
                        </m:e>
                      </m:d>
                      <m:d>
                        <m:dPr>
                          <m:begChr m:val="["/>
                          <m:endChr m:val="]"/>
                          <m:ctrlPr>
                            <a:rPr lang="en-US" sz="2400" i="1">
                              <a:latin typeface="Cambria Math" panose="02040503050406030204" pitchFamily="18" charset="0"/>
                            </a:rPr>
                          </m:ctrlPr>
                        </m:dPr>
                        <m:e>
                          <m:m>
                            <m:mPr>
                              <m:plcHide m:val="on"/>
                              <m:mcs>
                                <m:mc>
                                  <m:mcPr>
                                    <m:count m:val="1"/>
                                    <m:mcJc m:val="center"/>
                                  </m:mcPr>
                                </m:mc>
                              </m:mcs>
                              <m:ctrlPr>
                                <a:rPr lang="en-US" sz="2400" i="1">
                                  <a:latin typeface="Cambria Math" panose="02040503050406030204" pitchFamily="18" charset="0"/>
                                </a:rPr>
                              </m:ctrlPr>
                            </m:mPr>
                            <m:mr>
                              <m:e>
                                <m:rad>
                                  <m:radPr>
                                    <m:degHide m:val="on"/>
                                    <m:ctrlPr>
                                      <a:rPr lang="en-US" sz="2400" i="1">
                                        <a:latin typeface="Cambria Math" panose="02040503050406030204" pitchFamily="18" charset="0"/>
                                      </a:rPr>
                                    </m:ctrlPr>
                                  </m:radPr>
                                  <m:deg/>
                                  <m:e>
                                    <m:r>
                                      <a:rPr lang="en-US" sz="240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a:latin typeface="Cambria Math" panose="02040503050406030204" pitchFamily="18" charset="0"/>
                                          </a:rPr>
                                          <m:t>1</m:t>
                                        </m:r>
                                      </m:sub>
                                    </m:sSub>
                                  </m:e>
                                </m:rad>
                                <m:sSub>
                                  <m:sSubPr>
                                    <m:ctrlPr>
                                      <a:rPr lang="en-US" sz="2400" i="1">
                                        <a:latin typeface="Cambria Math" panose="02040503050406030204" pitchFamily="18" charset="0"/>
                                      </a:rPr>
                                    </m:ctrlPr>
                                  </m:sSubPr>
                                  <m:e>
                                    <m:r>
                                      <a:rPr lang="en-US" sz="2400" b="1" i="1">
                                        <a:latin typeface="Cambria Math" panose="02040503050406030204" pitchFamily="18" charset="0"/>
                                      </a:rPr>
                                      <m:t>𝒆</m:t>
                                    </m:r>
                                  </m:e>
                                  <m:sub>
                                    <m:r>
                                      <a:rPr lang="en-US" sz="2400">
                                        <a:latin typeface="Cambria Math" panose="02040503050406030204" pitchFamily="18" charset="0"/>
                                      </a:rPr>
                                      <m:t>1</m:t>
                                    </m:r>
                                  </m:sub>
                                </m:sSub>
                                <m:r>
                                  <a:rPr lang="en-US" sz="2400">
                                    <a:latin typeface="Cambria Math" panose="02040503050406030204" pitchFamily="18" charset="0"/>
                                  </a:rPr>
                                  <m:t>′</m:t>
                                </m:r>
                              </m:e>
                            </m:mr>
                            <m:mr>
                              <m:e>
                                <m:m>
                                  <m:mPr>
                                    <m:plcHide m:val="on"/>
                                    <m:mcs>
                                      <m:mc>
                                        <m:mcPr>
                                          <m:count m:val="1"/>
                                          <m:mcJc m:val="center"/>
                                        </m:mcPr>
                                      </m:mc>
                                    </m:mcs>
                                    <m:ctrlPr>
                                      <a:rPr lang="en-US" sz="2400" i="1">
                                        <a:latin typeface="Cambria Math" panose="02040503050406030204" pitchFamily="18" charset="0"/>
                                      </a:rPr>
                                    </m:ctrlPr>
                                  </m:mPr>
                                  <m:mr>
                                    <m:e>
                                      <m:r>
                                        <a:rPr lang="en-US" sz="2400">
                                          <a:latin typeface="Cambria Math" panose="02040503050406030204" pitchFamily="18" charset="0"/>
                                        </a:rPr>
                                        <m:t>−−−</m:t>
                                      </m:r>
                                    </m:e>
                                  </m:mr>
                                  <m:mr>
                                    <m:e>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a:latin typeface="Cambria Math" panose="02040503050406030204" pitchFamily="18" charset="0"/>
                                                </a:rPr>
                                                <m:t>2</m:t>
                                              </m:r>
                                            </m:sub>
                                          </m:sSub>
                                        </m:e>
                                      </m:rad>
                                      <m:sSub>
                                        <m:sSubPr>
                                          <m:ctrlPr>
                                            <a:rPr lang="en-US" sz="2400" i="1">
                                              <a:latin typeface="Cambria Math" panose="02040503050406030204" pitchFamily="18" charset="0"/>
                                            </a:rPr>
                                          </m:ctrlPr>
                                        </m:sSubPr>
                                        <m:e>
                                          <m:r>
                                            <a:rPr lang="en-US" sz="2400" b="1" i="1">
                                              <a:latin typeface="Cambria Math" panose="02040503050406030204" pitchFamily="18" charset="0"/>
                                            </a:rPr>
                                            <m:t>𝒆</m:t>
                                          </m:r>
                                        </m:e>
                                        <m:sub>
                                          <m:r>
                                            <a:rPr lang="en-US" sz="2400">
                                              <a:latin typeface="Cambria Math" panose="02040503050406030204" pitchFamily="18" charset="0"/>
                                            </a:rPr>
                                            <m:t>2</m:t>
                                          </m:r>
                                        </m:sub>
                                      </m:sSub>
                                      <m:r>
                                        <a:rPr lang="en-US" sz="2400">
                                          <a:latin typeface="Cambria Math" panose="02040503050406030204" pitchFamily="18" charset="0"/>
                                        </a:rPr>
                                        <m:t>′</m:t>
                                      </m:r>
                                    </m:e>
                                  </m:mr>
                                  <m:mr>
                                    <m:e>
                                      <m:r>
                                        <a:rPr lang="en-US" sz="2400">
                                          <a:latin typeface="Cambria Math" panose="02040503050406030204" pitchFamily="18" charset="0"/>
                                        </a:rPr>
                                        <m:t>−−−</m:t>
                                      </m:r>
                                    </m:e>
                                  </m:mr>
                                </m:m>
                              </m:e>
                            </m:mr>
                            <m:mr>
                              <m:e>
                                <m:m>
                                  <m:mPr>
                                    <m:plcHide m:val="on"/>
                                    <m:mcs>
                                      <m:mc>
                                        <m:mcPr>
                                          <m:count m:val="1"/>
                                          <m:mcJc m:val="center"/>
                                        </m:mcPr>
                                      </m:mc>
                                    </m:mcs>
                                    <m:ctrlPr>
                                      <a:rPr lang="en-US" sz="2400" i="1">
                                        <a:latin typeface="Cambria Math" panose="02040503050406030204" pitchFamily="18" charset="0"/>
                                      </a:rPr>
                                    </m:ctrlPr>
                                  </m:mPr>
                                  <m:mr>
                                    <m:e>
                                      <m:r>
                                        <a:rPr lang="en-US" sz="2400">
                                          <a:latin typeface="Cambria Math" panose="02040503050406030204" pitchFamily="18" charset="0"/>
                                        </a:rPr>
                                        <m:t>⋮</m:t>
                                      </m:r>
                                    </m:e>
                                  </m:mr>
                                  <m:mr>
                                    <m:e>
                                      <m:r>
                                        <a:rPr lang="en-US" sz="2400">
                                          <a:latin typeface="Cambria Math" panose="02040503050406030204" pitchFamily="18" charset="0"/>
                                        </a:rPr>
                                        <m:t>−−−</m:t>
                                      </m:r>
                                    </m:e>
                                  </m:mr>
                                  <m:mr>
                                    <m:e>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𝑚</m:t>
                                              </m:r>
                                            </m:sub>
                                          </m:sSub>
                                        </m:e>
                                      </m:rad>
                                      <m:sSub>
                                        <m:sSubPr>
                                          <m:ctrlPr>
                                            <a:rPr lang="en-US" sz="2400" i="1">
                                              <a:latin typeface="Cambria Math" panose="02040503050406030204" pitchFamily="18" charset="0"/>
                                            </a:rPr>
                                          </m:ctrlPr>
                                        </m:sSubPr>
                                        <m:e>
                                          <m:r>
                                            <a:rPr lang="en-US" sz="2400" b="1" i="1">
                                              <a:latin typeface="Cambria Math" panose="02040503050406030204" pitchFamily="18" charset="0"/>
                                            </a:rPr>
                                            <m:t>𝒆</m:t>
                                          </m:r>
                                        </m:e>
                                        <m:sub>
                                          <m:r>
                                            <a:rPr lang="en-US" sz="2400" i="1">
                                              <a:latin typeface="Cambria Math" panose="02040503050406030204" pitchFamily="18" charset="0"/>
                                            </a:rPr>
                                            <m:t>𝑚</m:t>
                                          </m:r>
                                        </m:sub>
                                      </m:sSub>
                                      <m:r>
                                        <a:rPr lang="en-US" sz="2400">
                                          <a:latin typeface="Cambria Math" panose="02040503050406030204" pitchFamily="18" charset="0"/>
                                        </a:rPr>
                                        <m:t>′</m:t>
                                      </m:r>
                                    </m:e>
                                  </m:mr>
                                </m:m>
                              </m:e>
                            </m:mr>
                          </m:m>
                        </m:e>
                      </m:d>
                      <m:r>
                        <a:rPr lang="en-US" sz="2400">
                          <a:latin typeface="Cambria Math" panose="02040503050406030204" pitchFamily="18" charset="0"/>
                        </a:rPr>
                        <m:t>=</m:t>
                      </m:r>
                      <m:limLow>
                        <m:limLowPr>
                          <m:ctrlPr>
                            <a:rPr lang="en-US" sz="2400" i="1">
                              <a:latin typeface="Cambria Math" panose="02040503050406030204" pitchFamily="18" charset="0"/>
                            </a:rPr>
                          </m:ctrlPr>
                        </m:limLowPr>
                        <m:e>
                          <m:groupChr>
                            <m:groupChrPr>
                              <m:chr m:val="⏟"/>
                              <m:ctrlPr>
                                <a:rPr lang="en-US" sz="2400" i="1">
                                  <a:latin typeface="Cambria Math" panose="02040503050406030204" pitchFamily="18" charset="0"/>
                                </a:rPr>
                              </m:ctrlPr>
                            </m:groupChrPr>
                            <m:e>
                              <m:r>
                                <a:rPr lang="en-US" sz="2400" b="1" i="1">
                                  <a:latin typeface="Cambria Math" panose="02040503050406030204" pitchFamily="18" charset="0"/>
                                </a:rPr>
                                <m:t>𝑳</m:t>
                              </m:r>
                            </m:e>
                          </m:groupChr>
                        </m:e>
                        <m:lim>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a:latin typeface="Cambria Math" panose="02040503050406030204" pitchFamily="18" charset="0"/>
                                </a:rPr>
                                <m:t>×</m:t>
                              </m:r>
                              <m:r>
                                <a:rPr lang="en-US" sz="2400" i="1">
                                  <a:latin typeface="Cambria Math" panose="02040503050406030204" pitchFamily="18" charset="0"/>
                                </a:rPr>
                                <m:t>𝑚</m:t>
                              </m:r>
                            </m:e>
                          </m:d>
                        </m:lim>
                      </m:limLow>
                      <m:limLow>
                        <m:limLowPr>
                          <m:ctrlPr>
                            <a:rPr lang="en-US" sz="2400" i="1">
                              <a:latin typeface="Cambria Math" panose="02040503050406030204" pitchFamily="18" charset="0"/>
                            </a:rPr>
                          </m:ctrlPr>
                        </m:limLowPr>
                        <m:e>
                          <m:groupChr>
                            <m:groupChrPr>
                              <m:chr m:val="⏟"/>
                              <m:ctrlPr>
                                <a:rPr lang="en-US" sz="2400" i="1">
                                  <a:latin typeface="Cambria Math" panose="02040503050406030204" pitchFamily="18" charset="0"/>
                                </a:rPr>
                              </m:ctrlPr>
                            </m:groupChrPr>
                            <m:e>
                              <m:r>
                                <a:rPr lang="en-US" sz="2400" b="1" i="1">
                                  <a:latin typeface="Cambria Math" panose="02040503050406030204" pitchFamily="18" charset="0"/>
                                </a:rPr>
                                <m:t>𝑳</m:t>
                              </m:r>
                            </m:e>
                          </m:groupChr>
                          <m:r>
                            <a:rPr lang="en-US" sz="2400">
                              <a:latin typeface="Cambria Math" panose="02040503050406030204" pitchFamily="18" charset="0"/>
                            </a:rPr>
                            <m:t>′</m:t>
                          </m:r>
                        </m:e>
                        <m:lim>
                          <m:d>
                            <m:dPr>
                              <m:ctrlPr>
                                <a:rPr lang="en-US" sz="2400" i="1">
                                  <a:latin typeface="Cambria Math" panose="02040503050406030204" pitchFamily="18" charset="0"/>
                                </a:rPr>
                              </m:ctrlPr>
                            </m:dPr>
                            <m:e>
                              <m:r>
                                <a:rPr lang="en-US" sz="2400" i="1">
                                  <a:latin typeface="Cambria Math" panose="02040503050406030204" pitchFamily="18" charset="0"/>
                                </a:rPr>
                                <m:t>𝑚</m:t>
                              </m:r>
                              <m:r>
                                <a:rPr lang="en-US" sz="2400">
                                  <a:latin typeface="Cambria Math" panose="02040503050406030204" pitchFamily="18" charset="0"/>
                                </a:rPr>
                                <m:t>×</m:t>
                              </m:r>
                              <m:r>
                                <a:rPr lang="en-US" sz="2400" i="1">
                                  <a:latin typeface="Cambria Math" panose="02040503050406030204" pitchFamily="18" charset="0"/>
                                </a:rPr>
                                <m:t>𝑝</m:t>
                              </m:r>
                            </m:e>
                          </m:d>
                        </m:lim>
                      </m:limLow>
                    </m:oMath>
                  </m:oMathPara>
                </a14:m>
                <a:br>
                  <a:rPr lang="en-US" sz="2400" dirty="0"/>
                </a:br>
                <a:endParaRPr lang="en-US" sz="2400" dirty="0"/>
              </a:p>
              <a:p>
                <a:endParaRPr lang="en-US" sz="2400" dirty="0"/>
              </a:p>
            </p:txBody>
          </p:sp>
        </mc:Choice>
        <mc:Fallback>
          <p:sp>
            <p:nvSpPr>
              <p:cNvPr id="3" name="TextBox 2">
                <a:extLst>
                  <a:ext uri="{FF2B5EF4-FFF2-40B4-BE49-F238E27FC236}">
                    <a16:creationId xmlns:a16="http://schemas.microsoft.com/office/drawing/2014/main" id="{CC20EFDD-0E82-4947-A728-F2916EAD2B6D}"/>
                  </a:ext>
                </a:extLst>
              </p:cNvPr>
              <p:cNvSpPr txBox="1">
                <a:spLocks noRot="1" noChangeAspect="1" noMove="1" noResize="1" noEditPoints="1" noAdjustHandles="1" noChangeArrowheads="1" noChangeShapeType="1" noTextEdit="1"/>
              </p:cNvSpPr>
              <p:nvPr/>
            </p:nvSpPr>
            <p:spPr>
              <a:xfrm>
                <a:off x="1138647" y="1517490"/>
                <a:ext cx="10343606" cy="3793731"/>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Phân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tích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thành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phần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chính</a:t>
            </a:r>
            <a:r>
              <a:rPr lang="en-US" sz="2800" dirty="0">
                <a:solidFill>
                  <a:schemeClr val="accent1"/>
                </a:solidFill>
                <a:latin typeface="Arial" panose="020B0604020202020204" pitchFamily="34" charset="0"/>
                <a:cs typeface="Arial" panose="020B0604020202020204" pitchFamily="34" charset="0"/>
              </a:rPr>
              <a:t> (PCA)</a:t>
            </a:r>
          </a:p>
        </p:txBody>
      </p:sp>
    </p:spTree>
    <p:extLst>
      <p:ext uri="{BB962C8B-B14F-4D97-AF65-F5344CB8AC3E}">
        <p14:creationId xmlns:p14="http://schemas.microsoft.com/office/powerpoint/2010/main" val="2929609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18</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C20EFDD-0E82-4947-A728-F2916EAD2B6D}"/>
                  </a:ext>
                </a:extLst>
              </p:cNvPr>
              <p:cNvSpPr txBox="1"/>
              <p:nvPr/>
            </p:nvSpPr>
            <p:spPr>
              <a:xfrm>
                <a:off x="1138647" y="1517490"/>
                <a:ext cx="10343606" cy="3828036"/>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rtlCol="0">
                <a:spAutoFit/>
              </a:bodyPr>
              <a:lstStyle/>
              <a:p>
                <a:r>
                  <a:rPr lang="en-US" sz="2400" dirty="0"/>
                  <a:t>Hay </a:t>
                </a:r>
                <a:r>
                  <a:rPr lang="en-US" sz="2400" dirty="0" err="1"/>
                  <a:t>đầy</a:t>
                </a:r>
                <a:r>
                  <a:rPr lang="en-US" sz="2400" dirty="0"/>
                  <a:t> </a:t>
                </a:r>
                <a:r>
                  <a:rPr lang="en-US" sz="2400" dirty="0" err="1"/>
                  <a:t>đủ</a:t>
                </a:r>
                <a:r>
                  <a:rPr lang="en-US" sz="2400" dirty="0"/>
                  <a:t> </a:t>
                </a:r>
                <a:r>
                  <a:rPr lang="en-US" sz="2400" dirty="0" err="1"/>
                  <a:t>hơn</a:t>
                </a:r>
                <a:r>
                  <a:rPr lang="en-US" sz="2400" dirty="0"/>
                  <a:t> (</a:t>
                </a:r>
                <a:r>
                  <a:rPr lang="en-US" sz="2400" dirty="0" err="1"/>
                  <a:t>có</a:t>
                </a:r>
                <a:r>
                  <a:rPr lang="en-US" sz="2400" dirty="0"/>
                  <a:t> </a:t>
                </a:r>
                <a:r>
                  <a:rPr lang="en-US" sz="2400" dirty="0" err="1"/>
                  <a:t>thêm</a:t>
                </a:r>
                <a:r>
                  <a:rPr lang="en-US" sz="2400" dirty="0"/>
                  <a:t> </a:t>
                </a:r>
                <a:r>
                  <a:rPr lang="en-US" sz="2400" dirty="0" err="1"/>
                  <a:t>lỗi</a:t>
                </a:r>
                <a:r>
                  <a:rPr lang="en-US" sz="2400" dirty="0"/>
                  <a:t>)</a:t>
                </a:r>
                <a:br>
                  <a:rPr lang="en-US" sz="2400" dirty="0"/>
                </a:br>
                <a14:m>
                  <m:oMathPara xmlns:m="http://schemas.openxmlformats.org/officeDocument/2006/math">
                    <m:oMathParaPr>
                      <m:jc m:val="centerGroup"/>
                    </m:oMathParaPr>
                    <m:oMath xmlns:m="http://schemas.openxmlformats.org/officeDocument/2006/math">
                      <m:nary>
                        <m:naryPr>
                          <m:chr m:val="∑"/>
                          <m:grow m:val="on"/>
                          <m:subHide m:val="on"/>
                          <m:supHide m:val="on"/>
                          <m:ctrlPr>
                            <a:rPr lang="en-US" sz="2400" i="1">
                              <a:latin typeface="Cambria Math" panose="02040503050406030204" pitchFamily="18" charset="0"/>
                            </a:rPr>
                          </m:ctrlPr>
                        </m:naryPr>
                        <m:sub/>
                        <m:sup/>
                        <m:e>
                          <m:r>
                            <a:rPr lang="en-US" sz="2400">
                              <a:latin typeface="Cambria Math" panose="02040503050406030204" pitchFamily="18" charset="0"/>
                            </a:rPr>
                            <m:t>=</m:t>
                          </m:r>
                        </m:e>
                      </m:nary>
                      <m:d>
                        <m:dPr>
                          <m:begChr m:val="["/>
                          <m:endChr m:val="]"/>
                          <m:ctrlPr>
                            <a:rPr lang="en-US" sz="2400" i="1">
                              <a:latin typeface="Cambria Math" panose="02040503050406030204" pitchFamily="18" charset="0"/>
                            </a:rPr>
                          </m:ctrlPr>
                        </m:dPr>
                        <m:e>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a:latin typeface="Cambria Math" panose="02040503050406030204" pitchFamily="18" charset="0"/>
                                    </a:rPr>
                                    <m:t>1</m:t>
                                  </m:r>
                                </m:sub>
                              </m:sSub>
                            </m:e>
                          </m:rad>
                          <m:sSub>
                            <m:sSubPr>
                              <m:ctrlPr>
                                <a:rPr lang="en-US" sz="2400" i="1">
                                  <a:latin typeface="Cambria Math" panose="02040503050406030204" pitchFamily="18" charset="0"/>
                                </a:rPr>
                              </m:ctrlPr>
                            </m:sSubPr>
                            <m:e>
                              <m:r>
                                <a:rPr lang="en-US" sz="2400" b="1" i="1">
                                  <a:latin typeface="Cambria Math" panose="02040503050406030204" pitchFamily="18" charset="0"/>
                                </a:rPr>
                                <m:t>𝒆</m:t>
                              </m:r>
                            </m:e>
                            <m:sub>
                              <m:r>
                                <a:rPr lang="en-US" sz="2400">
                                  <a:latin typeface="Cambria Math" panose="02040503050406030204" pitchFamily="18" charset="0"/>
                                </a:rPr>
                                <m:t>1</m:t>
                              </m:r>
                            </m:sub>
                          </m:sSub>
                          <m:r>
                            <a:rPr lang="en-US" sz="2400">
                              <a:latin typeface="Cambria Math" panose="02040503050406030204" pitchFamily="18" charset="0"/>
                            </a:rPr>
                            <m:t>⋮</m:t>
                          </m:r>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a:latin typeface="Cambria Math" panose="02040503050406030204" pitchFamily="18" charset="0"/>
                                    </a:rPr>
                                    <m:t>2</m:t>
                                  </m:r>
                                </m:sub>
                              </m:sSub>
                            </m:e>
                          </m:rad>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a:latin typeface="Cambria Math" panose="02040503050406030204" pitchFamily="18" charset="0"/>
                                </a:rPr>
                                <m:t>2</m:t>
                              </m:r>
                            </m:sub>
                          </m:sSub>
                          <m:r>
                            <a:rPr lang="en-US" sz="2400">
                              <a:latin typeface="Cambria Math" panose="02040503050406030204" pitchFamily="18" charset="0"/>
                            </a:rPr>
                            <m:t>⋮…⋮ </m:t>
                          </m:r>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𝑚</m:t>
                                  </m:r>
                                </m:sub>
                              </m:sSub>
                            </m:e>
                          </m:rad>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𝑚</m:t>
                              </m:r>
                            </m:sub>
                          </m:sSub>
                        </m:e>
                      </m:d>
                      <m:d>
                        <m:dPr>
                          <m:begChr m:val="["/>
                          <m:endChr m:val="]"/>
                          <m:ctrlPr>
                            <a:rPr lang="en-US" sz="2400" i="1">
                              <a:latin typeface="Cambria Math" panose="02040503050406030204" pitchFamily="18" charset="0"/>
                            </a:rPr>
                          </m:ctrlPr>
                        </m:dPr>
                        <m:e>
                          <m:m>
                            <m:mPr>
                              <m:plcHide m:val="on"/>
                              <m:mcs>
                                <m:mc>
                                  <m:mcPr>
                                    <m:count m:val="1"/>
                                    <m:mcJc m:val="center"/>
                                  </m:mcPr>
                                </m:mc>
                              </m:mcs>
                              <m:ctrlPr>
                                <a:rPr lang="en-US" sz="2400" i="1">
                                  <a:latin typeface="Cambria Math" panose="02040503050406030204" pitchFamily="18" charset="0"/>
                                </a:rPr>
                              </m:ctrlPr>
                            </m:mPr>
                            <m:mr>
                              <m:e>
                                <m:rad>
                                  <m:radPr>
                                    <m:degHide m:val="on"/>
                                    <m:ctrlPr>
                                      <a:rPr lang="en-US" sz="2400" i="1">
                                        <a:latin typeface="Cambria Math" panose="02040503050406030204" pitchFamily="18" charset="0"/>
                                      </a:rPr>
                                    </m:ctrlPr>
                                  </m:radPr>
                                  <m:deg/>
                                  <m:e>
                                    <m:r>
                                      <a:rPr lang="en-US" sz="240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a:latin typeface="Cambria Math" panose="02040503050406030204" pitchFamily="18" charset="0"/>
                                          </a:rPr>
                                          <m:t>1</m:t>
                                        </m:r>
                                      </m:sub>
                                    </m:sSub>
                                  </m:e>
                                </m:rad>
                                <m:sSub>
                                  <m:sSubPr>
                                    <m:ctrlPr>
                                      <a:rPr lang="en-US" sz="2400" i="1">
                                        <a:latin typeface="Cambria Math" panose="02040503050406030204" pitchFamily="18" charset="0"/>
                                      </a:rPr>
                                    </m:ctrlPr>
                                  </m:sSubPr>
                                  <m:e>
                                    <m:r>
                                      <a:rPr lang="en-US" sz="2400" b="1" i="1">
                                        <a:latin typeface="Cambria Math" panose="02040503050406030204" pitchFamily="18" charset="0"/>
                                      </a:rPr>
                                      <m:t>𝒆</m:t>
                                    </m:r>
                                  </m:e>
                                  <m:sub>
                                    <m:r>
                                      <a:rPr lang="en-US" sz="2400">
                                        <a:latin typeface="Cambria Math" panose="02040503050406030204" pitchFamily="18" charset="0"/>
                                      </a:rPr>
                                      <m:t>1</m:t>
                                    </m:r>
                                  </m:sub>
                                </m:sSub>
                                <m:r>
                                  <a:rPr lang="en-US" sz="2400">
                                    <a:latin typeface="Cambria Math" panose="02040503050406030204" pitchFamily="18" charset="0"/>
                                  </a:rPr>
                                  <m:t>′</m:t>
                                </m:r>
                              </m:e>
                            </m:mr>
                            <m:mr>
                              <m:e>
                                <m:m>
                                  <m:mPr>
                                    <m:plcHide m:val="on"/>
                                    <m:mcs>
                                      <m:mc>
                                        <m:mcPr>
                                          <m:count m:val="1"/>
                                          <m:mcJc m:val="center"/>
                                        </m:mcPr>
                                      </m:mc>
                                    </m:mcs>
                                    <m:ctrlPr>
                                      <a:rPr lang="en-US" sz="2400" i="1">
                                        <a:latin typeface="Cambria Math" panose="02040503050406030204" pitchFamily="18" charset="0"/>
                                      </a:rPr>
                                    </m:ctrlPr>
                                  </m:mPr>
                                  <m:mr>
                                    <m:e>
                                      <m:r>
                                        <a:rPr lang="en-US" sz="2400">
                                          <a:latin typeface="Cambria Math" panose="02040503050406030204" pitchFamily="18" charset="0"/>
                                        </a:rPr>
                                        <m:t>−−−</m:t>
                                      </m:r>
                                    </m:e>
                                  </m:mr>
                                  <m:mr>
                                    <m:e>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a:latin typeface="Cambria Math" panose="02040503050406030204" pitchFamily="18" charset="0"/>
                                                </a:rPr>
                                                <m:t>2</m:t>
                                              </m:r>
                                            </m:sub>
                                          </m:sSub>
                                        </m:e>
                                      </m:rad>
                                      <m:sSub>
                                        <m:sSubPr>
                                          <m:ctrlPr>
                                            <a:rPr lang="en-US" sz="2400" i="1">
                                              <a:latin typeface="Cambria Math" panose="02040503050406030204" pitchFamily="18" charset="0"/>
                                            </a:rPr>
                                          </m:ctrlPr>
                                        </m:sSubPr>
                                        <m:e>
                                          <m:r>
                                            <a:rPr lang="en-US" sz="2400" b="1" i="1">
                                              <a:latin typeface="Cambria Math" panose="02040503050406030204" pitchFamily="18" charset="0"/>
                                            </a:rPr>
                                            <m:t>𝒆</m:t>
                                          </m:r>
                                        </m:e>
                                        <m:sub>
                                          <m:r>
                                            <a:rPr lang="en-US" sz="2400">
                                              <a:latin typeface="Cambria Math" panose="02040503050406030204" pitchFamily="18" charset="0"/>
                                            </a:rPr>
                                            <m:t>2</m:t>
                                          </m:r>
                                        </m:sub>
                                      </m:sSub>
                                      <m:r>
                                        <a:rPr lang="en-US" sz="2400">
                                          <a:latin typeface="Cambria Math" panose="02040503050406030204" pitchFamily="18" charset="0"/>
                                        </a:rPr>
                                        <m:t>′</m:t>
                                      </m:r>
                                    </m:e>
                                  </m:mr>
                                  <m:mr>
                                    <m:e>
                                      <m:r>
                                        <a:rPr lang="en-US" sz="2400">
                                          <a:latin typeface="Cambria Math" panose="02040503050406030204" pitchFamily="18" charset="0"/>
                                        </a:rPr>
                                        <m:t>−−−</m:t>
                                      </m:r>
                                    </m:e>
                                  </m:mr>
                                </m:m>
                              </m:e>
                            </m:mr>
                            <m:mr>
                              <m:e>
                                <m:m>
                                  <m:mPr>
                                    <m:plcHide m:val="on"/>
                                    <m:mcs>
                                      <m:mc>
                                        <m:mcPr>
                                          <m:count m:val="1"/>
                                          <m:mcJc m:val="center"/>
                                        </m:mcPr>
                                      </m:mc>
                                    </m:mcs>
                                    <m:ctrlPr>
                                      <a:rPr lang="en-US" sz="2400" i="1">
                                        <a:latin typeface="Cambria Math" panose="02040503050406030204" pitchFamily="18" charset="0"/>
                                      </a:rPr>
                                    </m:ctrlPr>
                                  </m:mPr>
                                  <m:mr>
                                    <m:e>
                                      <m:r>
                                        <a:rPr lang="en-US" sz="2400">
                                          <a:latin typeface="Cambria Math" panose="02040503050406030204" pitchFamily="18" charset="0"/>
                                        </a:rPr>
                                        <m:t>⋮</m:t>
                                      </m:r>
                                    </m:e>
                                  </m:mr>
                                  <m:mr>
                                    <m:e>
                                      <m:r>
                                        <a:rPr lang="en-US" sz="2400">
                                          <a:latin typeface="Cambria Math" panose="02040503050406030204" pitchFamily="18" charset="0"/>
                                        </a:rPr>
                                        <m:t>−−−</m:t>
                                      </m:r>
                                    </m:e>
                                  </m:mr>
                                  <m:mr>
                                    <m:e>
                                      <m:rad>
                                        <m:radPr>
                                          <m:degHide m:val="on"/>
                                          <m:ctrlPr>
                                            <a:rPr lang="en-US" sz="2400" i="1">
                                              <a:latin typeface="Cambria Math" panose="02040503050406030204" pitchFamily="18" charset="0"/>
                                            </a:rPr>
                                          </m:ctrlPr>
                                        </m:radPr>
                                        <m:deg/>
                                        <m:e>
                                          <m:sSub>
                                            <m:sSubPr>
                                              <m:ctrlPr>
                                                <a:rPr lang="en-US" sz="2400" i="1">
                                                  <a:latin typeface="Cambria Math" panose="02040503050406030204" pitchFamily="18" charset="0"/>
                                                </a:rPr>
                                              </m:ctrlPr>
                                            </m:sSubPr>
                                            <m:e>
                                              <m:r>
                                                <a:rPr lang="en-US" sz="2400" i="1">
                                                  <a:latin typeface="Cambria Math" panose="02040503050406030204" pitchFamily="18" charset="0"/>
                                                </a:rPr>
                                                <m:t>𝜆</m:t>
                                              </m:r>
                                            </m:e>
                                            <m:sub>
                                              <m:r>
                                                <a:rPr lang="en-US" sz="2400" i="1">
                                                  <a:latin typeface="Cambria Math" panose="02040503050406030204" pitchFamily="18" charset="0"/>
                                                </a:rPr>
                                                <m:t>𝑚</m:t>
                                              </m:r>
                                            </m:sub>
                                          </m:sSub>
                                        </m:e>
                                      </m:rad>
                                      <m:sSub>
                                        <m:sSubPr>
                                          <m:ctrlPr>
                                            <a:rPr lang="en-US" sz="2400" i="1">
                                              <a:latin typeface="Cambria Math" panose="02040503050406030204" pitchFamily="18" charset="0"/>
                                            </a:rPr>
                                          </m:ctrlPr>
                                        </m:sSubPr>
                                        <m:e>
                                          <m:r>
                                            <a:rPr lang="en-US" sz="2400" b="1" i="1">
                                              <a:latin typeface="Cambria Math" panose="02040503050406030204" pitchFamily="18" charset="0"/>
                                            </a:rPr>
                                            <m:t>𝒆</m:t>
                                          </m:r>
                                        </m:e>
                                        <m:sub>
                                          <m:r>
                                            <a:rPr lang="en-US" sz="2400" i="1">
                                              <a:latin typeface="Cambria Math" panose="02040503050406030204" pitchFamily="18" charset="0"/>
                                            </a:rPr>
                                            <m:t>𝑚</m:t>
                                          </m:r>
                                        </m:sub>
                                      </m:sSub>
                                      <m:r>
                                        <a:rPr lang="en-US" sz="2400">
                                          <a:latin typeface="Cambria Math" panose="02040503050406030204" pitchFamily="18" charset="0"/>
                                        </a:rPr>
                                        <m:t>′</m:t>
                                      </m:r>
                                    </m:e>
                                  </m:mr>
                                </m:m>
                              </m:e>
                            </m:mr>
                          </m:m>
                        </m:e>
                      </m:d>
                      <m:r>
                        <a:rPr lang="en-US" sz="2400">
                          <a:latin typeface="Cambria Math" panose="02040503050406030204" pitchFamily="18" charset="0"/>
                        </a:rPr>
                        <m:t>+</m:t>
                      </m:r>
                      <m:d>
                        <m:dPr>
                          <m:begChr m:val="["/>
                          <m:endChr m:val="]"/>
                          <m:ctrlPr>
                            <a:rPr lang="en-US" sz="2400" i="1">
                              <a:latin typeface="Cambria Math" panose="02040503050406030204" pitchFamily="18" charset="0"/>
                            </a:rPr>
                          </m:ctrlPr>
                        </m:dPr>
                        <m:e>
                          <m:m>
                            <m:mPr>
                              <m:plcHide m:val="on"/>
                              <m:mcs>
                                <m:mc>
                                  <m:mcPr>
                                    <m:count m:val="2"/>
                                    <m:mcJc m:val="center"/>
                                  </m:mcPr>
                                </m:mc>
                              </m:mcs>
                              <m:ctrlPr>
                                <a:rPr lang="en-US" sz="2400" i="1">
                                  <a:latin typeface="Cambria Math" panose="02040503050406030204" pitchFamily="18" charset="0"/>
                                </a:rPr>
                              </m:ctrlPr>
                            </m:mPr>
                            <m:mr>
                              <m:e>
                                <m:m>
                                  <m:mPr>
                                    <m:plcHide m:val="on"/>
                                    <m:mcs>
                                      <m:mc>
                                        <m:mcPr>
                                          <m:count m:val="2"/>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𝜓</m:t>
                                          </m:r>
                                        </m:e>
                                        <m:sub>
                                          <m:r>
                                            <a:rPr lang="en-US" sz="2400">
                                              <a:latin typeface="Cambria Math" panose="02040503050406030204" pitchFamily="18" charset="0"/>
                                            </a:rPr>
                                            <m:t>1</m:t>
                                          </m:r>
                                        </m:sub>
                                      </m:sSub>
                                    </m:e>
                                    <m:e>
                                      <m:r>
                                        <a:rPr lang="en-US" sz="2400">
                                          <a:latin typeface="Cambria Math" panose="02040503050406030204" pitchFamily="18" charset="0"/>
                                        </a:rPr>
                                        <m:t>0</m:t>
                                      </m:r>
                                    </m:e>
                                  </m:mr>
                                  <m:mr>
                                    <m:e>
                                      <m:r>
                                        <a:rPr lang="en-US" sz="2400">
                                          <a:latin typeface="Cambria Math" panose="02040503050406030204" pitchFamily="18" charset="0"/>
                                        </a:rPr>
                                        <m:t>0</m:t>
                                      </m:r>
                                    </m:e>
                                    <m:e>
                                      <m:sSub>
                                        <m:sSubPr>
                                          <m:ctrlPr>
                                            <a:rPr lang="en-US" sz="2400" i="1">
                                              <a:latin typeface="Cambria Math" panose="02040503050406030204" pitchFamily="18" charset="0"/>
                                            </a:rPr>
                                          </m:ctrlPr>
                                        </m:sSubPr>
                                        <m:e>
                                          <m:r>
                                            <a:rPr lang="en-US" sz="2400" i="1">
                                              <a:latin typeface="Cambria Math" panose="02040503050406030204" pitchFamily="18" charset="0"/>
                                            </a:rPr>
                                            <m:t>𝜓</m:t>
                                          </m:r>
                                        </m:e>
                                        <m:sub>
                                          <m:r>
                                            <a:rPr lang="en-US" sz="2400">
                                              <a:latin typeface="Cambria Math" panose="02040503050406030204" pitchFamily="18" charset="0"/>
                                            </a:rPr>
                                            <m:t>2</m:t>
                                          </m:r>
                                        </m:sub>
                                      </m:sSub>
                                    </m:e>
                                  </m:mr>
                                </m:m>
                              </m:e>
                              <m:e>
                                <m:m>
                                  <m:mPr>
                                    <m:plcHide m:val="on"/>
                                    <m:mcs>
                                      <m:mc>
                                        <m:mcPr>
                                          <m:count m:val="2"/>
                                          <m:mcJc m:val="center"/>
                                        </m:mcPr>
                                      </m:mc>
                                    </m:mcs>
                                    <m:ctrlPr>
                                      <a:rPr lang="en-US" sz="2400" i="1">
                                        <a:latin typeface="Cambria Math" panose="02040503050406030204" pitchFamily="18" charset="0"/>
                                      </a:rPr>
                                    </m:ctrlPr>
                                  </m:mPr>
                                  <m:mr>
                                    <m:e>
                                      <m:r>
                                        <a:rPr lang="en-US" sz="2400">
                                          <a:latin typeface="Cambria Math" panose="02040503050406030204" pitchFamily="18" charset="0"/>
                                        </a:rPr>
                                        <m:t>⋯</m:t>
                                      </m:r>
                                    </m:e>
                                    <m:e>
                                      <m:r>
                                        <a:rPr lang="en-US" sz="2400">
                                          <a:latin typeface="Cambria Math" panose="02040503050406030204" pitchFamily="18" charset="0"/>
                                        </a:rPr>
                                        <m:t>0</m:t>
                                      </m:r>
                                    </m:e>
                                  </m:mr>
                                  <m:mr>
                                    <m:e>
                                      <m:r>
                                        <a:rPr lang="en-US" sz="2400">
                                          <a:latin typeface="Cambria Math" panose="02040503050406030204" pitchFamily="18" charset="0"/>
                                        </a:rPr>
                                        <m:t>⋯</m:t>
                                      </m:r>
                                    </m:e>
                                    <m:e>
                                      <m:r>
                                        <a:rPr lang="en-US" sz="2400">
                                          <a:latin typeface="Cambria Math" panose="02040503050406030204" pitchFamily="18" charset="0"/>
                                        </a:rPr>
                                        <m:t>0</m:t>
                                      </m:r>
                                    </m:e>
                                  </m:mr>
                                </m:m>
                              </m:e>
                            </m:mr>
                            <m:mr>
                              <m:e>
                                <m:m>
                                  <m:mPr>
                                    <m:plcHide m:val="on"/>
                                    <m:mcs>
                                      <m:mc>
                                        <m:mcPr>
                                          <m:count m:val="2"/>
                                          <m:mcJc m:val="center"/>
                                        </m:mcPr>
                                      </m:mc>
                                    </m:mcs>
                                    <m:ctrlPr>
                                      <a:rPr lang="en-US" sz="2400" i="1">
                                        <a:latin typeface="Cambria Math" panose="02040503050406030204" pitchFamily="18" charset="0"/>
                                      </a:rPr>
                                    </m:ctrlPr>
                                  </m:mPr>
                                  <m:mr>
                                    <m:e>
                                      <m:r>
                                        <a:rPr lang="en-US" sz="2400">
                                          <a:latin typeface="Cambria Math" panose="02040503050406030204" pitchFamily="18" charset="0"/>
                                        </a:rPr>
                                        <m:t>⋮</m:t>
                                      </m:r>
                                    </m:e>
                                    <m:e>
                                      <m:r>
                                        <a:rPr lang="en-US" sz="2400">
                                          <a:latin typeface="Cambria Math" panose="02040503050406030204" pitchFamily="18" charset="0"/>
                                        </a:rPr>
                                        <m:t>⋮</m:t>
                                      </m:r>
                                    </m:e>
                                  </m:mr>
                                  <m:mr>
                                    <m:e>
                                      <m:r>
                                        <a:rPr lang="en-US" sz="2400">
                                          <a:latin typeface="Cambria Math" panose="02040503050406030204" pitchFamily="18" charset="0"/>
                                        </a:rPr>
                                        <m:t>0</m:t>
                                      </m:r>
                                    </m:e>
                                    <m:e>
                                      <m:r>
                                        <a:rPr lang="en-US" sz="2400">
                                          <a:latin typeface="Cambria Math" panose="02040503050406030204" pitchFamily="18" charset="0"/>
                                        </a:rPr>
                                        <m:t>0</m:t>
                                      </m:r>
                                    </m:e>
                                  </m:mr>
                                </m:m>
                              </m:e>
                              <m:e>
                                <m:m>
                                  <m:mPr>
                                    <m:plcHide m:val="on"/>
                                    <m:mcs>
                                      <m:mc>
                                        <m:mcPr>
                                          <m:count m:val="2"/>
                                          <m:mcJc m:val="center"/>
                                        </m:mcPr>
                                      </m:mc>
                                    </m:mcs>
                                    <m:ctrlPr>
                                      <a:rPr lang="en-US" sz="2400" i="1">
                                        <a:latin typeface="Cambria Math" panose="02040503050406030204" pitchFamily="18" charset="0"/>
                                      </a:rPr>
                                    </m:ctrlPr>
                                  </m:mPr>
                                  <m:mr>
                                    <m:e>
                                      <m:r>
                                        <a:rPr lang="en-US" sz="2400">
                                          <a:latin typeface="Cambria Math" panose="02040503050406030204" pitchFamily="18" charset="0"/>
                                        </a:rPr>
                                        <m:t>⋱</m:t>
                                      </m:r>
                                    </m:e>
                                    <m:e>
                                      <m:r>
                                        <a:rPr lang="en-US" sz="2400">
                                          <a:latin typeface="Cambria Math" panose="02040503050406030204" pitchFamily="18" charset="0"/>
                                        </a:rPr>
                                        <m:t>0</m:t>
                                      </m:r>
                                    </m:e>
                                  </m:mr>
                                  <m:mr>
                                    <m:e>
                                      <m:r>
                                        <a:rPr lang="en-US" sz="2400">
                                          <a:latin typeface="Cambria Math" panose="02040503050406030204" pitchFamily="18" charset="0"/>
                                        </a:rPr>
                                        <m:t>⋯</m:t>
                                      </m:r>
                                    </m:e>
                                    <m:e>
                                      <m:sSub>
                                        <m:sSubPr>
                                          <m:ctrlPr>
                                            <a:rPr lang="en-US" sz="2400" i="1">
                                              <a:latin typeface="Cambria Math" panose="02040503050406030204" pitchFamily="18" charset="0"/>
                                            </a:rPr>
                                          </m:ctrlPr>
                                        </m:sSubPr>
                                        <m:e>
                                          <m:r>
                                            <a:rPr lang="en-US" sz="2400" i="1">
                                              <a:latin typeface="Cambria Math" panose="02040503050406030204" pitchFamily="18" charset="0"/>
                                            </a:rPr>
                                            <m:t>𝜓</m:t>
                                          </m:r>
                                        </m:e>
                                        <m:sub>
                                          <m:r>
                                            <a:rPr lang="en-US" sz="2400" i="1">
                                              <a:latin typeface="Cambria Math" panose="02040503050406030204" pitchFamily="18" charset="0"/>
                                            </a:rPr>
                                            <m:t>𝑝</m:t>
                                          </m:r>
                                        </m:sub>
                                      </m:sSub>
                                    </m:e>
                                  </m:mr>
                                </m:m>
                              </m:e>
                            </m:mr>
                          </m:m>
                        </m:e>
                      </m:d>
                    </m:oMath>
                  </m:oMathPara>
                </a14:m>
                <a:br>
                  <a:rPr lang="en-US" sz="2400" dirty="0"/>
                </a:br>
                <a:r>
                  <a:rPr lang="en-US" sz="2400" dirty="0">
                    <a:latin typeface="Times New Roman" panose="02020603050405020304" pitchFamily="18" charset="0"/>
                    <a:ea typeface="Yu Mincho" panose="020B0400000000000000" pitchFamily="18" charset="-128"/>
                    <a:cs typeface="Times New Roman" panose="02020603050405020304" pitchFamily="18" charset="0"/>
                  </a:rPr>
                  <a:t>Với </a:t>
                </a:r>
                <a14:m>
                  <m:oMath xmlns:m="http://schemas.openxmlformats.org/officeDocument/2006/math">
                    <m:sSub>
                      <m:sSubPr>
                        <m:ctrlPr>
                          <a:rPr lang="en-US" sz="2400" i="1">
                            <a:latin typeface="Cambria Math" panose="02040503050406030204" pitchFamily="18" charset="0"/>
                            <a:ea typeface="Yu Mincho" panose="020B0400000000000000" pitchFamily="18" charset="-128"/>
                            <a:cs typeface="Times New Roman" panose="02020603050405020304" pitchFamily="18" charset="0"/>
                          </a:rPr>
                        </m:ctrlPr>
                      </m:sSubPr>
                      <m:e>
                        <m:r>
                          <a:rPr lang="en-US" sz="2400" i="1">
                            <a:latin typeface="Cambria Math" panose="02040503050406030204" pitchFamily="18" charset="0"/>
                            <a:ea typeface="Yu Mincho" panose="020B0400000000000000" pitchFamily="18" charset="-128"/>
                            <a:cs typeface="Times New Roman" panose="02020603050405020304" pitchFamily="18" charset="0"/>
                          </a:rPr>
                          <m:t>𝜓</m:t>
                        </m:r>
                      </m:e>
                      <m:sub>
                        <m:r>
                          <a:rPr lang="en-US" sz="2400" i="1">
                            <a:latin typeface="Cambria Math" panose="02040503050406030204" pitchFamily="18" charset="0"/>
                            <a:ea typeface="Yu Mincho" panose="020B0400000000000000" pitchFamily="18" charset="-128"/>
                            <a:cs typeface="Times New Roman" panose="02020603050405020304" pitchFamily="18" charset="0"/>
                          </a:rPr>
                          <m:t>𝑖</m:t>
                        </m:r>
                      </m:sub>
                    </m:sSub>
                    <m:r>
                      <a:rPr lang="en-US" sz="2400" i="1">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2400" i="1">
                            <a:latin typeface="Cambria Math" panose="02040503050406030204" pitchFamily="18" charset="0"/>
                            <a:ea typeface="Yu Mincho" panose="020B0400000000000000" pitchFamily="18" charset="-128"/>
                            <a:cs typeface="Times New Roman" panose="02020603050405020304" pitchFamily="18" charset="0"/>
                          </a:rPr>
                        </m:ctrlPr>
                      </m:sSubPr>
                      <m:e>
                        <m:r>
                          <a:rPr lang="en-US" sz="2400" i="1">
                            <a:latin typeface="Cambria Math" panose="02040503050406030204" pitchFamily="18" charset="0"/>
                            <a:ea typeface="Yu Mincho" panose="020B0400000000000000" pitchFamily="18" charset="-128"/>
                            <a:cs typeface="Times New Roman" panose="02020603050405020304" pitchFamily="18" charset="0"/>
                          </a:rPr>
                          <m:t>𝜎</m:t>
                        </m:r>
                      </m:e>
                      <m:sub>
                        <m:r>
                          <a:rPr lang="en-US" sz="2400" i="1">
                            <a:latin typeface="Cambria Math" panose="02040503050406030204" pitchFamily="18" charset="0"/>
                            <a:ea typeface="Yu Mincho" panose="020B0400000000000000" pitchFamily="18" charset="-128"/>
                            <a:cs typeface="Times New Roman" panose="02020603050405020304" pitchFamily="18" charset="0"/>
                          </a:rPr>
                          <m:t>𝑖𝑖</m:t>
                        </m:r>
                      </m:sub>
                    </m:sSub>
                    <m:r>
                      <a:rPr lang="en-US" sz="2400" i="1">
                        <a:latin typeface="Cambria Math" panose="02040503050406030204" pitchFamily="18" charset="0"/>
                        <a:ea typeface="Yu Mincho" panose="020B0400000000000000" pitchFamily="18" charset="-128"/>
                        <a:cs typeface="Times New Roman" panose="02020603050405020304" pitchFamily="18" charset="0"/>
                      </a:rPr>
                      <m:t>−</m:t>
                    </m:r>
                    <m:nary>
                      <m:naryPr>
                        <m:chr m:val="∑"/>
                        <m:limLoc m:val="undOvr"/>
                        <m:ctrlPr>
                          <a:rPr lang="en-US" sz="2400" i="1">
                            <a:latin typeface="Cambria Math" panose="02040503050406030204" pitchFamily="18" charset="0"/>
                            <a:ea typeface="Yu Mincho" panose="020B0400000000000000" pitchFamily="18" charset="-128"/>
                            <a:cs typeface="Times New Roman" panose="02020603050405020304" pitchFamily="18" charset="0"/>
                          </a:rPr>
                        </m:ctrlPr>
                      </m:naryPr>
                      <m:sub>
                        <m:r>
                          <a:rPr lang="en-US" sz="2400" i="1">
                            <a:latin typeface="Cambria Math" panose="02040503050406030204" pitchFamily="18" charset="0"/>
                            <a:ea typeface="Yu Mincho" panose="020B0400000000000000" pitchFamily="18" charset="-128"/>
                            <a:cs typeface="Times New Roman" panose="02020603050405020304" pitchFamily="18" charset="0"/>
                          </a:rPr>
                          <m:t>𝑗</m:t>
                        </m:r>
                        <m:r>
                          <a:rPr lang="en-US" sz="2400" i="1">
                            <a:latin typeface="Cambria Math" panose="02040503050406030204" pitchFamily="18" charset="0"/>
                            <a:ea typeface="Yu Mincho" panose="020B0400000000000000" pitchFamily="18" charset="-128"/>
                            <a:cs typeface="Times New Roman" panose="02020603050405020304" pitchFamily="18" charset="0"/>
                          </a:rPr>
                          <m:t>=1</m:t>
                        </m:r>
                      </m:sub>
                      <m:sup>
                        <m:r>
                          <a:rPr lang="en-US" sz="2400" i="1">
                            <a:latin typeface="Cambria Math" panose="02040503050406030204" pitchFamily="18" charset="0"/>
                            <a:ea typeface="Yu Mincho" panose="020B0400000000000000" pitchFamily="18" charset="-128"/>
                            <a:cs typeface="Times New Roman" panose="02020603050405020304" pitchFamily="18" charset="0"/>
                          </a:rPr>
                          <m:t>𝑚</m:t>
                        </m:r>
                      </m:sup>
                      <m:e>
                        <m:sSubSup>
                          <m:sSubSupPr>
                            <m:ctrlPr>
                              <a:rPr lang="en-US" sz="2400" i="1">
                                <a:latin typeface="Cambria Math" panose="02040503050406030204" pitchFamily="18" charset="0"/>
                                <a:ea typeface="Yu Mincho" panose="020B0400000000000000" pitchFamily="18" charset="-128"/>
                                <a:cs typeface="Times New Roman" panose="02020603050405020304" pitchFamily="18" charset="0"/>
                              </a:rPr>
                            </m:ctrlPr>
                          </m:sSubSup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e>
                          <m:sub>
                            <m:r>
                              <a:rPr lang="en-US" sz="2400" i="1">
                                <a:latin typeface="Cambria Math" panose="02040503050406030204" pitchFamily="18" charset="0"/>
                                <a:ea typeface="Yu Mincho" panose="020B0400000000000000" pitchFamily="18" charset="-128"/>
                                <a:cs typeface="Times New Roman" panose="02020603050405020304" pitchFamily="18" charset="0"/>
                              </a:rPr>
                              <m:t>𝑖𝑗</m:t>
                            </m:r>
                          </m:sub>
                          <m:sup>
                            <m:r>
                              <a:rPr lang="en-US" sz="2400" i="1">
                                <a:latin typeface="Cambria Math" panose="02040503050406030204" pitchFamily="18" charset="0"/>
                                <a:ea typeface="Yu Mincho" panose="020B0400000000000000" pitchFamily="18" charset="-128"/>
                                <a:cs typeface="Times New Roman" panose="02020603050405020304" pitchFamily="18" charset="0"/>
                              </a:rPr>
                              <m:t>2</m:t>
                            </m:r>
                          </m:sup>
                        </m:sSubSup>
                      </m:e>
                    </m:nary>
                    <m:r>
                      <a:rPr lang="en-US" sz="2400" i="1">
                        <a:latin typeface="Cambria Math" panose="02040503050406030204" pitchFamily="18" charset="0"/>
                        <a:ea typeface="Yu Mincho" panose="020B0400000000000000" pitchFamily="18" charset="-128"/>
                        <a:cs typeface="Times New Roman" panose="02020603050405020304" pitchFamily="18" charset="0"/>
                      </a:rPr>
                      <m:t>; </m:t>
                    </m:r>
                    <m:r>
                      <a:rPr lang="en-US" sz="2400" i="1">
                        <a:latin typeface="Cambria Math" panose="02040503050406030204" pitchFamily="18" charset="0"/>
                        <a:ea typeface="Yu Mincho" panose="020B0400000000000000" pitchFamily="18" charset="-128"/>
                        <a:cs typeface="Times New Roman" panose="02020603050405020304" pitchFamily="18" charset="0"/>
                      </a:rPr>
                      <m:t>𝑖</m:t>
                    </m:r>
                    <m:r>
                      <a:rPr lang="en-US" sz="2400" i="1">
                        <a:latin typeface="Cambria Math" panose="02040503050406030204" pitchFamily="18" charset="0"/>
                        <a:ea typeface="Yu Mincho" panose="020B0400000000000000" pitchFamily="18" charset="-128"/>
                        <a:cs typeface="Times New Roman" panose="02020603050405020304" pitchFamily="18" charset="0"/>
                      </a:rPr>
                      <m:t>=1, 2,…, </m:t>
                    </m:r>
                    <m:r>
                      <a:rPr lang="en-US" sz="2400" i="1">
                        <a:latin typeface="Cambria Math" panose="02040503050406030204" pitchFamily="18" charset="0"/>
                        <a:ea typeface="Yu Mincho" panose="020B0400000000000000" pitchFamily="18" charset="-128"/>
                        <a:cs typeface="Times New Roman" panose="02020603050405020304" pitchFamily="18" charset="0"/>
                      </a:rPr>
                      <m:t>𝑝</m:t>
                    </m:r>
                  </m:oMath>
                </a14:m>
                <a:r>
                  <a:rPr lang="en-US" sz="2400" dirty="0">
                    <a:latin typeface="Times New Roman" panose="02020603050405020304" pitchFamily="18" charset="0"/>
                    <a:ea typeface="Yu Mincho" panose="020B0400000000000000" pitchFamily="18" charset="-128"/>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endParaRPr lang="en-US" sz="2400" dirty="0"/>
              </a:p>
            </p:txBody>
          </p:sp>
        </mc:Choice>
        <mc:Fallback>
          <p:sp>
            <p:nvSpPr>
              <p:cNvPr id="3" name="TextBox 2">
                <a:extLst>
                  <a:ext uri="{FF2B5EF4-FFF2-40B4-BE49-F238E27FC236}">
                    <a16:creationId xmlns:a16="http://schemas.microsoft.com/office/drawing/2014/main" id="{CC20EFDD-0E82-4947-A728-F2916EAD2B6D}"/>
                  </a:ext>
                </a:extLst>
              </p:cNvPr>
              <p:cNvSpPr txBox="1">
                <a:spLocks noRot="1" noChangeAspect="1" noMove="1" noResize="1" noEditPoints="1" noAdjustHandles="1" noChangeArrowheads="1" noChangeShapeType="1" noTextEdit="1"/>
              </p:cNvSpPr>
              <p:nvPr/>
            </p:nvSpPr>
            <p:spPr>
              <a:xfrm>
                <a:off x="1138647" y="1517490"/>
                <a:ext cx="10343606" cy="3828036"/>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Phân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tích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thành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phần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chính</a:t>
            </a:r>
            <a:r>
              <a:rPr lang="en-US" sz="2800" dirty="0">
                <a:solidFill>
                  <a:schemeClr val="accent1"/>
                </a:solidFill>
                <a:latin typeface="Arial" panose="020B0604020202020204" pitchFamily="34" charset="0"/>
                <a:cs typeface="Arial" panose="020B0604020202020204" pitchFamily="34" charset="0"/>
              </a:rPr>
              <a:t> (PCA)</a:t>
            </a:r>
          </a:p>
        </p:txBody>
      </p:sp>
    </p:spTree>
    <p:extLst>
      <p:ext uri="{BB962C8B-B14F-4D97-AF65-F5344CB8AC3E}">
        <p14:creationId xmlns:p14="http://schemas.microsoft.com/office/powerpoint/2010/main" val="487598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19</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C20EFDD-0E82-4947-A728-F2916EAD2B6D}"/>
                  </a:ext>
                </a:extLst>
              </p:cNvPr>
              <p:cNvSpPr txBox="1"/>
              <p:nvPr/>
            </p:nvSpPr>
            <p:spPr>
              <a:xfrm>
                <a:off x="1112521" y="1525237"/>
                <a:ext cx="10343606" cy="2103076"/>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rtlCol="0">
                <a:spAutoFit/>
              </a:bodyPr>
              <a:lstStyle/>
              <a:p>
                <a:pPr>
                  <a:lnSpc>
                    <a:spcPct val="107000"/>
                  </a:lnSpc>
                  <a:spcAft>
                    <a:spcPts val="800"/>
                  </a:spcAft>
                </a:pPr>
                <a:r>
                  <a:rPr lang="en-US" sz="2400" dirty="0"/>
                  <a:t>Tịnh </a:t>
                </a:r>
                <a:r>
                  <a:rPr lang="en-US" sz="2400" dirty="0" err="1"/>
                  <a:t>tiến</a:t>
                </a:r>
                <a:r>
                  <a:rPr lang="en-US" sz="2400" dirty="0"/>
                  <a:t> </a:t>
                </a:r>
                <a:r>
                  <a:rPr lang="en-US" sz="2400" dirty="0" err="1"/>
                  <a:t>các</a:t>
                </a:r>
                <a:r>
                  <a:rPr lang="en-US" sz="2400" dirty="0"/>
                  <a:t> </a:t>
                </a:r>
                <a:r>
                  <a:rPr lang="en-US" sz="2400" dirty="0" err="1"/>
                  <a:t>biến</a:t>
                </a:r>
                <a:r>
                  <a:rPr lang="en-US" sz="2400" dirty="0"/>
                  <a:t> </a:t>
                </a:r>
                <a:r>
                  <a:rPr lang="en-US" sz="2400" dirty="0" err="1"/>
                  <a:t>quan</a:t>
                </a:r>
                <a:r>
                  <a:rPr lang="en-US" sz="2400" dirty="0"/>
                  <a:t> </a:t>
                </a:r>
                <a:r>
                  <a:rPr lang="en-US" sz="2400" dirty="0" err="1"/>
                  <a:t>sát</a:t>
                </a:r>
                <a:r>
                  <a:rPr lang="en-US" sz="2400" dirty="0"/>
                  <a:t> </a:t>
                </a:r>
                <a:r>
                  <a:rPr lang="en-US" sz="2400" dirty="0" err="1"/>
                  <a:t>về</a:t>
                </a:r>
                <a:r>
                  <a:rPr lang="en-US" sz="2400" dirty="0"/>
                  <a:t> </a:t>
                </a:r>
                <a:r>
                  <a:rPr lang="en-US" sz="2400" dirty="0" err="1"/>
                  <a:t>tâm</a:t>
                </a:r>
                <a:br>
                  <a:rPr lang="en-US" sz="2400" dirty="0"/>
                </a:b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𝒙</m:t>
                          </m:r>
                        </m:e>
                        <m:sub>
                          <m:r>
                            <a:rPr lang="en-US" sz="2400" b="0" i="1">
                              <a:latin typeface="Cambria Math" panose="02040503050406030204" pitchFamily="18" charset="0"/>
                            </a:rPr>
                            <m:t>𝑗</m:t>
                          </m:r>
                        </m:sub>
                      </m:sSub>
                      <m:r>
                        <a:rPr lang="en-US" sz="2400" b="0" i="0">
                          <a:latin typeface="Cambria Math" panose="02040503050406030204" pitchFamily="18" charset="0"/>
                        </a:rPr>
                        <m:t>−</m:t>
                      </m:r>
                      <m:acc>
                        <m:accPr>
                          <m:chr m:val="̅"/>
                          <m:ctrlPr>
                            <a:rPr lang="en-US" sz="2400" b="0" i="1">
                              <a:latin typeface="Cambria Math" panose="02040503050406030204" pitchFamily="18" charset="0"/>
                            </a:rPr>
                          </m:ctrlPr>
                        </m:accPr>
                        <m:e>
                          <m:r>
                            <a:rPr lang="en-US" sz="2400" b="1" i="1">
                              <a:latin typeface="Cambria Math" panose="02040503050406030204" pitchFamily="18" charset="0"/>
                            </a:rPr>
                            <m:t>𝒙</m:t>
                          </m:r>
                        </m:e>
                      </m:acc>
                      <m:r>
                        <a:rPr lang="en-US" sz="2400" b="0" i="0">
                          <a:latin typeface="Cambria Math" panose="02040503050406030204" pitchFamily="18" charset="0"/>
                        </a:rPr>
                        <m:t>=</m:t>
                      </m:r>
                      <m:d>
                        <m:dPr>
                          <m:begChr m:val="["/>
                          <m:endChr m:val="]"/>
                          <m:ctrlPr>
                            <a:rPr lang="en-US" sz="2400" b="0" i="1">
                              <a:latin typeface="Cambria Math" panose="02040503050406030204" pitchFamily="18" charset="0"/>
                            </a:rPr>
                          </m:ctrlPr>
                        </m:dPr>
                        <m:e>
                          <m:m>
                            <m:mPr>
                              <m:plcHide m:val="on"/>
                              <m:mcs>
                                <m:mc>
                                  <m:mcPr>
                                    <m:count m:val="1"/>
                                    <m:mcJc m:val="center"/>
                                  </m:mcPr>
                                </m:mc>
                              </m:mcs>
                              <m:ctrlPr>
                                <a:rPr lang="en-US" sz="2400" b="0" i="1">
                                  <a:latin typeface="Cambria Math" panose="02040503050406030204" pitchFamily="18" charset="0"/>
                                </a:rPr>
                              </m:ctrlPr>
                            </m:mPr>
                            <m:mr>
                              <m:e>
                                <m:m>
                                  <m:mPr>
                                    <m:plcHide m:val="on"/>
                                    <m:mcs>
                                      <m:mc>
                                        <m:mcPr>
                                          <m:count m:val="1"/>
                                          <m:mcJc m:val="center"/>
                                        </m:mcPr>
                                      </m:mc>
                                    </m:mcs>
                                    <m:ctrlPr>
                                      <a:rPr lang="en-US" sz="2400" b="0" i="1">
                                        <a:latin typeface="Cambria Math" panose="02040503050406030204" pitchFamily="18" charset="0"/>
                                      </a:rPr>
                                    </m:ctrlPr>
                                  </m:mPr>
                                  <m:mr>
                                    <m:e>
                                      <m:sSub>
                                        <m:sSubPr>
                                          <m:ctrlPr>
                                            <a:rPr lang="en-US" sz="2400" b="0" i="1">
                                              <a:latin typeface="Cambria Math" panose="02040503050406030204" pitchFamily="18" charset="0"/>
                                            </a:rPr>
                                          </m:ctrlPr>
                                        </m:sSubPr>
                                        <m:e>
                                          <m:r>
                                            <a:rPr lang="en-US" sz="2400" b="0" i="1">
                                              <a:latin typeface="Cambria Math" panose="02040503050406030204" pitchFamily="18" charset="0"/>
                                            </a:rPr>
                                            <m:t>𝑥</m:t>
                                          </m:r>
                                        </m:e>
                                        <m:sub>
                                          <m:r>
                                            <a:rPr lang="en-US" sz="2400" b="0" i="1">
                                              <a:latin typeface="Cambria Math" panose="02040503050406030204" pitchFamily="18" charset="0"/>
                                            </a:rPr>
                                            <m:t>𝑗</m:t>
                                          </m:r>
                                          <m:r>
                                            <a:rPr lang="en-US" sz="2400" b="0" i="0">
                                              <a:latin typeface="Cambria Math" panose="02040503050406030204" pitchFamily="18" charset="0"/>
                                            </a:rPr>
                                            <m:t>1</m:t>
                                          </m:r>
                                        </m:sub>
                                      </m:sSub>
                                    </m:e>
                                  </m:mr>
                                  <m:mr>
                                    <m:e>
                                      <m:sSub>
                                        <m:sSubPr>
                                          <m:ctrlPr>
                                            <a:rPr lang="en-US" sz="2400" b="0" i="1">
                                              <a:latin typeface="Cambria Math" panose="02040503050406030204" pitchFamily="18" charset="0"/>
                                            </a:rPr>
                                          </m:ctrlPr>
                                        </m:sSubPr>
                                        <m:e>
                                          <m:r>
                                            <a:rPr lang="en-US" sz="2400" b="0" i="1">
                                              <a:latin typeface="Cambria Math" panose="02040503050406030204" pitchFamily="18" charset="0"/>
                                            </a:rPr>
                                            <m:t>𝑥</m:t>
                                          </m:r>
                                        </m:e>
                                        <m:sub>
                                          <m:r>
                                            <a:rPr lang="en-US" sz="2400" b="0" i="1">
                                              <a:latin typeface="Cambria Math" panose="02040503050406030204" pitchFamily="18" charset="0"/>
                                            </a:rPr>
                                            <m:t>𝑗</m:t>
                                          </m:r>
                                          <m:r>
                                            <a:rPr lang="en-US" sz="2400" b="0" i="0">
                                              <a:latin typeface="Cambria Math" panose="02040503050406030204" pitchFamily="18" charset="0"/>
                                            </a:rPr>
                                            <m:t>2</m:t>
                                          </m:r>
                                        </m:sub>
                                      </m:sSub>
                                    </m:e>
                                  </m:mr>
                                </m:m>
                              </m:e>
                            </m:mr>
                            <m:mr>
                              <m:e>
                                <m:m>
                                  <m:mPr>
                                    <m:plcHide m:val="on"/>
                                    <m:mcs>
                                      <m:mc>
                                        <m:mcPr>
                                          <m:count m:val="1"/>
                                          <m:mcJc m:val="center"/>
                                        </m:mcPr>
                                      </m:mc>
                                    </m:mcs>
                                    <m:ctrlPr>
                                      <a:rPr lang="en-US" sz="2400" b="0" i="1">
                                        <a:latin typeface="Cambria Math" panose="02040503050406030204" pitchFamily="18" charset="0"/>
                                      </a:rPr>
                                    </m:ctrlPr>
                                  </m:mPr>
                                  <m:mr>
                                    <m:e>
                                      <m:r>
                                        <a:rPr lang="en-US" sz="2400" b="0" i="0">
                                          <a:latin typeface="Cambria Math" panose="02040503050406030204" pitchFamily="18" charset="0"/>
                                        </a:rPr>
                                        <m:t>⋮</m:t>
                                      </m:r>
                                    </m:e>
                                  </m:mr>
                                  <m:mr>
                                    <m:e>
                                      <m:sSub>
                                        <m:sSubPr>
                                          <m:ctrlPr>
                                            <a:rPr lang="en-US" sz="2400" b="0" i="1">
                                              <a:latin typeface="Cambria Math" panose="02040503050406030204" pitchFamily="18" charset="0"/>
                                            </a:rPr>
                                          </m:ctrlPr>
                                        </m:sSubPr>
                                        <m:e>
                                          <m:r>
                                            <a:rPr lang="en-US" sz="2400" b="0" i="1">
                                              <a:latin typeface="Cambria Math" panose="02040503050406030204" pitchFamily="18" charset="0"/>
                                            </a:rPr>
                                            <m:t>𝑥</m:t>
                                          </m:r>
                                        </m:e>
                                        <m:sub>
                                          <m:r>
                                            <a:rPr lang="en-US" sz="2400" b="0" i="1">
                                              <a:latin typeface="Cambria Math" panose="02040503050406030204" pitchFamily="18" charset="0"/>
                                            </a:rPr>
                                            <m:t>𝑗𝑝</m:t>
                                          </m:r>
                                        </m:sub>
                                      </m:sSub>
                                    </m:e>
                                  </m:mr>
                                </m:m>
                              </m:e>
                            </m:mr>
                          </m:m>
                        </m:e>
                      </m:d>
                      <m:r>
                        <a:rPr lang="en-US" sz="2400" b="0" i="0">
                          <a:latin typeface="Cambria Math" panose="02040503050406030204" pitchFamily="18" charset="0"/>
                        </a:rPr>
                        <m:t>−</m:t>
                      </m:r>
                      <m:d>
                        <m:dPr>
                          <m:begChr m:val="["/>
                          <m:endChr m:val="]"/>
                          <m:ctrlPr>
                            <a:rPr lang="en-US" sz="2400" b="0" i="1">
                              <a:latin typeface="Cambria Math" panose="02040503050406030204" pitchFamily="18" charset="0"/>
                            </a:rPr>
                          </m:ctrlPr>
                        </m:dPr>
                        <m:e>
                          <m:m>
                            <m:mPr>
                              <m:plcHide m:val="on"/>
                              <m:mcs>
                                <m:mc>
                                  <m:mcPr>
                                    <m:count m:val="1"/>
                                    <m:mcJc m:val="center"/>
                                  </m:mcPr>
                                </m:mc>
                              </m:mcs>
                              <m:ctrlPr>
                                <a:rPr lang="en-US" sz="2400" b="0" i="1">
                                  <a:latin typeface="Cambria Math" panose="02040503050406030204" pitchFamily="18" charset="0"/>
                                </a:rPr>
                              </m:ctrlPr>
                            </m:mPr>
                            <m:mr>
                              <m:e>
                                <m:m>
                                  <m:mPr>
                                    <m:plcHide m:val="on"/>
                                    <m:mcs>
                                      <m:mc>
                                        <m:mcPr>
                                          <m:count m:val="1"/>
                                          <m:mcJc m:val="center"/>
                                        </m:mcPr>
                                      </m:mc>
                                    </m:mcs>
                                    <m:ctrlPr>
                                      <a:rPr lang="en-US" sz="2400" b="0" i="1">
                                        <a:latin typeface="Cambria Math" panose="02040503050406030204" pitchFamily="18" charset="0"/>
                                      </a:rPr>
                                    </m:ctrlPr>
                                  </m:mPr>
                                  <m:mr>
                                    <m:e>
                                      <m:acc>
                                        <m:accPr>
                                          <m:chr m:val="̅"/>
                                          <m:ctrlPr>
                                            <a:rPr lang="en-US" sz="2400" b="0" i="1">
                                              <a:latin typeface="Cambria Math" panose="02040503050406030204" pitchFamily="18" charset="0"/>
                                            </a:rPr>
                                          </m:ctrlPr>
                                        </m:accPr>
                                        <m:e>
                                          <m:sSub>
                                            <m:sSubPr>
                                              <m:ctrlPr>
                                                <a:rPr lang="en-US" sz="2400" b="0" i="1">
                                                  <a:latin typeface="Cambria Math" panose="02040503050406030204" pitchFamily="18" charset="0"/>
                                                </a:rPr>
                                              </m:ctrlPr>
                                            </m:sSubPr>
                                            <m:e>
                                              <m:r>
                                                <a:rPr lang="en-US" sz="2400" b="0" i="1">
                                                  <a:latin typeface="Cambria Math" panose="02040503050406030204" pitchFamily="18" charset="0"/>
                                                </a:rPr>
                                                <m:t>𝑥</m:t>
                                              </m:r>
                                            </m:e>
                                            <m:sub>
                                              <m:r>
                                                <a:rPr lang="en-US" sz="2400" b="0" i="0">
                                                  <a:latin typeface="Cambria Math" panose="02040503050406030204" pitchFamily="18" charset="0"/>
                                                </a:rPr>
                                                <m:t>1</m:t>
                                              </m:r>
                                            </m:sub>
                                          </m:sSub>
                                        </m:e>
                                      </m:acc>
                                    </m:e>
                                  </m:mr>
                                  <m:mr>
                                    <m:e>
                                      <m:acc>
                                        <m:accPr>
                                          <m:chr m:val="̅"/>
                                          <m:ctrlPr>
                                            <a:rPr lang="en-US" sz="2400" b="0" i="1">
                                              <a:latin typeface="Cambria Math" panose="02040503050406030204" pitchFamily="18" charset="0"/>
                                            </a:rPr>
                                          </m:ctrlPr>
                                        </m:accPr>
                                        <m:e>
                                          <m:sSub>
                                            <m:sSubPr>
                                              <m:ctrlPr>
                                                <a:rPr lang="en-US" sz="2400" b="0" i="1">
                                                  <a:latin typeface="Cambria Math" panose="02040503050406030204" pitchFamily="18" charset="0"/>
                                                </a:rPr>
                                              </m:ctrlPr>
                                            </m:sSubPr>
                                            <m:e>
                                              <m:r>
                                                <a:rPr lang="en-US" sz="2400" b="0" i="1">
                                                  <a:latin typeface="Cambria Math" panose="02040503050406030204" pitchFamily="18" charset="0"/>
                                                </a:rPr>
                                                <m:t>𝑥</m:t>
                                              </m:r>
                                            </m:e>
                                            <m:sub>
                                              <m:r>
                                                <a:rPr lang="en-US" sz="2400" b="0" i="0">
                                                  <a:latin typeface="Cambria Math" panose="02040503050406030204" pitchFamily="18" charset="0"/>
                                                </a:rPr>
                                                <m:t>2</m:t>
                                              </m:r>
                                            </m:sub>
                                          </m:sSub>
                                        </m:e>
                                      </m:acc>
                                    </m:e>
                                  </m:mr>
                                </m:m>
                              </m:e>
                            </m:mr>
                            <m:mr>
                              <m:e>
                                <m:m>
                                  <m:mPr>
                                    <m:plcHide m:val="on"/>
                                    <m:mcs>
                                      <m:mc>
                                        <m:mcPr>
                                          <m:count m:val="1"/>
                                          <m:mcJc m:val="center"/>
                                        </m:mcPr>
                                      </m:mc>
                                    </m:mcs>
                                    <m:ctrlPr>
                                      <a:rPr lang="en-US" sz="2400" b="0" i="1">
                                        <a:latin typeface="Cambria Math" panose="02040503050406030204" pitchFamily="18" charset="0"/>
                                      </a:rPr>
                                    </m:ctrlPr>
                                  </m:mPr>
                                  <m:mr>
                                    <m:e>
                                      <m:r>
                                        <a:rPr lang="en-US" sz="2400" b="0" i="0">
                                          <a:latin typeface="Cambria Math" panose="02040503050406030204" pitchFamily="18" charset="0"/>
                                        </a:rPr>
                                        <m:t>⋮</m:t>
                                      </m:r>
                                    </m:e>
                                  </m:mr>
                                  <m:mr>
                                    <m:e>
                                      <m:acc>
                                        <m:accPr>
                                          <m:chr m:val="̅"/>
                                          <m:ctrlPr>
                                            <a:rPr lang="en-US" sz="2400" b="0" i="1">
                                              <a:latin typeface="Cambria Math" panose="02040503050406030204" pitchFamily="18" charset="0"/>
                                            </a:rPr>
                                          </m:ctrlPr>
                                        </m:accPr>
                                        <m:e>
                                          <m:sSub>
                                            <m:sSubPr>
                                              <m:ctrlPr>
                                                <a:rPr lang="en-US" sz="2400" b="0" i="1">
                                                  <a:latin typeface="Cambria Math" panose="02040503050406030204" pitchFamily="18" charset="0"/>
                                                </a:rPr>
                                              </m:ctrlPr>
                                            </m:sSubPr>
                                            <m:e>
                                              <m:r>
                                                <a:rPr lang="en-US" sz="2400" b="0" i="1">
                                                  <a:latin typeface="Cambria Math" panose="02040503050406030204" pitchFamily="18" charset="0"/>
                                                </a:rPr>
                                                <m:t>𝑥</m:t>
                                              </m:r>
                                            </m:e>
                                            <m:sub>
                                              <m:r>
                                                <a:rPr lang="en-US" sz="2400" b="0" i="1">
                                                  <a:latin typeface="Cambria Math" panose="02040503050406030204" pitchFamily="18" charset="0"/>
                                                </a:rPr>
                                                <m:t>𝑝</m:t>
                                              </m:r>
                                            </m:sub>
                                          </m:sSub>
                                        </m:e>
                                      </m:acc>
                                    </m:e>
                                  </m:mr>
                                </m:m>
                              </m:e>
                            </m:mr>
                          </m:m>
                        </m:e>
                      </m:d>
                      <m:r>
                        <a:rPr lang="en-US" sz="2400" b="0" i="0">
                          <a:latin typeface="Cambria Math" panose="02040503050406030204" pitchFamily="18" charset="0"/>
                        </a:rPr>
                        <m:t>=</m:t>
                      </m:r>
                      <m:d>
                        <m:dPr>
                          <m:begChr m:val="["/>
                          <m:endChr m:val="]"/>
                          <m:ctrlPr>
                            <a:rPr lang="en-US" sz="2400" b="0" i="1">
                              <a:latin typeface="Cambria Math" panose="02040503050406030204" pitchFamily="18" charset="0"/>
                            </a:rPr>
                          </m:ctrlPr>
                        </m:dPr>
                        <m:e>
                          <m:m>
                            <m:mPr>
                              <m:plcHide m:val="on"/>
                              <m:mcs>
                                <m:mc>
                                  <m:mcPr>
                                    <m:count m:val="1"/>
                                    <m:mcJc m:val="center"/>
                                  </m:mcPr>
                                </m:mc>
                              </m:mcs>
                              <m:ctrlPr>
                                <a:rPr lang="en-US" sz="2400" b="0" i="1">
                                  <a:latin typeface="Cambria Math" panose="02040503050406030204" pitchFamily="18" charset="0"/>
                                </a:rPr>
                              </m:ctrlPr>
                            </m:mPr>
                            <m:mr>
                              <m:e>
                                <m:m>
                                  <m:mPr>
                                    <m:plcHide m:val="on"/>
                                    <m:mcs>
                                      <m:mc>
                                        <m:mcPr>
                                          <m:count m:val="1"/>
                                          <m:mcJc m:val="center"/>
                                        </m:mcPr>
                                      </m:mc>
                                    </m:mcs>
                                    <m:ctrlPr>
                                      <a:rPr lang="en-US" sz="2400" b="0" i="1">
                                        <a:latin typeface="Cambria Math" panose="02040503050406030204" pitchFamily="18" charset="0"/>
                                      </a:rPr>
                                    </m:ctrlPr>
                                  </m:mPr>
                                  <m:mr>
                                    <m:e>
                                      <m:sSub>
                                        <m:sSubPr>
                                          <m:ctrlPr>
                                            <a:rPr lang="en-US" sz="2400" b="0" i="1">
                                              <a:latin typeface="Cambria Math" panose="02040503050406030204" pitchFamily="18" charset="0"/>
                                            </a:rPr>
                                          </m:ctrlPr>
                                        </m:sSubPr>
                                        <m:e>
                                          <m:r>
                                            <a:rPr lang="en-US" sz="2400" b="0" i="1">
                                              <a:latin typeface="Cambria Math" panose="02040503050406030204" pitchFamily="18" charset="0"/>
                                            </a:rPr>
                                            <m:t>𝑥</m:t>
                                          </m:r>
                                        </m:e>
                                        <m:sub>
                                          <m:r>
                                            <a:rPr lang="en-US" sz="2400" b="0" i="1">
                                              <a:latin typeface="Cambria Math" panose="02040503050406030204" pitchFamily="18" charset="0"/>
                                            </a:rPr>
                                            <m:t>𝑗</m:t>
                                          </m:r>
                                          <m:r>
                                            <a:rPr lang="en-US" sz="2400" b="0" i="0">
                                              <a:latin typeface="Cambria Math" panose="02040503050406030204" pitchFamily="18" charset="0"/>
                                            </a:rPr>
                                            <m:t>1</m:t>
                                          </m:r>
                                        </m:sub>
                                      </m:sSub>
                                      <m:r>
                                        <a:rPr lang="en-US" sz="2400" b="0" i="0">
                                          <a:latin typeface="Cambria Math" panose="02040503050406030204" pitchFamily="18" charset="0"/>
                                        </a:rPr>
                                        <m:t>−</m:t>
                                      </m:r>
                                      <m:acc>
                                        <m:accPr>
                                          <m:chr m:val="̅"/>
                                          <m:ctrlPr>
                                            <a:rPr lang="en-US" sz="2400" b="0" i="1">
                                              <a:latin typeface="Cambria Math" panose="02040503050406030204" pitchFamily="18" charset="0"/>
                                            </a:rPr>
                                          </m:ctrlPr>
                                        </m:accPr>
                                        <m:e>
                                          <m:sSub>
                                            <m:sSubPr>
                                              <m:ctrlPr>
                                                <a:rPr lang="en-US" sz="2400" b="0" i="1">
                                                  <a:latin typeface="Cambria Math" panose="02040503050406030204" pitchFamily="18" charset="0"/>
                                                </a:rPr>
                                              </m:ctrlPr>
                                            </m:sSubPr>
                                            <m:e>
                                              <m:r>
                                                <a:rPr lang="en-US" sz="2400" b="0" i="1">
                                                  <a:latin typeface="Cambria Math" panose="02040503050406030204" pitchFamily="18" charset="0"/>
                                                </a:rPr>
                                                <m:t>𝑥</m:t>
                                              </m:r>
                                            </m:e>
                                            <m:sub>
                                              <m:r>
                                                <a:rPr lang="en-US" sz="2400" b="0" i="0">
                                                  <a:latin typeface="Cambria Math" panose="02040503050406030204" pitchFamily="18" charset="0"/>
                                                </a:rPr>
                                                <m:t>1</m:t>
                                              </m:r>
                                            </m:sub>
                                          </m:sSub>
                                        </m:e>
                                      </m:acc>
                                    </m:e>
                                  </m:mr>
                                  <m:mr>
                                    <m:e>
                                      <m:sSub>
                                        <m:sSubPr>
                                          <m:ctrlPr>
                                            <a:rPr lang="en-US" sz="2400" b="0" i="1">
                                              <a:latin typeface="Cambria Math" panose="02040503050406030204" pitchFamily="18" charset="0"/>
                                            </a:rPr>
                                          </m:ctrlPr>
                                        </m:sSubPr>
                                        <m:e>
                                          <m:r>
                                            <a:rPr lang="en-US" sz="2400" b="0" i="1">
                                              <a:latin typeface="Cambria Math" panose="02040503050406030204" pitchFamily="18" charset="0"/>
                                            </a:rPr>
                                            <m:t>𝑥</m:t>
                                          </m:r>
                                        </m:e>
                                        <m:sub>
                                          <m:r>
                                            <a:rPr lang="en-US" sz="2400" b="0" i="1">
                                              <a:latin typeface="Cambria Math" panose="02040503050406030204" pitchFamily="18" charset="0"/>
                                            </a:rPr>
                                            <m:t>𝑗</m:t>
                                          </m:r>
                                          <m:r>
                                            <a:rPr lang="en-US" sz="2400" b="0" i="0">
                                              <a:latin typeface="Cambria Math" panose="02040503050406030204" pitchFamily="18" charset="0"/>
                                            </a:rPr>
                                            <m:t>2</m:t>
                                          </m:r>
                                        </m:sub>
                                      </m:sSub>
                                      <m:r>
                                        <a:rPr lang="en-US" sz="2400" b="0" i="0">
                                          <a:latin typeface="Cambria Math" panose="02040503050406030204" pitchFamily="18" charset="0"/>
                                        </a:rPr>
                                        <m:t>−</m:t>
                                      </m:r>
                                      <m:acc>
                                        <m:accPr>
                                          <m:chr m:val="̅"/>
                                          <m:ctrlPr>
                                            <a:rPr lang="en-US" sz="2400" b="0" i="1">
                                              <a:latin typeface="Cambria Math" panose="02040503050406030204" pitchFamily="18" charset="0"/>
                                            </a:rPr>
                                          </m:ctrlPr>
                                        </m:accPr>
                                        <m:e>
                                          <m:sSub>
                                            <m:sSubPr>
                                              <m:ctrlPr>
                                                <a:rPr lang="en-US" sz="2400" b="0" i="1">
                                                  <a:latin typeface="Cambria Math" panose="02040503050406030204" pitchFamily="18" charset="0"/>
                                                </a:rPr>
                                              </m:ctrlPr>
                                            </m:sSubPr>
                                            <m:e>
                                              <m:r>
                                                <a:rPr lang="en-US" sz="2400" b="0" i="1">
                                                  <a:latin typeface="Cambria Math" panose="02040503050406030204" pitchFamily="18" charset="0"/>
                                                </a:rPr>
                                                <m:t>𝑥</m:t>
                                              </m:r>
                                            </m:e>
                                            <m:sub>
                                              <m:r>
                                                <a:rPr lang="en-US" sz="2400" b="0" i="0">
                                                  <a:latin typeface="Cambria Math" panose="02040503050406030204" pitchFamily="18" charset="0"/>
                                                </a:rPr>
                                                <m:t>2</m:t>
                                              </m:r>
                                            </m:sub>
                                          </m:sSub>
                                        </m:e>
                                      </m:acc>
                                    </m:e>
                                  </m:mr>
                                </m:m>
                              </m:e>
                            </m:mr>
                            <m:mr>
                              <m:e>
                                <m:m>
                                  <m:mPr>
                                    <m:plcHide m:val="on"/>
                                    <m:mcs>
                                      <m:mc>
                                        <m:mcPr>
                                          <m:count m:val="1"/>
                                          <m:mcJc m:val="center"/>
                                        </m:mcPr>
                                      </m:mc>
                                    </m:mcs>
                                    <m:ctrlPr>
                                      <a:rPr lang="en-US" sz="2400" b="0" i="1">
                                        <a:latin typeface="Cambria Math" panose="02040503050406030204" pitchFamily="18" charset="0"/>
                                      </a:rPr>
                                    </m:ctrlPr>
                                  </m:mPr>
                                  <m:mr>
                                    <m:e>
                                      <m:r>
                                        <a:rPr lang="en-US" sz="2400" b="0" i="0">
                                          <a:latin typeface="Cambria Math" panose="02040503050406030204" pitchFamily="18" charset="0"/>
                                        </a:rPr>
                                        <m:t>⋮</m:t>
                                      </m:r>
                                    </m:e>
                                  </m:mr>
                                  <m:mr>
                                    <m:e>
                                      <m:sSub>
                                        <m:sSubPr>
                                          <m:ctrlPr>
                                            <a:rPr lang="en-US" sz="2400" b="0" i="1">
                                              <a:latin typeface="Cambria Math" panose="02040503050406030204" pitchFamily="18" charset="0"/>
                                            </a:rPr>
                                          </m:ctrlPr>
                                        </m:sSubPr>
                                        <m:e>
                                          <m:r>
                                            <a:rPr lang="en-US" sz="2400" b="0" i="1">
                                              <a:latin typeface="Cambria Math" panose="02040503050406030204" pitchFamily="18" charset="0"/>
                                            </a:rPr>
                                            <m:t>𝑥</m:t>
                                          </m:r>
                                        </m:e>
                                        <m:sub>
                                          <m:r>
                                            <a:rPr lang="en-US" sz="2400" b="0" i="1">
                                              <a:latin typeface="Cambria Math" panose="02040503050406030204" pitchFamily="18" charset="0"/>
                                            </a:rPr>
                                            <m:t>𝑗𝑝</m:t>
                                          </m:r>
                                        </m:sub>
                                      </m:sSub>
                                      <m:r>
                                        <a:rPr lang="en-US" sz="2400" b="0" i="0">
                                          <a:latin typeface="Cambria Math" panose="02040503050406030204" pitchFamily="18" charset="0"/>
                                        </a:rPr>
                                        <m:t>−</m:t>
                                      </m:r>
                                      <m:acc>
                                        <m:accPr>
                                          <m:chr m:val="̅"/>
                                          <m:ctrlPr>
                                            <a:rPr lang="en-US" sz="2400" b="0" i="1">
                                              <a:latin typeface="Cambria Math" panose="02040503050406030204" pitchFamily="18" charset="0"/>
                                            </a:rPr>
                                          </m:ctrlPr>
                                        </m:accPr>
                                        <m:e>
                                          <m:sSub>
                                            <m:sSubPr>
                                              <m:ctrlPr>
                                                <a:rPr lang="en-US" sz="2400" b="0" i="1">
                                                  <a:latin typeface="Cambria Math" panose="02040503050406030204" pitchFamily="18" charset="0"/>
                                                </a:rPr>
                                              </m:ctrlPr>
                                            </m:sSubPr>
                                            <m:e>
                                              <m:r>
                                                <a:rPr lang="en-US" sz="2400" b="0" i="1">
                                                  <a:latin typeface="Cambria Math" panose="02040503050406030204" pitchFamily="18" charset="0"/>
                                                </a:rPr>
                                                <m:t>𝑥</m:t>
                                              </m:r>
                                            </m:e>
                                            <m:sub>
                                              <m:r>
                                                <a:rPr lang="en-US" sz="2400" b="0" i="1">
                                                  <a:latin typeface="Cambria Math" panose="02040503050406030204" pitchFamily="18" charset="0"/>
                                                </a:rPr>
                                                <m:t>𝑝</m:t>
                                              </m:r>
                                            </m:sub>
                                          </m:sSub>
                                        </m:e>
                                      </m:acc>
                                    </m:e>
                                  </m:mr>
                                </m:m>
                              </m:e>
                            </m:mr>
                          </m:m>
                        </m:e>
                      </m:d>
                      <m:r>
                        <a:rPr lang="en-US" sz="2400" b="0" i="0">
                          <a:latin typeface="Cambria Math" panose="02040503050406030204" pitchFamily="18" charset="0"/>
                        </a:rPr>
                        <m:t>, </m:t>
                      </m:r>
                      <m:r>
                        <a:rPr lang="en-US" sz="2400" b="0" i="1">
                          <a:latin typeface="Cambria Math" panose="02040503050406030204" pitchFamily="18" charset="0"/>
                        </a:rPr>
                        <m:t>𝑗</m:t>
                      </m:r>
                      <m:r>
                        <a:rPr lang="en-US" sz="2400" b="0" i="0">
                          <a:latin typeface="Cambria Math" panose="02040503050406030204" pitchFamily="18" charset="0"/>
                        </a:rPr>
                        <m:t>=1, 2, …, </m:t>
                      </m:r>
                      <m:r>
                        <a:rPr lang="en-US" sz="2400" b="0" i="1">
                          <a:latin typeface="Cambria Math" panose="02040503050406030204" pitchFamily="18" charset="0"/>
                        </a:rPr>
                        <m:t>𝑛</m:t>
                      </m:r>
                    </m:oMath>
                  </m:oMathPara>
                </a14:m>
                <a:br>
                  <a:rPr lang="en-US" sz="2400" b="0" dirty="0"/>
                </a:br>
                <a:endParaRPr lang="en-US" sz="2400" dirty="0"/>
              </a:p>
            </p:txBody>
          </p:sp>
        </mc:Choice>
        <mc:Fallback>
          <p:sp>
            <p:nvSpPr>
              <p:cNvPr id="3" name="TextBox 2">
                <a:extLst>
                  <a:ext uri="{FF2B5EF4-FFF2-40B4-BE49-F238E27FC236}">
                    <a16:creationId xmlns:a16="http://schemas.microsoft.com/office/drawing/2014/main" id="{CC20EFDD-0E82-4947-A728-F2916EAD2B6D}"/>
                  </a:ext>
                </a:extLst>
              </p:cNvPr>
              <p:cNvSpPr txBox="1">
                <a:spLocks noRot="1" noChangeAspect="1" noMove="1" noResize="1" noEditPoints="1" noAdjustHandles="1" noChangeArrowheads="1" noChangeShapeType="1" noTextEdit="1"/>
              </p:cNvSpPr>
              <p:nvPr/>
            </p:nvSpPr>
            <p:spPr>
              <a:xfrm>
                <a:off x="1112521" y="1525237"/>
                <a:ext cx="10343606" cy="2103076"/>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Phân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tích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thành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phần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chính</a:t>
            </a:r>
            <a:r>
              <a:rPr lang="en-US" sz="2800" dirty="0">
                <a:solidFill>
                  <a:schemeClr val="accent1"/>
                </a:solidFill>
                <a:latin typeface="Arial" panose="020B0604020202020204" pitchFamily="34" charset="0"/>
                <a:cs typeface="Arial" panose="020B0604020202020204" pitchFamily="34" charset="0"/>
              </a:rPr>
              <a:t> (PCA)</a:t>
            </a:r>
          </a:p>
        </p:txBody>
      </p:sp>
    </p:spTree>
    <p:extLst>
      <p:ext uri="{BB962C8B-B14F-4D97-AF65-F5344CB8AC3E}">
        <p14:creationId xmlns:p14="http://schemas.microsoft.com/office/powerpoint/2010/main" val="151119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3983491" y="1510662"/>
            <a:ext cx="6288950" cy="2721702"/>
          </a:xfrm>
        </p:spPr>
        <p:txBody>
          <a:bodyPr>
            <a:normAutofit/>
          </a:bodyPr>
          <a:lstStyle/>
          <a:p>
            <a:pPr algn="l"/>
            <a:r>
              <a:rPr lang="en-US" dirty="0">
                <a:solidFill>
                  <a:srgbClr val="002060"/>
                </a:solidFill>
                <a:latin typeface="Arial" panose="020B0604020202020204" pitchFamily="34" charset="0"/>
                <a:cs typeface="Arial" panose="020B0604020202020204" pitchFamily="34" charset="0"/>
              </a:rPr>
              <a:t>DANH SÁCH THÀNH VIÊN</a:t>
            </a:r>
          </a:p>
          <a:p>
            <a:pPr algn="l"/>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1712333 – </a:t>
            </a:r>
            <a:r>
              <a:rPr lang="en-US" dirty="0" err="1">
                <a:latin typeface="Arial" panose="020B0604020202020204" pitchFamily="34" charset="0"/>
                <a:cs typeface="Arial" panose="020B0604020202020204" pitchFamily="34" charset="0"/>
              </a:rPr>
              <a:t>Tạ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Đạt</a:t>
            </a:r>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1712399 – </a:t>
            </a:r>
            <a:r>
              <a:rPr lang="en-US" dirty="0" err="1">
                <a:latin typeface="Arial" panose="020B0604020202020204" pitchFamily="34" charset="0"/>
                <a:cs typeface="Arial" panose="020B0604020202020204" pitchFamily="34" charset="0"/>
              </a:rPr>
              <a:t>Nguyễn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Quí</a:t>
            </a:r>
            <a:r>
              <a:rPr lang="en-US" dirty="0">
                <a:latin typeface="Arial" panose="020B0604020202020204" pitchFamily="34" charset="0"/>
                <a:cs typeface="Arial" panose="020B0604020202020204" pitchFamily="34" charset="0"/>
              </a:rPr>
              <a:t> Em</a:t>
            </a:r>
          </a:p>
          <a:p>
            <a:pPr algn="l"/>
            <a:r>
              <a:rPr lang="en-US" dirty="0">
                <a:latin typeface="Arial" panose="020B0604020202020204" pitchFamily="34" charset="0"/>
                <a:cs typeface="Arial" panose="020B0604020202020204" pitchFamily="34" charset="0"/>
              </a:rPr>
              <a:t>1712400 – </a:t>
            </a:r>
            <a:r>
              <a:rPr lang="en-US" dirty="0" err="1">
                <a:latin typeface="Arial" panose="020B0604020202020204" pitchFamily="34" charset="0"/>
                <a:cs typeface="Arial" panose="020B0604020202020204" pitchFamily="34" charset="0"/>
              </a:rPr>
              <a:t>Châu</a:t>
            </a:r>
            <a:r>
              <a:rPr lang="en-US" dirty="0">
                <a:latin typeface="Arial" panose="020B0604020202020204" pitchFamily="34" charset="0"/>
                <a:cs typeface="Arial" panose="020B0604020202020204" pitchFamily="34" charset="0"/>
              </a:rPr>
              <a:t> Ph</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ơng</a:t>
            </a:r>
            <a:r>
              <a:rPr lang="en-US" dirty="0">
                <a:latin typeface="Arial" panose="020B0604020202020204" pitchFamily="34" charset="0"/>
                <a:cs typeface="Arial" panose="020B0604020202020204" pitchFamily="34" charset="0"/>
              </a:rPr>
              <a:t> Gia</a:t>
            </a:r>
          </a:p>
          <a:p>
            <a:pPr algn="l"/>
            <a:r>
              <a:rPr lang="en-US" dirty="0">
                <a:latin typeface="Arial" panose="020B0604020202020204" pitchFamily="34" charset="0"/>
                <a:cs typeface="Arial" panose="020B0604020202020204" pitchFamily="34" charset="0"/>
              </a:rPr>
              <a:t>1712573 – </a:t>
            </a:r>
            <a:r>
              <a:rPr lang="en-US" dirty="0" err="1">
                <a:latin typeface="Arial" panose="020B0604020202020204" pitchFamily="34" charset="0"/>
                <a:cs typeface="Arial" panose="020B0604020202020204" pitchFamily="34" charset="0"/>
              </a:rPr>
              <a:t>Nguyễn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Lợi</a:t>
            </a:r>
            <a:endParaRPr lang="en-US"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84A1364-9208-45E4-838F-5232F9E73385}"/>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20</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C20EFDD-0E82-4947-A728-F2916EAD2B6D}"/>
                  </a:ext>
                </a:extLst>
              </p:cNvPr>
              <p:cNvSpPr txBox="1"/>
              <p:nvPr/>
            </p:nvSpPr>
            <p:spPr>
              <a:xfrm>
                <a:off x="1094014" y="1309943"/>
                <a:ext cx="10343606" cy="477470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rtlCol="0">
                <a:spAutoFit/>
              </a:bodyPr>
              <a:lstStyle/>
              <a:p>
                <a:pPr>
                  <a:lnSpc>
                    <a:spcPct val="107000"/>
                  </a:lnSpc>
                  <a:spcAft>
                    <a:spcPts val="800"/>
                  </a:spcAft>
                </a:pPr>
                <a:r>
                  <a:rPr lang="en-US" sz="2400" dirty="0" err="1">
                    <a:latin typeface="Times New Roman" panose="02020603050405020304" pitchFamily="18" charset="0"/>
                    <a:ea typeface="Yu Mincho" panose="020B0400000000000000" pitchFamily="18" charset="-128"/>
                    <a:cs typeface="Times New Roman" panose="02020603050405020304" pitchFamily="18" charset="0"/>
                  </a:rPr>
                  <a:t>Để</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tránh</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một</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số</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biến</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có</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phương</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sai</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lớn</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làm</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ảnh</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hưởng</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quá</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mức</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đến</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việc</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xác</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định</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các</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hệ</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số</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tải</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nên</a:t>
                </a:r>
                <a:r>
                  <a:rPr lang="en-US" sz="2400" dirty="0">
                    <a:latin typeface="Times New Roman" panose="02020603050405020304" pitchFamily="18" charset="0"/>
                    <a:ea typeface="Yu Mincho" panose="020B0400000000000000" pitchFamily="18" charset="-128"/>
                    <a:cs typeface="Times New Roman" panose="02020603050405020304" pitchFamily="18" charset="0"/>
                  </a:rPr>
                  <a:t> ta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sẽ</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thường</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chuẩn</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hoá</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các</a:t>
                </a:r>
                <a:r>
                  <a:rPr lang="en-US" sz="2400" dirty="0">
                    <a:latin typeface="Times New Roman" panose="02020603050405020304" pitchFamily="18" charset="0"/>
                    <a:ea typeface="Yu Mincho" panose="020B0400000000000000" pitchFamily="18" charset="-128"/>
                    <a:cs typeface="Times New Roman" panose="02020603050405020304" pitchFamily="18" charset="0"/>
                  </a:rPr>
                  <a:t> </a:t>
                </a:r>
                <a:r>
                  <a:rPr lang="en-US" sz="2400" dirty="0" err="1">
                    <a:latin typeface="Times New Roman" panose="02020603050405020304" pitchFamily="18" charset="0"/>
                    <a:ea typeface="Yu Mincho" panose="020B0400000000000000" pitchFamily="18" charset="-128"/>
                    <a:cs typeface="Times New Roman" panose="02020603050405020304" pitchFamily="18" charset="0"/>
                  </a:rPr>
                  <a:t>biến</a:t>
                </a:r>
                <a:r>
                  <a:rPr lang="en-US" sz="2400" dirty="0">
                    <a:latin typeface="Times New Roman" panose="02020603050405020304" pitchFamily="18" charset="0"/>
                    <a:ea typeface="Yu Mincho" panose="020B0400000000000000" pitchFamily="18" charset="-128"/>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14:m>
                  <m:oMath xmlns:m="http://schemas.openxmlformats.org/officeDocument/2006/math">
                    <m:sSub>
                      <m:sSubPr>
                        <m:ctrlPr>
                          <a:rPr lang="en-US" sz="3200" i="1">
                            <a:latin typeface="Cambria Math" panose="02040503050406030204" pitchFamily="18" charset="0"/>
                            <a:ea typeface="Yu Mincho" panose="020B0400000000000000" pitchFamily="18" charset="-128"/>
                            <a:cs typeface="Times New Roman" panose="02020603050405020304" pitchFamily="18" charset="0"/>
                          </a:rPr>
                        </m:ctrlPr>
                      </m:sSubPr>
                      <m:e>
                        <m:r>
                          <a:rPr lang="en-US" sz="3200" i="1">
                            <a:latin typeface="Cambria Math" panose="02040503050406030204" pitchFamily="18" charset="0"/>
                            <a:ea typeface="Yu Mincho" panose="020B0400000000000000" pitchFamily="18" charset="-128"/>
                            <a:cs typeface="Times New Roman" panose="02020603050405020304" pitchFamily="18" charset="0"/>
                          </a:rPr>
                          <m:t>𝑧</m:t>
                        </m:r>
                      </m:e>
                      <m:sub>
                        <m:r>
                          <a:rPr lang="en-US" sz="3200" i="1">
                            <a:latin typeface="Cambria Math" panose="02040503050406030204" pitchFamily="18" charset="0"/>
                            <a:ea typeface="Yu Mincho" panose="020B0400000000000000" pitchFamily="18" charset="-128"/>
                            <a:cs typeface="Times New Roman" panose="02020603050405020304" pitchFamily="18" charset="0"/>
                          </a:rPr>
                          <m:t>𝑗</m:t>
                        </m:r>
                      </m:sub>
                    </m:sSub>
                    <m:r>
                      <a:rPr lang="en-US" sz="3200" i="1">
                        <a:latin typeface="Cambria Math" panose="02040503050406030204" pitchFamily="18" charset="0"/>
                        <a:ea typeface="Yu Mincho" panose="020B0400000000000000" pitchFamily="18" charset="-128"/>
                        <a:cs typeface="Times New Roman" panose="02020603050405020304" pitchFamily="18" charset="0"/>
                      </a:rPr>
                      <m:t>=</m:t>
                    </m:r>
                    <m:d>
                      <m:dPr>
                        <m:begChr m:val="["/>
                        <m:endChr m:val="]"/>
                        <m:ctrlPr>
                          <a:rPr lang="en-US" sz="3200" i="1">
                            <a:latin typeface="Cambria Math" panose="02040503050406030204" pitchFamily="18" charset="0"/>
                            <a:ea typeface="Yu Mincho" panose="020B0400000000000000" pitchFamily="18" charset="-128"/>
                            <a:cs typeface="Times New Roman" panose="02020603050405020304" pitchFamily="18" charset="0"/>
                          </a:rPr>
                        </m:ctrlPr>
                      </m:dPr>
                      <m:e>
                        <m:m>
                          <m:mPr>
                            <m:mcs>
                              <m:mc>
                                <m:mcPr>
                                  <m:count m:val="1"/>
                                  <m:mcJc m:val="center"/>
                                </m:mcPr>
                              </m:mc>
                            </m:mcs>
                            <m:ctrlPr>
                              <a:rPr lang="en-US" sz="3200" i="1">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1"/>
                                        <m:mcJc m:val="center"/>
                                      </m:mcPr>
                                    </m:mc>
                                  </m:mcs>
                                  <m:ctrlPr>
                                    <a:rPr lang="en-US" sz="3200" i="1">
                                      <a:latin typeface="Cambria Math" panose="02040503050406030204" pitchFamily="18" charset="0"/>
                                      <a:ea typeface="Yu Mincho" panose="020B0400000000000000" pitchFamily="18" charset="-128"/>
                                      <a:cs typeface="Times New Roman" panose="02020603050405020304" pitchFamily="18" charset="0"/>
                                    </a:rPr>
                                  </m:ctrlPr>
                                </m:mPr>
                                <m:mr>
                                  <m:e>
                                    <m:f>
                                      <m:fPr>
                                        <m:ctrlPr>
                                          <a:rPr lang="en-US" sz="3200" i="1">
                                            <a:latin typeface="Cambria Math" panose="02040503050406030204" pitchFamily="18" charset="0"/>
                                            <a:ea typeface="Yu Mincho" panose="020B0400000000000000" pitchFamily="18" charset="-128"/>
                                            <a:cs typeface="Times New Roman" panose="02020603050405020304" pitchFamily="18" charset="0"/>
                                          </a:rPr>
                                        </m:ctrlPr>
                                      </m:fPr>
                                      <m:num>
                                        <m:r>
                                          <a:rPr lang="en-US" sz="3200" i="1">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3200" i="1">
                                                <a:latin typeface="Cambria Math" panose="02040503050406030204" pitchFamily="18" charset="0"/>
                                                <a:ea typeface="Yu Mincho" panose="020B0400000000000000" pitchFamily="18" charset="-128"/>
                                                <a:cs typeface="Times New Roman" panose="02020603050405020304" pitchFamily="18" charset="0"/>
                                              </a:rPr>
                                            </m:ctrlPr>
                                          </m:sSubPr>
                                          <m:e>
                                            <m:r>
                                              <a:rPr lang="en-US" sz="3200" i="1">
                                                <a:latin typeface="Cambria Math" panose="02040503050406030204" pitchFamily="18" charset="0"/>
                                                <a:ea typeface="Yu Mincho" panose="020B0400000000000000" pitchFamily="18" charset="-128"/>
                                                <a:cs typeface="Times New Roman" panose="02020603050405020304" pitchFamily="18" charset="0"/>
                                              </a:rPr>
                                              <m:t>𝑥</m:t>
                                            </m:r>
                                          </m:e>
                                          <m:sub>
                                            <m:r>
                                              <a:rPr lang="en-US" sz="3200" i="1">
                                                <a:latin typeface="Cambria Math" panose="02040503050406030204" pitchFamily="18" charset="0"/>
                                                <a:ea typeface="Yu Mincho" panose="020B0400000000000000" pitchFamily="18" charset="-128"/>
                                                <a:cs typeface="Times New Roman" panose="02020603050405020304" pitchFamily="18" charset="0"/>
                                              </a:rPr>
                                              <m:t>𝑗</m:t>
                                            </m:r>
                                            <m:r>
                                              <a:rPr lang="en-US" sz="3200" i="1">
                                                <a:latin typeface="Cambria Math" panose="02040503050406030204" pitchFamily="18" charset="0"/>
                                                <a:ea typeface="Yu Mincho" panose="020B0400000000000000" pitchFamily="18" charset="-128"/>
                                                <a:cs typeface="Times New Roman" panose="02020603050405020304" pitchFamily="18" charset="0"/>
                                              </a:rPr>
                                              <m:t>1</m:t>
                                            </m:r>
                                          </m:sub>
                                        </m:sSub>
                                        <m:r>
                                          <a:rPr lang="en-US" sz="3200" i="1">
                                            <a:latin typeface="Cambria Math" panose="02040503050406030204" pitchFamily="18" charset="0"/>
                                            <a:ea typeface="Yu Mincho" panose="020B0400000000000000" pitchFamily="18" charset="-128"/>
                                            <a:cs typeface="Times New Roman" panose="02020603050405020304" pitchFamily="18" charset="0"/>
                                          </a:rPr>
                                          <m:t>−</m:t>
                                        </m:r>
                                        <m:acc>
                                          <m:accPr>
                                            <m:chr m:val="̅"/>
                                            <m:ctrlPr>
                                              <a:rPr lang="en-US" sz="3200" i="1">
                                                <a:latin typeface="Cambria Math" panose="02040503050406030204" pitchFamily="18" charset="0"/>
                                                <a:ea typeface="Yu Mincho" panose="020B0400000000000000" pitchFamily="18" charset="-128"/>
                                                <a:cs typeface="Times New Roman" panose="02020603050405020304" pitchFamily="18" charset="0"/>
                                              </a:rPr>
                                            </m:ctrlPr>
                                          </m:accPr>
                                          <m:e>
                                            <m:sSub>
                                              <m:sSubPr>
                                                <m:ctrlPr>
                                                  <a:rPr lang="en-US" sz="3200" i="1">
                                                    <a:latin typeface="Cambria Math" panose="02040503050406030204" pitchFamily="18" charset="0"/>
                                                    <a:ea typeface="Yu Mincho" panose="020B0400000000000000" pitchFamily="18" charset="-128"/>
                                                    <a:cs typeface="Times New Roman" panose="02020603050405020304" pitchFamily="18" charset="0"/>
                                                  </a:rPr>
                                                </m:ctrlPr>
                                              </m:sSubPr>
                                              <m:e>
                                                <m:r>
                                                  <a:rPr lang="en-US" sz="3200" i="1">
                                                    <a:latin typeface="Cambria Math" panose="02040503050406030204" pitchFamily="18" charset="0"/>
                                                    <a:ea typeface="Yu Mincho" panose="020B0400000000000000" pitchFamily="18" charset="-128"/>
                                                    <a:cs typeface="Times New Roman" panose="02020603050405020304" pitchFamily="18" charset="0"/>
                                                  </a:rPr>
                                                  <m:t>𝑥</m:t>
                                                </m:r>
                                              </m:e>
                                              <m:sub>
                                                <m:r>
                                                  <a:rPr lang="en-US" sz="3200" i="1">
                                                    <a:latin typeface="Cambria Math" panose="02040503050406030204" pitchFamily="18" charset="0"/>
                                                    <a:ea typeface="Yu Mincho" panose="020B0400000000000000" pitchFamily="18" charset="-128"/>
                                                    <a:cs typeface="Times New Roman" panose="02020603050405020304" pitchFamily="18" charset="0"/>
                                                  </a:rPr>
                                                  <m:t>1</m:t>
                                                </m:r>
                                              </m:sub>
                                            </m:sSub>
                                          </m:e>
                                        </m:acc>
                                        <m:r>
                                          <a:rPr lang="en-US" sz="3200" i="1">
                                            <a:latin typeface="Cambria Math" panose="02040503050406030204" pitchFamily="18" charset="0"/>
                                            <a:ea typeface="Yu Mincho" panose="020B0400000000000000" pitchFamily="18" charset="-128"/>
                                            <a:cs typeface="Times New Roman" panose="02020603050405020304" pitchFamily="18" charset="0"/>
                                          </a:rPr>
                                          <m:t>)</m:t>
                                        </m:r>
                                      </m:num>
                                      <m:den>
                                        <m:rad>
                                          <m:radPr>
                                            <m:degHide m:val="on"/>
                                            <m:ctrlPr>
                                              <a:rPr lang="en-US" sz="3200" i="1">
                                                <a:latin typeface="Cambria Math" panose="02040503050406030204" pitchFamily="18" charset="0"/>
                                                <a:ea typeface="Yu Mincho" panose="020B0400000000000000" pitchFamily="18" charset="-128"/>
                                                <a:cs typeface="Times New Roman" panose="02020603050405020304" pitchFamily="18" charset="0"/>
                                              </a:rPr>
                                            </m:ctrlPr>
                                          </m:radPr>
                                          <m:deg/>
                                          <m:e>
                                            <m:sSub>
                                              <m:sSubPr>
                                                <m:ctrlPr>
                                                  <a:rPr lang="en-US" sz="3200" i="1">
                                                    <a:latin typeface="Cambria Math" panose="02040503050406030204" pitchFamily="18" charset="0"/>
                                                    <a:ea typeface="Yu Mincho" panose="020B0400000000000000" pitchFamily="18" charset="-128"/>
                                                    <a:cs typeface="Times New Roman" panose="02020603050405020304" pitchFamily="18" charset="0"/>
                                                  </a:rPr>
                                                </m:ctrlPr>
                                              </m:sSubPr>
                                              <m:e>
                                                <m:r>
                                                  <a:rPr lang="en-US" sz="3200" i="1">
                                                    <a:latin typeface="Cambria Math" panose="02040503050406030204" pitchFamily="18" charset="0"/>
                                                    <a:ea typeface="Yu Mincho" panose="020B0400000000000000" pitchFamily="18" charset="-128"/>
                                                    <a:cs typeface="Times New Roman" panose="02020603050405020304" pitchFamily="18" charset="0"/>
                                                  </a:rPr>
                                                  <m:t>𝑠</m:t>
                                                </m:r>
                                              </m:e>
                                              <m:sub>
                                                <m:r>
                                                  <a:rPr lang="en-US" sz="3200" i="1">
                                                    <a:latin typeface="Cambria Math" panose="02040503050406030204" pitchFamily="18" charset="0"/>
                                                    <a:ea typeface="Yu Mincho" panose="020B0400000000000000" pitchFamily="18" charset="-128"/>
                                                    <a:cs typeface="Times New Roman" panose="02020603050405020304" pitchFamily="18" charset="0"/>
                                                  </a:rPr>
                                                  <m:t>11</m:t>
                                                </m:r>
                                              </m:sub>
                                            </m:sSub>
                                          </m:e>
                                        </m:rad>
                                      </m:den>
                                    </m:f>
                                  </m:e>
                                </m:mr>
                                <m:mr>
                                  <m:e>
                                    <m:f>
                                      <m:fPr>
                                        <m:ctrlPr>
                                          <a:rPr lang="en-US" sz="3200" i="1">
                                            <a:latin typeface="Cambria Math" panose="02040503050406030204" pitchFamily="18" charset="0"/>
                                            <a:ea typeface="Yu Mincho" panose="020B0400000000000000" pitchFamily="18" charset="-128"/>
                                            <a:cs typeface="Times New Roman" panose="02020603050405020304" pitchFamily="18" charset="0"/>
                                          </a:rPr>
                                        </m:ctrlPr>
                                      </m:fPr>
                                      <m:num>
                                        <m:r>
                                          <a:rPr lang="en-US" sz="3200" i="1">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3200" i="1">
                                                <a:latin typeface="Cambria Math" panose="02040503050406030204" pitchFamily="18" charset="0"/>
                                                <a:ea typeface="Yu Mincho" panose="020B0400000000000000" pitchFamily="18" charset="-128"/>
                                                <a:cs typeface="Times New Roman" panose="02020603050405020304" pitchFamily="18" charset="0"/>
                                              </a:rPr>
                                            </m:ctrlPr>
                                          </m:sSubPr>
                                          <m:e>
                                            <m:r>
                                              <a:rPr lang="en-US" sz="3200" i="1">
                                                <a:latin typeface="Cambria Math" panose="02040503050406030204" pitchFamily="18" charset="0"/>
                                                <a:ea typeface="Yu Mincho" panose="020B0400000000000000" pitchFamily="18" charset="-128"/>
                                                <a:cs typeface="Times New Roman" panose="02020603050405020304" pitchFamily="18" charset="0"/>
                                              </a:rPr>
                                              <m:t>𝑥</m:t>
                                            </m:r>
                                          </m:e>
                                          <m:sub>
                                            <m:r>
                                              <a:rPr lang="en-US" sz="3200" i="1">
                                                <a:latin typeface="Cambria Math" panose="02040503050406030204" pitchFamily="18" charset="0"/>
                                                <a:ea typeface="Yu Mincho" panose="020B0400000000000000" pitchFamily="18" charset="-128"/>
                                                <a:cs typeface="Times New Roman" panose="02020603050405020304" pitchFamily="18" charset="0"/>
                                              </a:rPr>
                                              <m:t>𝑗</m:t>
                                            </m:r>
                                            <m:r>
                                              <a:rPr lang="en-US" sz="3200" i="1">
                                                <a:latin typeface="Cambria Math" panose="02040503050406030204" pitchFamily="18" charset="0"/>
                                                <a:ea typeface="Yu Mincho" panose="020B0400000000000000" pitchFamily="18" charset="-128"/>
                                                <a:cs typeface="Times New Roman" panose="02020603050405020304" pitchFamily="18" charset="0"/>
                                              </a:rPr>
                                              <m:t>2</m:t>
                                            </m:r>
                                          </m:sub>
                                        </m:sSub>
                                        <m:r>
                                          <a:rPr lang="en-US" sz="3200" i="1">
                                            <a:latin typeface="Cambria Math" panose="02040503050406030204" pitchFamily="18" charset="0"/>
                                            <a:ea typeface="Yu Mincho" panose="020B0400000000000000" pitchFamily="18" charset="-128"/>
                                            <a:cs typeface="Times New Roman" panose="02020603050405020304" pitchFamily="18" charset="0"/>
                                          </a:rPr>
                                          <m:t>−</m:t>
                                        </m:r>
                                        <m:acc>
                                          <m:accPr>
                                            <m:chr m:val="̅"/>
                                            <m:ctrlPr>
                                              <a:rPr lang="en-US" sz="3200" i="1">
                                                <a:latin typeface="Cambria Math" panose="02040503050406030204" pitchFamily="18" charset="0"/>
                                                <a:ea typeface="Yu Mincho" panose="020B0400000000000000" pitchFamily="18" charset="-128"/>
                                                <a:cs typeface="Times New Roman" panose="02020603050405020304" pitchFamily="18" charset="0"/>
                                              </a:rPr>
                                            </m:ctrlPr>
                                          </m:accPr>
                                          <m:e>
                                            <m:sSub>
                                              <m:sSubPr>
                                                <m:ctrlPr>
                                                  <a:rPr lang="en-US" sz="3200" i="1">
                                                    <a:latin typeface="Cambria Math" panose="02040503050406030204" pitchFamily="18" charset="0"/>
                                                    <a:ea typeface="Yu Mincho" panose="020B0400000000000000" pitchFamily="18" charset="-128"/>
                                                    <a:cs typeface="Times New Roman" panose="02020603050405020304" pitchFamily="18" charset="0"/>
                                                  </a:rPr>
                                                </m:ctrlPr>
                                              </m:sSubPr>
                                              <m:e>
                                                <m:r>
                                                  <a:rPr lang="en-US" sz="3200" i="1">
                                                    <a:latin typeface="Cambria Math" panose="02040503050406030204" pitchFamily="18" charset="0"/>
                                                    <a:ea typeface="Yu Mincho" panose="020B0400000000000000" pitchFamily="18" charset="-128"/>
                                                    <a:cs typeface="Times New Roman" panose="02020603050405020304" pitchFamily="18" charset="0"/>
                                                  </a:rPr>
                                                  <m:t>𝑥</m:t>
                                                </m:r>
                                              </m:e>
                                              <m:sub>
                                                <m:r>
                                                  <a:rPr lang="en-US" sz="3200" i="1">
                                                    <a:latin typeface="Cambria Math" panose="02040503050406030204" pitchFamily="18" charset="0"/>
                                                    <a:ea typeface="Yu Mincho" panose="020B0400000000000000" pitchFamily="18" charset="-128"/>
                                                    <a:cs typeface="Times New Roman" panose="02020603050405020304" pitchFamily="18" charset="0"/>
                                                  </a:rPr>
                                                  <m:t>2</m:t>
                                                </m:r>
                                              </m:sub>
                                            </m:sSub>
                                          </m:e>
                                        </m:acc>
                                        <m:r>
                                          <a:rPr lang="en-US" sz="3200" i="1">
                                            <a:latin typeface="Cambria Math" panose="02040503050406030204" pitchFamily="18" charset="0"/>
                                            <a:ea typeface="Yu Mincho" panose="020B0400000000000000" pitchFamily="18" charset="-128"/>
                                            <a:cs typeface="Times New Roman" panose="02020603050405020304" pitchFamily="18" charset="0"/>
                                          </a:rPr>
                                          <m:t>)</m:t>
                                        </m:r>
                                      </m:num>
                                      <m:den>
                                        <m:rad>
                                          <m:radPr>
                                            <m:degHide m:val="on"/>
                                            <m:ctrlPr>
                                              <a:rPr lang="en-US" sz="3200" i="1">
                                                <a:latin typeface="Cambria Math" panose="02040503050406030204" pitchFamily="18" charset="0"/>
                                                <a:ea typeface="Yu Mincho" panose="020B0400000000000000" pitchFamily="18" charset="-128"/>
                                                <a:cs typeface="Times New Roman" panose="02020603050405020304" pitchFamily="18" charset="0"/>
                                              </a:rPr>
                                            </m:ctrlPr>
                                          </m:radPr>
                                          <m:deg/>
                                          <m:e>
                                            <m:sSub>
                                              <m:sSubPr>
                                                <m:ctrlPr>
                                                  <a:rPr lang="en-US" sz="3200" i="1">
                                                    <a:latin typeface="Cambria Math" panose="02040503050406030204" pitchFamily="18" charset="0"/>
                                                    <a:ea typeface="Yu Mincho" panose="020B0400000000000000" pitchFamily="18" charset="-128"/>
                                                    <a:cs typeface="Times New Roman" panose="02020603050405020304" pitchFamily="18" charset="0"/>
                                                  </a:rPr>
                                                </m:ctrlPr>
                                              </m:sSubPr>
                                              <m:e>
                                                <m:r>
                                                  <a:rPr lang="en-US" sz="3200" i="1">
                                                    <a:latin typeface="Cambria Math" panose="02040503050406030204" pitchFamily="18" charset="0"/>
                                                    <a:ea typeface="Yu Mincho" panose="020B0400000000000000" pitchFamily="18" charset="-128"/>
                                                    <a:cs typeface="Times New Roman" panose="02020603050405020304" pitchFamily="18" charset="0"/>
                                                  </a:rPr>
                                                  <m:t>𝑠</m:t>
                                                </m:r>
                                              </m:e>
                                              <m:sub>
                                                <m:r>
                                                  <a:rPr lang="en-US" sz="3200" i="1">
                                                    <a:latin typeface="Cambria Math" panose="02040503050406030204" pitchFamily="18" charset="0"/>
                                                    <a:ea typeface="Yu Mincho" panose="020B0400000000000000" pitchFamily="18" charset="-128"/>
                                                    <a:cs typeface="Times New Roman" panose="02020603050405020304" pitchFamily="18" charset="0"/>
                                                  </a:rPr>
                                                  <m:t>22</m:t>
                                                </m:r>
                                              </m:sub>
                                            </m:sSub>
                                          </m:e>
                                        </m:rad>
                                      </m:den>
                                    </m:f>
                                  </m:e>
                                </m:mr>
                              </m:m>
                            </m:e>
                          </m:mr>
                          <m:mr>
                            <m:e>
                              <m:m>
                                <m:mPr>
                                  <m:mcs>
                                    <m:mc>
                                      <m:mcPr>
                                        <m:count m:val="1"/>
                                        <m:mcJc m:val="center"/>
                                      </m:mcPr>
                                    </m:mc>
                                  </m:mcs>
                                  <m:ctrlPr>
                                    <a:rPr lang="en-US" sz="3200" i="1">
                                      <a:latin typeface="Cambria Math" panose="02040503050406030204" pitchFamily="18" charset="0"/>
                                      <a:ea typeface="Yu Mincho" panose="020B0400000000000000" pitchFamily="18" charset="-128"/>
                                      <a:cs typeface="Times New Roman" panose="02020603050405020304" pitchFamily="18" charset="0"/>
                                    </a:rPr>
                                  </m:ctrlPr>
                                </m:mPr>
                                <m:mr>
                                  <m:e>
                                    <m:r>
                                      <a:rPr lang="en-US" sz="3200" i="1">
                                        <a:latin typeface="Cambria Math" panose="02040503050406030204" pitchFamily="18" charset="0"/>
                                        <a:ea typeface="Yu Mincho" panose="020B0400000000000000" pitchFamily="18" charset="-128"/>
                                        <a:cs typeface="Times New Roman" panose="02020603050405020304" pitchFamily="18" charset="0"/>
                                      </a:rPr>
                                      <m:t>⋮</m:t>
                                    </m:r>
                                  </m:e>
                                </m:mr>
                                <m:mr>
                                  <m:e>
                                    <m:f>
                                      <m:fPr>
                                        <m:ctrlPr>
                                          <a:rPr lang="en-US" sz="3200" i="1">
                                            <a:latin typeface="Cambria Math" panose="02040503050406030204" pitchFamily="18" charset="0"/>
                                            <a:ea typeface="Yu Mincho" panose="020B0400000000000000" pitchFamily="18" charset="-128"/>
                                            <a:cs typeface="Times New Roman" panose="02020603050405020304" pitchFamily="18" charset="0"/>
                                          </a:rPr>
                                        </m:ctrlPr>
                                      </m:fPr>
                                      <m:num>
                                        <m:r>
                                          <a:rPr lang="en-US" sz="3200" i="1">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3200" i="1">
                                                <a:latin typeface="Cambria Math" panose="02040503050406030204" pitchFamily="18" charset="0"/>
                                                <a:ea typeface="Yu Mincho" panose="020B0400000000000000" pitchFamily="18" charset="-128"/>
                                                <a:cs typeface="Times New Roman" panose="02020603050405020304" pitchFamily="18" charset="0"/>
                                              </a:rPr>
                                            </m:ctrlPr>
                                          </m:sSubPr>
                                          <m:e>
                                            <m:r>
                                              <a:rPr lang="en-US" sz="3200" i="1">
                                                <a:latin typeface="Cambria Math" panose="02040503050406030204" pitchFamily="18" charset="0"/>
                                                <a:ea typeface="Yu Mincho" panose="020B0400000000000000" pitchFamily="18" charset="-128"/>
                                                <a:cs typeface="Times New Roman" panose="02020603050405020304" pitchFamily="18" charset="0"/>
                                              </a:rPr>
                                              <m:t>𝑥</m:t>
                                            </m:r>
                                          </m:e>
                                          <m:sub>
                                            <m:r>
                                              <a:rPr lang="en-US" sz="3200" i="1">
                                                <a:latin typeface="Cambria Math" panose="02040503050406030204" pitchFamily="18" charset="0"/>
                                                <a:ea typeface="Yu Mincho" panose="020B0400000000000000" pitchFamily="18" charset="-128"/>
                                                <a:cs typeface="Times New Roman" panose="02020603050405020304" pitchFamily="18" charset="0"/>
                                              </a:rPr>
                                              <m:t>𝑗𝑝</m:t>
                                            </m:r>
                                          </m:sub>
                                        </m:sSub>
                                        <m:r>
                                          <a:rPr lang="en-US" sz="3200" i="1">
                                            <a:latin typeface="Cambria Math" panose="02040503050406030204" pitchFamily="18" charset="0"/>
                                            <a:ea typeface="Yu Mincho" panose="020B0400000000000000" pitchFamily="18" charset="-128"/>
                                            <a:cs typeface="Times New Roman" panose="02020603050405020304" pitchFamily="18" charset="0"/>
                                          </a:rPr>
                                          <m:t>−</m:t>
                                        </m:r>
                                        <m:acc>
                                          <m:accPr>
                                            <m:chr m:val="̅"/>
                                            <m:ctrlPr>
                                              <a:rPr lang="en-US" sz="3200" i="1">
                                                <a:latin typeface="Cambria Math" panose="02040503050406030204" pitchFamily="18" charset="0"/>
                                                <a:ea typeface="Yu Mincho" panose="020B0400000000000000" pitchFamily="18" charset="-128"/>
                                                <a:cs typeface="Times New Roman" panose="02020603050405020304" pitchFamily="18" charset="0"/>
                                              </a:rPr>
                                            </m:ctrlPr>
                                          </m:accPr>
                                          <m:e>
                                            <m:sSub>
                                              <m:sSubPr>
                                                <m:ctrlPr>
                                                  <a:rPr lang="en-US" sz="3200" i="1">
                                                    <a:latin typeface="Cambria Math" panose="02040503050406030204" pitchFamily="18" charset="0"/>
                                                    <a:ea typeface="Yu Mincho" panose="020B0400000000000000" pitchFamily="18" charset="-128"/>
                                                    <a:cs typeface="Times New Roman" panose="02020603050405020304" pitchFamily="18" charset="0"/>
                                                  </a:rPr>
                                                </m:ctrlPr>
                                              </m:sSubPr>
                                              <m:e>
                                                <m:r>
                                                  <a:rPr lang="en-US" sz="3200" i="1">
                                                    <a:latin typeface="Cambria Math" panose="02040503050406030204" pitchFamily="18" charset="0"/>
                                                    <a:ea typeface="Yu Mincho" panose="020B0400000000000000" pitchFamily="18" charset="-128"/>
                                                    <a:cs typeface="Times New Roman" panose="02020603050405020304" pitchFamily="18" charset="0"/>
                                                  </a:rPr>
                                                  <m:t>𝑥</m:t>
                                                </m:r>
                                              </m:e>
                                              <m:sub>
                                                <m:r>
                                                  <a:rPr lang="en-US" sz="3200" i="1">
                                                    <a:latin typeface="Cambria Math" panose="02040503050406030204" pitchFamily="18" charset="0"/>
                                                    <a:ea typeface="Yu Mincho" panose="020B0400000000000000" pitchFamily="18" charset="-128"/>
                                                    <a:cs typeface="Times New Roman" panose="02020603050405020304" pitchFamily="18" charset="0"/>
                                                  </a:rPr>
                                                  <m:t>𝑝</m:t>
                                                </m:r>
                                              </m:sub>
                                            </m:sSub>
                                          </m:e>
                                        </m:acc>
                                        <m:r>
                                          <a:rPr lang="en-US" sz="3200" i="1">
                                            <a:latin typeface="Cambria Math" panose="02040503050406030204" pitchFamily="18" charset="0"/>
                                            <a:ea typeface="Yu Mincho" panose="020B0400000000000000" pitchFamily="18" charset="-128"/>
                                            <a:cs typeface="Times New Roman" panose="02020603050405020304" pitchFamily="18" charset="0"/>
                                          </a:rPr>
                                          <m:t>)</m:t>
                                        </m:r>
                                      </m:num>
                                      <m:den>
                                        <m:rad>
                                          <m:radPr>
                                            <m:degHide m:val="on"/>
                                            <m:ctrlPr>
                                              <a:rPr lang="en-US" sz="3200" i="1">
                                                <a:latin typeface="Cambria Math" panose="02040503050406030204" pitchFamily="18" charset="0"/>
                                                <a:ea typeface="Yu Mincho" panose="020B0400000000000000" pitchFamily="18" charset="-128"/>
                                                <a:cs typeface="Times New Roman" panose="02020603050405020304" pitchFamily="18" charset="0"/>
                                              </a:rPr>
                                            </m:ctrlPr>
                                          </m:radPr>
                                          <m:deg/>
                                          <m:e>
                                            <m:sSub>
                                              <m:sSubPr>
                                                <m:ctrlPr>
                                                  <a:rPr lang="en-US" sz="3200" i="1">
                                                    <a:latin typeface="Cambria Math" panose="02040503050406030204" pitchFamily="18" charset="0"/>
                                                    <a:ea typeface="Yu Mincho" panose="020B0400000000000000" pitchFamily="18" charset="-128"/>
                                                    <a:cs typeface="Times New Roman" panose="02020603050405020304" pitchFamily="18" charset="0"/>
                                                  </a:rPr>
                                                </m:ctrlPr>
                                              </m:sSubPr>
                                              <m:e>
                                                <m:r>
                                                  <a:rPr lang="en-US" sz="3200" i="1">
                                                    <a:latin typeface="Cambria Math" panose="02040503050406030204" pitchFamily="18" charset="0"/>
                                                    <a:ea typeface="Yu Mincho" panose="020B0400000000000000" pitchFamily="18" charset="-128"/>
                                                    <a:cs typeface="Times New Roman" panose="02020603050405020304" pitchFamily="18" charset="0"/>
                                                  </a:rPr>
                                                  <m:t>𝑠</m:t>
                                                </m:r>
                                              </m:e>
                                              <m:sub>
                                                <m:r>
                                                  <a:rPr lang="en-US" sz="3200" i="1">
                                                    <a:latin typeface="Cambria Math" panose="02040503050406030204" pitchFamily="18" charset="0"/>
                                                    <a:ea typeface="Yu Mincho" panose="020B0400000000000000" pitchFamily="18" charset="-128"/>
                                                    <a:cs typeface="Times New Roman" panose="02020603050405020304" pitchFamily="18" charset="0"/>
                                                  </a:rPr>
                                                  <m:t>𝑝𝑝</m:t>
                                                </m:r>
                                              </m:sub>
                                            </m:sSub>
                                          </m:e>
                                        </m:rad>
                                      </m:den>
                                    </m:f>
                                  </m:e>
                                </m:mr>
                              </m:m>
                            </m:e>
                          </m:mr>
                        </m:m>
                      </m:e>
                    </m:d>
                  </m:oMath>
                </a14:m>
                <a:r>
                  <a:rPr lang="en-US" sz="3200" dirty="0">
                    <a:latin typeface="Times New Roman" panose="02020603050405020304" pitchFamily="18" charset="0"/>
                    <a:ea typeface="Yu Mincho" panose="020B0400000000000000" pitchFamily="18" charset="-128"/>
                    <a:cs typeface="Times New Roman" panose="02020603050405020304" pitchFamily="18" charset="0"/>
                  </a:rPr>
                  <a:t> </a:t>
                </a:r>
                <a14:m>
                  <m:oMath xmlns:m="http://schemas.openxmlformats.org/officeDocument/2006/math">
                    <m:r>
                      <a:rPr lang="en-US" sz="2400" i="1">
                        <a:latin typeface="Cambria Math" panose="02040503050406030204" pitchFamily="18" charset="0"/>
                        <a:ea typeface="Yu Mincho" panose="020B0400000000000000" pitchFamily="18" charset="-128"/>
                        <a:cs typeface="Times New Roman" panose="02020603050405020304" pitchFamily="18" charset="0"/>
                      </a:rPr>
                      <m:t>𝑗</m:t>
                    </m:r>
                    <m:r>
                      <a:rPr lang="en-US" sz="2400" i="1">
                        <a:latin typeface="Cambria Math" panose="02040503050406030204" pitchFamily="18" charset="0"/>
                        <a:ea typeface="Yu Mincho" panose="020B0400000000000000" pitchFamily="18" charset="-128"/>
                        <a:cs typeface="Times New Roman" panose="02020603050405020304" pitchFamily="18" charset="0"/>
                      </a:rPr>
                      <m:t>=1, 2, …,</m:t>
                    </m:r>
                    <m:r>
                      <a:rPr lang="en-US" sz="2400" i="1">
                        <a:latin typeface="Cambria Math" panose="02040503050406030204" pitchFamily="18" charset="0"/>
                        <a:ea typeface="Yu Mincho" panose="020B0400000000000000" pitchFamily="18" charset="-128"/>
                        <a:cs typeface="Times New Roman" panose="02020603050405020304" pitchFamily="18" charset="0"/>
                      </a:rPr>
                      <m:t>𝑛</m:t>
                    </m:r>
                  </m:oMath>
                </a14:m>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CC20EFDD-0E82-4947-A728-F2916EAD2B6D}"/>
                  </a:ext>
                </a:extLst>
              </p:cNvPr>
              <p:cNvSpPr txBox="1">
                <a:spLocks noRot="1" noChangeAspect="1" noMove="1" noResize="1" noEditPoints="1" noAdjustHandles="1" noChangeArrowheads="1" noChangeShapeType="1" noTextEdit="1"/>
              </p:cNvSpPr>
              <p:nvPr/>
            </p:nvSpPr>
            <p:spPr>
              <a:xfrm>
                <a:off x="1094014" y="1309943"/>
                <a:ext cx="10343606" cy="4774705"/>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Phân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tích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thành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phần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chính</a:t>
            </a:r>
            <a:r>
              <a:rPr lang="en-US" sz="2800" dirty="0">
                <a:solidFill>
                  <a:schemeClr val="accent1"/>
                </a:solidFill>
                <a:latin typeface="Arial" panose="020B0604020202020204" pitchFamily="34" charset="0"/>
                <a:cs typeface="Arial" panose="020B0604020202020204" pitchFamily="34" charset="0"/>
              </a:rPr>
              <a:t> (PCA)</a:t>
            </a:r>
          </a:p>
        </p:txBody>
      </p:sp>
    </p:spTree>
    <p:extLst>
      <p:ext uri="{BB962C8B-B14F-4D97-AF65-F5344CB8AC3E}">
        <p14:creationId xmlns:p14="http://schemas.microsoft.com/office/powerpoint/2010/main" val="1285185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21</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C20EFDD-0E82-4947-A728-F2916EAD2B6D}"/>
                  </a:ext>
                </a:extLst>
              </p:cNvPr>
              <p:cNvSpPr txBox="1"/>
              <p:nvPr/>
            </p:nvSpPr>
            <p:spPr>
              <a:xfrm>
                <a:off x="924197" y="1002017"/>
                <a:ext cx="10343606" cy="5668668"/>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rtlCol="0">
                <a:spAutoFit/>
              </a:bodyPr>
              <a:lstStyle/>
              <a:p>
                <a:pPr algn="ctr">
                  <a:lnSpc>
                    <a:spcPct val="107000"/>
                  </a:lnSpc>
                  <a:spcAft>
                    <a:spcPts val="800"/>
                  </a:spcAft>
                </a:pPr>
                <a:r>
                  <a:rPr lang="en-US" sz="2400" dirty="0" err="1">
                    <a:latin typeface="Arial" panose="020B0604020202020204" pitchFamily="34" charset="0"/>
                    <a:ea typeface="Yu Mincho" panose="020B0400000000000000" pitchFamily="18" charset="-128"/>
                    <a:cs typeface="Arial" panose="020B0604020202020204" pitchFamily="34" charset="0"/>
                  </a:rPr>
                  <a:t>Tổng</a:t>
                </a:r>
                <a:r>
                  <a:rPr lang="en-US" sz="2400" dirty="0">
                    <a:latin typeface="Arial" panose="020B0604020202020204" pitchFamily="34" charset="0"/>
                    <a:ea typeface="Yu Mincho" panose="020B0400000000000000" pitchFamily="18" charset="-128"/>
                    <a:cs typeface="Arial" panose="020B0604020202020204" pitchFamily="34" charset="0"/>
                  </a:rPr>
                  <a:t> </a:t>
                </a:r>
                <a:r>
                  <a:rPr lang="en-US" sz="2400" dirty="0" err="1">
                    <a:latin typeface="Arial" panose="020B0604020202020204" pitchFamily="34" charset="0"/>
                    <a:ea typeface="Yu Mincho" panose="020B0400000000000000" pitchFamily="18" charset="-128"/>
                    <a:cs typeface="Arial" panose="020B0604020202020204" pitchFamily="34" charset="0"/>
                  </a:rPr>
                  <a:t>kết</a:t>
                </a:r>
                <a:r>
                  <a:rPr lang="en-US" sz="2400" dirty="0">
                    <a:latin typeface="Arial" panose="020B0604020202020204" pitchFamily="34" charset="0"/>
                    <a:ea typeface="Yu Mincho" panose="020B0400000000000000" pitchFamily="18" charset="-128"/>
                    <a:cs typeface="Arial" panose="020B0604020202020204" pitchFamily="34" charset="0"/>
                  </a:rPr>
                  <a:t> </a:t>
                </a:r>
                <a:r>
                  <a:rPr lang="en-US" sz="2400" dirty="0" err="1">
                    <a:latin typeface="Arial" panose="020B0604020202020204" pitchFamily="34" charset="0"/>
                    <a:ea typeface="Yu Mincho" panose="020B0400000000000000" pitchFamily="18" charset="-128"/>
                    <a:cs typeface="Arial" panose="020B0604020202020204" pitchFamily="34" charset="0"/>
                  </a:rPr>
                  <a:t>Lời</a:t>
                </a:r>
                <a:r>
                  <a:rPr lang="en-US" sz="2400" dirty="0">
                    <a:latin typeface="Arial" panose="020B0604020202020204" pitchFamily="34" charset="0"/>
                    <a:ea typeface="Yu Mincho" panose="020B0400000000000000" pitchFamily="18" charset="-128"/>
                    <a:cs typeface="Arial" panose="020B0604020202020204" pitchFamily="34" charset="0"/>
                  </a:rPr>
                  <a:t> </a:t>
                </a:r>
                <a:r>
                  <a:rPr lang="en-US" sz="2400" dirty="0" err="1">
                    <a:latin typeface="Arial" panose="020B0604020202020204" pitchFamily="34" charset="0"/>
                    <a:ea typeface="Yu Mincho" panose="020B0400000000000000" pitchFamily="18" charset="-128"/>
                    <a:cs typeface="Arial" panose="020B0604020202020204" pitchFamily="34" charset="0"/>
                  </a:rPr>
                  <a:t>giải</a:t>
                </a:r>
                <a:r>
                  <a:rPr lang="en-US" sz="2400" dirty="0">
                    <a:latin typeface="Arial" panose="020B0604020202020204" pitchFamily="34" charset="0"/>
                    <a:ea typeface="Yu Mincho" panose="020B0400000000000000" pitchFamily="18" charset="-128"/>
                    <a:cs typeface="Arial" panose="020B0604020202020204" pitchFamily="34" charset="0"/>
                  </a:rPr>
                  <a:t> </a:t>
                </a:r>
                <a:r>
                  <a:rPr lang="en-US" sz="2400" dirty="0" err="1">
                    <a:latin typeface="Arial" panose="020B0604020202020204" pitchFamily="34" charset="0"/>
                    <a:ea typeface="Yu Mincho" panose="020B0400000000000000" pitchFamily="18" charset="-128"/>
                    <a:cs typeface="Arial" panose="020B0604020202020204" pitchFamily="34" charset="0"/>
                  </a:rPr>
                  <a:t>bằng</a:t>
                </a:r>
                <a:r>
                  <a:rPr lang="en-US" sz="2400" dirty="0">
                    <a:latin typeface="Arial" panose="020B0604020202020204" pitchFamily="34" charset="0"/>
                    <a:ea typeface="Yu Mincho" panose="020B0400000000000000" pitchFamily="18" charset="-128"/>
                    <a:cs typeface="Arial" panose="020B0604020202020204" pitchFamily="34" charset="0"/>
                  </a:rPr>
                  <a:t> PCA</a:t>
                </a:r>
              </a:p>
              <a:p>
                <a:pPr>
                  <a:lnSpc>
                    <a:spcPct val="107000"/>
                  </a:lnSpc>
                  <a:spcAft>
                    <a:spcPts val="800"/>
                  </a:spcAft>
                </a:pPr>
                <a:r>
                  <a:rPr lang="en-US" sz="2400" dirty="0" err="1">
                    <a:effectLst/>
                    <a:latin typeface="Arial" panose="020B0604020202020204" pitchFamily="34" charset="0"/>
                    <a:ea typeface="Yu Mincho" panose="020B0400000000000000" pitchFamily="18" charset="-128"/>
                    <a:cs typeface="Arial" panose="020B0604020202020204" pitchFamily="34" charset="0"/>
                  </a:rPr>
                  <a:t>Phân</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tích</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dữ</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kiện</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theo</a:t>
                </a:r>
                <a:r>
                  <a:rPr lang="en-US" sz="2400" dirty="0">
                    <a:effectLst/>
                    <a:latin typeface="Arial" panose="020B0604020202020204" pitchFamily="34" charset="0"/>
                    <a:ea typeface="Yu Mincho" panose="020B0400000000000000" pitchFamily="18" charset="-128"/>
                    <a:cs typeface="Arial" panose="020B0604020202020204" pitchFamily="34" charset="0"/>
                  </a:rPr>
                  <a:t> ma </a:t>
                </a:r>
                <a:r>
                  <a:rPr lang="en-US" sz="2400" dirty="0" err="1">
                    <a:effectLst/>
                    <a:latin typeface="Arial" panose="020B0604020202020204" pitchFamily="34" charset="0"/>
                    <a:ea typeface="Yu Mincho" panose="020B0400000000000000" pitchFamily="18" charset="-128"/>
                    <a:cs typeface="Arial" panose="020B0604020202020204" pitchFamily="34" charset="0"/>
                  </a:rPr>
                  <a:t>trận</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hiệp</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phương</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sai</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mẫu</a:t>
                </a:r>
                <a:r>
                  <a:rPr lang="en-US" sz="2400" dirty="0">
                    <a:effectLst/>
                    <a:latin typeface="Arial" panose="020B0604020202020204" pitchFamily="34" charset="0"/>
                    <a:ea typeface="Yu Mincho" panose="020B0400000000000000" pitchFamily="18" charset="-128"/>
                    <a:cs typeface="Arial" panose="020B0604020202020204" pitchFamily="34" charset="0"/>
                  </a:rPr>
                  <a:t> </a:t>
                </a:r>
                <a14:m>
                  <m:oMath xmlns:m="http://schemas.openxmlformats.org/officeDocument/2006/math">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𝑺</m:t>
                    </m:r>
                  </m:oMath>
                </a14:m>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bởi</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các</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cặp</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trị</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riêng</a:t>
                </a:r>
                <a:r>
                  <a:rPr lang="en-US" sz="2400" dirty="0">
                    <a:effectLst/>
                    <a:latin typeface="Arial" panose="020B0604020202020204" pitchFamily="34" charset="0"/>
                    <a:ea typeface="Yu Mincho" panose="020B0400000000000000" pitchFamily="18" charset="-128"/>
                    <a:cs typeface="Arial" panose="020B0604020202020204" pitchFamily="34" charset="0"/>
                  </a:rPr>
                  <a:t> – vector </a:t>
                </a:r>
                <a:r>
                  <a:rPr lang="en-US" sz="2400" dirty="0" err="1">
                    <a:effectLst/>
                    <a:latin typeface="Arial" panose="020B0604020202020204" pitchFamily="34" charset="0"/>
                    <a:ea typeface="Yu Mincho" panose="020B0400000000000000" pitchFamily="18" charset="-128"/>
                    <a:cs typeface="Arial" panose="020B0604020202020204" pitchFamily="34" charset="0"/>
                  </a:rPr>
                  <a:t>riêng</a:t>
                </a:r>
                <a:r>
                  <a:rPr lang="en-US" sz="2400" dirty="0">
                    <a:effectLst/>
                    <a:latin typeface="Arial" panose="020B0604020202020204" pitchFamily="34" charset="0"/>
                    <a:ea typeface="Yu Mincho" panose="020B0400000000000000" pitchFamily="18" charset="-128"/>
                    <a:cs typeface="Arial" panose="020B0604020202020204" pitchFamily="34" charset="0"/>
                  </a:rPr>
                  <a:t> </a:t>
                </a:r>
                <a14:m>
                  <m:oMath xmlns:m="http://schemas.openxmlformats.org/officeDocument/2006/math">
                    <m:d>
                      <m:d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dPr>
                      <m:e>
                        <m:sSub>
                          <m:sSub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bPr>
                          <m:e>
                            <m:acc>
                              <m:accPr>
                                <m:chr m:val="̂"/>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 </m:t>
                        </m:r>
                        <m:sSub>
                          <m:sSub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bPr>
                          <m:e>
                            <m:acc>
                              <m:accPr>
                                <m:chr m:val="̂"/>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sub>
                        </m:sSub>
                      </m:e>
                    </m:d>
                    <m:r>
                      <a:rPr lang="en-US" sz="2400" i="1">
                        <a:effectLst/>
                        <a:latin typeface="Cambria Math" panose="02040503050406030204" pitchFamily="18" charset="0"/>
                        <a:ea typeface="Yu Mincho" panose="020B0400000000000000" pitchFamily="18" charset="-128"/>
                        <a:cs typeface="Times New Roman" panose="02020603050405020304" pitchFamily="18" charset="0"/>
                      </a:rPr>
                      <m:t>, </m:t>
                    </m:r>
                    <m:d>
                      <m:d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dPr>
                      <m:e>
                        <m:sSub>
                          <m:sSub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bPr>
                          <m:e>
                            <m:acc>
                              <m:accPr>
                                <m:chr m:val="̂"/>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 </m:t>
                        </m:r>
                        <m:sSub>
                          <m:sSub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bPr>
                          <m:e>
                            <m:acc>
                              <m:accPr>
                                <m:chr m:val="̂"/>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sub>
                        </m:sSub>
                      </m:e>
                    </m:d>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d>
                      <m:d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dPr>
                      <m:e>
                        <m:sSub>
                          <m:sSub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bPr>
                          <m:e>
                            <m:acc>
                              <m:accPr>
                                <m:chr m:val="̂"/>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𝑝</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 </m:t>
                        </m:r>
                        <m:sSub>
                          <m:sSub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bPr>
                          <m:e>
                            <m:acc>
                              <m:accPr>
                                <m:chr m:val="̂"/>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𝑝</m:t>
                            </m:r>
                          </m:sub>
                        </m:sSub>
                      </m:e>
                    </m:d>
                  </m:oMath>
                </a14:m>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với</a:t>
                </a:r>
                <a:r>
                  <a:rPr lang="en-US" sz="2400" dirty="0">
                    <a:effectLst/>
                    <a:latin typeface="Arial" panose="020B0604020202020204" pitchFamily="34" charset="0"/>
                    <a:ea typeface="Yu Mincho" panose="020B0400000000000000" pitchFamily="18" charset="-128"/>
                    <a:cs typeface="Arial" panose="020B0604020202020204" pitchFamily="34" charset="0"/>
                  </a:rPr>
                  <a:t> </a:t>
                </a:r>
                <a14:m>
                  <m:oMath xmlns:m="http://schemas.openxmlformats.org/officeDocument/2006/math">
                    <m:sSub>
                      <m:sSub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bPr>
                      <m:e>
                        <m:acc>
                          <m:accPr>
                            <m:chr m:val="̂"/>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bPr>
                      <m:e>
                        <m:acc>
                          <m:accPr>
                            <m:chr m:val="̂"/>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bPr>
                      <m:e>
                        <m:acc>
                          <m:accPr>
                            <m:chr m:val="̂"/>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𝑝</m:t>
                        </m:r>
                      </m:sub>
                    </m:sSub>
                  </m:oMath>
                </a14:m>
                <a:r>
                  <a:rPr lang="en-US" sz="2400" dirty="0">
                    <a:effectLst/>
                    <a:latin typeface="Arial" panose="020B0604020202020204" pitchFamily="34" charset="0"/>
                    <a:ea typeface="Yu Mincho" panose="020B0400000000000000" pitchFamily="18" charset="-128"/>
                    <a:cs typeface="Arial" panose="020B0604020202020204" pitchFamily="34" charset="0"/>
                  </a:rPr>
                  <a:t>. Cho </a:t>
                </a:r>
                <a14:m>
                  <m:oMath xmlns:m="http://schemas.openxmlformats.org/officeDocument/2006/math">
                    <m:r>
                      <a:rPr lang="en-US" sz="2400" i="1">
                        <a:effectLst/>
                        <a:latin typeface="Cambria Math" panose="02040503050406030204" pitchFamily="18" charset="0"/>
                        <a:ea typeface="Yu Mincho" panose="020B0400000000000000" pitchFamily="18" charset="-128"/>
                        <a:cs typeface="Times New Roman" panose="02020603050405020304" pitchFamily="18" charset="0"/>
                      </a:rPr>
                      <m:t>𝑚</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&lt;</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𝑝</m:t>
                    </m:r>
                  </m:oMath>
                </a14:m>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là</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số</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nhân</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tố</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chung</a:t>
                </a:r>
                <a:br>
                  <a:rPr lang="en-US" sz="2400" dirty="0">
                    <a:latin typeface="Arial" panose="020B0604020202020204" pitchFamily="34" charset="0"/>
                    <a:ea typeface="Yu Mincho" panose="020B0400000000000000" pitchFamily="18" charset="-128"/>
                    <a:cs typeface="Arial" panose="020B0604020202020204" pitchFamily="34" charset="0"/>
                  </a:rPr>
                </a:br>
                <a14:m>
                  <m:oMathPara xmlns:m="http://schemas.openxmlformats.org/officeDocument/2006/math">
                    <m:oMathParaPr>
                      <m:jc m:val="centerGroup"/>
                    </m:oMathParaPr>
                    <m:oMath xmlns:m="http://schemas.openxmlformats.org/officeDocument/2006/math">
                      <m:acc>
                        <m:accPr>
                          <m:chr m:val="̃"/>
                          <m:ctrlPr>
                            <a:rPr lang="en-US" sz="2400" i="1" smtClean="0">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𝑳</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 </m:t>
                          </m:r>
                        </m:e>
                      </m:acc>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d>
                        <m:dPr>
                          <m:begChr m:val="["/>
                          <m:endChr m:val="]"/>
                          <m:ctrlPr>
                            <a:rPr lang="en-US" sz="2400" i="1">
                              <a:effectLst/>
                              <a:latin typeface="Cambria Math" panose="02040503050406030204" pitchFamily="18" charset="0"/>
                              <a:ea typeface="Yu Mincho" panose="020B0400000000000000" pitchFamily="18" charset="-128"/>
                            </a:rPr>
                          </m:ctrlPr>
                        </m:dPr>
                        <m:e>
                          <m:rad>
                            <m:radPr>
                              <m:degHide m:val="on"/>
                              <m:ctrlPr>
                                <a:rPr lang="en-US" sz="2400" i="1">
                                  <a:effectLst/>
                                  <a:latin typeface="Cambria Math" panose="02040503050406030204" pitchFamily="18" charset="0"/>
                                  <a:ea typeface="Yu Mincho" panose="020B0400000000000000" pitchFamily="18" charset="-128"/>
                                </a:rPr>
                              </m:ctrlPr>
                            </m:radPr>
                            <m:deg/>
                            <m:e>
                              <m:sSub>
                                <m:sSubPr>
                                  <m:ctrlPr>
                                    <a:rPr lang="en-US" sz="2400" i="1">
                                      <a:effectLst/>
                                      <a:latin typeface="Cambria Math" panose="02040503050406030204" pitchFamily="18" charset="0"/>
                                      <a:ea typeface="Yu Mincho" panose="020B0400000000000000" pitchFamily="18" charset="-128"/>
                                    </a:rPr>
                                  </m:ctrlPr>
                                </m:sSubPr>
                                <m:e>
                                  <m:acc>
                                    <m:accPr>
                                      <m:chr m:val="̂"/>
                                      <m:ctrlPr>
                                        <a:rPr lang="en-US" sz="2400" i="1">
                                          <a:effectLst/>
                                          <a:latin typeface="Cambria Math" panose="02040503050406030204" pitchFamily="18" charset="0"/>
                                          <a:ea typeface="Yu Mincho" panose="020B0400000000000000" pitchFamily="18" charset="-128"/>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sub>
                              </m:sSub>
                            </m:e>
                          </m:rad>
                          <m:sSub>
                            <m:sSubPr>
                              <m:ctrlPr>
                                <a:rPr lang="en-US" sz="2400" i="1">
                                  <a:effectLst/>
                                  <a:latin typeface="Cambria Math" panose="02040503050406030204" pitchFamily="18" charset="0"/>
                                  <a:ea typeface="Yu Mincho" panose="020B0400000000000000" pitchFamily="18" charset="-128"/>
                                </a:rPr>
                              </m:ctrlPr>
                            </m:sSubPr>
                            <m:e>
                              <m:acc>
                                <m:accPr>
                                  <m:chr m:val="̂"/>
                                  <m:ctrlPr>
                                    <a:rPr lang="en-US" sz="2400" i="1">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rad>
                            <m:radPr>
                              <m:degHide m:val="on"/>
                              <m:ctrlPr>
                                <a:rPr lang="en-US" sz="2400" i="1">
                                  <a:effectLst/>
                                  <a:latin typeface="Cambria Math" panose="02040503050406030204" pitchFamily="18" charset="0"/>
                                  <a:ea typeface="Yu Mincho" panose="020B0400000000000000" pitchFamily="18" charset="-128"/>
                                </a:rPr>
                              </m:ctrlPr>
                            </m:radPr>
                            <m:deg/>
                            <m:e>
                              <m:sSub>
                                <m:sSubPr>
                                  <m:ctrlPr>
                                    <a:rPr lang="en-US" sz="2400" i="1">
                                      <a:effectLst/>
                                      <a:latin typeface="Cambria Math" panose="02040503050406030204" pitchFamily="18" charset="0"/>
                                      <a:ea typeface="Yu Mincho" panose="020B0400000000000000" pitchFamily="18" charset="-128"/>
                                    </a:rPr>
                                  </m:ctrlPr>
                                </m:sSubPr>
                                <m:e>
                                  <m:acc>
                                    <m:accPr>
                                      <m:chr m:val="̂"/>
                                      <m:ctrlPr>
                                        <a:rPr lang="en-US" sz="2400" i="1">
                                          <a:effectLst/>
                                          <a:latin typeface="Cambria Math" panose="02040503050406030204" pitchFamily="18" charset="0"/>
                                          <a:ea typeface="Yu Mincho" panose="020B0400000000000000" pitchFamily="18" charset="-128"/>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sub>
                              </m:sSub>
                            </m:e>
                          </m:rad>
                          <m:sSub>
                            <m:sSubPr>
                              <m:ctrlPr>
                                <a:rPr lang="en-US" sz="2400" i="1">
                                  <a:effectLst/>
                                  <a:latin typeface="Cambria Math" panose="02040503050406030204" pitchFamily="18" charset="0"/>
                                  <a:ea typeface="Yu Mincho" panose="020B0400000000000000" pitchFamily="18" charset="-128"/>
                                </a:rPr>
                              </m:ctrlPr>
                            </m:sSubPr>
                            <m:e>
                              <m:acc>
                                <m:accPr>
                                  <m:chr m:val="̂"/>
                                  <m:ctrlPr>
                                    <a:rPr lang="en-US" sz="2400" i="1">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 </m:t>
                          </m:r>
                          <m:rad>
                            <m:radPr>
                              <m:degHide m:val="on"/>
                              <m:ctrlPr>
                                <a:rPr lang="en-US" sz="2400" i="1">
                                  <a:effectLst/>
                                  <a:latin typeface="Cambria Math" panose="02040503050406030204" pitchFamily="18" charset="0"/>
                                  <a:ea typeface="Yu Mincho" panose="020B0400000000000000" pitchFamily="18" charset="-128"/>
                                </a:rPr>
                              </m:ctrlPr>
                            </m:radPr>
                            <m:deg/>
                            <m:e>
                              <m:sSub>
                                <m:sSubPr>
                                  <m:ctrlPr>
                                    <a:rPr lang="en-US" sz="2400" i="1">
                                      <a:effectLst/>
                                      <a:latin typeface="Cambria Math" panose="02040503050406030204" pitchFamily="18" charset="0"/>
                                      <a:ea typeface="Yu Mincho" panose="020B0400000000000000" pitchFamily="18" charset="-128"/>
                                    </a:rPr>
                                  </m:ctrlPr>
                                </m:sSubPr>
                                <m:e>
                                  <m:acc>
                                    <m:accPr>
                                      <m:chr m:val="̂"/>
                                      <m:ctrlPr>
                                        <a:rPr lang="en-US" sz="2400" i="1">
                                          <a:effectLst/>
                                          <a:latin typeface="Cambria Math" panose="02040503050406030204" pitchFamily="18" charset="0"/>
                                          <a:ea typeface="Yu Mincho" panose="020B0400000000000000" pitchFamily="18" charset="-128"/>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𝑚</m:t>
                                  </m:r>
                                </m:sub>
                              </m:sSub>
                            </m:e>
                          </m:rad>
                          <m:sSub>
                            <m:sSubPr>
                              <m:ctrlPr>
                                <a:rPr lang="en-US" sz="2400" i="1">
                                  <a:effectLst/>
                                  <a:latin typeface="Cambria Math" panose="02040503050406030204" pitchFamily="18" charset="0"/>
                                  <a:ea typeface="Yu Mincho" panose="020B0400000000000000" pitchFamily="18" charset="-128"/>
                                </a:rPr>
                              </m:ctrlPr>
                            </m:sSubPr>
                            <m:e>
                              <m:acc>
                                <m:accPr>
                                  <m:chr m:val="̂"/>
                                  <m:ctrlPr>
                                    <a:rPr lang="en-US" sz="2400" i="1">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𝑚</m:t>
                              </m:r>
                            </m:sub>
                          </m:sSub>
                        </m:e>
                      </m:d>
                    </m:oMath>
                  </m:oMathPara>
                </a14:m>
                <a:endParaRPr lang="vi-VN" sz="2400" dirty="0">
                  <a:latin typeface="Arial" panose="020B0604020202020204" pitchFamily="34" charset="0"/>
                  <a:ea typeface="Yu Mincho" panose="020B0400000000000000" pitchFamily="18" charset="-128"/>
                  <a:cs typeface="Arial" panose="020B0604020202020204" pitchFamily="34" charset="0"/>
                </a:endParaRPr>
              </a:p>
              <a:p>
                <a:pPr marL="0" marR="0" algn="ctr">
                  <a:lnSpc>
                    <a:spcPct val="107000"/>
                  </a:lnSpc>
                  <a:spcBef>
                    <a:spcPts val="0"/>
                  </a:spcBef>
                  <a:spcAft>
                    <a:spcPts val="800"/>
                  </a:spcAft>
                </a:pPr>
                <a14:m>
                  <m:oMath xmlns:m="http://schemas.openxmlformats.org/officeDocument/2006/math">
                    <m:acc>
                      <m:accPr>
                        <m:chr m:val="̃"/>
                        <m:ctrlPr>
                          <a:rPr lang="en-US" sz="2400" b="1" i="1" smtClean="0">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𝝍</m:t>
                        </m:r>
                        <m:r>
                          <a:rPr lang="en-US" sz="2400" b="1" i="1">
                            <a:effectLst/>
                            <a:latin typeface="Cambria Math" panose="02040503050406030204" pitchFamily="18" charset="0"/>
                            <a:ea typeface="Yu Mincho" panose="020B0400000000000000" pitchFamily="18" charset="-128"/>
                            <a:cs typeface="Times New Roman" panose="02020603050405020304" pitchFamily="18" charset="0"/>
                          </a:rPr>
                          <m:t> </m:t>
                        </m:r>
                      </m:e>
                    </m:acc>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d>
                      <m:dPr>
                        <m:begChr m:val="["/>
                        <m:endChr m:val="]"/>
                        <m:ctrlPr>
                          <a:rPr lang="en-US" sz="2400" i="1">
                            <a:effectLst/>
                            <a:latin typeface="Cambria Math" panose="02040503050406030204" pitchFamily="18" charset="0"/>
                            <a:ea typeface="Yu Mincho" panose="020B0400000000000000" pitchFamily="18" charset="-128"/>
                          </a:rPr>
                        </m:ctrlPr>
                      </m:dPr>
                      <m:e>
                        <m:m>
                          <m:mPr>
                            <m:mcs>
                              <m:mc>
                                <m:mcPr>
                                  <m:count m:val="2"/>
                                  <m:mcJc m:val="center"/>
                                </m:mcPr>
                              </m:mc>
                            </m:mcs>
                            <m:ctrlPr>
                              <a:rPr lang="en-US" sz="2400" i="1">
                                <a:effectLst/>
                                <a:latin typeface="Cambria Math" panose="02040503050406030204" pitchFamily="18" charset="0"/>
                                <a:ea typeface="Yu Mincho" panose="020B0400000000000000" pitchFamily="18" charset="-128"/>
                              </a:rPr>
                            </m:ctrlPr>
                          </m:mPr>
                          <m:mr>
                            <m:e>
                              <m:m>
                                <m:mPr>
                                  <m:mcs>
                                    <m:mc>
                                      <m:mcPr>
                                        <m:count m:val="2"/>
                                        <m:mcJc m:val="center"/>
                                      </m:mcPr>
                                    </m:mc>
                                  </m:mcs>
                                  <m:ctrlPr>
                                    <a:rPr lang="en-US" sz="2400" i="1">
                                      <a:effectLst/>
                                      <a:latin typeface="Cambria Math" panose="02040503050406030204" pitchFamily="18" charset="0"/>
                                      <a:ea typeface="Yu Mincho" panose="020B0400000000000000" pitchFamily="18" charset="-128"/>
                                    </a:rPr>
                                  </m:ctrlPr>
                                </m:mPr>
                                <m:mr>
                                  <m:e>
                                    <m:sSub>
                                      <m:sSubPr>
                                        <m:ctrlPr>
                                          <a:rPr lang="en-US" sz="2400" i="1">
                                            <a:effectLst/>
                                            <a:latin typeface="Cambria Math" panose="02040503050406030204" pitchFamily="18" charset="0"/>
                                            <a:ea typeface="Yu Mincho" panose="020B0400000000000000" pitchFamily="18" charset="-128"/>
                                          </a:rPr>
                                        </m:ctrlPr>
                                      </m:sSubPr>
                                      <m:e>
                                        <m:acc>
                                          <m:accPr>
                                            <m:chr m:val="̃"/>
                                            <m:ctrlPr>
                                              <a:rPr lang="en-US" sz="2400" i="1">
                                                <a:effectLst/>
                                                <a:latin typeface="Cambria Math" panose="02040503050406030204" pitchFamily="18" charset="0"/>
                                                <a:ea typeface="Yu Mincho" panose="020B0400000000000000" pitchFamily="18" charset="-128"/>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𝜓</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sub>
                                    </m:sSub>
                                  </m:e>
                                  <m:e>
                                    <m:r>
                                      <a:rPr lang="en-US" sz="2400" i="1">
                                        <a:effectLst/>
                                        <a:latin typeface="Cambria Math" panose="02040503050406030204" pitchFamily="18" charset="0"/>
                                        <a:ea typeface="Yu Mincho" panose="020B0400000000000000" pitchFamily="18" charset="-128"/>
                                        <a:cs typeface="Times New Roman" panose="02020603050405020304" pitchFamily="18" charset="0"/>
                                      </a:rPr>
                                      <m:t>0</m:t>
                                    </m:r>
                                  </m:e>
                                </m:mr>
                                <m:m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0</m:t>
                                    </m:r>
                                  </m:e>
                                  <m:e>
                                    <m:sSub>
                                      <m:sSubPr>
                                        <m:ctrlPr>
                                          <a:rPr lang="en-US" sz="2400" i="1">
                                            <a:effectLst/>
                                            <a:latin typeface="Cambria Math" panose="02040503050406030204" pitchFamily="18" charset="0"/>
                                            <a:ea typeface="Yu Mincho" panose="020B0400000000000000" pitchFamily="18" charset="-128"/>
                                          </a:rPr>
                                        </m:ctrlPr>
                                      </m:sSubPr>
                                      <m:e>
                                        <m:acc>
                                          <m:accPr>
                                            <m:chr m:val="̃"/>
                                            <m:ctrlPr>
                                              <a:rPr lang="en-US" sz="2400" i="1">
                                                <a:effectLst/>
                                                <a:latin typeface="Cambria Math" panose="02040503050406030204" pitchFamily="18" charset="0"/>
                                                <a:ea typeface="Yu Mincho" panose="020B0400000000000000" pitchFamily="18" charset="-128"/>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𝜓</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sub>
                                    </m:sSub>
                                  </m:e>
                                </m:mr>
                              </m:m>
                            </m:e>
                            <m:e>
                              <m:m>
                                <m:mPr>
                                  <m:mcs>
                                    <m:mc>
                                      <m:mcPr>
                                        <m:count m:val="2"/>
                                        <m:mcJc m:val="center"/>
                                      </m:mcPr>
                                    </m:mc>
                                  </m:mcs>
                                  <m:ctrlPr>
                                    <a:rPr lang="en-US" sz="2400" i="1">
                                      <a:effectLst/>
                                      <a:latin typeface="Cambria Math" panose="02040503050406030204" pitchFamily="18" charset="0"/>
                                      <a:ea typeface="Yu Mincho" panose="020B0400000000000000" pitchFamily="18" charset="-128"/>
                                    </a:rPr>
                                  </m:ctrlPr>
                                </m:mPr>
                                <m:m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e>
                                  <m:e>
                                    <m:r>
                                      <a:rPr lang="en-US" sz="2400" i="1">
                                        <a:effectLst/>
                                        <a:latin typeface="Cambria Math" panose="02040503050406030204" pitchFamily="18" charset="0"/>
                                        <a:ea typeface="Yu Mincho" panose="020B0400000000000000" pitchFamily="18" charset="-128"/>
                                        <a:cs typeface="Times New Roman" panose="02020603050405020304" pitchFamily="18" charset="0"/>
                                      </a:rPr>
                                      <m:t>0</m:t>
                                    </m:r>
                                  </m:e>
                                </m:mr>
                                <m:m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e>
                                  <m:e>
                                    <m:r>
                                      <a:rPr lang="en-US" sz="2400" i="1">
                                        <a:effectLst/>
                                        <a:latin typeface="Cambria Math" panose="02040503050406030204" pitchFamily="18" charset="0"/>
                                        <a:ea typeface="Yu Mincho" panose="020B0400000000000000" pitchFamily="18" charset="-128"/>
                                        <a:cs typeface="Times New Roman" panose="02020603050405020304" pitchFamily="18" charset="0"/>
                                      </a:rPr>
                                      <m:t>0</m:t>
                                    </m:r>
                                  </m:e>
                                </m:mr>
                              </m:m>
                            </m:e>
                          </m:mr>
                          <m:mr>
                            <m:e>
                              <m:m>
                                <m:mPr>
                                  <m:mcs>
                                    <m:mc>
                                      <m:mcPr>
                                        <m:count m:val="2"/>
                                        <m:mcJc m:val="center"/>
                                      </m:mcPr>
                                    </m:mc>
                                  </m:mcs>
                                  <m:ctrlPr>
                                    <a:rPr lang="en-US" sz="2400" i="1">
                                      <a:effectLst/>
                                      <a:latin typeface="Cambria Math" panose="02040503050406030204" pitchFamily="18" charset="0"/>
                                      <a:ea typeface="Yu Mincho" panose="020B0400000000000000" pitchFamily="18" charset="-128"/>
                                    </a:rPr>
                                  </m:ctrlPr>
                                </m:mPr>
                                <m:m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e>
                                  <m:e>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e>
                                </m:mr>
                                <m:m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0</m:t>
                                    </m:r>
                                  </m:e>
                                  <m:e>
                                    <m:r>
                                      <a:rPr lang="en-US" sz="2400" i="1">
                                        <a:effectLst/>
                                        <a:latin typeface="Cambria Math" panose="02040503050406030204" pitchFamily="18" charset="0"/>
                                        <a:ea typeface="Yu Mincho" panose="020B0400000000000000" pitchFamily="18" charset="-128"/>
                                        <a:cs typeface="Times New Roman" panose="02020603050405020304" pitchFamily="18" charset="0"/>
                                      </a:rPr>
                                      <m:t>0</m:t>
                                    </m:r>
                                  </m:e>
                                </m:mr>
                              </m:m>
                            </m:e>
                            <m:e>
                              <m:m>
                                <m:mPr>
                                  <m:mcs>
                                    <m:mc>
                                      <m:mcPr>
                                        <m:count m:val="2"/>
                                        <m:mcJc m:val="center"/>
                                      </m:mcPr>
                                    </m:mc>
                                  </m:mcs>
                                  <m:ctrlPr>
                                    <a:rPr lang="en-US" sz="2400" i="1">
                                      <a:effectLst/>
                                      <a:latin typeface="Cambria Math" panose="02040503050406030204" pitchFamily="18" charset="0"/>
                                      <a:ea typeface="Yu Mincho" panose="020B0400000000000000" pitchFamily="18" charset="-128"/>
                                    </a:rPr>
                                  </m:ctrlPr>
                                </m:mPr>
                                <m:m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e>
                                  <m:e>
                                    <m:r>
                                      <a:rPr lang="en-US" sz="2400" i="1">
                                        <a:effectLst/>
                                        <a:latin typeface="Cambria Math" panose="02040503050406030204" pitchFamily="18" charset="0"/>
                                        <a:ea typeface="Yu Mincho" panose="020B0400000000000000" pitchFamily="18" charset="-128"/>
                                        <a:cs typeface="Times New Roman" panose="02020603050405020304" pitchFamily="18" charset="0"/>
                                      </a:rPr>
                                      <m:t>0</m:t>
                                    </m:r>
                                  </m:e>
                                </m:mr>
                                <m:m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e>
                                  <m:e>
                                    <m:sSub>
                                      <m:sSubPr>
                                        <m:ctrlPr>
                                          <a:rPr lang="en-US" sz="2400" i="1">
                                            <a:effectLst/>
                                            <a:latin typeface="Cambria Math" panose="02040503050406030204" pitchFamily="18" charset="0"/>
                                            <a:ea typeface="Yu Mincho" panose="020B0400000000000000" pitchFamily="18" charset="-128"/>
                                          </a:rPr>
                                        </m:ctrlPr>
                                      </m:sSubPr>
                                      <m:e>
                                        <m:acc>
                                          <m:accPr>
                                            <m:chr m:val="̃"/>
                                            <m:ctrlPr>
                                              <a:rPr lang="en-US" sz="2400" i="1">
                                                <a:effectLst/>
                                                <a:latin typeface="Cambria Math" panose="02040503050406030204" pitchFamily="18" charset="0"/>
                                                <a:ea typeface="Yu Mincho" panose="020B0400000000000000" pitchFamily="18" charset="-128"/>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𝜓</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𝑝</m:t>
                                        </m:r>
                                      </m:sub>
                                    </m:sSub>
                                  </m:e>
                                </m:mr>
                              </m:m>
                            </m:e>
                          </m:mr>
                        </m:m>
                      </m:e>
                    </m:d>
                  </m:oMath>
                </a14:m>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với</a:t>
                </a:r>
                <a:r>
                  <a:rPr lang="en-US" sz="2400" dirty="0">
                    <a:effectLst/>
                    <a:latin typeface="Arial" panose="020B0604020202020204" pitchFamily="34" charset="0"/>
                    <a:ea typeface="Yu Mincho" panose="020B0400000000000000" pitchFamily="18" charset="-128"/>
                    <a:cs typeface="Arial" panose="020B0604020202020204" pitchFamily="34" charset="0"/>
                  </a:rPr>
                  <a:t> </a:t>
                </a:r>
                <a14:m>
                  <m:oMath xmlns:m="http://schemas.openxmlformats.org/officeDocument/2006/math">
                    <m:sSub>
                      <m:sSubPr>
                        <m:ctrlPr>
                          <a:rPr lang="en-US" sz="2400" i="1">
                            <a:effectLst/>
                            <a:latin typeface="Cambria Math" panose="02040503050406030204" pitchFamily="18" charset="0"/>
                            <a:ea typeface="Yu Mincho" panose="020B0400000000000000" pitchFamily="18" charset="-128"/>
                          </a:rPr>
                        </m:ctrlPr>
                      </m:sSubPr>
                      <m:e>
                        <m:acc>
                          <m:accPr>
                            <m:chr m:val="̃"/>
                            <m:ctrlPr>
                              <a:rPr lang="en-US" sz="2400" i="1">
                                <a:effectLst/>
                                <a:latin typeface="Cambria Math" panose="02040503050406030204" pitchFamily="18" charset="0"/>
                                <a:ea typeface="Yu Mincho" panose="020B0400000000000000" pitchFamily="18" charset="-128"/>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𝜓</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𝑖</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2400" i="1">
                            <a:effectLst/>
                            <a:latin typeface="Cambria Math" panose="02040503050406030204" pitchFamily="18" charset="0"/>
                            <a:ea typeface="Yu Mincho" panose="020B0400000000000000" pitchFamily="18" charset="-128"/>
                          </a:rPr>
                        </m:ctrlPr>
                      </m:sSub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𝑠</m:t>
                        </m:r>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𝑖𝑖</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nary>
                      <m:naryPr>
                        <m:chr m:val="∑"/>
                        <m:limLoc m:val="undOvr"/>
                        <m:ctrlPr>
                          <a:rPr lang="en-US" sz="2400" i="1">
                            <a:effectLst/>
                            <a:latin typeface="Cambria Math" panose="02040503050406030204" pitchFamily="18" charset="0"/>
                            <a:ea typeface="Yu Mincho" panose="020B0400000000000000" pitchFamily="18" charset="-128"/>
                          </a:rPr>
                        </m:ctrlPr>
                      </m:naryPr>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𝑗</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sub>
                      <m:sup>
                        <m:r>
                          <a:rPr lang="en-US" sz="2400" i="1">
                            <a:effectLst/>
                            <a:latin typeface="Cambria Math" panose="02040503050406030204" pitchFamily="18" charset="0"/>
                            <a:ea typeface="Yu Mincho" panose="020B0400000000000000" pitchFamily="18" charset="-128"/>
                            <a:cs typeface="Times New Roman" panose="02020603050405020304" pitchFamily="18" charset="0"/>
                          </a:rPr>
                          <m:t>𝑚</m:t>
                        </m:r>
                      </m:sup>
                      <m:e>
                        <m:sSubSup>
                          <m:sSubSupPr>
                            <m:ctrlPr>
                              <a:rPr lang="en-US" sz="2400" i="1">
                                <a:effectLst/>
                                <a:latin typeface="Cambria Math" panose="02040503050406030204" pitchFamily="18" charset="0"/>
                                <a:ea typeface="Yu Mincho" panose="020B0400000000000000" pitchFamily="18" charset="-128"/>
                              </a:rPr>
                            </m:ctrlPr>
                          </m:sSubSupPr>
                          <m:e>
                            <m:acc>
                              <m:accPr>
                                <m:chr m:val="̃"/>
                                <m:ctrlPr>
                                  <a:rPr lang="en-US" sz="2400" i="1">
                                    <a:effectLst/>
                                    <a:latin typeface="Cambria Math" panose="02040503050406030204" pitchFamily="18" charset="0"/>
                                    <a:ea typeface="Yu Mincho" panose="020B0400000000000000" pitchFamily="18" charset="-128"/>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𝑙</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𝑖𝑗</m:t>
                            </m:r>
                          </m:sub>
                          <m:sup>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sup>
                        </m:sSubSup>
                      </m:e>
                    </m:nary>
                  </m:oMath>
                </a14:m>
                <a:endParaRPr lang="vi-VN" sz="2400" dirty="0">
                  <a:effectLst/>
                  <a:latin typeface="Arial" panose="020B0604020202020204" pitchFamily="34" charset="0"/>
                  <a:ea typeface="Yu Mincho" panose="020B0400000000000000" pitchFamily="18" charset="-128"/>
                  <a:cs typeface="Arial" panose="020B0604020202020204" pitchFamily="34" charset="0"/>
                </a:endParaRPr>
              </a:p>
              <a:p>
                <a:pPr marL="0" marR="0" algn="ctr">
                  <a:lnSpc>
                    <a:spcPct val="107000"/>
                  </a:lnSpc>
                  <a:spcBef>
                    <a:spcPts val="0"/>
                  </a:spcBef>
                  <a:spcAft>
                    <a:spcPts val="800"/>
                  </a:spcAft>
                </a:pPr>
                <a:r>
                  <a:rPr lang="en-US" sz="2400" dirty="0" err="1">
                    <a:effectLst/>
                    <a:latin typeface="Arial" panose="020B0604020202020204" pitchFamily="34" charset="0"/>
                    <a:ea typeface="Yu Mincho" panose="020B0400000000000000" pitchFamily="18" charset="-128"/>
                    <a:cs typeface="Arial" panose="020B0604020202020204" pitchFamily="34" charset="0"/>
                  </a:rPr>
                  <a:t>Phần</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chung</a:t>
                </a:r>
                <a:r>
                  <a:rPr lang="en-US" sz="2400" dirty="0">
                    <a:effectLst/>
                    <a:latin typeface="Arial" panose="020B0604020202020204" pitchFamily="34" charset="0"/>
                    <a:ea typeface="Yu Mincho" panose="020B0400000000000000" pitchFamily="18" charset="-128"/>
                    <a:cs typeface="Arial" panose="020B0604020202020204" pitchFamily="34" charset="0"/>
                  </a:rPr>
                  <a:t> (communality) </a:t>
                </a:r>
                <a:r>
                  <a:rPr lang="en-US" sz="2400" dirty="0" err="1">
                    <a:effectLst/>
                    <a:latin typeface="Arial" panose="020B0604020202020204" pitchFamily="34" charset="0"/>
                    <a:ea typeface="Yu Mincho" panose="020B0400000000000000" pitchFamily="18" charset="-128"/>
                    <a:cs typeface="Arial" panose="020B0604020202020204" pitchFamily="34" charset="0"/>
                  </a:rPr>
                  <a:t>được</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xấp</a:t>
                </a:r>
                <a:r>
                  <a:rPr lang="en-US" sz="2400" dirty="0">
                    <a:effectLst/>
                    <a:latin typeface="Arial" panose="020B0604020202020204" pitchFamily="34" charset="0"/>
                    <a:ea typeface="Yu Mincho" panose="020B0400000000000000" pitchFamily="18" charset="-128"/>
                    <a:cs typeface="Arial" panose="020B0604020202020204" pitchFamily="34" charset="0"/>
                  </a:rPr>
                  <a:t> </a:t>
                </a:r>
                <a:r>
                  <a:rPr lang="en-US" sz="2400" dirty="0" err="1">
                    <a:effectLst/>
                    <a:latin typeface="Arial" panose="020B0604020202020204" pitchFamily="34" charset="0"/>
                    <a:ea typeface="Yu Mincho" panose="020B0400000000000000" pitchFamily="18" charset="-128"/>
                    <a:cs typeface="Arial" panose="020B0604020202020204" pitchFamily="34" charset="0"/>
                  </a:rPr>
                  <a:t>xỉ</a:t>
                </a:r>
                <a:r>
                  <a:rPr lang="en-US" sz="2400" dirty="0">
                    <a:effectLst/>
                    <a:latin typeface="Arial" panose="020B0604020202020204" pitchFamily="34" charset="0"/>
                    <a:ea typeface="Yu Mincho" panose="020B0400000000000000" pitchFamily="18" charset="-128"/>
                    <a:cs typeface="Arial" panose="020B0604020202020204" pitchFamily="34" charset="0"/>
                  </a:rPr>
                  <a:t>:</a:t>
                </a:r>
                <a:endParaRPr lang="vi-VN" sz="2400" dirty="0">
                  <a:effectLst/>
                  <a:latin typeface="Arial" panose="020B0604020202020204" pitchFamily="34" charset="0"/>
                  <a:ea typeface="Yu Mincho" panose="020B0400000000000000" pitchFamily="18" charset="-128"/>
                  <a:cs typeface="Arial" panose="020B0604020202020204" pitchFamily="34" charset="0"/>
                </a:endParaRPr>
              </a:p>
              <a:p>
                <a:pPr marL="0" marR="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Sup>
                        <m:sSubSupPr>
                          <m:ctrlPr>
                            <a:rPr lang="en-US" sz="2400" i="1" smtClean="0">
                              <a:effectLst/>
                              <a:latin typeface="Cambria Math" panose="02040503050406030204" pitchFamily="18" charset="0"/>
                              <a:ea typeface="Yu Mincho" panose="020B0400000000000000" pitchFamily="18" charset="-128"/>
                            </a:rPr>
                          </m:ctrlPr>
                        </m:sSubSupPr>
                        <m:e>
                          <m:acc>
                            <m:accPr>
                              <m:chr m:val="̃"/>
                              <m:ctrlPr>
                                <a:rPr lang="en-US" sz="2400" i="1">
                                  <a:effectLst/>
                                  <a:latin typeface="Cambria Math" panose="02040503050406030204" pitchFamily="18" charset="0"/>
                                  <a:ea typeface="Yu Mincho" panose="020B0400000000000000" pitchFamily="18" charset="-128"/>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h</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𝑖</m:t>
                          </m:r>
                        </m:sub>
                        <m:sup>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sup>
                      </m:sSubSup>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SubSup>
                        <m:sSubSupPr>
                          <m:ctrlPr>
                            <a:rPr lang="en-US" sz="2400" i="1">
                              <a:effectLst/>
                              <a:latin typeface="Cambria Math" panose="02040503050406030204" pitchFamily="18" charset="0"/>
                              <a:ea typeface="Yu Mincho" panose="020B0400000000000000" pitchFamily="18" charset="-128"/>
                            </a:rPr>
                          </m:ctrlPr>
                        </m:sSubSupPr>
                        <m:e>
                          <m:acc>
                            <m:accPr>
                              <m:chr m:val="̃"/>
                              <m:ctrlPr>
                                <a:rPr lang="en-US" sz="2400" i="1">
                                  <a:effectLst/>
                                  <a:latin typeface="Cambria Math" panose="02040503050406030204" pitchFamily="18" charset="0"/>
                                  <a:ea typeface="Yu Mincho" panose="020B0400000000000000" pitchFamily="18" charset="-128"/>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𝑙</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𝑖</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sub>
                        <m:sup>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sup>
                      </m:sSubSup>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SubSup>
                        <m:sSubSupPr>
                          <m:ctrlPr>
                            <a:rPr lang="en-US" sz="2400" i="1">
                              <a:effectLst/>
                              <a:latin typeface="Cambria Math" panose="02040503050406030204" pitchFamily="18" charset="0"/>
                              <a:ea typeface="Yu Mincho" panose="020B0400000000000000" pitchFamily="18" charset="-128"/>
                            </a:rPr>
                          </m:ctrlPr>
                        </m:sSubSupPr>
                        <m:e>
                          <m:acc>
                            <m:accPr>
                              <m:chr m:val="̃"/>
                              <m:ctrlPr>
                                <a:rPr lang="en-US" sz="2400" i="1">
                                  <a:effectLst/>
                                  <a:latin typeface="Cambria Math" panose="02040503050406030204" pitchFamily="18" charset="0"/>
                                  <a:ea typeface="Yu Mincho" panose="020B0400000000000000" pitchFamily="18" charset="-128"/>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𝑙</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𝑖</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sub>
                        <m:sup>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sup>
                      </m:sSubSup>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SubSup>
                        <m:sSubSupPr>
                          <m:ctrlPr>
                            <a:rPr lang="en-US" sz="2400" i="1">
                              <a:effectLst/>
                              <a:latin typeface="Cambria Math" panose="02040503050406030204" pitchFamily="18" charset="0"/>
                              <a:ea typeface="Yu Mincho" panose="020B0400000000000000" pitchFamily="18" charset="-128"/>
                            </a:rPr>
                          </m:ctrlPr>
                        </m:sSubSupPr>
                        <m:e>
                          <m:acc>
                            <m:accPr>
                              <m:chr m:val="̃"/>
                              <m:ctrlPr>
                                <a:rPr lang="en-US" sz="2400" i="1">
                                  <a:effectLst/>
                                  <a:latin typeface="Cambria Math" panose="02040503050406030204" pitchFamily="18" charset="0"/>
                                  <a:ea typeface="Yu Mincho" panose="020B0400000000000000" pitchFamily="18" charset="-128"/>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𝑙</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𝑖𝑚</m:t>
                          </m:r>
                        </m:sub>
                        <m:sup>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sup>
                      </m:sSubSup>
                    </m:oMath>
                  </m:oMathPara>
                </a14:m>
                <a:endParaRPr lang="vi-VN" sz="2400" dirty="0">
                  <a:latin typeface="Arial" panose="020B0604020202020204" pitchFamily="34" charset="0"/>
                  <a:ea typeface="Yu Mincho" panose="020B0400000000000000" pitchFamily="18" charset="-128"/>
                  <a:cs typeface="Arial" panose="020B0604020202020204" pitchFamily="34" charset="0"/>
                </a:endParaRPr>
              </a:p>
            </p:txBody>
          </p:sp>
        </mc:Choice>
        <mc:Fallback>
          <p:sp>
            <p:nvSpPr>
              <p:cNvPr id="3" name="TextBox 2">
                <a:extLst>
                  <a:ext uri="{FF2B5EF4-FFF2-40B4-BE49-F238E27FC236}">
                    <a16:creationId xmlns:a16="http://schemas.microsoft.com/office/drawing/2014/main" id="{CC20EFDD-0E82-4947-A728-F2916EAD2B6D}"/>
                  </a:ext>
                </a:extLst>
              </p:cNvPr>
              <p:cNvSpPr txBox="1">
                <a:spLocks noRot="1" noChangeAspect="1" noMove="1" noResize="1" noEditPoints="1" noAdjustHandles="1" noChangeArrowheads="1" noChangeShapeType="1" noTextEdit="1"/>
              </p:cNvSpPr>
              <p:nvPr/>
            </p:nvSpPr>
            <p:spPr>
              <a:xfrm>
                <a:off x="924197" y="1002017"/>
                <a:ext cx="10343606" cy="5668668"/>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Phân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tích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thành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phần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chính</a:t>
            </a:r>
            <a:r>
              <a:rPr lang="en-US" sz="2800" dirty="0">
                <a:solidFill>
                  <a:schemeClr val="accent1"/>
                </a:solidFill>
                <a:latin typeface="Arial" panose="020B0604020202020204" pitchFamily="34" charset="0"/>
                <a:cs typeface="Arial" panose="020B0604020202020204" pitchFamily="34" charset="0"/>
              </a:rPr>
              <a:t> (PCA)</a:t>
            </a:r>
          </a:p>
        </p:txBody>
      </p:sp>
    </p:spTree>
    <p:extLst>
      <p:ext uri="{BB962C8B-B14F-4D97-AF65-F5344CB8AC3E}">
        <p14:creationId xmlns:p14="http://schemas.microsoft.com/office/powerpoint/2010/main" val="242993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22</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C20EFDD-0E82-4947-A728-F2916EAD2B6D}"/>
                  </a:ext>
                </a:extLst>
              </p:cNvPr>
              <p:cNvSpPr txBox="1"/>
              <p:nvPr/>
            </p:nvSpPr>
            <p:spPr>
              <a:xfrm>
                <a:off x="1054826" y="1226506"/>
                <a:ext cx="10343606" cy="4404988"/>
              </a:xfrm>
              <a:prstGeom prst="rect">
                <a:avLst/>
              </a:prstGeom>
              <a:solidFill>
                <a:schemeClr val="accent6">
                  <a:lumMod val="40000"/>
                  <a:lumOff val="60000"/>
                </a:schemeClr>
              </a:solidFill>
              <a:effectLst>
                <a:outerShdw blurRad="50800" dist="38100" dir="5400000" algn="t" rotWithShape="0">
                  <a:prstClr val="black">
                    <a:alpha val="40000"/>
                  </a:prstClr>
                </a:outerShdw>
              </a:effectLst>
            </p:spPr>
            <p:txBody>
              <a:bodyPr wrap="square" rtlCol="0">
                <a:spAutoFit/>
              </a:bodyPr>
              <a:lstStyle/>
              <a:p>
                <a:r>
                  <a:rPr lang="en-US" sz="2400" dirty="0" err="1"/>
                  <a:t>Ví</a:t>
                </a:r>
                <a:r>
                  <a:rPr lang="en-US" sz="2400" dirty="0"/>
                  <a:t> </a:t>
                </a:r>
                <a:r>
                  <a:rPr lang="en-US" sz="2400" dirty="0" err="1"/>
                  <a:t>dụ</a:t>
                </a:r>
                <a:r>
                  <a:rPr lang="vi-VN" sz="2400" dirty="0"/>
                  <a:t>:</a:t>
                </a:r>
                <a:r>
                  <a:rPr lang="en-US" sz="2400" dirty="0"/>
                  <a:t> </a:t>
                </a:r>
                <a:r>
                  <a:rPr lang="en-US" sz="2400" dirty="0" err="1">
                    <a:effectLst/>
                    <a:ea typeface="Yu Mincho" panose="020B0400000000000000" pitchFamily="18" charset="-128"/>
                    <a:cs typeface="Times New Roman" panose="02020603050405020304" pitchFamily="18" charset="0"/>
                  </a:rPr>
                  <a:t>Trong</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một</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nghiên</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cứu</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về</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mức</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độ</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ưu</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tiên</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của</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người</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tiêu</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dùng</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một</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số</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lượng</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người</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tiêu</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dùng</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được</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chọn</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ngẫu</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nhiên</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và</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được</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khảo</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sát</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để</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đánh</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giá</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một</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vài</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thuộc</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tính</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của</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một</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sản</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phẩm</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mới</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Kết</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quả</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đánh</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giá</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theo</a:t>
                </a:r>
                <a:r>
                  <a:rPr lang="en-US" sz="2400" dirty="0">
                    <a:effectLst/>
                    <a:ea typeface="Yu Mincho" panose="020B0400000000000000" pitchFamily="18" charset="-128"/>
                    <a:cs typeface="Times New Roman" panose="02020603050405020304" pitchFamily="18" charset="0"/>
                  </a:rPr>
                  <a:t> thang </a:t>
                </a:r>
                <a:r>
                  <a:rPr lang="en-US" sz="2400" dirty="0" err="1">
                    <a:effectLst/>
                    <a:ea typeface="Yu Mincho" panose="020B0400000000000000" pitchFamily="18" charset="-128"/>
                    <a:cs typeface="Times New Roman" panose="02020603050405020304" pitchFamily="18" charset="0"/>
                  </a:rPr>
                  <a:t>điểm</a:t>
                </a:r>
                <a:r>
                  <a:rPr lang="en-US" sz="2400" dirty="0">
                    <a:effectLst/>
                    <a:ea typeface="Yu Mincho" panose="020B0400000000000000" pitchFamily="18" charset="-128"/>
                    <a:cs typeface="Times New Roman" panose="02020603050405020304" pitchFamily="18" charset="0"/>
                  </a:rPr>
                  <a:t> 7 </a:t>
                </a:r>
                <a:r>
                  <a:rPr lang="en-US" sz="2400" dirty="0" err="1">
                    <a:effectLst/>
                    <a:ea typeface="Yu Mincho" panose="020B0400000000000000" pitchFamily="18" charset="-128"/>
                    <a:cs typeface="Times New Roman" panose="02020603050405020304" pitchFamily="18" charset="0"/>
                  </a:rPr>
                  <a:t>đã</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được</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chuẩn</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hoá</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tỉ</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lệ</a:t>
                </a:r>
                <a:r>
                  <a:rPr lang="en-US" sz="2400" dirty="0">
                    <a:effectLst/>
                    <a:ea typeface="Yu Mincho" panose="020B0400000000000000" pitchFamily="18" charset="-128"/>
                    <a:cs typeface="Times New Roman" panose="02020603050405020304" pitchFamily="18" charset="0"/>
                  </a:rPr>
                  <a:t>, ta </a:t>
                </a:r>
                <a:r>
                  <a:rPr lang="en-US" sz="2400" dirty="0" err="1">
                    <a:effectLst/>
                    <a:ea typeface="Yu Mincho" panose="020B0400000000000000" pitchFamily="18" charset="-128"/>
                    <a:cs typeface="Times New Roman" panose="02020603050405020304" pitchFamily="18" charset="0"/>
                  </a:rPr>
                  <a:t>xây</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dựng</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được</a:t>
                </a:r>
                <a:r>
                  <a:rPr lang="en-US" sz="2400" dirty="0">
                    <a:effectLst/>
                    <a:ea typeface="Yu Mincho" panose="020B0400000000000000" pitchFamily="18" charset="-128"/>
                    <a:cs typeface="Times New Roman" panose="02020603050405020304" pitchFamily="18" charset="0"/>
                  </a:rPr>
                  <a:t> ma </a:t>
                </a:r>
                <a:r>
                  <a:rPr lang="en-US" sz="2400" dirty="0" err="1">
                    <a:effectLst/>
                    <a:ea typeface="Yu Mincho" panose="020B0400000000000000" pitchFamily="18" charset="-128"/>
                    <a:cs typeface="Times New Roman" panose="02020603050405020304" pitchFamily="18" charset="0"/>
                  </a:rPr>
                  <a:t>trận</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tương</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quan</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như</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dưới</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đây</a:t>
                </a:r>
                <a:r>
                  <a:rPr lang="en-US" sz="2400" dirty="0">
                    <a:effectLst/>
                    <a:ea typeface="Yu Mincho" panose="020B0400000000000000" pitchFamily="18" charset="-128"/>
                    <a:cs typeface="Times New Roman" panose="02020603050405020304" pitchFamily="18" charset="0"/>
                  </a:rPr>
                  <a:t>:</a:t>
                </a:r>
                <a:endParaRPr lang="en-US" sz="24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2400" i="1" smtClean="0">
                          <a:effectLst/>
                          <a:ea typeface="Yu Mincho" panose="020B0400000000000000" pitchFamily="18" charset="-128"/>
                          <a:cs typeface="Times New Roman" panose="02020603050405020304" pitchFamily="18" charset="0"/>
                        </a:rPr>
                        <m:t> </m:t>
                      </m:r>
                      <m:m>
                        <m:mPr>
                          <m:mcs>
                            <m:mc>
                              <m:mcPr>
                                <m:count m:val="3"/>
                                <m:mcJc m:val="center"/>
                              </m:mcPr>
                            </m:mc>
                          </m:mcs>
                          <m:ctrlPr>
                            <a:rPr lang="en-US" sz="2400" i="1">
                              <a:effectLst/>
                              <a:ea typeface="Yu Mincho" panose="020B0400000000000000" pitchFamily="18" charset="-128"/>
                              <a:cs typeface="Times New Roman" panose="02020603050405020304" pitchFamily="18" charset="0"/>
                            </a:rPr>
                          </m:ctrlPr>
                        </m:mPr>
                        <m:mr>
                          <m:e>
                            <m:r>
                              <a:rPr lang="en-US" sz="2400" i="1">
                                <a:effectLst/>
                                <a:ea typeface="Yu Mincho" panose="020B0400000000000000" pitchFamily="18" charset="-128"/>
                                <a:cs typeface="Times New Roman" panose="02020603050405020304" pitchFamily="18" charset="0"/>
                              </a:rPr>
                              <m:t>1   </m:t>
                            </m:r>
                          </m:e>
                          <m:e>
                            <m:r>
                              <a:rPr lang="en-US" sz="2400" i="1">
                                <a:effectLst/>
                                <a:ea typeface="Yu Mincho" panose="020B0400000000000000" pitchFamily="18" charset="-128"/>
                                <a:cs typeface="Times New Roman" panose="02020603050405020304" pitchFamily="18" charset="0"/>
                              </a:rPr>
                              <m:t>2      </m:t>
                            </m:r>
                          </m:e>
                          <m:e>
                            <m:m>
                              <m:mPr>
                                <m:mcs>
                                  <m:mc>
                                    <m:mcPr>
                                      <m:count m:val="2"/>
                                      <m:mcJc m:val="center"/>
                                    </m:mcPr>
                                  </m:mc>
                                </m:mcs>
                                <m:ctrlPr>
                                  <a:rPr lang="en-US" sz="2400" i="1">
                                    <a:effectLst/>
                                    <a:ea typeface="Yu Mincho" panose="020B0400000000000000" pitchFamily="18" charset="-128"/>
                                    <a:cs typeface="Times New Roman" panose="02020603050405020304" pitchFamily="18" charset="0"/>
                                  </a:rPr>
                                </m:ctrlPr>
                              </m:mPr>
                              <m:mr>
                                <m:e>
                                  <m:r>
                                    <a:rPr lang="en-US" sz="2400" i="1">
                                      <a:effectLst/>
                                      <a:ea typeface="Yu Mincho" panose="020B0400000000000000" pitchFamily="18" charset="-128"/>
                                      <a:cs typeface="Times New Roman" panose="02020603050405020304" pitchFamily="18" charset="0"/>
                                    </a:rPr>
                                    <m:t>3    </m:t>
                                  </m:r>
                                </m:e>
                                <m:e>
                                  <m:m>
                                    <m:mPr>
                                      <m:mcs>
                                        <m:mc>
                                          <m:mcPr>
                                            <m:count m:val="2"/>
                                            <m:mcJc m:val="center"/>
                                          </m:mcPr>
                                        </m:mc>
                                      </m:mcs>
                                      <m:ctrlPr>
                                        <a:rPr lang="en-US" sz="2400" i="1">
                                          <a:effectLst/>
                                          <a:ea typeface="Yu Mincho" panose="020B0400000000000000" pitchFamily="18" charset="-128"/>
                                          <a:cs typeface="Times New Roman" panose="02020603050405020304" pitchFamily="18" charset="0"/>
                                        </a:rPr>
                                      </m:ctrlPr>
                                    </m:mPr>
                                    <m:mr>
                                      <m:e>
                                        <m:r>
                                          <a:rPr lang="en-US" sz="2400" i="1">
                                            <a:effectLst/>
                                            <a:ea typeface="Yu Mincho" panose="020B0400000000000000" pitchFamily="18" charset="-128"/>
                                            <a:cs typeface="Times New Roman" panose="02020603050405020304" pitchFamily="18" charset="0"/>
                                          </a:rPr>
                                          <m:t>4</m:t>
                                        </m:r>
                                      </m:e>
                                      <m:e>
                                        <m:r>
                                          <a:rPr lang="en-US" sz="2400" i="1">
                                            <a:effectLst/>
                                            <a:ea typeface="Yu Mincho" panose="020B0400000000000000" pitchFamily="18" charset="-128"/>
                                            <a:cs typeface="Times New Roman" panose="02020603050405020304" pitchFamily="18" charset="0"/>
                                          </a:rPr>
                                          <m:t>    5</m:t>
                                        </m:r>
                                      </m:e>
                                    </m:mr>
                                  </m:m>
                                </m:e>
                              </m:mr>
                            </m:m>
                          </m:e>
                        </m:mr>
                      </m:m>
                    </m:oMath>
                  </m:oMathPara>
                </a14:m>
                <a:endParaRPr lang="en-US" sz="2400" dirty="0">
                  <a:effectLst/>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400" i="1">
                              <a:effectLst/>
                              <a:ea typeface="Yu Mincho" panose="020B0400000000000000" pitchFamily="18" charset="-128"/>
                              <a:cs typeface="Times New Roman" panose="02020603050405020304" pitchFamily="18" charset="0"/>
                            </a:rPr>
                          </m:ctrlPr>
                        </m:mPr>
                        <m:mr>
                          <m:e>
                            <m:m>
                              <m:mPr>
                                <m:mcs>
                                  <m:mc>
                                    <m:mcPr>
                                      <m:count m:val="1"/>
                                      <m:mcJc m:val="center"/>
                                    </m:mcPr>
                                  </m:mc>
                                </m:mcs>
                                <m:ctrlPr>
                                  <a:rPr lang="en-US" sz="2400" i="1">
                                    <a:effectLst/>
                                    <a:ea typeface="Yu Mincho" panose="020B0400000000000000" pitchFamily="18" charset="-128"/>
                                    <a:cs typeface="Times New Roman" panose="02020603050405020304" pitchFamily="18" charset="0"/>
                                  </a:rPr>
                                </m:ctrlPr>
                              </m:mPr>
                              <m:mr>
                                <m:e>
                                  <m:m>
                                    <m:mPr>
                                      <m:mcs>
                                        <m:mc>
                                          <m:mcPr>
                                            <m:count m:val="1"/>
                                            <m:mcJc m:val="center"/>
                                          </m:mcPr>
                                        </m:mc>
                                      </m:mcs>
                                      <m:ctrlPr>
                                        <a:rPr lang="en-US" sz="2400" i="1">
                                          <a:effectLst/>
                                          <a:ea typeface="Yu Mincho" panose="020B0400000000000000" pitchFamily="18" charset="-128"/>
                                          <a:cs typeface="Times New Roman" panose="02020603050405020304" pitchFamily="18" charset="0"/>
                                        </a:rPr>
                                      </m:ctrlPr>
                                    </m:mPr>
                                    <m:mr>
                                      <m:e>
                                        <m:r>
                                          <a:rPr lang="en-US" sz="2400" i="1">
                                            <a:effectLst/>
                                            <a:ea typeface="Yu Mincho" panose="020B0400000000000000" pitchFamily="18" charset="-128"/>
                                            <a:cs typeface="Times New Roman" panose="02020603050405020304" pitchFamily="18" charset="0"/>
                                          </a:rPr>
                                          <m:t>1</m:t>
                                        </m:r>
                                      </m:e>
                                    </m:mr>
                                    <m:mr>
                                      <m:e>
                                        <m:r>
                                          <a:rPr lang="en-US" sz="2400" i="1">
                                            <a:effectLst/>
                                            <a:ea typeface="Yu Mincho" panose="020B0400000000000000" pitchFamily="18" charset="-128"/>
                                            <a:cs typeface="Times New Roman" panose="02020603050405020304" pitchFamily="18" charset="0"/>
                                          </a:rPr>
                                          <m:t>2</m:t>
                                        </m:r>
                                      </m:e>
                                    </m:mr>
                                  </m:m>
                                </m:e>
                              </m:mr>
                              <m:mr>
                                <m:e>
                                  <m:r>
                                    <a:rPr lang="en-US" sz="2400" i="1">
                                      <a:effectLst/>
                                      <a:ea typeface="Yu Mincho" panose="020B0400000000000000" pitchFamily="18" charset="-128"/>
                                      <a:cs typeface="Times New Roman" panose="02020603050405020304" pitchFamily="18" charset="0"/>
                                    </a:rPr>
                                    <m:t>3</m:t>
                                  </m:r>
                                </m:e>
                              </m:mr>
                            </m:m>
                          </m:e>
                        </m:mr>
                        <m:mr>
                          <m:e>
                            <m:r>
                              <a:rPr lang="en-US" sz="2400" i="1">
                                <a:effectLst/>
                                <a:ea typeface="Yu Mincho" panose="020B0400000000000000" pitchFamily="18" charset="-128"/>
                                <a:cs typeface="Times New Roman" panose="02020603050405020304" pitchFamily="18" charset="0"/>
                              </a:rPr>
                              <m:t>4</m:t>
                            </m:r>
                          </m:e>
                        </m:mr>
                        <m:mr>
                          <m:e>
                            <m:r>
                              <a:rPr lang="en-US" sz="2400" i="1">
                                <a:effectLst/>
                                <a:ea typeface="Yu Mincho" panose="020B0400000000000000" pitchFamily="18" charset="-128"/>
                                <a:cs typeface="Times New Roman" panose="02020603050405020304" pitchFamily="18" charset="0"/>
                              </a:rPr>
                              <m:t>5</m:t>
                            </m:r>
                          </m:e>
                        </m:mr>
                      </m:m>
                      <m:d>
                        <m:dPr>
                          <m:begChr m:val="["/>
                          <m:endChr m:val="]"/>
                          <m:ctrlPr>
                            <a:rPr lang="en-US" sz="2400" i="1">
                              <a:effectLst/>
                              <a:ea typeface="Yu Mincho" panose="020B0400000000000000" pitchFamily="18" charset="-128"/>
                              <a:cs typeface="Times New Roman" panose="02020603050405020304" pitchFamily="18" charset="0"/>
                            </a:rPr>
                          </m:ctrlPr>
                        </m:dPr>
                        <m:e>
                          <m:m>
                            <m:mPr>
                              <m:mcs>
                                <m:mc>
                                  <m:mcPr>
                                    <m:count m:val="3"/>
                                    <m:mcJc m:val="center"/>
                                  </m:mcPr>
                                </m:mc>
                              </m:mcs>
                              <m:ctrlPr>
                                <a:rPr lang="en-US" sz="2400" i="1">
                                  <a:effectLst/>
                                  <a:ea typeface="Yu Mincho" panose="020B0400000000000000" pitchFamily="18" charset="-128"/>
                                  <a:cs typeface="Times New Roman" panose="02020603050405020304" pitchFamily="18" charset="0"/>
                                </a:rPr>
                              </m:ctrlPr>
                            </m:mPr>
                            <m:mr>
                              <m:e>
                                <m:m>
                                  <m:mPr>
                                    <m:mcs>
                                      <m:mc>
                                        <m:mcPr>
                                          <m:count m:val="1"/>
                                          <m:mcJc m:val="center"/>
                                        </m:mcPr>
                                      </m:mc>
                                    </m:mcs>
                                    <m:ctrlPr>
                                      <a:rPr lang="en-US" sz="2400" i="1">
                                        <a:effectLst/>
                                        <a:ea typeface="Yu Mincho" panose="020B0400000000000000" pitchFamily="18" charset="-128"/>
                                        <a:cs typeface="Times New Roman" panose="02020603050405020304" pitchFamily="18" charset="0"/>
                                      </a:rPr>
                                    </m:ctrlPr>
                                  </m:mPr>
                                  <m:mr>
                                    <m:e>
                                      <m:r>
                                        <a:rPr lang="en-US" sz="2400" i="1">
                                          <a:effectLst/>
                                          <a:ea typeface="Yu Mincho" panose="020B0400000000000000" pitchFamily="18" charset="-128"/>
                                          <a:cs typeface="Times New Roman" panose="02020603050405020304" pitchFamily="18" charset="0"/>
                                        </a:rPr>
                                        <m:t>1.0</m:t>
                                      </m:r>
                                    </m:e>
                                  </m:mr>
                                  <m:mr>
                                    <m:e>
                                      <m:r>
                                        <a:rPr lang="en-US" sz="2400" i="1">
                                          <a:effectLst/>
                                          <a:ea typeface="Yu Mincho" panose="020B0400000000000000" pitchFamily="18" charset="-128"/>
                                          <a:cs typeface="Times New Roman" panose="02020603050405020304" pitchFamily="18" charset="0"/>
                                        </a:rPr>
                                        <m:t>.02</m:t>
                                      </m:r>
                                    </m:e>
                                  </m:mr>
                                  <m:mr>
                                    <m:e>
                                      <m:m>
                                        <m:mPr>
                                          <m:mcs>
                                            <m:mc>
                                              <m:mcPr>
                                                <m:count m:val="1"/>
                                                <m:mcJc m:val="center"/>
                                              </m:mcPr>
                                            </m:mc>
                                          </m:mcs>
                                          <m:ctrlPr>
                                            <a:rPr lang="en-US" sz="2400" i="1">
                                              <a:effectLst/>
                                              <a:ea typeface="Yu Mincho" panose="020B0400000000000000" pitchFamily="18" charset="-128"/>
                                              <a:cs typeface="Times New Roman" panose="02020603050405020304" pitchFamily="18" charset="0"/>
                                            </a:rPr>
                                          </m:ctrlPr>
                                        </m:mPr>
                                        <m:mr>
                                          <m:e>
                                            <m:r>
                                              <a:rPr lang="en-US" sz="2400" i="1">
                                                <a:effectLst/>
                                                <a:ea typeface="Yu Mincho" panose="020B0400000000000000" pitchFamily="18" charset="-128"/>
                                                <a:cs typeface="Times New Roman" panose="02020603050405020304" pitchFamily="18" charset="0"/>
                                              </a:rPr>
                                              <m:t>.96</m:t>
                                            </m:r>
                                          </m:e>
                                        </m:mr>
                                        <m:mr>
                                          <m:e>
                                            <m:m>
                                              <m:mPr>
                                                <m:mcs>
                                                  <m:mc>
                                                    <m:mcPr>
                                                      <m:count m:val="1"/>
                                                      <m:mcJc m:val="center"/>
                                                    </m:mcPr>
                                                  </m:mc>
                                                </m:mcs>
                                                <m:ctrlPr>
                                                  <a:rPr lang="en-US" sz="2400" i="1">
                                                    <a:effectLst/>
                                                    <a:ea typeface="Yu Mincho" panose="020B0400000000000000" pitchFamily="18" charset="-128"/>
                                                    <a:cs typeface="Times New Roman" panose="02020603050405020304" pitchFamily="18" charset="0"/>
                                                  </a:rPr>
                                                </m:ctrlPr>
                                              </m:mPr>
                                              <m:mr>
                                                <m:e>
                                                  <m:r>
                                                    <a:rPr lang="en-US" sz="2400" i="1">
                                                      <a:effectLst/>
                                                      <a:ea typeface="Yu Mincho" panose="020B0400000000000000" pitchFamily="18" charset="-128"/>
                                                      <a:cs typeface="Times New Roman" panose="02020603050405020304" pitchFamily="18" charset="0"/>
                                                    </a:rPr>
                                                    <m:t>.42</m:t>
                                                  </m:r>
                                                </m:e>
                                              </m:mr>
                                              <m:mr>
                                                <m:e>
                                                  <m:r>
                                                    <a:rPr lang="en-US" sz="2400" i="1">
                                                      <a:effectLst/>
                                                      <a:ea typeface="Yu Mincho" panose="020B0400000000000000" pitchFamily="18" charset="-128"/>
                                                      <a:cs typeface="Times New Roman" panose="02020603050405020304" pitchFamily="18" charset="0"/>
                                                    </a:rPr>
                                                    <m:t>.01</m:t>
                                                  </m:r>
                                                </m:e>
                                              </m:mr>
                                            </m:m>
                                          </m:e>
                                        </m:mr>
                                      </m:m>
                                    </m:e>
                                  </m:mr>
                                </m:m>
                              </m:e>
                              <m:e>
                                <m:m>
                                  <m:mPr>
                                    <m:mcs>
                                      <m:mc>
                                        <m:mcPr>
                                          <m:count m:val="1"/>
                                          <m:mcJc m:val="center"/>
                                        </m:mcPr>
                                      </m:mc>
                                    </m:mcs>
                                    <m:ctrlPr>
                                      <a:rPr lang="en-US" sz="2400" i="1">
                                        <a:effectLst/>
                                        <a:ea typeface="Yu Mincho" panose="020B0400000000000000" pitchFamily="18" charset="-128"/>
                                        <a:cs typeface="Times New Roman" panose="02020603050405020304" pitchFamily="18" charset="0"/>
                                      </a:rPr>
                                    </m:ctrlPr>
                                  </m:mPr>
                                  <m:mr>
                                    <m:e>
                                      <m:m>
                                        <m:mPr>
                                          <m:mcs>
                                            <m:mc>
                                              <m:mcPr>
                                                <m:count m:val="1"/>
                                                <m:mcJc m:val="center"/>
                                              </m:mcPr>
                                            </m:mc>
                                          </m:mcs>
                                          <m:ctrlPr>
                                            <a:rPr lang="en-US" sz="2400" i="1">
                                              <a:effectLst/>
                                              <a:ea typeface="Yu Mincho" panose="020B0400000000000000" pitchFamily="18" charset="-128"/>
                                              <a:cs typeface="Times New Roman" panose="02020603050405020304" pitchFamily="18" charset="0"/>
                                            </a:rPr>
                                          </m:ctrlPr>
                                        </m:mPr>
                                        <m:mr>
                                          <m:e>
                                            <m:m>
                                              <m:mPr>
                                                <m:mcs>
                                                  <m:mc>
                                                    <m:mcPr>
                                                      <m:count m:val="1"/>
                                                      <m:mcJc m:val="center"/>
                                                    </m:mcPr>
                                                  </m:mc>
                                                </m:mcs>
                                                <m:ctrlPr>
                                                  <a:rPr lang="en-US" sz="2400" i="1">
                                                    <a:effectLst/>
                                                    <a:ea typeface="Yu Mincho" panose="020B0400000000000000" pitchFamily="18" charset="-128"/>
                                                    <a:cs typeface="Times New Roman" panose="02020603050405020304" pitchFamily="18" charset="0"/>
                                                  </a:rPr>
                                                </m:ctrlPr>
                                              </m:mPr>
                                              <m:mr>
                                                <m:e>
                                                  <m:r>
                                                    <a:rPr lang="en-US" sz="2400" i="1">
                                                      <a:effectLst/>
                                                      <a:ea typeface="Yu Mincho" panose="020B0400000000000000" pitchFamily="18" charset="-128"/>
                                                      <a:cs typeface="Times New Roman" panose="02020603050405020304" pitchFamily="18" charset="0"/>
                                                    </a:rPr>
                                                    <m:t>.02</m:t>
                                                  </m:r>
                                                </m:e>
                                              </m:mr>
                                              <m:mr>
                                                <m:e>
                                                  <m:r>
                                                    <a:rPr lang="en-US" sz="2400" i="1">
                                                      <a:effectLst/>
                                                      <a:ea typeface="Yu Mincho" panose="020B0400000000000000" pitchFamily="18" charset="-128"/>
                                                      <a:cs typeface="Times New Roman" panose="02020603050405020304" pitchFamily="18" charset="0"/>
                                                    </a:rPr>
                                                    <m:t>1.0</m:t>
                                                  </m:r>
                                                </m:e>
                                              </m:mr>
                                            </m:m>
                                          </m:e>
                                        </m:mr>
                                        <m:mr>
                                          <m:e>
                                            <m:r>
                                              <a:rPr lang="en-US" sz="2400" i="1">
                                                <a:effectLst/>
                                                <a:ea typeface="Yu Mincho" panose="020B0400000000000000" pitchFamily="18" charset="-128"/>
                                                <a:cs typeface="Times New Roman" panose="02020603050405020304" pitchFamily="18" charset="0"/>
                                              </a:rPr>
                                              <m:t>.13</m:t>
                                            </m:r>
                                          </m:e>
                                        </m:mr>
                                      </m:m>
                                    </m:e>
                                  </m:mr>
                                  <m:mr>
                                    <m:e>
                                      <m:r>
                                        <a:rPr lang="en-US" sz="2400" i="1">
                                          <a:effectLst/>
                                          <a:ea typeface="Yu Mincho" panose="020B0400000000000000" pitchFamily="18" charset="-128"/>
                                          <a:cs typeface="Times New Roman" panose="02020603050405020304" pitchFamily="18" charset="0"/>
                                        </a:rPr>
                                        <m:t>.71</m:t>
                                      </m:r>
                                    </m:e>
                                  </m:mr>
                                  <m:mr>
                                    <m:e>
                                      <m:r>
                                        <a:rPr lang="en-US" sz="2400" i="1">
                                          <a:effectLst/>
                                          <a:ea typeface="Yu Mincho" panose="020B0400000000000000" pitchFamily="18" charset="-128"/>
                                          <a:cs typeface="Times New Roman" panose="02020603050405020304" pitchFamily="18" charset="0"/>
                                        </a:rPr>
                                        <m:t>.85</m:t>
                                      </m:r>
                                    </m:e>
                                  </m:mr>
                                </m:m>
                              </m:e>
                              <m:e>
                                <m:m>
                                  <m:mPr>
                                    <m:mcs>
                                      <m:mc>
                                        <m:mcPr>
                                          <m:count m:val="2"/>
                                          <m:mcJc m:val="center"/>
                                        </m:mcPr>
                                      </m:mc>
                                    </m:mcs>
                                    <m:ctrlPr>
                                      <a:rPr lang="en-US" sz="2400" i="1">
                                        <a:effectLst/>
                                        <a:ea typeface="Yu Mincho" panose="020B0400000000000000" pitchFamily="18" charset="-128"/>
                                        <a:cs typeface="Times New Roman" panose="02020603050405020304" pitchFamily="18" charset="0"/>
                                      </a:rPr>
                                    </m:ctrlPr>
                                  </m:mPr>
                                  <m:mr>
                                    <m:e>
                                      <m:m>
                                        <m:mPr>
                                          <m:mcs>
                                            <m:mc>
                                              <m:mcPr>
                                                <m:count m:val="1"/>
                                                <m:mcJc m:val="center"/>
                                              </m:mcPr>
                                            </m:mc>
                                          </m:mcs>
                                          <m:ctrlPr>
                                            <a:rPr lang="en-US" sz="2400" i="1">
                                              <a:effectLst/>
                                              <a:ea typeface="Yu Mincho" panose="020B0400000000000000" pitchFamily="18" charset="-128"/>
                                              <a:cs typeface="Times New Roman" panose="02020603050405020304" pitchFamily="18" charset="0"/>
                                            </a:rPr>
                                          </m:ctrlPr>
                                        </m:mPr>
                                        <m:mr>
                                          <m:e>
                                            <m:m>
                                              <m:mPr>
                                                <m:mcs>
                                                  <m:mc>
                                                    <m:mcPr>
                                                      <m:count m:val="1"/>
                                                      <m:mcJc m:val="center"/>
                                                    </m:mcPr>
                                                  </m:mc>
                                                </m:mcs>
                                                <m:ctrlPr>
                                                  <a:rPr lang="en-US" sz="2400" i="1">
                                                    <a:effectLst/>
                                                    <a:ea typeface="Yu Mincho" panose="020B0400000000000000" pitchFamily="18" charset="-128"/>
                                                    <a:cs typeface="Times New Roman" panose="02020603050405020304" pitchFamily="18" charset="0"/>
                                                  </a:rPr>
                                                </m:ctrlPr>
                                              </m:mPr>
                                              <m:mr>
                                                <m:e>
                                                  <m:m>
                                                    <m:mPr>
                                                      <m:mcs>
                                                        <m:mc>
                                                          <m:mcPr>
                                                            <m:count m:val="1"/>
                                                            <m:mcJc m:val="center"/>
                                                          </m:mcPr>
                                                        </m:mc>
                                                      </m:mcs>
                                                      <m:ctrlPr>
                                                        <a:rPr lang="en-US" sz="2400" i="1">
                                                          <a:effectLst/>
                                                          <a:ea typeface="Yu Mincho" panose="020B0400000000000000" pitchFamily="18" charset="-128"/>
                                                          <a:cs typeface="Times New Roman" panose="02020603050405020304" pitchFamily="18" charset="0"/>
                                                        </a:rPr>
                                                      </m:ctrlPr>
                                                    </m:mPr>
                                                    <m:mr>
                                                      <m:e>
                                                        <m:r>
                                                          <a:rPr lang="en-US" sz="2400" b="1" i="1">
                                                            <a:effectLst/>
                                                            <a:ea typeface="Yu Mincho" panose="020B0400000000000000" pitchFamily="18" charset="-128"/>
                                                            <a:cs typeface="Times New Roman" panose="02020603050405020304" pitchFamily="18" charset="0"/>
                                                          </a:rPr>
                                                          <m:t>.</m:t>
                                                        </m:r>
                                                        <m:r>
                                                          <a:rPr lang="en-US" sz="2400" b="1" i="1">
                                                            <a:effectLst/>
                                                            <a:ea typeface="Yu Mincho" panose="020B0400000000000000" pitchFamily="18" charset="-128"/>
                                                            <a:cs typeface="Times New Roman" panose="02020603050405020304" pitchFamily="18" charset="0"/>
                                                          </a:rPr>
                                                          <m:t>𝟗𝟔</m:t>
                                                        </m:r>
                                                      </m:e>
                                                    </m:mr>
                                                    <m:mr>
                                                      <m:e>
                                                        <m:r>
                                                          <a:rPr lang="en-US" sz="2400" i="1">
                                                            <a:effectLst/>
                                                            <a:ea typeface="Yu Mincho" panose="020B0400000000000000" pitchFamily="18" charset="-128"/>
                                                            <a:cs typeface="Times New Roman" panose="02020603050405020304" pitchFamily="18" charset="0"/>
                                                          </a:rPr>
                                                          <m:t>.13</m:t>
                                                        </m:r>
                                                      </m:e>
                                                    </m:mr>
                                                  </m:m>
                                                </m:e>
                                              </m:mr>
                                              <m:mr>
                                                <m:e>
                                                  <m:r>
                                                    <a:rPr lang="en-US" sz="2400" i="1">
                                                      <a:effectLst/>
                                                      <a:ea typeface="Yu Mincho" panose="020B0400000000000000" pitchFamily="18" charset="-128"/>
                                                      <a:cs typeface="Times New Roman" panose="02020603050405020304" pitchFamily="18" charset="0"/>
                                                    </a:rPr>
                                                    <m:t>1.0</m:t>
                                                  </m:r>
                                                </m:e>
                                              </m:mr>
                                            </m:m>
                                          </m:e>
                                        </m:mr>
                                        <m:mr>
                                          <m:e>
                                            <m:r>
                                              <a:rPr lang="en-US" sz="2400" i="1">
                                                <a:effectLst/>
                                                <a:ea typeface="Yu Mincho" panose="020B0400000000000000" pitchFamily="18" charset="-128"/>
                                                <a:cs typeface="Times New Roman" panose="02020603050405020304" pitchFamily="18" charset="0"/>
                                              </a:rPr>
                                              <m:t>.50</m:t>
                                            </m:r>
                                          </m:e>
                                        </m:mr>
                                        <m:mr>
                                          <m:e>
                                            <m:r>
                                              <a:rPr lang="en-US" sz="2400" i="1">
                                                <a:effectLst/>
                                                <a:ea typeface="Yu Mincho" panose="020B0400000000000000" pitchFamily="18" charset="-128"/>
                                                <a:cs typeface="Times New Roman" panose="02020603050405020304" pitchFamily="18" charset="0"/>
                                              </a:rPr>
                                              <m:t>.11</m:t>
                                            </m:r>
                                          </m:e>
                                        </m:mr>
                                      </m:m>
                                    </m:e>
                                    <m:e>
                                      <m:m>
                                        <m:mPr>
                                          <m:mcs>
                                            <m:mc>
                                              <m:mcPr>
                                                <m:count m:val="2"/>
                                                <m:mcJc m:val="center"/>
                                              </m:mcPr>
                                            </m:mc>
                                          </m:mcs>
                                          <m:ctrlPr>
                                            <a:rPr lang="en-US" sz="2400" i="1">
                                              <a:effectLst/>
                                              <a:ea typeface="Yu Mincho" panose="020B0400000000000000" pitchFamily="18" charset="-128"/>
                                              <a:cs typeface="Times New Roman" panose="02020603050405020304" pitchFamily="18" charset="0"/>
                                            </a:rPr>
                                          </m:ctrlPr>
                                        </m:mPr>
                                        <m:mr>
                                          <m:e>
                                            <m:m>
                                              <m:mPr>
                                                <m:mcs>
                                                  <m:mc>
                                                    <m:mcPr>
                                                      <m:count m:val="1"/>
                                                      <m:mcJc m:val="center"/>
                                                    </m:mcPr>
                                                  </m:mc>
                                                </m:mcs>
                                                <m:ctrlPr>
                                                  <a:rPr lang="en-US" sz="2400" i="1">
                                                    <a:effectLst/>
                                                    <a:ea typeface="Yu Mincho" panose="020B0400000000000000" pitchFamily="18" charset="-128"/>
                                                    <a:cs typeface="Times New Roman" panose="02020603050405020304" pitchFamily="18" charset="0"/>
                                                  </a:rPr>
                                                </m:ctrlPr>
                                              </m:mPr>
                                              <m:mr>
                                                <m:e>
                                                  <m:m>
                                                    <m:mPr>
                                                      <m:mcs>
                                                        <m:mc>
                                                          <m:mcPr>
                                                            <m:count m:val="1"/>
                                                            <m:mcJc m:val="center"/>
                                                          </m:mcPr>
                                                        </m:mc>
                                                      </m:mcs>
                                                      <m:ctrlPr>
                                                        <a:rPr lang="en-US" sz="2400" i="1">
                                                          <a:effectLst/>
                                                          <a:ea typeface="Yu Mincho" panose="020B0400000000000000" pitchFamily="18" charset="-128"/>
                                                          <a:cs typeface="Times New Roman" panose="02020603050405020304" pitchFamily="18" charset="0"/>
                                                        </a:rPr>
                                                      </m:ctrlPr>
                                                    </m:mPr>
                                                    <m:mr>
                                                      <m:e>
                                                        <m:m>
                                                          <m:mPr>
                                                            <m:mcs>
                                                              <m:mc>
                                                                <m:mcPr>
                                                                  <m:count m:val="1"/>
                                                                  <m:mcJc m:val="center"/>
                                                                </m:mcPr>
                                                              </m:mc>
                                                            </m:mcs>
                                                            <m:ctrlPr>
                                                              <a:rPr lang="en-US" sz="2400" i="1">
                                                                <a:effectLst/>
                                                                <a:ea typeface="Yu Mincho" panose="020B0400000000000000" pitchFamily="18" charset="-128"/>
                                                                <a:cs typeface="Times New Roman" panose="02020603050405020304" pitchFamily="18" charset="0"/>
                                                              </a:rPr>
                                                            </m:ctrlPr>
                                                          </m:mPr>
                                                          <m:mr>
                                                            <m:e>
                                                              <m:r>
                                                                <a:rPr lang="en-US" sz="2400" i="1">
                                                                  <a:effectLst/>
                                                                  <a:ea typeface="Yu Mincho" panose="020B0400000000000000" pitchFamily="18" charset="-128"/>
                                                                  <a:cs typeface="Times New Roman" panose="02020603050405020304" pitchFamily="18" charset="0"/>
                                                                </a:rPr>
                                                                <m:t>.42</m:t>
                                                              </m:r>
                                                            </m:e>
                                                          </m:mr>
                                                          <m:mr>
                                                            <m:e>
                                                              <m:r>
                                                                <a:rPr lang="en-US" sz="2400" i="1">
                                                                  <a:effectLst/>
                                                                  <a:ea typeface="Yu Mincho" panose="020B0400000000000000" pitchFamily="18" charset="-128"/>
                                                                  <a:cs typeface="Times New Roman" panose="02020603050405020304" pitchFamily="18" charset="0"/>
                                                                </a:rPr>
                                                                <m:t>.71</m:t>
                                                              </m:r>
                                                            </m:e>
                                                          </m:mr>
                                                        </m:m>
                                                      </m:e>
                                                    </m:mr>
                                                    <m:mr>
                                                      <m:e>
                                                        <m:r>
                                                          <a:rPr lang="en-US" sz="2400" i="1">
                                                            <a:effectLst/>
                                                            <a:ea typeface="Yu Mincho" panose="020B0400000000000000" pitchFamily="18" charset="-128"/>
                                                            <a:cs typeface="Times New Roman" panose="02020603050405020304" pitchFamily="18" charset="0"/>
                                                          </a:rPr>
                                                          <m:t>.50</m:t>
                                                        </m:r>
                                                      </m:e>
                                                    </m:mr>
                                                  </m:m>
                                                </m:e>
                                              </m:mr>
                                              <m:mr>
                                                <m:e>
                                                  <m:r>
                                                    <a:rPr lang="en-US" sz="2400" i="1">
                                                      <a:effectLst/>
                                                      <a:ea typeface="Yu Mincho" panose="020B0400000000000000" pitchFamily="18" charset="-128"/>
                                                      <a:cs typeface="Times New Roman" panose="02020603050405020304" pitchFamily="18" charset="0"/>
                                                    </a:rPr>
                                                    <m:t>1.0</m:t>
                                                  </m:r>
                                                </m:e>
                                              </m:mr>
                                              <m:mr>
                                                <m:e>
                                                  <m:r>
                                                    <a:rPr lang="en-US" sz="2400" i="1">
                                                      <a:effectLst/>
                                                      <a:ea typeface="Yu Mincho" panose="020B0400000000000000" pitchFamily="18" charset="-128"/>
                                                      <a:cs typeface="Times New Roman" panose="02020603050405020304" pitchFamily="18" charset="0"/>
                                                    </a:rPr>
                                                    <m:t>.79</m:t>
                                                  </m:r>
                                                </m:e>
                                              </m:mr>
                                            </m:m>
                                          </m:e>
                                          <m:e>
                                            <m:m>
                                              <m:mPr>
                                                <m:mcs>
                                                  <m:mc>
                                                    <m:mcPr>
                                                      <m:count m:val="1"/>
                                                      <m:mcJc m:val="center"/>
                                                    </m:mcPr>
                                                  </m:mc>
                                                </m:mcs>
                                                <m:ctrlPr>
                                                  <a:rPr lang="en-US" sz="2400" i="1">
                                                    <a:effectLst/>
                                                    <a:ea typeface="Yu Mincho" panose="020B0400000000000000" pitchFamily="18" charset="-128"/>
                                                    <a:cs typeface="Times New Roman" panose="02020603050405020304" pitchFamily="18" charset="0"/>
                                                  </a:rPr>
                                                </m:ctrlPr>
                                              </m:mPr>
                                              <m:mr>
                                                <m:e>
                                                  <m:m>
                                                    <m:mPr>
                                                      <m:mcs>
                                                        <m:mc>
                                                          <m:mcPr>
                                                            <m:count m:val="1"/>
                                                            <m:mcJc m:val="center"/>
                                                          </m:mcPr>
                                                        </m:mc>
                                                      </m:mcs>
                                                      <m:ctrlPr>
                                                        <a:rPr lang="en-US" sz="2400" i="1">
                                                          <a:effectLst/>
                                                          <a:ea typeface="Yu Mincho" panose="020B0400000000000000" pitchFamily="18" charset="-128"/>
                                                          <a:cs typeface="Times New Roman" panose="02020603050405020304" pitchFamily="18" charset="0"/>
                                                        </a:rPr>
                                                      </m:ctrlPr>
                                                    </m:mPr>
                                                    <m:mr>
                                                      <m:e>
                                                        <m:m>
                                                          <m:mPr>
                                                            <m:mcs>
                                                              <m:mc>
                                                                <m:mcPr>
                                                                  <m:count m:val="1"/>
                                                                  <m:mcJc m:val="center"/>
                                                                </m:mcPr>
                                                              </m:mc>
                                                            </m:mcs>
                                                            <m:ctrlPr>
                                                              <a:rPr lang="en-US" sz="2400" i="1">
                                                                <a:effectLst/>
                                                                <a:ea typeface="Yu Mincho" panose="020B0400000000000000" pitchFamily="18" charset="-128"/>
                                                                <a:cs typeface="Times New Roman" panose="02020603050405020304" pitchFamily="18" charset="0"/>
                                                              </a:rPr>
                                                            </m:ctrlPr>
                                                          </m:mPr>
                                                          <m:mr>
                                                            <m:e>
                                                              <m:r>
                                                                <a:rPr lang="en-US" sz="2400" i="1">
                                                                  <a:effectLst/>
                                                                  <a:ea typeface="Yu Mincho" panose="020B0400000000000000" pitchFamily="18" charset="-128"/>
                                                                  <a:cs typeface="Times New Roman" panose="02020603050405020304" pitchFamily="18" charset="0"/>
                                                                </a:rPr>
                                                                <m:t>.01</m:t>
                                                              </m:r>
                                                            </m:e>
                                                          </m:mr>
                                                          <m:mr>
                                                            <m:e>
                                                              <m:r>
                                                                <a:rPr lang="en-US" sz="2400" b="1" i="1">
                                                                  <a:effectLst/>
                                                                  <a:ea typeface="Yu Mincho" panose="020B0400000000000000" pitchFamily="18" charset="-128"/>
                                                                  <a:cs typeface="Times New Roman" panose="02020603050405020304" pitchFamily="18" charset="0"/>
                                                                </a:rPr>
                                                                <m:t>.</m:t>
                                                              </m:r>
                                                              <m:r>
                                                                <a:rPr lang="en-US" sz="2400" b="1" i="1">
                                                                  <a:effectLst/>
                                                                  <a:ea typeface="Yu Mincho" panose="020B0400000000000000" pitchFamily="18" charset="-128"/>
                                                                  <a:cs typeface="Times New Roman" panose="02020603050405020304" pitchFamily="18" charset="0"/>
                                                                </a:rPr>
                                                                <m:t>𝟖𝟓</m:t>
                                                              </m:r>
                                                            </m:e>
                                                          </m:mr>
                                                        </m:m>
                                                      </m:e>
                                                    </m:mr>
                                                    <m:mr>
                                                      <m:e>
                                                        <m:r>
                                                          <a:rPr lang="en-US" sz="2400" i="1">
                                                            <a:effectLst/>
                                                            <a:ea typeface="Yu Mincho" panose="020B0400000000000000" pitchFamily="18" charset="-128"/>
                                                            <a:cs typeface="Times New Roman" panose="02020603050405020304" pitchFamily="18" charset="0"/>
                                                          </a:rPr>
                                                          <m:t>.11</m:t>
                                                        </m:r>
                                                      </m:e>
                                                    </m:mr>
                                                  </m:m>
                                                </m:e>
                                              </m:mr>
                                              <m:mr>
                                                <m:e>
                                                  <m:r>
                                                    <a:rPr lang="en-US" sz="2400" b="1" i="1">
                                                      <a:effectLst/>
                                                      <a:ea typeface="Yu Mincho" panose="020B0400000000000000" pitchFamily="18" charset="-128"/>
                                                      <a:cs typeface="Times New Roman" panose="02020603050405020304" pitchFamily="18" charset="0"/>
                                                    </a:rPr>
                                                    <m:t>.</m:t>
                                                  </m:r>
                                                  <m:r>
                                                    <a:rPr lang="en-US" sz="2400" b="1" i="1">
                                                      <a:effectLst/>
                                                      <a:ea typeface="Yu Mincho" panose="020B0400000000000000" pitchFamily="18" charset="-128"/>
                                                      <a:cs typeface="Times New Roman" panose="02020603050405020304" pitchFamily="18" charset="0"/>
                                                    </a:rPr>
                                                    <m:t>𝟕𝟗</m:t>
                                                  </m:r>
                                                </m:e>
                                              </m:mr>
                                              <m:mr>
                                                <m:e>
                                                  <m:r>
                                                    <a:rPr lang="en-US" sz="2400" i="1">
                                                      <a:effectLst/>
                                                      <a:ea typeface="Yu Mincho" panose="020B0400000000000000" pitchFamily="18" charset="-128"/>
                                                      <a:cs typeface="Times New Roman" panose="02020603050405020304" pitchFamily="18" charset="0"/>
                                                    </a:rPr>
                                                    <m:t>1.0</m:t>
                                                  </m:r>
                                                </m:e>
                                              </m:mr>
                                            </m:m>
                                          </m:e>
                                        </m:mr>
                                      </m:m>
                                    </m:e>
                                  </m:mr>
                                </m:m>
                              </m:e>
                            </m:mr>
                          </m:m>
                        </m:e>
                      </m:d>
                    </m:oMath>
                  </m:oMathPara>
                </a14:m>
                <a:endParaRPr lang="vi-VN" sz="2400" dirty="0"/>
              </a:p>
              <a:p>
                <a:r>
                  <a:rPr lang="en-US" sz="2400" dirty="0" err="1">
                    <a:effectLst/>
                    <a:ea typeface="Yu Mincho" panose="020B0400000000000000" pitchFamily="18" charset="-128"/>
                    <a:cs typeface="Times New Roman" panose="02020603050405020304" pitchFamily="18" charset="0"/>
                  </a:rPr>
                  <a:t>Với</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các</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biến</a:t>
                </a:r>
                <a:r>
                  <a:rPr lang="en-US" sz="2400" dirty="0">
                    <a:effectLst/>
                    <a:ea typeface="Yu Mincho" panose="020B0400000000000000" pitchFamily="18" charset="-128"/>
                    <a:cs typeface="Times New Roman" panose="02020603050405020304" pitchFamily="18" charset="0"/>
                  </a:rPr>
                  <a:t> 1, 2, 3, 4, 5 </a:t>
                </a:r>
                <a:r>
                  <a:rPr lang="en-US" sz="2400" dirty="0" err="1">
                    <a:effectLst/>
                    <a:ea typeface="Yu Mincho" panose="020B0400000000000000" pitchFamily="18" charset="-128"/>
                    <a:cs typeface="Times New Roman" panose="02020603050405020304" pitchFamily="18" charset="0"/>
                  </a:rPr>
                  <a:t>lần</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lượt</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là</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các</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tiêu</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chí</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Mùi</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vị</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Giá</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cả</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phải</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chăng</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Hương</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vị</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Sự</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thích</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hợp</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để</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ăn</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vặt</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và</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Cung</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cấp</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nhiều</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năng</a:t>
                </a:r>
                <a:r>
                  <a:rPr lang="en-US" sz="2400" dirty="0">
                    <a:effectLst/>
                    <a:ea typeface="Yu Mincho" panose="020B0400000000000000" pitchFamily="18" charset="-128"/>
                    <a:cs typeface="Times New Roman" panose="02020603050405020304" pitchFamily="18" charset="0"/>
                  </a:rPr>
                  <a:t> </a:t>
                </a:r>
                <a:r>
                  <a:rPr lang="en-US" sz="2400" dirty="0" err="1">
                    <a:effectLst/>
                    <a:ea typeface="Yu Mincho" panose="020B0400000000000000" pitchFamily="18" charset="-128"/>
                    <a:cs typeface="Times New Roman" panose="02020603050405020304" pitchFamily="18" charset="0"/>
                  </a:rPr>
                  <a:t>lượng</a:t>
                </a:r>
                <a:r>
                  <a:rPr lang="en-US" sz="2400" dirty="0">
                    <a:effectLst/>
                    <a:ea typeface="Yu Mincho" panose="020B0400000000000000" pitchFamily="18" charset="-128"/>
                    <a:cs typeface="Times New Roman" panose="02020603050405020304" pitchFamily="18" charset="0"/>
                  </a:rPr>
                  <a:t>.</a:t>
                </a:r>
                <a:endParaRPr lang="en-US" sz="2400" dirty="0">
                  <a:effectLst/>
                  <a:ea typeface="Calibri" panose="020F0502020204030204" pitchFamily="34"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CC20EFDD-0E82-4947-A728-F2916EAD2B6D}"/>
                  </a:ext>
                </a:extLst>
              </p:cNvPr>
              <p:cNvSpPr txBox="1">
                <a:spLocks noRot="1" noChangeAspect="1" noMove="1" noResize="1" noEditPoints="1" noAdjustHandles="1" noChangeArrowheads="1" noChangeShapeType="1" noTextEdit="1"/>
              </p:cNvSpPr>
              <p:nvPr/>
            </p:nvSpPr>
            <p:spPr>
              <a:xfrm>
                <a:off x="1054826" y="1226506"/>
                <a:ext cx="10343606" cy="4404988"/>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Phân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tích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thành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phần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chính</a:t>
            </a:r>
            <a:r>
              <a:rPr lang="en-US" sz="2800" dirty="0">
                <a:solidFill>
                  <a:schemeClr val="accent1"/>
                </a:solidFill>
                <a:latin typeface="Arial" panose="020B0604020202020204" pitchFamily="34" charset="0"/>
                <a:cs typeface="Arial" panose="020B0604020202020204" pitchFamily="34" charset="0"/>
              </a:rPr>
              <a:t> (PCA)</a:t>
            </a:r>
          </a:p>
        </p:txBody>
      </p:sp>
    </p:spTree>
    <p:extLst>
      <p:ext uri="{BB962C8B-B14F-4D97-AF65-F5344CB8AC3E}">
        <p14:creationId xmlns:p14="http://schemas.microsoft.com/office/powerpoint/2010/main" val="3411374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23</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C20EFDD-0E82-4947-A728-F2916EAD2B6D}"/>
                  </a:ext>
                </a:extLst>
              </p:cNvPr>
              <p:cNvSpPr txBox="1"/>
              <p:nvPr/>
            </p:nvSpPr>
            <p:spPr>
              <a:xfrm>
                <a:off x="836023" y="1226506"/>
                <a:ext cx="10562409" cy="4151970"/>
              </a:xfrm>
              <a:prstGeom prst="rect">
                <a:avLst/>
              </a:prstGeom>
              <a:solidFill>
                <a:schemeClr val="accent6">
                  <a:lumMod val="40000"/>
                  <a:lumOff val="60000"/>
                </a:schemeClr>
              </a:solidFill>
              <a:effectLst>
                <a:outerShdw blurRad="50800" dist="38100" dir="5400000" algn="t" rotWithShape="0">
                  <a:prstClr val="black">
                    <a:alpha val="40000"/>
                  </a:prstClr>
                </a:outerShdw>
              </a:effectLst>
            </p:spPr>
            <p:txBody>
              <a:bodyPr wrap="square" rtlCol="0">
                <a:spAutoFit/>
              </a:bodyPr>
              <a:lstStyle/>
              <a:p>
                <a:pPr marL="0" marR="0">
                  <a:lnSpc>
                    <a:spcPct val="107000"/>
                  </a:lnSpc>
                  <a:spcBef>
                    <a:spcPts val="0"/>
                  </a:spcBef>
                  <a:spcAft>
                    <a:spcPts val="800"/>
                  </a:spcAft>
                </a:pPr>
                <a:r>
                  <a:rPr lang="en-US" sz="2400" dirty="0" err="1">
                    <a:effectLst/>
                    <a:latin typeface="Arial" panose="020B0604020202020204" pitchFamily="34" charset="0"/>
                    <a:ea typeface="Calibri" panose="020F0502020204030204" pitchFamily="34" charset="0"/>
                    <a:cs typeface="Arial" panose="020B0604020202020204" pitchFamily="34" charset="0"/>
                  </a:rPr>
                  <a:t>Giải</a:t>
                </a:r>
                <a:r>
                  <a:rPr lang="en-US" sz="2400" dirty="0">
                    <a:effectLst/>
                    <a:latin typeface="Arial" panose="020B0604020202020204" pitchFamily="34" charset="0"/>
                    <a:ea typeface="Calibri" panose="020F0502020204030204" pitchFamily="34" charset="0"/>
                    <a:cs typeface="Arial" panose="020B0604020202020204" pitchFamily="34" charset="0"/>
                  </a:rPr>
                  <a:t>:</a:t>
                </a:r>
                <a:br>
                  <a:rPr lang="en-US" sz="2400" dirty="0">
                    <a:effectLst/>
                    <a:latin typeface="Arial" panose="020B0604020202020204" pitchFamily="34" charset="0"/>
                    <a:ea typeface="Calibri" panose="020F0502020204030204" pitchFamily="34" charset="0"/>
                    <a:cs typeface="Arial" panose="020B0604020202020204" pitchFamily="34" charset="0"/>
                  </a:rPr>
                </a:br>
                <a:r>
                  <a:rPr lang="en-US" sz="2400" dirty="0" err="1">
                    <a:effectLst/>
                    <a:latin typeface="Arial" panose="020B0604020202020204" pitchFamily="34" charset="0"/>
                    <a:ea typeface="Calibri" panose="020F0502020204030204" pitchFamily="34" charset="0"/>
                    <a:cs typeface="Arial" panose="020B0604020202020204" pitchFamily="34" charset="0"/>
                  </a:rPr>
                  <a:t>Nhận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thấy</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biến</a:t>
                </a:r>
                <a:r>
                  <a:rPr lang="en-US" sz="2400" dirty="0">
                    <a:effectLst/>
                    <a:latin typeface="Arial" panose="020B0604020202020204" pitchFamily="34" charset="0"/>
                    <a:ea typeface="Calibri" panose="020F0502020204030204" pitchFamily="34" charset="0"/>
                    <a:cs typeface="Arial" panose="020B0604020202020204" pitchFamily="34" charset="0"/>
                  </a:rPr>
                  <a:t> 1 </a:t>
                </a:r>
                <a:r>
                  <a:rPr lang="en-US" sz="2400" dirty="0" err="1">
                    <a:effectLst/>
                    <a:latin typeface="Arial" panose="020B0604020202020204" pitchFamily="34" charset="0"/>
                    <a:ea typeface="Calibri" panose="020F0502020204030204" pitchFamily="34" charset="0"/>
                    <a:cs typeface="Arial" panose="020B0604020202020204" pitchFamily="34" charset="0"/>
                  </a:rPr>
                  <a:t>và</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biến</a:t>
                </a:r>
                <a:r>
                  <a:rPr lang="en-US" sz="2400" dirty="0">
                    <a:effectLst/>
                    <a:latin typeface="Arial" panose="020B0604020202020204" pitchFamily="34" charset="0"/>
                    <a:ea typeface="Calibri" panose="020F0502020204030204" pitchFamily="34" charset="0"/>
                    <a:cs typeface="Arial" panose="020B0604020202020204" pitchFamily="34" charset="0"/>
                  </a:rPr>
                  <a:t> 3, </a:t>
                </a:r>
                <a:r>
                  <a:rPr lang="en-US" sz="2400" dirty="0" err="1">
                    <a:effectLst/>
                    <a:latin typeface="Arial" panose="020B0604020202020204" pitchFamily="34" charset="0"/>
                    <a:ea typeface="Calibri" panose="020F0502020204030204" pitchFamily="34" charset="0"/>
                    <a:cs typeface="Arial" panose="020B0604020202020204" pitchFamily="34" charset="0"/>
                  </a:rPr>
                  <a:t>biến</a:t>
                </a:r>
                <a:r>
                  <a:rPr lang="en-US" sz="2400" dirty="0">
                    <a:effectLst/>
                    <a:latin typeface="Arial" panose="020B0604020202020204" pitchFamily="34" charset="0"/>
                    <a:ea typeface="Calibri" panose="020F0502020204030204" pitchFamily="34" charset="0"/>
                    <a:cs typeface="Arial" panose="020B0604020202020204" pitchFamily="34" charset="0"/>
                  </a:rPr>
                  <a:t> 2 </a:t>
                </a:r>
                <a:r>
                  <a:rPr lang="en-US" sz="2400" dirty="0" err="1">
                    <a:effectLst/>
                    <a:latin typeface="Arial" panose="020B0604020202020204" pitchFamily="34" charset="0"/>
                    <a:ea typeface="Calibri" panose="020F0502020204030204" pitchFamily="34" charset="0"/>
                    <a:cs typeface="Arial" panose="020B0604020202020204" pitchFamily="34" charset="0"/>
                  </a:rPr>
                  <a:t>và</a:t>
                </a:r>
                <a:r>
                  <a:rPr lang="en-US" sz="2400" dirty="0">
                    <a:effectLst/>
                    <a:latin typeface="Arial" panose="020B0604020202020204" pitchFamily="34" charset="0"/>
                    <a:ea typeface="Calibri" panose="020F0502020204030204" pitchFamily="34" charset="0"/>
                    <a:cs typeface="Arial" panose="020B0604020202020204" pitchFamily="34" charset="0"/>
                  </a:rPr>
                  <a:t> 5, </a:t>
                </a:r>
                <a:r>
                  <a:rPr lang="en-US" sz="2400" dirty="0" err="1">
                    <a:effectLst/>
                    <a:latin typeface="Arial" panose="020B0604020202020204" pitchFamily="34" charset="0"/>
                    <a:ea typeface="Calibri" panose="020F0502020204030204" pitchFamily="34" charset="0"/>
                    <a:cs typeface="Arial" panose="020B0604020202020204" pitchFamily="34" charset="0"/>
                  </a:rPr>
                  <a:t>là</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cặp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biến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có</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mối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tương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quan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lớn</a:t>
                </a:r>
                <a:r>
                  <a:rPr lang="en-US" sz="2400" dirty="0">
                    <a:effectLst/>
                    <a:latin typeface="Arial" panose="020B0604020202020204" pitchFamily="34" charset="0"/>
                    <a:ea typeface="Calibri" panose="020F0502020204030204" pitchFamily="34" charset="0"/>
                    <a:cs typeface="Arial" panose="020B0604020202020204" pitchFamily="34" charset="0"/>
                  </a:rPr>
                  <a:t>. Ta </a:t>
                </a:r>
                <a:r>
                  <a:rPr lang="en-US" sz="2400" dirty="0" err="1">
                    <a:effectLst/>
                    <a:latin typeface="Arial" panose="020B0604020202020204" pitchFamily="34" charset="0"/>
                    <a:ea typeface="Calibri" panose="020F0502020204030204" pitchFamily="34" charset="0"/>
                    <a:cs typeface="Arial" panose="020B0604020202020204" pitchFamily="34" charset="0"/>
                  </a:rPr>
                  <a:t>gọi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là</a:t>
                </a:r>
                <a:r>
                  <a:rPr lang="en-US" sz="2400" dirty="0">
                    <a:effectLst/>
                    <a:latin typeface="Arial" panose="020B0604020202020204" pitchFamily="34" charset="0"/>
                    <a:ea typeface="Calibri" panose="020F0502020204030204" pitchFamily="34" charset="0"/>
                    <a:cs typeface="Arial" panose="020B0604020202020204" pitchFamily="34" charset="0"/>
                  </a:rPr>
                  <a:t> 2 </a:t>
                </a:r>
                <a:r>
                  <a:rPr lang="en-US" sz="2400" dirty="0" err="1">
                    <a:effectLst/>
                    <a:latin typeface="Arial" panose="020B0604020202020204" pitchFamily="34" charset="0"/>
                    <a:ea typeface="Calibri" panose="020F0502020204030204" pitchFamily="34" charset="0"/>
                    <a:cs typeface="Arial" panose="020B0604020202020204" pitchFamily="34" charset="0"/>
                  </a:rPr>
                  <a:t>cặp</a:t>
                </a:r>
                <a:r>
                  <a:rPr lang="en-US" sz="2400" dirty="0">
                    <a:effectLst/>
                    <a:latin typeface="Arial" panose="020B0604020202020204" pitchFamily="34" charset="0"/>
                    <a:ea typeface="Calibri" panose="020F0502020204030204" pitchFamily="34" charset="0"/>
                    <a:cs typeface="Arial" panose="020B0604020202020204" pitchFamily="34" charset="0"/>
                  </a:rPr>
                  <a:t> (1,3) </a:t>
                </a:r>
                <a:r>
                  <a:rPr lang="en-US" sz="2400" dirty="0" err="1">
                    <a:effectLst/>
                    <a:latin typeface="Arial" panose="020B0604020202020204" pitchFamily="34" charset="0"/>
                    <a:ea typeface="Calibri" panose="020F0502020204030204" pitchFamily="34" charset="0"/>
                    <a:cs typeface="Arial" panose="020B0604020202020204" pitchFamily="34" charset="0"/>
                  </a:rPr>
                  <a:t>và</a:t>
                </a:r>
                <a:r>
                  <a:rPr lang="en-US" sz="2400" dirty="0">
                    <a:effectLst/>
                    <a:latin typeface="Arial" panose="020B0604020202020204" pitchFamily="34" charset="0"/>
                    <a:ea typeface="Calibri" panose="020F0502020204030204" pitchFamily="34" charset="0"/>
                    <a:cs typeface="Arial" panose="020B0604020202020204" pitchFamily="34" charset="0"/>
                  </a:rPr>
                  <a:t> (2,5).</a:t>
                </a:r>
                <a:br>
                  <a:rPr lang="en-US" sz="2400" dirty="0">
                    <a:effectLst/>
                    <a:latin typeface="Arial" panose="020B0604020202020204" pitchFamily="34" charset="0"/>
                    <a:ea typeface="Calibri" panose="020F0502020204030204" pitchFamily="34" charset="0"/>
                    <a:cs typeface="Arial" panose="020B0604020202020204" pitchFamily="34" charset="0"/>
                  </a:rPr>
                </a:br>
                <a:r>
                  <a:rPr lang="en-US" sz="2400" dirty="0" err="1">
                    <a:effectLst/>
                    <a:latin typeface="Arial" panose="020B0604020202020204" pitchFamily="34" charset="0"/>
                    <a:ea typeface="Calibri" panose="020F0502020204030204" pitchFamily="34" charset="0"/>
                    <a:cs typeface="Arial" panose="020B0604020202020204" pitchFamily="34" charset="0"/>
                  </a:rPr>
                  <a:t>Biến</a:t>
                </a:r>
                <a:r>
                  <a:rPr lang="en-US" sz="2400" dirty="0">
                    <a:effectLst/>
                    <a:latin typeface="Arial" panose="020B0604020202020204" pitchFamily="34" charset="0"/>
                    <a:ea typeface="Calibri" panose="020F0502020204030204" pitchFamily="34" charset="0"/>
                    <a:cs typeface="Arial" panose="020B0604020202020204" pitchFamily="34" charset="0"/>
                  </a:rPr>
                  <a:t> 4 </a:t>
                </a:r>
                <a:r>
                  <a:rPr lang="en-US" sz="2400" dirty="0" err="1">
                    <a:effectLst/>
                    <a:latin typeface="Arial" panose="020B0604020202020204" pitchFamily="34" charset="0"/>
                    <a:ea typeface="Calibri" panose="020F0502020204030204" pitchFamily="34" charset="0"/>
                    <a:cs typeface="Arial" panose="020B0604020202020204" pitchFamily="34" charset="0"/>
                  </a:rPr>
                  <a:t>có</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mối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tương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quan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lớn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với</a:t>
                </a:r>
                <a:r>
                  <a:rPr lang="en-US" sz="2400" dirty="0">
                    <a:effectLst/>
                    <a:latin typeface="Arial" panose="020B0604020202020204" pitchFamily="34" charset="0"/>
                    <a:ea typeface="Calibri" panose="020F0502020204030204" pitchFamily="34" charset="0"/>
                    <a:cs typeface="Arial" panose="020B0604020202020204" pitchFamily="34" charset="0"/>
                  </a:rPr>
                  <a:t> (2,5) </a:t>
                </a:r>
                <a:r>
                  <a:rPr lang="en-US" sz="2400" dirty="0" err="1">
                    <a:effectLst/>
                    <a:latin typeface="Arial" panose="020B0604020202020204" pitchFamily="34" charset="0"/>
                    <a:ea typeface="Calibri" panose="020F0502020204030204" pitchFamily="34" charset="0"/>
                    <a:cs typeface="Arial" panose="020B0604020202020204" pitchFamily="34" charset="0"/>
                  </a:rPr>
                  <a:t>hơn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là</a:t>
                </a:r>
                <a:r>
                  <a:rPr lang="en-US" sz="2400" dirty="0">
                    <a:effectLst/>
                    <a:latin typeface="Arial" panose="020B0604020202020204" pitchFamily="34" charset="0"/>
                    <a:ea typeface="Calibri" panose="020F0502020204030204" pitchFamily="34" charset="0"/>
                    <a:cs typeface="Arial" panose="020B0604020202020204" pitchFamily="34" charset="0"/>
                  </a:rPr>
                  <a:t> (1,3).</a:t>
                </a:r>
                <a:br>
                  <a:rPr lang="en-US" sz="2400" dirty="0">
                    <a:effectLst/>
                    <a:latin typeface="Arial" panose="020B0604020202020204" pitchFamily="34" charset="0"/>
                    <a:ea typeface="Calibri" panose="020F0502020204030204" pitchFamily="34" charset="0"/>
                    <a:cs typeface="Arial" panose="020B0604020202020204" pitchFamily="34" charset="0"/>
                  </a:rPr>
                </a:br>
                <a:r>
                  <a:rPr lang="en-US" sz="2400" dirty="0">
                    <a:latin typeface="Arial" panose="020B0604020202020204" pitchFamily="34" charset="0"/>
                    <a:ea typeface="Calibri" panose="020F0502020204030204" pitchFamily="34" charset="0"/>
                    <a:cs typeface="Arial" panose="020B0604020202020204" pitchFamily="34" charset="0"/>
                  </a:rPr>
                  <a:t>=&gt; </a:t>
                </a:r>
                <a:r>
                  <a:rPr lang="en-US" sz="2400" dirty="0" err="1">
                    <a:latin typeface="Arial" panose="020B0604020202020204" pitchFamily="34" charset="0"/>
                    <a:ea typeface="Calibri" panose="020F0502020204030204" pitchFamily="34" charset="0"/>
                    <a:cs typeface="Arial" panose="020B0604020202020204" pitchFamily="34" charset="0"/>
                  </a:rPr>
                  <a:t>Có</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thể</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có</a:t>
                </a:r>
                <a:r>
                  <a:rPr lang="en-US" sz="2400" dirty="0">
                    <a:latin typeface="Arial" panose="020B0604020202020204" pitchFamily="34" charset="0"/>
                    <a:ea typeface="Calibri" panose="020F0502020204030204" pitchFamily="34" charset="0"/>
                    <a:cs typeface="Arial" panose="020B0604020202020204" pitchFamily="34" charset="0"/>
                  </a:rPr>
                  <a:t> 2 </a:t>
                </a:r>
                <a:r>
                  <a:rPr lang="en-US" sz="2400" dirty="0" err="1">
                    <a:latin typeface="Arial" panose="020B0604020202020204" pitchFamily="34" charset="0"/>
                    <a:ea typeface="Calibri" panose="020F0502020204030204" pitchFamily="34" charset="0"/>
                    <a:cs typeface="Arial" panose="020B0604020202020204" pitchFamily="34" charset="0"/>
                  </a:rPr>
                  <a:t>nhân</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tố</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chung</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theo</a:t>
                </a:r>
                <a:r>
                  <a:rPr lang="en-US" sz="2400" dirty="0">
                    <a:latin typeface="Arial" panose="020B0604020202020204" pitchFamily="34" charset="0"/>
                    <a:ea typeface="Calibri" panose="020F0502020204030204" pitchFamily="34" charset="0"/>
                    <a:cs typeface="Arial" panose="020B0604020202020204" pitchFamily="34" charset="0"/>
                  </a:rPr>
                  <a:t> (1,3) </a:t>
                </a:r>
                <a:r>
                  <a:rPr lang="en-US" sz="2400" dirty="0" err="1">
                    <a:latin typeface="Arial" panose="020B0604020202020204" pitchFamily="34" charset="0"/>
                    <a:ea typeface="Calibri" panose="020F0502020204030204" pitchFamily="34" charset="0"/>
                    <a:cs typeface="Arial" panose="020B0604020202020204" pitchFamily="34" charset="0"/>
                  </a:rPr>
                  <a:t>và</a:t>
                </a:r>
                <a:r>
                  <a:rPr lang="en-US" sz="2400" dirty="0">
                    <a:latin typeface="Arial" panose="020B0604020202020204" pitchFamily="34" charset="0"/>
                    <a:ea typeface="Calibri" panose="020F0502020204030204" pitchFamily="34" charset="0"/>
                    <a:cs typeface="Arial" panose="020B0604020202020204" pitchFamily="34" charset="0"/>
                  </a:rPr>
                  <a:t> (2,4,5).</a:t>
                </a:r>
              </a:p>
              <a:p>
                <a:pPr marL="0" marR="0">
                  <a:lnSpc>
                    <a:spcPct val="107000"/>
                  </a:lnSpc>
                  <a:spcBef>
                    <a:spcPts val="0"/>
                  </a:spcBef>
                  <a:spcAft>
                    <a:spcPts val="800"/>
                  </a:spcAft>
                </a:pPr>
                <a:br>
                  <a:rPr lang="en-US" sz="2400" dirty="0">
                    <a:latin typeface="Arial" panose="020B0604020202020204" pitchFamily="34" charset="0"/>
                    <a:ea typeface="Calibri" panose="020F0502020204030204" pitchFamily="34" charset="0"/>
                    <a:cs typeface="Arial" panose="020B0604020202020204" pitchFamily="34" charset="0"/>
                  </a:rPr>
                </a:br>
                <a:r>
                  <a:rPr lang="en-US" sz="2400" dirty="0">
                    <a:effectLst/>
                    <a:latin typeface="Arial" panose="020B0604020202020204" pitchFamily="34" charset="0"/>
                    <a:ea typeface="Yu Mincho" panose="02020400000000000000" pitchFamily="18" charset="-128"/>
                    <a:cs typeface="Arial" panose="020B0604020202020204" pitchFamily="34" charset="0"/>
                  </a:rPr>
                  <a:t>Hai </a:t>
                </a:r>
                <a:r>
                  <a:rPr lang="en-US" sz="2400" dirty="0" err="1">
                    <a:effectLst/>
                    <a:latin typeface="Arial" panose="020B0604020202020204" pitchFamily="34" charset="0"/>
                    <a:ea typeface="Yu Mincho" panose="02020400000000000000" pitchFamily="18" charset="-128"/>
                    <a:cs typeface="Arial" panose="020B0604020202020204" pitchFamily="34" charset="0"/>
                  </a:rPr>
                  <a:t>trị</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riêng</a:t>
                </a:r>
                <a:r>
                  <a:rPr lang="en-US" sz="2400" dirty="0">
                    <a:effectLst/>
                    <a:latin typeface="Arial" panose="020B0604020202020204" pitchFamily="34" charset="0"/>
                    <a:ea typeface="Yu Mincho" panose="02020400000000000000" pitchFamily="18" charset="-128"/>
                    <a:cs typeface="Arial" panose="020B0604020202020204" pitchFamily="34" charset="0"/>
                  </a:rPr>
                  <a:t> </a:t>
                </a:r>
                <a14:m>
                  <m:oMath xmlns:m="http://schemas.openxmlformats.org/officeDocument/2006/math">
                    <m:sSub>
                      <m:sSubPr>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sSubPr>
                      <m:e>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𝜆</m:t>
                            </m:r>
                          </m:e>
                        </m:acc>
                      </m:e>
                      <m:sub>
                        <m:r>
                          <a:rPr lang="en-US" sz="2400" i="1">
                            <a:effectLst/>
                            <a:latin typeface="Cambria Math" panose="02040503050406030204" pitchFamily="18" charset="0"/>
                            <a:ea typeface="Yu Mincho" panose="02020400000000000000" pitchFamily="18" charset="-128"/>
                            <a:cs typeface="Times New Roman" panose="02020603050405020304" pitchFamily="18" charset="0"/>
                          </a:rPr>
                          <m:t>1</m:t>
                        </m:r>
                      </m:sub>
                    </m:sSub>
                    <m:r>
                      <a:rPr lang="en-US" sz="2400" i="1">
                        <a:effectLst/>
                        <a:latin typeface="Cambria Math" panose="02040503050406030204" pitchFamily="18" charset="0"/>
                        <a:ea typeface="Yu Mincho" panose="02020400000000000000" pitchFamily="18" charset="-128"/>
                        <a:cs typeface="Times New Roman" panose="02020603050405020304" pitchFamily="18" charset="0"/>
                      </a:rPr>
                      <m:t>=2.85</m:t>
                    </m:r>
                  </m:oMath>
                </a14:m>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và</a:t>
                </a:r>
                <a:r>
                  <a:rPr lang="en-US" sz="2400" dirty="0">
                    <a:effectLst/>
                    <a:latin typeface="Arial" panose="020B0604020202020204" pitchFamily="34" charset="0"/>
                    <a:ea typeface="Yu Mincho" panose="02020400000000000000" pitchFamily="18" charset="-128"/>
                    <a:cs typeface="Arial" panose="020B0604020202020204" pitchFamily="34" charset="0"/>
                  </a:rPr>
                  <a:t> </a:t>
                </a:r>
                <a14:m>
                  <m:oMath xmlns:m="http://schemas.openxmlformats.org/officeDocument/2006/math">
                    <m:sSub>
                      <m:sSubPr>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sSubPr>
                      <m:e>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𝜆</m:t>
                            </m:r>
                          </m:e>
                        </m:acc>
                      </m:e>
                      <m:sub>
                        <m:r>
                          <a:rPr lang="en-US" sz="2400" i="1">
                            <a:effectLst/>
                            <a:latin typeface="Cambria Math" panose="02040503050406030204" pitchFamily="18" charset="0"/>
                            <a:ea typeface="Yu Mincho" panose="02020400000000000000" pitchFamily="18" charset="-128"/>
                            <a:cs typeface="Times New Roman" panose="02020603050405020304" pitchFamily="18" charset="0"/>
                          </a:rPr>
                          <m:t>2</m:t>
                        </m:r>
                      </m:sub>
                    </m:sSub>
                    <m:r>
                      <a:rPr lang="en-US" sz="2400" i="1">
                        <a:effectLst/>
                        <a:latin typeface="Cambria Math" panose="02040503050406030204" pitchFamily="18" charset="0"/>
                        <a:ea typeface="Yu Mincho" panose="02020400000000000000" pitchFamily="18" charset="-128"/>
                        <a:cs typeface="Times New Roman" panose="02020603050405020304" pitchFamily="18" charset="0"/>
                      </a:rPr>
                      <m:t>=1.81</m:t>
                    </m:r>
                  </m:oMath>
                </a14:m>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của</a:t>
                </a:r>
                <a:r>
                  <a:rPr lang="en-US" sz="2400" dirty="0">
                    <a:effectLst/>
                    <a:latin typeface="Arial" panose="020B0604020202020204" pitchFamily="34" charset="0"/>
                    <a:ea typeface="Yu Mincho" panose="02020400000000000000" pitchFamily="18" charset="-128"/>
                    <a:cs typeface="Arial" panose="020B0604020202020204" pitchFamily="34" charset="0"/>
                  </a:rPr>
                  <a:t> </a:t>
                </a:r>
                <a14:m>
                  <m:oMath xmlns:m="http://schemas.openxmlformats.org/officeDocument/2006/math">
                    <m:r>
                      <a:rPr lang="en-US" sz="2400" b="1" i="1">
                        <a:effectLst/>
                        <a:latin typeface="Cambria Math" panose="02040503050406030204" pitchFamily="18" charset="0"/>
                        <a:ea typeface="Yu Mincho" panose="02020400000000000000" pitchFamily="18" charset="-128"/>
                        <a:cs typeface="Times New Roman" panose="02020603050405020304" pitchFamily="18" charset="0"/>
                      </a:rPr>
                      <m:t>𝑹</m:t>
                    </m:r>
                  </m:oMath>
                </a14:m>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là</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các</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trị</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riêng</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duy</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nhất</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lớn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hơn</a:t>
                </a:r>
                <a:r>
                  <a:rPr lang="en-US" sz="2400" dirty="0">
                    <a:effectLst/>
                    <a:latin typeface="Arial" panose="020B0604020202020204" pitchFamily="34" charset="0"/>
                    <a:ea typeface="Yu Mincho" panose="02020400000000000000" pitchFamily="18" charset="-128"/>
                    <a:cs typeface="Arial" panose="020B0604020202020204" pitchFamily="34" charset="0"/>
                  </a:rPr>
                  <a:t> 1.</a:t>
                </a:r>
                <a:r>
                  <a:rPr lang="en-US" sz="2400" dirty="0">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Hơn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nữa</a:t>
                </a:r>
                <a:r>
                  <a:rPr lang="en-US" sz="2400" dirty="0">
                    <a:effectLst/>
                    <a:latin typeface="Arial" panose="020B0604020202020204" pitchFamily="34" charset="0"/>
                    <a:ea typeface="Yu Mincho" panose="02020400000000000000" pitchFamily="18" charset="-128"/>
                    <a:cs typeface="Arial" panose="020B0604020202020204" pitchFamily="34" charset="0"/>
                  </a:rPr>
                  <a:t>, </a:t>
                </a:r>
                <a14:m>
                  <m:oMath xmlns:m="http://schemas.openxmlformats.org/officeDocument/2006/math">
                    <m:r>
                      <a:rPr lang="en-US" sz="2400" i="1">
                        <a:effectLst/>
                        <a:latin typeface="Cambria Math" panose="02040503050406030204" pitchFamily="18" charset="0"/>
                        <a:ea typeface="Yu Mincho" panose="02020400000000000000" pitchFamily="18" charset="-128"/>
                        <a:cs typeface="Times New Roman" panose="02020603050405020304" pitchFamily="18" charset="0"/>
                      </a:rPr>
                      <m:t>𝑚</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=2</m:t>
                    </m:r>
                  </m:oMath>
                </a14:m>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nhân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tố</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chung</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chiếm</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tỉ</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lệ</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tích</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luỹ</a:t>
                </a:r>
                <a:r>
                  <a:rPr lang="en-US" sz="2400" dirty="0">
                    <a:latin typeface="Arial" panose="020B0604020202020204" pitchFamily="34" charset="0"/>
                    <a:ea typeface="Yu Mincho" panose="02020400000000000000" pitchFamily="18" charset="-128"/>
                    <a:cs typeface="Arial" panose="020B0604020202020204" pitchFamily="34" charset="0"/>
                  </a:rPr>
                  <a:t> </a:t>
                </a:r>
                <a14:m>
                  <m:oMath xmlns:m="http://schemas.openxmlformats.org/officeDocument/2006/math">
                    <m:f>
                      <m:fPr>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sSubPr>
                          <m:e>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𝜆</m:t>
                                </m:r>
                              </m:e>
                            </m:acc>
                          </m:e>
                          <m:sub>
                            <m:r>
                              <a:rPr lang="en-US" sz="2400" i="1">
                                <a:effectLst/>
                                <a:latin typeface="Cambria Math" panose="02040503050406030204" pitchFamily="18" charset="0"/>
                                <a:ea typeface="Yu Mincho" panose="02020400000000000000" pitchFamily="18" charset="-128"/>
                                <a:cs typeface="Times New Roman" panose="02020603050405020304" pitchFamily="18" charset="0"/>
                              </a:rPr>
                              <m:t>1</m:t>
                            </m:r>
                          </m:sub>
                        </m:sSub>
                        <m:r>
                          <a:rPr lang="en-US" sz="2400" i="1">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sSubPr>
                          <m:e>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𝜆</m:t>
                                </m:r>
                              </m:e>
                            </m:acc>
                          </m:e>
                          <m:sub>
                            <m:r>
                              <a:rPr lang="en-US" sz="2400" i="1">
                                <a:effectLst/>
                                <a:latin typeface="Cambria Math" panose="02040503050406030204" pitchFamily="18" charset="0"/>
                                <a:ea typeface="Yu Mincho" panose="02020400000000000000" pitchFamily="18" charset="-128"/>
                                <a:cs typeface="Times New Roman" panose="02020603050405020304" pitchFamily="18" charset="0"/>
                              </a:rPr>
                              <m:t>2</m:t>
                            </m:r>
                          </m:sub>
                        </m:sSub>
                      </m:num>
                      <m:den>
                        <m:r>
                          <a:rPr lang="en-US" sz="2400" i="1">
                            <a:effectLst/>
                            <a:latin typeface="Cambria Math" panose="02040503050406030204" pitchFamily="18" charset="0"/>
                            <a:ea typeface="Yu Mincho" panose="02020400000000000000" pitchFamily="18" charset="-128"/>
                            <a:cs typeface="Times New Roman" panose="02020603050405020304" pitchFamily="18" charset="0"/>
                          </a:rPr>
                          <m:t>𝑝</m:t>
                        </m:r>
                      </m:den>
                    </m:f>
                    <m:r>
                      <a:rPr lang="en-US" sz="2400" i="1">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fPr>
                      <m:num>
                        <m:r>
                          <a:rPr lang="en-US" sz="2400" i="1">
                            <a:effectLst/>
                            <a:latin typeface="Cambria Math" panose="02040503050406030204" pitchFamily="18" charset="0"/>
                            <a:ea typeface="Yu Mincho" panose="02020400000000000000" pitchFamily="18" charset="-128"/>
                            <a:cs typeface="Times New Roman" panose="02020603050405020304" pitchFamily="18" charset="0"/>
                          </a:rPr>
                          <m:t>2.85+1.81</m:t>
                        </m:r>
                      </m:num>
                      <m:den>
                        <m:r>
                          <a:rPr lang="en-US" sz="2400" i="1">
                            <a:effectLst/>
                            <a:latin typeface="Cambria Math" panose="02040503050406030204" pitchFamily="18" charset="0"/>
                            <a:ea typeface="Yu Mincho" panose="02020400000000000000" pitchFamily="18" charset="-128"/>
                            <a:cs typeface="Times New Roman" panose="02020603050405020304" pitchFamily="18" charset="0"/>
                          </a:rPr>
                          <m:t>5</m:t>
                        </m:r>
                      </m:den>
                    </m:f>
                    <m:r>
                      <a:rPr lang="en-US" sz="2400" i="1">
                        <a:effectLst/>
                        <a:latin typeface="Cambria Math" panose="02040503050406030204" pitchFamily="18" charset="0"/>
                        <a:ea typeface="Yu Mincho" panose="02020400000000000000" pitchFamily="18" charset="-128"/>
                        <a:cs typeface="Times New Roman" panose="02020603050405020304" pitchFamily="18" charset="0"/>
                      </a:rPr>
                      <m:t>=0.93</m:t>
                    </m:r>
                  </m:oMath>
                </a14:m>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của</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tổng</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chuẩn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hoá</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phương</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sai</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mẫu</a:t>
                </a:r>
                <a:r>
                  <a:rPr lang="en-US" sz="2400" dirty="0">
                    <a:effectLst/>
                    <a:latin typeface="Arial" panose="020B0604020202020204" pitchFamily="34" charset="0"/>
                    <a:ea typeface="Yu Mincho" panose="02020400000000000000" pitchFamily="18" charset="-128"/>
                    <a:cs typeface="Arial" panose="020B0604020202020204" pitchFamily="34" charset="0"/>
                  </a:rPr>
                  <a:t>. </a:t>
                </a:r>
                <a:endParaRPr lang="en-US" sz="2400" dirty="0">
                  <a:latin typeface="Arial" panose="020B0604020202020204" pitchFamily="34" charset="0"/>
                  <a:ea typeface="Calibri" panose="020F0502020204030204" pitchFamily="34" charset="0"/>
                  <a:cs typeface="Arial" panose="020B0604020202020204" pitchFamily="34" charset="0"/>
                </a:endParaRPr>
              </a:p>
            </p:txBody>
          </p:sp>
        </mc:Choice>
        <mc:Fallback>
          <p:sp>
            <p:nvSpPr>
              <p:cNvPr id="3" name="TextBox 2">
                <a:extLst>
                  <a:ext uri="{FF2B5EF4-FFF2-40B4-BE49-F238E27FC236}">
                    <a16:creationId xmlns:a16="http://schemas.microsoft.com/office/drawing/2014/main" id="{CC20EFDD-0E82-4947-A728-F2916EAD2B6D}"/>
                  </a:ext>
                </a:extLst>
              </p:cNvPr>
              <p:cNvSpPr txBox="1">
                <a:spLocks noRot="1" noChangeAspect="1" noMove="1" noResize="1" noEditPoints="1" noAdjustHandles="1" noChangeArrowheads="1" noChangeShapeType="1" noTextEdit="1"/>
              </p:cNvSpPr>
              <p:nvPr/>
            </p:nvSpPr>
            <p:spPr>
              <a:xfrm>
                <a:off x="836023" y="1226506"/>
                <a:ext cx="10562409" cy="4151970"/>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Phân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tích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thành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phần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chính</a:t>
            </a:r>
            <a:r>
              <a:rPr lang="en-US" sz="2800" dirty="0">
                <a:solidFill>
                  <a:schemeClr val="accent1"/>
                </a:solidFill>
                <a:latin typeface="Arial" panose="020B0604020202020204" pitchFamily="34" charset="0"/>
                <a:cs typeface="Arial" panose="020B0604020202020204" pitchFamily="34" charset="0"/>
              </a:rPr>
              <a:t> (PCA)</a:t>
            </a:r>
          </a:p>
        </p:txBody>
      </p:sp>
    </p:spTree>
    <p:extLst>
      <p:ext uri="{BB962C8B-B14F-4D97-AF65-F5344CB8AC3E}">
        <p14:creationId xmlns:p14="http://schemas.microsoft.com/office/powerpoint/2010/main" val="171602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24</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Phân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tích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thành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phần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chính</a:t>
            </a:r>
            <a:r>
              <a:rPr lang="en-US" sz="2800" dirty="0">
                <a:solidFill>
                  <a:schemeClr val="accent1"/>
                </a:solidFill>
                <a:latin typeface="Arial" panose="020B0604020202020204" pitchFamily="34" charset="0"/>
                <a:cs typeface="Arial" panose="020B0604020202020204" pitchFamily="34" charset="0"/>
              </a:rPr>
              <a:t> (PCA)</a:t>
            </a:r>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3C9654E9-5CDE-4151-863B-9540BCADEF37}"/>
                  </a:ext>
                </a:extLst>
              </p:cNvPr>
              <p:cNvGraphicFramePr>
                <a:graphicFrameLocks noGrp="1"/>
              </p:cNvGraphicFramePr>
              <p:nvPr>
                <p:extLst>
                  <p:ext uri="{D42A27DB-BD31-4B8C-83A1-F6EECF244321}">
                    <p14:modId xmlns:p14="http://schemas.microsoft.com/office/powerpoint/2010/main" val="2848100709"/>
                  </p:ext>
                </p:extLst>
              </p:nvPr>
            </p:nvGraphicFramePr>
            <p:xfrm>
              <a:off x="1057138" y="1002017"/>
              <a:ext cx="10077723" cy="5412846"/>
            </p:xfrm>
            <a:graphic>
              <a:graphicData uri="http://schemas.openxmlformats.org/drawingml/2006/table">
                <a:tbl>
                  <a:tblPr firstRow="1" firstCol="1" bandRow="1">
                    <a:tableStyleId>{5C22544A-7EE6-4342-B048-85BDC9FD1C3A}</a:tableStyleId>
                  </a:tblPr>
                  <a:tblGrid>
                    <a:gridCol w="2744754">
                      <a:extLst>
                        <a:ext uri="{9D8B030D-6E8A-4147-A177-3AD203B41FA5}">
                          <a16:colId xmlns:a16="http://schemas.microsoft.com/office/drawing/2014/main" val="300929690"/>
                        </a:ext>
                      </a:extLst>
                    </a:gridCol>
                    <a:gridCol w="1590522">
                      <a:extLst>
                        <a:ext uri="{9D8B030D-6E8A-4147-A177-3AD203B41FA5}">
                          <a16:colId xmlns:a16="http://schemas.microsoft.com/office/drawing/2014/main" val="1152333727"/>
                        </a:ext>
                      </a:extLst>
                    </a:gridCol>
                    <a:gridCol w="1538609">
                      <a:extLst>
                        <a:ext uri="{9D8B030D-6E8A-4147-A177-3AD203B41FA5}">
                          <a16:colId xmlns:a16="http://schemas.microsoft.com/office/drawing/2014/main" val="1039332907"/>
                        </a:ext>
                      </a:extLst>
                    </a:gridCol>
                    <a:gridCol w="1940658">
                      <a:extLst>
                        <a:ext uri="{9D8B030D-6E8A-4147-A177-3AD203B41FA5}">
                          <a16:colId xmlns:a16="http://schemas.microsoft.com/office/drawing/2014/main" val="481268603"/>
                        </a:ext>
                      </a:extLst>
                    </a:gridCol>
                    <a:gridCol w="2263180">
                      <a:extLst>
                        <a:ext uri="{9D8B030D-6E8A-4147-A177-3AD203B41FA5}">
                          <a16:colId xmlns:a16="http://schemas.microsoft.com/office/drawing/2014/main" val="2266860991"/>
                        </a:ext>
                      </a:extLst>
                    </a:gridCol>
                  </a:tblGrid>
                  <a:tr h="1357892">
                    <a:tc rowSpan="2">
                      <a:txBody>
                        <a:bodyPr/>
                        <a:lstStyle/>
                        <a:p>
                          <a:pPr marL="0" marR="0" algn="ctr">
                            <a:lnSpc>
                              <a:spcPct val="107000"/>
                            </a:lnSpc>
                            <a:spcBef>
                              <a:spcPts val="0"/>
                            </a:spcBef>
                            <a:spcAft>
                              <a:spcPts val="0"/>
                            </a:spcAft>
                          </a:pPr>
                          <a:r>
                            <a:rPr lang="en-US" sz="1400" dirty="0" err="1">
                              <a:effectLst/>
                            </a:rPr>
                            <a:t>Biến</a:t>
                          </a:r>
                          <a:r>
                            <a:rPr lang="en-US" sz="1400" dirty="0">
                              <a:effectLst/>
                            </a:rPr>
                            <a:t> </a:t>
                          </a:r>
                          <a:r>
                            <a:rPr lang="en-US" sz="1400" dirty="0" err="1">
                              <a:effectLst/>
                            </a:rPr>
                            <a:t>quan</a:t>
                          </a:r>
                          <a:r>
                            <a:rPr lang="en-US" sz="1400" dirty="0">
                              <a:effectLst/>
                            </a:rPr>
                            <a:t> </a:t>
                          </a:r>
                          <a:r>
                            <a:rPr lang="en-US" sz="1400" dirty="0" err="1">
                              <a:effectLst/>
                            </a:rPr>
                            <a:t>sát</a:t>
                          </a:r>
                          <a:br>
                            <a:rPr lang="en-US" sz="1400" dirty="0">
                              <a:effectLst/>
                            </a:rPr>
                          </a:br>
                          <a:r>
                            <a:rPr lang="en-US" sz="1400" dirty="0">
                              <a:effectLst/>
                            </a:rPr>
                            <a:t>(variable)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lnSpc>
                              <a:spcPct val="107000"/>
                            </a:lnSpc>
                            <a:spcBef>
                              <a:spcPts val="0"/>
                            </a:spcBef>
                            <a:spcAft>
                              <a:spcPts val="0"/>
                            </a:spcAft>
                          </a:pPr>
                          <a:r>
                            <a:rPr lang="en-US" sz="1400" dirty="0" err="1">
                              <a:effectLst/>
                            </a:rPr>
                            <a:t>Xấp</a:t>
                          </a:r>
                          <a:r>
                            <a:rPr lang="en-US" sz="1400" dirty="0">
                              <a:effectLst/>
                            </a:rPr>
                            <a:t> </a:t>
                          </a:r>
                          <a:r>
                            <a:rPr lang="en-US" sz="1400" dirty="0" err="1">
                              <a:effectLst/>
                            </a:rPr>
                            <a:t>xỉ</a:t>
                          </a:r>
                          <a:r>
                            <a:rPr lang="en-US" sz="1400" dirty="0">
                              <a:effectLst/>
                            </a:rPr>
                            <a:t> </a:t>
                          </a:r>
                          <a:r>
                            <a:rPr lang="en-US" sz="1400" dirty="0" err="1">
                              <a:effectLst/>
                            </a:rPr>
                            <a:t>hệ</a:t>
                          </a:r>
                          <a:r>
                            <a:rPr lang="en-US" sz="1400" dirty="0">
                              <a:effectLst/>
                            </a:rPr>
                            <a:t> </a:t>
                          </a:r>
                          <a:r>
                            <a:rPr lang="en-US" sz="1400" dirty="0" err="1">
                              <a:effectLst/>
                            </a:rPr>
                            <a:t>số</a:t>
                          </a:r>
                          <a:r>
                            <a:rPr lang="en-US" sz="1400" dirty="0">
                              <a:effectLst/>
                            </a:rPr>
                            <a:t> </a:t>
                          </a:r>
                          <a:r>
                            <a:rPr lang="en-US" sz="1400" dirty="0" err="1">
                              <a:effectLst/>
                            </a:rPr>
                            <a:t>tải</a:t>
                          </a:r>
                          <a:r>
                            <a:rPr lang="en-US" sz="1400" dirty="0">
                              <a:effectLst/>
                            </a:rPr>
                            <a:t> </a:t>
                          </a:r>
                          <a:br>
                            <a:rPr lang="en-US" sz="1400" dirty="0">
                              <a:effectLst/>
                            </a:rPr>
                          </a:br>
                          <a:r>
                            <a:rPr lang="en-US" sz="1400" dirty="0">
                              <a:effectLst/>
                            </a:rPr>
                            <a:t>(factor loadings)</a:t>
                          </a:r>
                          <a:br>
                            <a:rPr lang="en-US" sz="1400" dirty="0">
                              <a:effectLst/>
                            </a:rPr>
                          </a:br>
                          <a14:m>
                            <m:oMathPara xmlns:m="http://schemas.openxmlformats.org/officeDocument/2006/math">
                              <m:oMathParaPr>
                                <m:jc m:val="centerGroup"/>
                              </m:oMathParaPr>
                              <m:oMath xmlns:m="http://schemas.openxmlformats.org/officeDocument/2006/math">
                                <m:sSub>
                                  <m:sSubPr>
                                    <m:ctrlPr>
                                      <a:rPr lang="en-US" sz="1400">
                                        <a:effectLst/>
                                      </a:rPr>
                                    </m:ctrlPr>
                                  </m:sSubPr>
                                  <m:e>
                                    <m:acc>
                                      <m:accPr>
                                        <m:chr m:val="̃"/>
                                        <m:ctrlPr>
                                          <a:rPr lang="en-US" sz="1400">
                                            <a:effectLst/>
                                          </a:rPr>
                                        </m:ctrlPr>
                                      </m:accPr>
                                      <m:e>
                                        <m:r>
                                          <a:rPr lang="en-US" sz="1400">
                                            <a:effectLst/>
                                          </a:rPr>
                                          <m:t>𝑙</m:t>
                                        </m:r>
                                        <m:r>
                                          <a:rPr lang="en-US" sz="1400">
                                            <a:effectLst/>
                                          </a:rPr>
                                          <m:t> </m:t>
                                        </m:r>
                                      </m:e>
                                    </m:acc>
                                  </m:e>
                                  <m:sub>
                                    <m:r>
                                      <a:rPr lang="en-US" sz="1400">
                                        <a:effectLst/>
                                      </a:rPr>
                                      <m:t>𝑖𝑗</m:t>
                                    </m:r>
                                  </m:sub>
                                </m:sSub>
                                <m:r>
                                  <a:rPr lang="en-US" sz="1400">
                                    <a:effectLst/>
                                  </a:rPr>
                                  <m:t>=</m:t>
                                </m:r>
                                <m:rad>
                                  <m:radPr>
                                    <m:degHide m:val="on"/>
                                    <m:ctrlPr>
                                      <a:rPr lang="en-US" sz="1400">
                                        <a:effectLst/>
                                      </a:rPr>
                                    </m:ctrlPr>
                                  </m:radPr>
                                  <m:deg/>
                                  <m:e>
                                    <m:sSub>
                                      <m:sSubPr>
                                        <m:ctrlPr>
                                          <a:rPr lang="en-US" sz="1400">
                                            <a:effectLst/>
                                          </a:rPr>
                                        </m:ctrlPr>
                                      </m:sSubPr>
                                      <m:e>
                                        <m:acc>
                                          <m:accPr>
                                            <m:chr m:val="̂"/>
                                            <m:ctrlPr>
                                              <a:rPr lang="en-US" sz="1400">
                                                <a:effectLst/>
                                              </a:rPr>
                                            </m:ctrlPr>
                                          </m:accPr>
                                          <m:e>
                                            <m:r>
                                              <a:rPr lang="en-US" sz="1400">
                                                <a:effectLst/>
                                              </a:rPr>
                                              <m:t>𝜆</m:t>
                                            </m:r>
                                          </m:e>
                                        </m:acc>
                                      </m:e>
                                      <m:sub>
                                        <m:r>
                                          <a:rPr lang="en-US" sz="1400">
                                            <a:effectLst/>
                                          </a:rPr>
                                          <m:t>𝑖</m:t>
                                        </m:r>
                                      </m:sub>
                                    </m:sSub>
                                  </m:e>
                                </m:rad>
                                <m:r>
                                  <a:rPr lang="en-US" sz="1400">
                                    <a:effectLst/>
                                  </a:rPr>
                                  <m:t> </m:t>
                                </m:r>
                                <m:sSub>
                                  <m:sSubPr>
                                    <m:ctrlPr>
                                      <a:rPr lang="en-US" sz="1400">
                                        <a:effectLst/>
                                      </a:rPr>
                                    </m:ctrlPr>
                                  </m:sSubPr>
                                  <m:e>
                                    <m:acc>
                                      <m:accPr>
                                        <m:chr m:val="̂"/>
                                        <m:ctrlPr>
                                          <a:rPr lang="en-US" sz="1400">
                                            <a:effectLst/>
                                          </a:rPr>
                                        </m:ctrlPr>
                                      </m:accPr>
                                      <m:e>
                                        <m:r>
                                          <a:rPr lang="en-US" sz="1400">
                                            <a:effectLst/>
                                          </a:rPr>
                                          <m:t>𝒆</m:t>
                                        </m:r>
                                      </m:e>
                                    </m:acc>
                                  </m:e>
                                  <m:sub>
                                    <m:r>
                                      <a:rPr lang="en-US" sz="1400">
                                        <a:effectLst/>
                                      </a:rPr>
                                      <m:t>𝑖𝑗</m:t>
                                    </m:r>
                                  </m:sub>
                                </m:sSub>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lnSpc>
                              <a:spcPct val="107000"/>
                            </a:lnSpc>
                            <a:spcBef>
                              <a:spcPts val="0"/>
                            </a:spcBef>
                            <a:spcAft>
                              <a:spcPts val="0"/>
                            </a:spcAft>
                          </a:pPr>
                          <a:r>
                            <a:rPr lang="en-US" sz="1400">
                              <a:effectLst/>
                            </a:rPr>
                            <a:t>Phần chung</a:t>
                          </a:r>
                          <a:br>
                            <a:rPr lang="en-US" sz="1400">
                              <a:effectLst/>
                            </a:rPr>
                          </a:br>
                          <a:r>
                            <a:rPr lang="en-US" sz="1400">
                              <a:effectLst/>
                            </a:rPr>
                            <a:t>(communalities)</a:t>
                          </a:r>
                          <a:br>
                            <a:rPr lang="en-US" sz="1400">
                              <a:effectLst/>
                            </a:rPr>
                          </a:br>
                          <a14:m>
                            <m:oMathPara xmlns:m="http://schemas.openxmlformats.org/officeDocument/2006/math">
                              <m:oMathParaPr>
                                <m:jc m:val="centerGroup"/>
                              </m:oMathParaPr>
                              <m:oMath xmlns:m="http://schemas.openxmlformats.org/officeDocument/2006/math">
                                <m:sSubSup>
                                  <m:sSubSupPr>
                                    <m:ctrlPr>
                                      <a:rPr lang="en-US" sz="1400">
                                        <a:effectLst/>
                                      </a:rPr>
                                    </m:ctrlPr>
                                  </m:sSubSupPr>
                                  <m:e>
                                    <m:acc>
                                      <m:accPr>
                                        <m:chr m:val="̃"/>
                                        <m:ctrlPr>
                                          <a:rPr lang="en-US" sz="1400">
                                            <a:effectLst/>
                                          </a:rPr>
                                        </m:ctrlPr>
                                      </m:accPr>
                                      <m:e>
                                        <m:r>
                                          <a:rPr lang="en-US" sz="1400">
                                            <a:effectLst/>
                                          </a:rPr>
                                          <m:t>h</m:t>
                                        </m:r>
                                        <m:r>
                                          <a:rPr lang="en-US" sz="1400">
                                            <a:effectLst/>
                                          </a:rPr>
                                          <m:t> </m:t>
                                        </m:r>
                                      </m:e>
                                    </m:acc>
                                  </m:e>
                                  <m:sub>
                                    <m:r>
                                      <a:rPr lang="en-US" sz="1400">
                                        <a:effectLst/>
                                      </a:rPr>
                                      <m:t>𝑖</m:t>
                                    </m:r>
                                  </m:sub>
                                  <m:sup>
                                    <m:r>
                                      <a:rPr lang="en-US" sz="1400">
                                        <a:effectLst/>
                                      </a:rPr>
                                      <m:t>2</m:t>
                                    </m:r>
                                  </m:sup>
                                </m:sSubSup>
                              </m:oMath>
                            </m:oMathPara>
                          </a14:m>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algn="ctr">
                            <a:lnSpc>
                              <a:spcPct val="107000"/>
                            </a:lnSpc>
                            <a:spcBef>
                              <a:spcPts val="0"/>
                            </a:spcBef>
                            <a:spcAft>
                              <a:spcPts val="0"/>
                            </a:spcAft>
                          </a:pPr>
                          <a:r>
                            <a:rPr lang="en-US" sz="1400">
                              <a:effectLst/>
                            </a:rPr>
                            <a:t>Phương sai riêng</a:t>
                          </a:r>
                          <a:br>
                            <a:rPr lang="en-US" sz="1400">
                              <a:effectLst/>
                            </a:rPr>
                          </a:br>
                          <a:r>
                            <a:rPr lang="en-US" sz="1400">
                              <a:effectLst/>
                            </a:rPr>
                            <a:t>(specific variances)</a:t>
                          </a:r>
                          <a:br>
                            <a:rPr lang="en-US" sz="1400">
                              <a:effectLst/>
                            </a:rPr>
                          </a:br>
                          <a14:m>
                            <m:oMathPara xmlns:m="http://schemas.openxmlformats.org/officeDocument/2006/math">
                              <m:oMathParaPr>
                                <m:jc m:val="centerGroup"/>
                              </m:oMathParaPr>
                              <m:oMath xmlns:m="http://schemas.openxmlformats.org/officeDocument/2006/math">
                                <m:sSub>
                                  <m:sSubPr>
                                    <m:ctrlPr>
                                      <a:rPr lang="en-US" sz="1400">
                                        <a:effectLst/>
                                      </a:rPr>
                                    </m:ctrlPr>
                                  </m:sSubPr>
                                  <m:e>
                                    <m:acc>
                                      <m:accPr>
                                        <m:chr m:val="̃"/>
                                        <m:ctrlPr>
                                          <a:rPr lang="en-US" sz="1400">
                                            <a:effectLst/>
                                          </a:rPr>
                                        </m:ctrlPr>
                                      </m:accPr>
                                      <m:e>
                                        <m:r>
                                          <a:rPr lang="en-US" sz="1400">
                                            <a:effectLst/>
                                          </a:rPr>
                                          <m:t>𝜓</m:t>
                                        </m:r>
                                        <m:r>
                                          <a:rPr lang="en-US" sz="1400">
                                            <a:effectLst/>
                                          </a:rPr>
                                          <m:t> </m:t>
                                        </m:r>
                                      </m:e>
                                    </m:acc>
                                  </m:e>
                                  <m:sub>
                                    <m:r>
                                      <a:rPr lang="en-US" sz="1400">
                                        <a:effectLst/>
                                      </a:rPr>
                                      <m:t>𝑖</m:t>
                                    </m:r>
                                  </m:sub>
                                </m:sSub>
                                <m:r>
                                  <a:rPr lang="en-US" sz="1400">
                                    <a:effectLst/>
                                  </a:rPr>
                                  <m:t>=1−</m:t>
                                </m:r>
                                <m:sSubSup>
                                  <m:sSubSupPr>
                                    <m:ctrlPr>
                                      <a:rPr lang="en-US" sz="1400">
                                        <a:effectLst/>
                                      </a:rPr>
                                    </m:ctrlPr>
                                  </m:sSubSupPr>
                                  <m:e>
                                    <m:acc>
                                      <m:accPr>
                                        <m:chr m:val="̃"/>
                                        <m:ctrlPr>
                                          <a:rPr lang="en-US" sz="1400">
                                            <a:effectLst/>
                                          </a:rPr>
                                        </m:ctrlPr>
                                      </m:accPr>
                                      <m:e>
                                        <m:r>
                                          <a:rPr lang="en-US" sz="1400">
                                            <a:effectLst/>
                                          </a:rPr>
                                          <m:t>h</m:t>
                                        </m:r>
                                        <m:r>
                                          <a:rPr lang="en-US" sz="1400">
                                            <a:effectLst/>
                                          </a:rPr>
                                          <m:t> </m:t>
                                        </m:r>
                                      </m:e>
                                    </m:acc>
                                  </m:e>
                                  <m:sub>
                                    <m:r>
                                      <a:rPr lang="en-US" sz="1400">
                                        <a:effectLst/>
                                      </a:rPr>
                                      <m:t>𝑖</m:t>
                                    </m:r>
                                  </m:sub>
                                  <m:sup>
                                    <m:r>
                                      <a:rPr lang="en-US" sz="1400">
                                        <a:effectLst/>
                                      </a:rPr>
                                      <m:t>2</m:t>
                                    </m:r>
                                  </m:sup>
                                </m:sSubSup>
                              </m:oMath>
                            </m:oMathPara>
                          </a14:m>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0739086"/>
                      </a:ext>
                    </a:extLst>
                  </a:tr>
                  <a:tr h="369756">
                    <a:tc vMerge="1">
                      <a:txBody>
                        <a:bodyPr/>
                        <a:lstStyle/>
                        <a:p>
                          <a:endParaRPr lang="en-US"/>
                        </a:p>
                      </a:txBody>
                      <a:tcPr/>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400">
                                        <a:effectLst/>
                                      </a:rPr>
                                    </m:ctrlPr>
                                  </m:sSubPr>
                                  <m:e>
                                    <m:r>
                                      <a:rPr lang="en-US" sz="1400">
                                        <a:effectLst/>
                                      </a:rPr>
                                      <m:t>𝐹</m:t>
                                    </m:r>
                                  </m:e>
                                  <m:sub>
                                    <m:r>
                                      <a:rPr lang="en-US" sz="1400">
                                        <a:effectLst/>
                                      </a:rPr>
                                      <m:t>1</m:t>
                                    </m:r>
                                  </m:sub>
                                </m:sSub>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400">
                                        <a:effectLst/>
                                      </a:rPr>
                                    </m:ctrlPr>
                                  </m:sSubPr>
                                  <m:e>
                                    <m:r>
                                      <a:rPr lang="en-US" sz="1400">
                                        <a:effectLst/>
                                      </a:rPr>
                                      <m:t>𝐹</m:t>
                                    </m:r>
                                  </m:e>
                                  <m:sub>
                                    <m:r>
                                      <a:rPr lang="en-US" sz="1400">
                                        <a:effectLst/>
                                      </a:rPr>
                                      <m:t>2</m:t>
                                    </m:r>
                                  </m:sub>
                                </m:sSub>
                              </m:oMath>
                            </m:oMathPara>
                          </a14:m>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86208650"/>
                      </a:ext>
                    </a:extLst>
                  </a:tr>
                  <a:tr h="2355670">
                    <a:tc>
                      <a:txBody>
                        <a:bodyPr/>
                        <a:lstStyle/>
                        <a:p>
                          <a:pPr marL="0" marR="0">
                            <a:lnSpc>
                              <a:spcPct val="107000"/>
                            </a:lnSpc>
                            <a:spcBef>
                              <a:spcPts val="0"/>
                            </a:spcBef>
                            <a:spcAft>
                              <a:spcPts val="0"/>
                            </a:spcAft>
                          </a:pPr>
                          <a:r>
                            <a:rPr lang="en-US" sz="1400" dirty="0">
                              <a:effectLst/>
                            </a:rPr>
                            <a:t>1. </a:t>
                          </a:r>
                          <a:r>
                            <a:rPr lang="en-US" sz="1400" dirty="0" err="1">
                              <a:effectLst/>
                            </a:rPr>
                            <a:t>Mùi</a:t>
                          </a:r>
                          <a:r>
                            <a:rPr lang="en-US" sz="1400" dirty="0">
                              <a:effectLst/>
                            </a:rPr>
                            <a:t> </a:t>
                          </a:r>
                          <a:r>
                            <a:rPr lang="en-US" sz="1400" dirty="0" err="1">
                              <a:effectLst/>
                            </a:rPr>
                            <a:t>vị</a:t>
                          </a:r>
                          <a:endParaRPr lang="en-US" sz="1400" dirty="0">
                            <a:effectLst/>
                          </a:endParaRPr>
                        </a:p>
                        <a:p>
                          <a:pPr marL="0" marR="0">
                            <a:lnSpc>
                              <a:spcPct val="107000"/>
                            </a:lnSpc>
                            <a:spcBef>
                              <a:spcPts val="0"/>
                            </a:spcBef>
                            <a:spcAft>
                              <a:spcPts val="0"/>
                            </a:spcAft>
                          </a:pPr>
                          <a:br>
                            <a:rPr lang="en-US" sz="1400" dirty="0">
                              <a:effectLst/>
                            </a:rPr>
                          </a:br>
                          <a:r>
                            <a:rPr lang="en-US" sz="1400" dirty="0">
                              <a:effectLst/>
                            </a:rPr>
                            <a:t>2. </a:t>
                          </a:r>
                          <a:r>
                            <a:rPr lang="en-US" sz="1400" dirty="0" err="1">
                              <a:effectLst/>
                            </a:rPr>
                            <a:t>Giá</a:t>
                          </a:r>
                          <a:r>
                            <a:rPr lang="en-US" sz="1400" dirty="0">
                              <a:effectLst/>
                            </a:rPr>
                            <a:t> </a:t>
                          </a:r>
                          <a:r>
                            <a:rPr lang="en-US" sz="1400" dirty="0" err="1">
                              <a:effectLst/>
                            </a:rPr>
                            <a:t>cả</a:t>
                          </a:r>
                          <a:r>
                            <a:rPr lang="en-US" sz="1400" dirty="0">
                              <a:effectLst/>
                            </a:rPr>
                            <a:t> </a:t>
                          </a:r>
                          <a:r>
                            <a:rPr lang="en-US" sz="1400" dirty="0" err="1">
                              <a:effectLst/>
                            </a:rPr>
                            <a:t>phải</a:t>
                          </a:r>
                          <a:r>
                            <a:rPr lang="en-US" sz="1400" dirty="0">
                              <a:effectLst/>
                            </a:rPr>
                            <a:t> </a:t>
                          </a:r>
                          <a:r>
                            <a:rPr lang="en-US" sz="1400" dirty="0" err="1">
                              <a:effectLst/>
                            </a:rPr>
                            <a:t>chăng</a:t>
                          </a:r>
                          <a:endParaRPr lang="en-US" sz="1400" dirty="0">
                            <a:effectLst/>
                          </a:endParaRPr>
                        </a:p>
                        <a:p>
                          <a:pPr marL="0" marR="0">
                            <a:lnSpc>
                              <a:spcPct val="107000"/>
                            </a:lnSpc>
                            <a:spcBef>
                              <a:spcPts val="0"/>
                            </a:spcBef>
                            <a:spcAft>
                              <a:spcPts val="0"/>
                            </a:spcAft>
                          </a:pPr>
                          <a:endParaRPr lang="en-US" sz="1400" dirty="0">
                            <a:effectLst/>
                          </a:endParaRPr>
                        </a:p>
                        <a:p>
                          <a:pPr marL="0" marR="0">
                            <a:lnSpc>
                              <a:spcPct val="107000"/>
                            </a:lnSpc>
                            <a:spcBef>
                              <a:spcPts val="0"/>
                            </a:spcBef>
                            <a:spcAft>
                              <a:spcPts val="0"/>
                            </a:spcAft>
                          </a:pPr>
                          <a:r>
                            <a:rPr lang="en-US" sz="1400" dirty="0">
                              <a:effectLst/>
                            </a:rPr>
                            <a:t>3. </a:t>
                          </a:r>
                          <a:r>
                            <a:rPr lang="en-US" sz="1400" dirty="0" err="1">
                              <a:effectLst/>
                            </a:rPr>
                            <a:t>Hương</a:t>
                          </a:r>
                          <a:r>
                            <a:rPr lang="en-US" sz="1400" dirty="0">
                              <a:effectLst/>
                            </a:rPr>
                            <a:t> </a:t>
                          </a:r>
                          <a:r>
                            <a:rPr lang="en-US" sz="1400" dirty="0" err="1">
                              <a:effectLst/>
                            </a:rPr>
                            <a:t>vị</a:t>
                          </a:r>
                          <a:endParaRPr lang="en-US" sz="1400" dirty="0">
                            <a:effectLst/>
                          </a:endParaRPr>
                        </a:p>
                        <a:p>
                          <a:pPr marL="0" marR="0">
                            <a:lnSpc>
                              <a:spcPct val="107000"/>
                            </a:lnSpc>
                            <a:spcBef>
                              <a:spcPts val="0"/>
                            </a:spcBef>
                            <a:spcAft>
                              <a:spcPts val="0"/>
                            </a:spcAft>
                          </a:pPr>
                          <a:endParaRPr lang="en-US" sz="1400" dirty="0">
                            <a:effectLst/>
                          </a:endParaRPr>
                        </a:p>
                        <a:p>
                          <a:pPr marL="0" marR="0">
                            <a:lnSpc>
                              <a:spcPct val="107000"/>
                            </a:lnSpc>
                            <a:spcBef>
                              <a:spcPts val="0"/>
                            </a:spcBef>
                            <a:spcAft>
                              <a:spcPts val="0"/>
                            </a:spcAft>
                          </a:pPr>
                          <a:r>
                            <a:rPr lang="en-US" sz="1400" dirty="0">
                              <a:effectLst/>
                            </a:rPr>
                            <a:t>4. </a:t>
                          </a:r>
                          <a:r>
                            <a:rPr lang="en-US" sz="1400" dirty="0" err="1">
                              <a:effectLst/>
                            </a:rPr>
                            <a:t>Thích</a:t>
                          </a:r>
                          <a:r>
                            <a:rPr lang="en-US" sz="1400" dirty="0">
                              <a:effectLst/>
                            </a:rPr>
                            <a:t> </a:t>
                          </a:r>
                          <a:r>
                            <a:rPr lang="en-US" sz="1400" dirty="0" err="1">
                              <a:effectLst/>
                            </a:rPr>
                            <a:t>hợp</a:t>
                          </a:r>
                          <a:r>
                            <a:rPr lang="en-US" sz="1400" dirty="0">
                              <a:effectLst/>
                            </a:rPr>
                            <a:t> </a:t>
                          </a:r>
                          <a:r>
                            <a:rPr lang="en-US" sz="1400" dirty="0" err="1">
                              <a:effectLst/>
                            </a:rPr>
                            <a:t>ăn</a:t>
                          </a:r>
                          <a:r>
                            <a:rPr lang="en-US" sz="1400" dirty="0">
                              <a:effectLst/>
                            </a:rPr>
                            <a:t> </a:t>
                          </a:r>
                          <a:r>
                            <a:rPr lang="en-US" sz="1400" dirty="0" err="1">
                              <a:effectLst/>
                            </a:rPr>
                            <a:t>vặt</a:t>
                          </a:r>
                          <a:endParaRPr lang="en-US" sz="1400" dirty="0">
                            <a:effectLst/>
                          </a:endParaRPr>
                        </a:p>
                        <a:p>
                          <a:pPr marL="0" marR="0">
                            <a:lnSpc>
                              <a:spcPct val="107000"/>
                            </a:lnSpc>
                            <a:spcBef>
                              <a:spcPts val="0"/>
                            </a:spcBef>
                            <a:spcAft>
                              <a:spcPts val="0"/>
                            </a:spcAft>
                          </a:pPr>
                          <a:endParaRPr lang="en-US" sz="1400" dirty="0">
                            <a:effectLst/>
                          </a:endParaRPr>
                        </a:p>
                        <a:p>
                          <a:pPr marL="0" marR="0">
                            <a:lnSpc>
                              <a:spcPct val="107000"/>
                            </a:lnSpc>
                            <a:spcBef>
                              <a:spcPts val="0"/>
                            </a:spcBef>
                            <a:spcAft>
                              <a:spcPts val="0"/>
                            </a:spcAft>
                          </a:pPr>
                          <a:r>
                            <a:rPr lang="en-US" sz="1400" dirty="0">
                              <a:effectLst/>
                            </a:rPr>
                            <a:t>5. </a:t>
                          </a:r>
                          <a:r>
                            <a:rPr lang="en-US" sz="1400" dirty="0" err="1">
                              <a:effectLst/>
                            </a:rPr>
                            <a:t>Cung</a:t>
                          </a:r>
                          <a:r>
                            <a:rPr lang="en-US" sz="1400" dirty="0">
                              <a:effectLst/>
                            </a:rPr>
                            <a:t> </a:t>
                          </a:r>
                          <a:r>
                            <a:rPr lang="en-US" sz="1400" dirty="0" err="1">
                              <a:effectLst/>
                            </a:rPr>
                            <a:t>cấp</a:t>
                          </a:r>
                          <a:r>
                            <a:rPr lang="en-US" sz="1400" dirty="0">
                              <a:effectLst/>
                            </a:rPr>
                            <a:t> </a:t>
                          </a:r>
                          <a:r>
                            <a:rPr lang="en-US" sz="1400" dirty="0" err="1">
                              <a:effectLst/>
                            </a:rPr>
                            <a:t>nhiều</a:t>
                          </a:r>
                          <a:r>
                            <a:rPr lang="en-US" sz="1400" dirty="0">
                              <a:effectLst/>
                            </a:rPr>
                            <a:t> </a:t>
                          </a:r>
                          <a:r>
                            <a:rPr lang="en-US" sz="1400" dirty="0" err="1">
                              <a:effectLst/>
                            </a:rPr>
                            <a:t>năng</a:t>
                          </a:r>
                          <a:r>
                            <a:rPr lang="en-US" sz="1400" dirty="0">
                              <a:effectLst/>
                            </a:rPr>
                            <a:t> </a:t>
                          </a:r>
                          <a:r>
                            <a:rPr lang="en-US" sz="1400" dirty="0" err="1">
                              <a:effectLst/>
                            </a:rPr>
                            <a:t>lượng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400">
                                    <a:effectLst/>
                                  </a:rPr>
                                  <m:t>0.56</m:t>
                                </m:r>
                              </m:oMath>
                            </m:oMathPara>
                          </a14:m>
                          <a:endParaRPr lang="en-US" sz="1400" dirty="0">
                            <a:effectLst/>
                          </a:endParaRPr>
                        </a:p>
                        <a:p>
                          <a:pPr marL="0" marR="0">
                            <a:lnSpc>
                              <a:spcPct val="107000"/>
                            </a:lnSpc>
                            <a:spcBef>
                              <a:spcPts val="0"/>
                            </a:spcBef>
                            <a:spcAft>
                              <a:spcPts val="0"/>
                            </a:spcAft>
                          </a:pPr>
                          <a:br>
                            <a:rPr lang="en-US" sz="1400" dirty="0">
                              <a:effectLst/>
                            </a:rPr>
                          </a:br>
                          <a14:m>
                            <m:oMathPara xmlns:m="http://schemas.openxmlformats.org/officeDocument/2006/math">
                              <m:oMathParaPr>
                                <m:jc m:val="centerGroup"/>
                              </m:oMathParaPr>
                              <m:oMath xmlns:m="http://schemas.openxmlformats.org/officeDocument/2006/math">
                                <m:r>
                                  <a:rPr lang="en-US" sz="1400">
                                    <a:effectLst/>
                                  </a:rPr>
                                  <m:t>0.78</m:t>
                                </m:r>
                              </m:oMath>
                            </m:oMathPara>
                          </a14:m>
                          <a:endParaRPr lang="en-US" sz="1400" dirty="0">
                            <a:effectLst/>
                          </a:endParaRPr>
                        </a:p>
                        <a:p>
                          <a:pPr marL="0" marR="0">
                            <a:lnSpc>
                              <a:spcPct val="107000"/>
                            </a:lnSpc>
                            <a:spcBef>
                              <a:spcPts val="0"/>
                            </a:spcBef>
                            <a:spcAft>
                              <a:spcPts val="0"/>
                            </a:spcAft>
                          </a:pPr>
                          <a:br>
                            <a:rPr lang="en-US" sz="1400" dirty="0">
                              <a:effectLst/>
                            </a:rPr>
                          </a:br>
                          <a14:m>
                            <m:oMathPara xmlns:m="http://schemas.openxmlformats.org/officeDocument/2006/math">
                              <m:oMathParaPr>
                                <m:jc m:val="centerGroup"/>
                              </m:oMathParaPr>
                              <m:oMath xmlns:m="http://schemas.openxmlformats.org/officeDocument/2006/math">
                                <m:r>
                                  <a:rPr lang="en-US" sz="1400">
                                    <a:effectLst/>
                                  </a:rPr>
                                  <m:t>0.65</m:t>
                                </m:r>
                              </m:oMath>
                            </m:oMathPara>
                          </a14:m>
                          <a:endParaRPr lang="en-US" sz="1400" dirty="0">
                            <a:effectLst/>
                          </a:endParaRPr>
                        </a:p>
                        <a:p>
                          <a:pPr marL="0" marR="0">
                            <a:lnSpc>
                              <a:spcPct val="107000"/>
                            </a:lnSpc>
                            <a:spcBef>
                              <a:spcPts val="0"/>
                            </a:spcBef>
                            <a:spcAft>
                              <a:spcPts val="0"/>
                            </a:spcAft>
                          </a:pPr>
                          <a:br>
                            <a:rPr lang="en-US" sz="1400" dirty="0">
                              <a:effectLst/>
                            </a:rPr>
                          </a:br>
                          <a14:m>
                            <m:oMathPara xmlns:m="http://schemas.openxmlformats.org/officeDocument/2006/math">
                              <m:oMathParaPr>
                                <m:jc m:val="centerGroup"/>
                              </m:oMathParaPr>
                              <m:oMath xmlns:m="http://schemas.openxmlformats.org/officeDocument/2006/math">
                                <m:r>
                                  <a:rPr lang="en-US" sz="1400">
                                    <a:effectLst/>
                                  </a:rPr>
                                  <m:t>0.94</m:t>
                                </m:r>
                              </m:oMath>
                            </m:oMathPara>
                          </a14:m>
                          <a:br>
                            <a:rPr lang="en-US" sz="1400" dirty="0">
                              <a:effectLst/>
                            </a:rPr>
                          </a:br>
                          <a:br>
                            <a:rPr lang="en-US" sz="1400" dirty="0">
                              <a:effectLst/>
                            </a:rPr>
                          </a:br>
                          <a14:m>
                            <m:oMathPara xmlns:m="http://schemas.openxmlformats.org/officeDocument/2006/math">
                              <m:oMathParaPr>
                                <m:jc m:val="centerGroup"/>
                              </m:oMathParaPr>
                              <m:oMath xmlns:m="http://schemas.openxmlformats.org/officeDocument/2006/math">
                                <m:r>
                                  <a:rPr lang="en-US" sz="1400">
                                    <a:effectLst/>
                                  </a:rPr>
                                  <m:t>0.80</m:t>
                                </m:r>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400">
                                    <a:effectLst/>
                                  </a:rPr>
                                  <m:t>0.82</m:t>
                                </m:r>
                              </m:oMath>
                            </m:oMathPara>
                          </a14:m>
                          <a:endParaRPr lang="en-US" sz="1400" dirty="0">
                            <a:effectLst/>
                          </a:endParaRPr>
                        </a:p>
                        <a:p>
                          <a:pPr marL="0" marR="0">
                            <a:lnSpc>
                              <a:spcPct val="107000"/>
                            </a:lnSpc>
                            <a:spcBef>
                              <a:spcPts val="0"/>
                            </a:spcBef>
                            <a:spcAft>
                              <a:spcPts val="0"/>
                            </a:spcAft>
                          </a:pPr>
                          <a:br>
                            <a:rPr lang="en-US" sz="1400" dirty="0">
                              <a:effectLst/>
                            </a:rPr>
                          </a:br>
                          <a14:m>
                            <m:oMathPara xmlns:m="http://schemas.openxmlformats.org/officeDocument/2006/math">
                              <m:oMathParaPr>
                                <m:jc m:val="centerGroup"/>
                              </m:oMathParaPr>
                              <m:oMath xmlns:m="http://schemas.openxmlformats.org/officeDocument/2006/math">
                                <m:r>
                                  <a:rPr lang="en-US" sz="1400">
                                    <a:effectLst/>
                                  </a:rPr>
                                  <m:t>−0.53</m:t>
                                </m:r>
                              </m:oMath>
                            </m:oMathPara>
                          </a14:m>
                          <a:br>
                            <a:rPr lang="en-US" sz="1400" dirty="0">
                              <a:effectLst/>
                            </a:rPr>
                          </a:br>
                          <a:br>
                            <a:rPr lang="en-US" sz="1400" dirty="0">
                              <a:effectLst/>
                            </a:rPr>
                          </a:br>
                          <a14:m>
                            <m:oMathPara xmlns:m="http://schemas.openxmlformats.org/officeDocument/2006/math">
                              <m:oMathParaPr>
                                <m:jc m:val="centerGroup"/>
                              </m:oMathParaPr>
                              <m:oMath xmlns:m="http://schemas.openxmlformats.org/officeDocument/2006/math">
                                <m:r>
                                  <a:rPr lang="en-US" sz="1400">
                                    <a:effectLst/>
                                  </a:rPr>
                                  <m:t>0.75</m:t>
                                </m:r>
                              </m:oMath>
                            </m:oMathPara>
                          </a14:m>
                          <a:endParaRPr lang="en-US" sz="1400" dirty="0">
                            <a:effectLst/>
                          </a:endParaRPr>
                        </a:p>
                        <a:p>
                          <a:pPr marL="0" marR="0">
                            <a:lnSpc>
                              <a:spcPct val="107000"/>
                            </a:lnSpc>
                            <a:spcBef>
                              <a:spcPts val="0"/>
                            </a:spcBef>
                            <a:spcAft>
                              <a:spcPts val="0"/>
                            </a:spcAft>
                          </a:pPr>
                          <a:br>
                            <a:rPr lang="en-US" sz="1400" dirty="0">
                              <a:effectLst/>
                            </a:rPr>
                          </a:br>
                          <a14:m>
                            <m:oMathPara xmlns:m="http://schemas.openxmlformats.org/officeDocument/2006/math">
                              <m:oMathParaPr>
                                <m:jc m:val="centerGroup"/>
                              </m:oMathParaPr>
                              <m:oMath xmlns:m="http://schemas.openxmlformats.org/officeDocument/2006/math">
                                <m:r>
                                  <a:rPr lang="en-US" sz="1400">
                                    <a:effectLst/>
                                  </a:rPr>
                                  <m:t>−0.10</m:t>
                                </m:r>
                              </m:oMath>
                            </m:oMathPara>
                          </a14:m>
                          <a:br>
                            <a:rPr lang="en-US" sz="1400" dirty="0">
                              <a:effectLst/>
                            </a:rPr>
                          </a:br>
                          <a:br>
                            <a:rPr lang="en-US" sz="1400" dirty="0">
                              <a:effectLst/>
                            </a:rPr>
                          </a:br>
                          <a14:m>
                            <m:oMathPara xmlns:m="http://schemas.openxmlformats.org/officeDocument/2006/math">
                              <m:oMathParaPr>
                                <m:jc m:val="centerGroup"/>
                              </m:oMathParaPr>
                              <m:oMath xmlns:m="http://schemas.openxmlformats.org/officeDocument/2006/math">
                                <m:r>
                                  <a:rPr lang="en-US" sz="1400">
                                    <a:effectLst/>
                                  </a:rPr>
                                  <m:t>−.54</m:t>
                                </m:r>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400">
                                    <a:effectLst/>
                                  </a:rPr>
                                  <m:t>0.98</m:t>
                                </m:r>
                              </m:oMath>
                            </m:oMathPara>
                          </a14:m>
                          <a:endParaRPr lang="en-US" sz="1400" dirty="0">
                            <a:effectLst/>
                          </a:endParaRPr>
                        </a:p>
                        <a:p>
                          <a:pPr marL="0" marR="0">
                            <a:lnSpc>
                              <a:spcPct val="107000"/>
                            </a:lnSpc>
                            <a:spcBef>
                              <a:spcPts val="0"/>
                            </a:spcBef>
                            <a:spcAft>
                              <a:spcPts val="0"/>
                            </a:spcAft>
                          </a:pPr>
                          <a:br>
                            <a:rPr lang="en-US" sz="1400" dirty="0">
                              <a:effectLst/>
                            </a:rPr>
                          </a:br>
                          <a14:m>
                            <m:oMathPara xmlns:m="http://schemas.openxmlformats.org/officeDocument/2006/math">
                              <m:oMathParaPr>
                                <m:jc m:val="centerGroup"/>
                              </m:oMathParaPr>
                              <m:oMath xmlns:m="http://schemas.openxmlformats.org/officeDocument/2006/math">
                                <m:r>
                                  <a:rPr lang="en-US" sz="1400">
                                    <a:effectLst/>
                                  </a:rPr>
                                  <m:t>0.88</m:t>
                                </m:r>
                              </m:oMath>
                            </m:oMathPara>
                          </a14:m>
                          <a:br>
                            <a:rPr lang="en-US" sz="1400" dirty="0">
                              <a:effectLst/>
                            </a:rPr>
                          </a:br>
                          <a:br>
                            <a:rPr lang="en-US" sz="1400" dirty="0">
                              <a:effectLst/>
                            </a:rPr>
                          </a:br>
                          <a14:m>
                            <m:oMathPara xmlns:m="http://schemas.openxmlformats.org/officeDocument/2006/math">
                              <m:oMathParaPr>
                                <m:jc m:val="centerGroup"/>
                              </m:oMathParaPr>
                              <m:oMath xmlns:m="http://schemas.openxmlformats.org/officeDocument/2006/math">
                                <m:r>
                                  <a:rPr lang="en-US" sz="1400">
                                    <a:effectLst/>
                                  </a:rPr>
                                  <m:t>0.98</m:t>
                                </m:r>
                              </m:oMath>
                            </m:oMathPara>
                          </a14:m>
                          <a:endParaRPr lang="en-US" sz="1400" dirty="0">
                            <a:effectLst/>
                          </a:endParaRPr>
                        </a:p>
                        <a:p>
                          <a:pPr marL="0" marR="0">
                            <a:lnSpc>
                              <a:spcPct val="107000"/>
                            </a:lnSpc>
                            <a:spcBef>
                              <a:spcPts val="0"/>
                            </a:spcBef>
                            <a:spcAft>
                              <a:spcPts val="0"/>
                            </a:spcAft>
                          </a:pPr>
                          <a:br>
                            <a:rPr lang="en-US" sz="1400" dirty="0">
                              <a:effectLst/>
                            </a:rPr>
                          </a:br>
                          <a14:m>
                            <m:oMathPara xmlns:m="http://schemas.openxmlformats.org/officeDocument/2006/math">
                              <m:oMathParaPr>
                                <m:jc m:val="centerGroup"/>
                              </m:oMathParaPr>
                              <m:oMath xmlns:m="http://schemas.openxmlformats.org/officeDocument/2006/math">
                                <m:r>
                                  <a:rPr lang="en-US" sz="1400">
                                    <a:effectLst/>
                                  </a:rPr>
                                  <m:t>0.89</m:t>
                                </m:r>
                              </m:oMath>
                            </m:oMathPara>
                          </a14:m>
                          <a:br>
                            <a:rPr lang="en-US" sz="1400" dirty="0">
                              <a:effectLst/>
                            </a:rPr>
                          </a:br>
                          <a:br>
                            <a:rPr lang="en-US" sz="1400" dirty="0">
                              <a:effectLst/>
                            </a:rPr>
                          </a:br>
                          <a14:m>
                            <m:oMathPara xmlns:m="http://schemas.openxmlformats.org/officeDocument/2006/math">
                              <m:oMathParaPr>
                                <m:jc m:val="centerGroup"/>
                              </m:oMathParaPr>
                              <m:oMath xmlns:m="http://schemas.openxmlformats.org/officeDocument/2006/math">
                                <m:r>
                                  <a:rPr lang="en-US" sz="1400">
                                    <a:effectLst/>
                                  </a:rPr>
                                  <m:t>0.93</m:t>
                                </m:r>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400">
                                    <a:effectLst/>
                                  </a:rPr>
                                  <m:t>0.02</m:t>
                                </m:r>
                              </m:oMath>
                            </m:oMathPara>
                          </a14:m>
                          <a:endParaRPr lang="en-US" sz="1400" dirty="0">
                            <a:effectLst/>
                          </a:endParaRPr>
                        </a:p>
                        <a:p>
                          <a:pPr marL="0" marR="0">
                            <a:lnSpc>
                              <a:spcPct val="107000"/>
                            </a:lnSpc>
                            <a:spcBef>
                              <a:spcPts val="0"/>
                            </a:spcBef>
                            <a:spcAft>
                              <a:spcPts val="0"/>
                            </a:spcAft>
                          </a:pPr>
                          <a:br>
                            <a:rPr lang="en-US" sz="1400" dirty="0">
                              <a:effectLst/>
                            </a:rPr>
                          </a:br>
                          <a14:m>
                            <m:oMathPara xmlns:m="http://schemas.openxmlformats.org/officeDocument/2006/math">
                              <m:oMathParaPr>
                                <m:jc m:val="centerGroup"/>
                              </m:oMathParaPr>
                              <m:oMath xmlns:m="http://schemas.openxmlformats.org/officeDocument/2006/math">
                                <m:r>
                                  <a:rPr lang="en-US" sz="1400">
                                    <a:effectLst/>
                                  </a:rPr>
                                  <m:t>0.12</m:t>
                                </m:r>
                              </m:oMath>
                            </m:oMathPara>
                          </a14:m>
                          <a:br>
                            <a:rPr lang="en-US" sz="1400" dirty="0">
                              <a:effectLst/>
                            </a:rPr>
                          </a:br>
                          <a:br>
                            <a:rPr lang="en-US" sz="1400" dirty="0">
                              <a:effectLst/>
                            </a:rPr>
                          </a:br>
                          <a14:m>
                            <m:oMathPara xmlns:m="http://schemas.openxmlformats.org/officeDocument/2006/math">
                              <m:oMathParaPr>
                                <m:jc m:val="centerGroup"/>
                              </m:oMathParaPr>
                              <m:oMath xmlns:m="http://schemas.openxmlformats.org/officeDocument/2006/math">
                                <m:r>
                                  <a:rPr lang="en-US" sz="1400">
                                    <a:effectLst/>
                                  </a:rPr>
                                  <m:t>0.02</m:t>
                                </m:r>
                              </m:oMath>
                            </m:oMathPara>
                          </a14:m>
                          <a:endParaRPr lang="en-US" sz="1400" dirty="0">
                            <a:effectLst/>
                          </a:endParaRPr>
                        </a:p>
                        <a:p>
                          <a:pPr marL="0" marR="0">
                            <a:lnSpc>
                              <a:spcPct val="107000"/>
                            </a:lnSpc>
                            <a:spcBef>
                              <a:spcPts val="0"/>
                            </a:spcBef>
                            <a:spcAft>
                              <a:spcPts val="0"/>
                            </a:spcAft>
                          </a:pPr>
                          <a:br>
                            <a:rPr lang="en-US" sz="1400" dirty="0">
                              <a:effectLst/>
                            </a:rPr>
                          </a:br>
                          <a14:m>
                            <m:oMathPara xmlns:m="http://schemas.openxmlformats.org/officeDocument/2006/math">
                              <m:oMathParaPr>
                                <m:jc m:val="centerGroup"/>
                              </m:oMathParaPr>
                              <m:oMath xmlns:m="http://schemas.openxmlformats.org/officeDocument/2006/math">
                                <m:r>
                                  <a:rPr lang="en-US" sz="1400">
                                    <a:effectLst/>
                                  </a:rPr>
                                  <m:t>0.11</m:t>
                                </m:r>
                              </m:oMath>
                            </m:oMathPara>
                          </a14:m>
                          <a:br>
                            <a:rPr lang="en-US" sz="1400" dirty="0">
                              <a:effectLst/>
                            </a:rPr>
                          </a:br>
                          <a:br>
                            <a:rPr lang="en-US" sz="1400" dirty="0">
                              <a:effectLst/>
                            </a:rPr>
                          </a:br>
                          <a14:m>
                            <m:oMathPara xmlns:m="http://schemas.openxmlformats.org/officeDocument/2006/math">
                              <m:oMathParaPr>
                                <m:jc m:val="centerGroup"/>
                              </m:oMathParaPr>
                              <m:oMath xmlns:m="http://schemas.openxmlformats.org/officeDocument/2006/math">
                                <m:r>
                                  <a:rPr lang="en-US" sz="1400">
                                    <a:effectLst/>
                                  </a:rPr>
                                  <m:t>0.07</m:t>
                                </m:r>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0799971"/>
                      </a:ext>
                    </a:extLst>
                  </a:tr>
                  <a:tr h="336525">
                    <a:tc>
                      <a:txBody>
                        <a:bodyPr/>
                        <a:lstStyle/>
                        <a:p>
                          <a:pPr marL="0" marR="0">
                            <a:lnSpc>
                              <a:spcPct val="107000"/>
                            </a:lnSpc>
                            <a:spcBef>
                              <a:spcPts val="0"/>
                            </a:spcBef>
                            <a:spcAft>
                              <a:spcPts val="0"/>
                            </a:spcAft>
                          </a:pPr>
                          <a:r>
                            <a:rPr lang="en-US" sz="1400">
                              <a:effectLst/>
                            </a:rPr>
                            <a:t>Trị riêng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400">
                                    <a:effectLst/>
                                  </a:rPr>
                                  <m:t>2.85</m:t>
                                </m:r>
                              </m:oMath>
                            </m:oMathPara>
                          </a14:m>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400">
                                    <a:effectLst/>
                                  </a:rPr>
                                  <m:t>1.81</m:t>
                                </m:r>
                              </m:oMath>
                            </m:oMathPara>
                          </a14:m>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gridSpan="2">
                      <a:txBody>
                        <a:bodyPr/>
                        <a:lstStyle/>
                        <a:p>
                          <a:pPr marL="0" marR="0">
                            <a:lnSpc>
                              <a:spcPct val="107000"/>
                            </a:lnSpc>
                            <a:spcBef>
                              <a:spcPts val="0"/>
                            </a:spcBef>
                            <a:spcAft>
                              <a:spcPts val="0"/>
                            </a:spcAft>
                          </a:pPr>
                          <a:r>
                            <a:rPr lang="en-US" sz="1400" dirty="0">
                              <a:effectLst/>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n-US"/>
                        </a:p>
                      </a:txBody>
                      <a:tcPr/>
                    </a:tc>
                    <a:extLst>
                      <a:ext uri="{0D108BD9-81ED-4DB2-BD59-A6C34878D82A}">
                        <a16:rowId xmlns:a16="http://schemas.microsoft.com/office/drawing/2014/main" val="2633685203"/>
                      </a:ext>
                    </a:extLst>
                  </a:tr>
                  <a:tr h="993003">
                    <a:tc>
                      <a:txBody>
                        <a:bodyPr/>
                        <a:lstStyle/>
                        <a:p>
                          <a:pPr marL="0" marR="0">
                            <a:lnSpc>
                              <a:spcPct val="107000"/>
                            </a:lnSpc>
                            <a:spcBef>
                              <a:spcPts val="0"/>
                            </a:spcBef>
                            <a:spcAft>
                              <a:spcPts val="0"/>
                            </a:spcAft>
                          </a:pPr>
                          <a:r>
                            <a:rPr lang="en-US" sz="1400">
                              <a:effectLst/>
                            </a:rPr>
                            <a:t>Tỉ lệ tích luỹ (chuẩn hoá) của tổng phương sai mẫu</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400">
                                    <a:effectLst/>
                                  </a:rPr>
                                  <m:t>0.571</m:t>
                                </m:r>
                              </m:oMath>
                            </m:oMathPara>
                          </a14:m>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1400">
                                    <a:effectLst/>
                                  </a:rPr>
                                  <m:t>0.932</m:t>
                                </m:r>
                              </m:oMath>
                            </m:oMathPara>
                          </a14:m>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4223797803"/>
                      </a:ext>
                    </a:extLst>
                  </a:tr>
                </a:tbl>
              </a:graphicData>
            </a:graphic>
          </p:graphicFrame>
        </mc:Choice>
        <mc:Fallback>
          <p:graphicFrame>
            <p:nvGraphicFramePr>
              <p:cNvPr id="6" name="Table 5">
                <a:extLst>
                  <a:ext uri="{FF2B5EF4-FFF2-40B4-BE49-F238E27FC236}">
                    <a16:creationId xmlns:a16="http://schemas.microsoft.com/office/drawing/2014/main" id="{3C9654E9-5CDE-4151-863B-9540BCADEF37}"/>
                  </a:ext>
                </a:extLst>
              </p:cNvPr>
              <p:cNvGraphicFramePr>
                <a:graphicFrameLocks noGrp="1"/>
              </p:cNvGraphicFramePr>
              <p:nvPr>
                <p:extLst>
                  <p:ext uri="{D42A27DB-BD31-4B8C-83A1-F6EECF244321}">
                    <p14:modId xmlns:p14="http://schemas.microsoft.com/office/powerpoint/2010/main" val="2848100709"/>
                  </p:ext>
                </p:extLst>
              </p:nvPr>
            </p:nvGraphicFramePr>
            <p:xfrm>
              <a:off x="1057138" y="1002017"/>
              <a:ext cx="10077723" cy="5412846"/>
            </p:xfrm>
            <a:graphic>
              <a:graphicData uri="http://schemas.openxmlformats.org/drawingml/2006/table">
                <a:tbl>
                  <a:tblPr firstRow="1" firstCol="1" bandRow="1">
                    <a:tableStyleId>{5C22544A-7EE6-4342-B048-85BDC9FD1C3A}</a:tableStyleId>
                  </a:tblPr>
                  <a:tblGrid>
                    <a:gridCol w="2744754">
                      <a:extLst>
                        <a:ext uri="{9D8B030D-6E8A-4147-A177-3AD203B41FA5}">
                          <a16:colId xmlns:a16="http://schemas.microsoft.com/office/drawing/2014/main" val="300929690"/>
                        </a:ext>
                      </a:extLst>
                    </a:gridCol>
                    <a:gridCol w="1590522">
                      <a:extLst>
                        <a:ext uri="{9D8B030D-6E8A-4147-A177-3AD203B41FA5}">
                          <a16:colId xmlns:a16="http://schemas.microsoft.com/office/drawing/2014/main" val="1152333727"/>
                        </a:ext>
                      </a:extLst>
                    </a:gridCol>
                    <a:gridCol w="1538609">
                      <a:extLst>
                        <a:ext uri="{9D8B030D-6E8A-4147-A177-3AD203B41FA5}">
                          <a16:colId xmlns:a16="http://schemas.microsoft.com/office/drawing/2014/main" val="1039332907"/>
                        </a:ext>
                      </a:extLst>
                    </a:gridCol>
                    <a:gridCol w="1940658">
                      <a:extLst>
                        <a:ext uri="{9D8B030D-6E8A-4147-A177-3AD203B41FA5}">
                          <a16:colId xmlns:a16="http://schemas.microsoft.com/office/drawing/2014/main" val="481268603"/>
                        </a:ext>
                      </a:extLst>
                    </a:gridCol>
                    <a:gridCol w="2263180">
                      <a:extLst>
                        <a:ext uri="{9D8B030D-6E8A-4147-A177-3AD203B41FA5}">
                          <a16:colId xmlns:a16="http://schemas.microsoft.com/office/drawing/2014/main" val="2266860991"/>
                        </a:ext>
                      </a:extLst>
                    </a:gridCol>
                  </a:tblGrid>
                  <a:tr h="1357892">
                    <a:tc rowSpan="2">
                      <a:txBody>
                        <a:bodyPr/>
                        <a:lstStyle/>
                        <a:p>
                          <a:pPr marL="0" marR="0" algn="ctr">
                            <a:lnSpc>
                              <a:spcPct val="107000"/>
                            </a:lnSpc>
                            <a:spcBef>
                              <a:spcPts val="0"/>
                            </a:spcBef>
                            <a:spcAft>
                              <a:spcPts val="0"/>
                            </a:spcAft>
                          </a:pPr>
                          <a:r>
                            <a:rPr lang="en-US" sz="1400" dirty="0" err="1">
                              <a:effectLst/>
                            </a:rPr>
                            <a:t>Biến</a:t>
                          </a:r>
                          <a:r>
                            <a:rPr lang="en-US" sz="1400" dirty="0">
                              <a:effectLst/>
                            </a:rPr>
                            <a:t> </a:t>
                          </a:r>
                          <a:r>
                            <a:rPr lang="en-US" sz="1400" dirty="0" err="1">
                              <a:effectLst/>
                            </a:rPr>
                            <a:t>quan</a:t>
                          </a:r>
                          <a:r>
                            <a:rPr lang="en-US" sz="1400" dirty="0">
                              <a:effectLst/>
                            </a:rPr>
                            <a:t> </a:t>
                          </a:r>
                          <a:r>
                            <a:rPr lang="en-US" sz="1400" dirty="0" err="1">
                              <a:effectLst/>
                            </a:rPr>
                            <a:t>sát</a:t>
                          </a:r>
                          <a:br>
                            <a:rPr lang="en-US" sz="1400" dirty="0">
                              <a:effectLst/>
                            </a:rPr>
                          </a:br>
                          <a:r>
                            <a:rPr lang="en-US" sz="1400" dirty="0">
                              <a:effectLst/>
                            </a:rPr>
                            <a:t>(variable)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87743" t="-448" r="-134630" b="-299552"/>
                          </a:stretch>
                        </a:blipFill>
                      </a:tcPr>
                    </a:tc>
                    <a:tc hMerge="1">
                      <a:txBody>
                        <a:bodyPr/>
                        <a:lstStyle/>
                        <a:p>
                          <a:endParaRPr lang="en-US"/>
                        </a:p>
                      </a:txBody>
                      <a:tcPr/>
                    </a:tc>
                    <a:tc rowSpan="2">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02508" t="-352" r="-116928" b="-213732"/>
                          </a:stretch>
                        </a:blipFill>
                      </a:tcPr>
                    </a:tc>
                    <a:tc rowSpan="2">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46092" t="-352" r="-539" b="-213732"/>
                          </a:stretch>
                        </a:blipFill>
                      </a:tcPr>
                    </a:tc>
                    <a:extLst>
                      <a:ext uri="{0D108BD9-81ED-4DB2-BD59-A6C34878D82A}">
                        <a16:rowId xmlns:a16="http://schemas.microsoft.com/office/drawing/2014/main" val="3140739086"/>
                      </a:ext>
                    </a:extLst>
                  </a:tr>
                  <a:tr h="369756">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72137" t="-367213" r="-360305" b="-995082"/>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82937" t="-367213" r="-274603" b="-995082"/>
                          </a:stretch>
                        </a:blip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86208650"/>
                      </a:ext>
                    </a:extLst>
                  </a:tr>
                  <a:tr h="2355670">
                    <a:tc>
                      <a:txBody>
                        <a:bodyPr/>
                        <a:lstStyle/>
                        <a:p>
                          <a:pPr marL="0" marR="0">
                            <a:lnSpc>
                              <a:spcPct val="107000"/>
                            </a:lnSpc>
                            <a:spcBef>
                              <a:spcPts val="0"/>
                            </a:spcBef>
                            <a:spcAft>
                              <a:spcPts val="0"/>
                            </a:spcAft>
                          </a:pPr>
                          <a:r>
                            <a:rPr lang="en-US" sz="1400" dirty="0">
                              <a:effectLst/>
                            </a:rPr>
                            <a:t>1. </a:t>
                          </a:r>
                          <a:r>
                            <a:rPr lang="en-US" sz="1400" dirty="0" err="1">
                              <a:effectLst/>
                            </a:rPr>
                            <a:t>Mùi</a:t>
                          </a:r>
                          <a:r>
                            <a:rPr lang="en-US" sz="1400" dirty="0">
                              <a:effectLst/>
                            </a:rPr>
                            <a:t> </a:t>
                          </a:r>
                          <a:r>
                            <a:rPr lang="en-US" sz="1400" dirty="0" err="1">
                              <a:effectLst/>
                            </a:rPr>
                            <a:t>vị</a:t>
                          </a:r>
                          <a:endParaRPr lang="en-US" sz="1400" dirty="0">
                            <a:effectLst/>
                          </a:endParaRPr>
                        </a:p>
                        <a:p>
                          <a:pPr marL="0" marR="0">
                            <a:lnSpc>
                              <a:spcPct val="107000"/>
                            </a:lnSpc>
                            <a:spcBef>
                              <a:spcPts val="0"/>
                            </a:spcBef>
                            <a:spcAft>
                              <a:spcPts val="0"/>
                            </a:spcAft>
                          </a:pPr>
                          <a:br>
                            <a:rPr lang="en-US" sz="1400" dirty="0">
                              <a:effectLst/>
                            </a:rPr>
                          </a:br>
                          <a:r>
                            <a:rPr lang="en-US" sz="1400" dirty="0">
                              <a:effectLst/>
                            </a:rPr>
                            <a:t>2. </a:t>
                          </a:r>
                          <a:r>
                            <a:rPr lang="en-US" sz="1400" dirty="0" err="1">
                              <a:effectLst/>
                            </a:rPr>
                            <a:t>Giá</a:t>
                          </a:r>
                          <a:r>
                            <a:rPr lang="en-US" sz="1400" dirty="0">
                              <a:effectLst/>
                            </a:rPr>
                            <a:t> </a:t>
                          </a:r>
                          <a:r>
                            <a:rPr lang="en-US" sz="1400" dirty="0" err="1">
                              <a:effectLst/>
                            </a:rPr>
                            <a:t>cả</a:t>
                          </a:r>
                          <a:r>
                            <a:rPr lang="en-US" sz="1400" dirty="0">
                              <a:effectLst/>
                            </a:rPr>
                            <a:t> </a:t>
                          </a:r>
                          <a:r>
                            <a:rPr lang="en-US" sz="1400" dirty="0" err="1">
                              <a:effectLst/>
                            </a:rPr>
                            <a:t>phải</a:t>
                          </a:r>
                          <a:r>
                            <a:rPr lang="en-US" sz="1400" dirty="0">
                              <a:effectLst/>
                            </a:rPr>
                            <a:t> </a:t>
                          </a:r>
                          <a:r>
                            <a:rPr lang="en-US" sz="1400" dirty="0" err="1">
                              <a:effectLst/>
                            </a:rPr>
                            <a:t>chăng</a:t>
                          </a:r>
                          <a:endParaRPr lang="en-US" sz="1400" dirty="0">
                            <a:effectLst/>
                          </a:endParaRPr>
                        </a:p>
                        <a:p>
                          <a:pPr marL="0" marR="0">
                            <a:lnSpc>
                              <a:spcPct val="107000"/>
                            </a:lnSpc>
                            <a:spcBef>
                              <a:spcPts val="0"/>
                            </a:spcBef>
                            <a:spcAft>
                              <a:spcPts val="0"/>
                            </a:spcAft>
                          </a:pPr>
                          <a:endParaRPr lang="en-US" sz="1400" dirty="0">
                            <a:effectLst/>
                          </a:endParaRPr>
                        </a:p>
                        <a:p>
                          <a:pPr marL="0" marR="0">
                            <a:lnSpc>
                              <a:spcPct val="107000"/>
                            </a:lnSpc>
                            <a:spcBef>
                              <a:spcPts val="0"/>
                            </a:spcBef>
                            <a:spcAft>
                              <a:spcPts val="0"/>
                            </a:spcAft>
                          </a:pPr>
                          <a:r>
                            <a:rPr lang="en-US" sz="1400" dirty="0">
                              <a:effectLst/>
                            </a:rPr>
                            <a:t>3. </a:t>
                          </a:r>
                          <a:r>
                            <a:rPr lang="en-US" sz="1400" dirty="0" err="1">
                              <a:effectLst/>
                            </a:rPr>
                            <a:t>Hương</a:t>
                          </a:r>
                          <a:r>
                            <a:rPr lang="en-US" sz="1400" dirty="0">
                              <a:effectLst/>
                            </a:rPr>
                            <a:t> </a:t>
                          </a:r>
                          <a:r>
                            <a:rPr lang="en-US" sz="1400" dirty="0" err="1">
                              <a:effectLst/>
                            </a:rPr>
                            <a:t>vị</a:t>
                          </a:r>
                          <a:endParaRPr lang="en-US" sz="1400" dirty="0">
                            <a:effectLst/>
                          </a:endParaRPr>
                        </a:p>
                        <a:p>
                          <a:pPr marL="0" marR="0">
                            <a:lnSpc>
                              <a:spcPct val="107000"/>
                            </a:lnSpc>
                            <a:spcBef>
                              <a:spcPts val="0"/>
                            </a:spcBef>
                            <a:spcAft>
                              <a:spcPts val="0"/>
                            </a:spcAft>
                          </a:pPr>
                          <a:endParaRPr lang="en-US" sz="1400" dirty="0">
                            <a:effectLst/>
                          </a:endParaRPr>
                        </a:p>
                        <a:p>
                          <a:pPr marL="0" marR="0">
                            <a:lnSpc>
                              <a:spcPct val="107000"/>
                            </a:lnSpc>
                            <a:spcBef>
                              <a:spcPts val="0"/>
                            </a:spcBef>
                            <a:spcAft>
                              <a:spcPts val="0"/>
                            </a:spcAft>
                          </a:pPr>
                          <a:r>
                            <a:rPr lang="en-US" sz="1400" dirty="0">
                              <a:effectLst/>
                            </a:rPr>
                            <a:t>4. </a:t>
                          </a:r>
                          <a:r>
                            <a:rPr lang="en-US" sz="1400" dirty="0" err="1">
                              <a:effectLst/>
                            </a:rPr>
                            <a:t>Thích</a:t>
                          </a:r>
                          <a:r>
                            <a:rPr lang="en-US" sz="1400" dirty="0">
                              <a:effectLst/>
                            </a:rPr>
                            <a:t> </a:t>
                          </a:r>
                          <a:r>
                            <a:rPr lang="en-US" sz="1400" dirty="0" err="1">
                              <a:effectLst/>
                            </a:rPr>
                            <a:t>hợp</a:t>
                          </a:r>
                          <a:r>
                            <a:rPr lang="en-US" sz="1400" dirty="0">
                              <a:effectLst/>
                            </a:rPr>
                            <a:t> </a:t>
                          </a:r>
                          <a:r>
                            <a:rPr lang="en-US" sz="1400" dirty="0" err="1">
                              <a:effectLst/>
                            </a:rPr>
                            <a:t>ăn</a:t>
                          </a:r>
                          <a:r>
                            <a:rPr lang="en-US" sz="1400" dirty="0">
                              <a:effectLst/>
                            </a:rPr>
                            <a:t> </a:t>
                          </a:r>
                          <a:r>
                            <a:rPr lang="en-US" sz="1400" dirty="0" err="1">
                              <a:effectLst/>
                            </a:rPr>
                            <a:t>vặt</a:t>
                          </a:r>
                          <a:endParaRPr lang="en-US" sz="1400" dirty="0">
                            <a:effectLst/>
                          </a:endParaRPr>
                        </a:p>
                        <a:p>
                          <a:pPr marL="0" marR="0">
                            <a:lnSpc>
                              <a:spcPct val="107000"/>
                            </a:lnSpc>
                            <a:spcBef>
                              <a:spcPts val="0"/>
                            </a:spcBef>
                            <a:spcAft>
                              <a:spcPts val="0"/>
                            </a:spcAft>
                          </a:pPr>
                          <a:endParaRPr lang="en-US" sz="1400" dirty="0">
                            <a:effectLst/>
                          </a:endParaRPr>
                        </a:p>
                        <a:p>
                          <a:pPr marL="0" marR="0">
                            <a:lnSpc>
                              <a:spcPct val="107000"/>
                            </a:lnSpc>
                            <a:spcBef>
                              <a:spcPts val="0"/>
                            </a:spcBef>
                            <a:spcAft>
                              <a:spcPts val="0"/>
                            </a:spcAft>
                          </a:pPr>
                          <a:r>
                            <a:rPr lang="en-US" sz="1400" dirty="0">
                              <a:effectLst/>
                            </a:rPr>
                            <a:t>5. </a:t>
                          </a:r>
                          <a:r>
                            <a:rPr lang="en-US" sz="1400" dirty="0" err="1">
                              <a:effectLst/>
                            </a:rPr>
                            <a:t>Cung</a:t>
                          </a:r>
                          <a:r>
                            <a:rPr lang="en-US" sz="1400" dirty="0">
                              <a:effectLst/>
                            </a:rPr>
                            <a:t> </a:t>
                          </a:r>
                          <a:r>
                            <a:rPr lang="en-US" sz="1400" dirty="0" err="1">
                              <a:effectLst/>
                            </a:rPr>
                            <a:t>cấp</a:t>
                          </a:r>
                          <a:r>
                            <a:rPr lang="en-US" sz="1400" dirty="0">
                              <a:effectLst/>
                            </a:rPr>
                            <a:t> </a:t>
                          </a:r>
                          <a:r>
                            <a:rPr lang="en-US" sz="1400" dirty="0" err="1">
                              <a:effectLst/>
                            </a:rPr>
                            <a:t>nhiều</a:t>
                          </a:r>
                          <a:r>
                            <a:rPr lang="en-US" sz="1400" dirty="0">
                              <a:effectLst/>
                            </a:rPr>
                            <a:t> </a:t>
                          </a:r>
                          <a:r>
                            <a:rPr lang="en-US" sz="1400" dirty="0" err="1">
                              <a:effectLst/>
                            </a:rPr>
                            <a:t>năng</a:t>
                          </a:r>
                          <a:r>
                            <a:rPr lang="en-US" sz="1400" dirty="0">
                              <a:effectLst/>
                            </a:rPr>
                            <a:t> </a:t>
                          </a:r>
                          <a:r>
                            <a:rPr lang="en-US" sz="1400" dirty="0" err="1">
                              <a:effectLst/>
                            </a:rPr>
                            <a:t>lượng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72137" t="-73643" r="-360305" b="-56848"/>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82937" t="-73643" r="-274603" b="-56848"/>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02508" t="-73643" r="-116928" b="-56848"/>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46092" t="-73643" r="-539" b="-56848"/>
                          </a:stretch>
                        </a:blipFill>
                      </a:tcPr>
                    </a:tc>
                    <a:extLst>
                      <a:ext uri="{0D108BD9-81ED-4DB2-BD59-A6C34878D82A}">
                        <a16:rowId xmlns:a16="http://schemas.microsoft.com/office/drawing/2014/main" val="1470799971"/>
                      </a:ext>
                    </a:extLst>
                  </a:tr>
                  <a:tr h="336525">
                    <a:tc>
                      <a:txBody>
                        <a:bodyPr/>
                        <a:lstStyle/>
                        <a:p>
                          <a:pPr marL="0" marR="0">
                            <a:lnSpc>
                              <a:spcPct val="107000"/>
                            </a:lnSpc>
                            <a:spcBef>
                              <a:spcPts val="0"/>
                            </a:spcBef>
                            <a:spcAft>
                              <a:spcPts val="0"/>
                            </a:spcAft>
                          </a:pPr>
                          <a:r>
                            <a:rPr lang="en-US" sz="1400">
                              <a:effectLst/>
                            </a:rPr>
                            <a:t>Trị riêng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72137" t="-1221818" r="-360305" b="-30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82937" t="-1221818" r="-274603" b="-300000"/>
                          </a:stretch>
                        </a:blipFill>
                      </a:tcPr>
                    </a:tc>
                    <a:tc rowSpan="2" gridSpan="2">
                      <a:txBody>
                        <a:bodyPr/>
                        <a:lstStyle/>
                        <a:p>
                          <a:pPr marL="0" marR="0">
                            <a:lnSpc>
                              <a:spcPct val="107000"/>
                            </a:lnSpc>
                            <a:spcBef>
                              <a:spcPts val="0"/>
                            </a:spcBef>
                            <a:spcAft>
                              <a:spcPts val="0"/>
                            </a:spcAft>
                          </a:pPr>
                          <a:r>
                            <a:rPr lang="en-US" sz="1400" dirty="0">
                              <a:effectLst/>
                            </a:rPr>
                            <a:t>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n-US"/>
                        </a:p>
                      </a:txBody>
                      <a:tcPr/>
                    </a:tc>
                    <a:extLst>
                      <a:ext uri="{0D108BD9-81ED-4DB2-BD59-A6C34878D82A}">
                        <a16:rowId xmlns:a16="http://schemas.microsoft.com/office/drawing/2014/main" val="2633685203"/>
                      </a:ext>
                    </a:extLst>
                  </a:tr>
                  <a:tr h="993003">
                    <a:tc>
                      <a:txBody>
                        <a:bodyPr/>
                        <a:lstStyle/>
                        <a:p>
                          <a:pPr marL="0" marR="0">
                            <a:lnSpc>
                              <a:spcPct val="107000"/>
                            </a:lnSpc>
                            <a:spcBef>
                              <a:spcPts val="0"/>
                            </a:spcBef>
                            <a:spcAft>
                              <a:spcPts val="0"/>
                            </a:spcAft>
                          </a:pPr>
                          <a:r>
                            <a:rPr lang="en-US" sz="1400">
                              <a:effectLst/>
                            </a:rPr>
                            <a:t>Tỉ lệ tích luỹ (chuẩn hoá) của tổng phương sai mẫu</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72137" t="-446012" r="-360305" b="-1227"/>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82937" t="-446012" r="-274603" b="-1227"/>
                          </a:stretch>
                        </a:blip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4223797803"/>
                      </a:ext>
                    </a:extLst>
                  </a:tr>
                </a:tbl>
              </a:graphicData>
            </a:graphic>
          </p:graphicFrame>
        </mc:Fallback>
      </mc:AlternateContent>
    </p:spTree>
    <p:extLst>
      <p:ext uri="{BB962C8B-B14F-4D97-AF65-F5344CB8AC3E}">
        <p14:creationId xmlns:p14="http://schemas.microsoft.com/office/powerpoint/2010/main" val="1973687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25</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C20EFDD-0E82-4947-A728-F2916EAD2B6D}"/>
                  </a:ext>
                </a:extLst>
              </p:cNvPr>
              <p:cNvSpPr txBox="1"/>
              <p:nvPr/>
            </p:nvSpPr>
            <p:spPr>
              <a:xfrm>
                <a:off x="814795" y="2266134"/>
                <a:ext cx="10562409" cy="1815882"/>
              </a:xfrm>
              <a:prstGeom prst="rect">
                <a:avLst/>
              </a:prstGeom>
              <a:solidFill>
                <a:schemeClr val="accent6">
                  <a:lumMod val="40000"/>
                  <a:lumOff val="60000"/>
                </a:schemeClr>
              </a:solidFill>
              <a:effectLst>
                <a:outerShdw blurRad="50800" dist="38100" dir="5400000" algn="t" rotWithShape="0">
                  <a:prstClr val="black">
                    <a:alpha val="40000"/>
                  </a:prstClr>
                </a:outerShdw>
              </a:effectLst>
            </p:spPr>
            <p:txBody>
              <a:bodyPr wrap="square" rtlCol="0">
                <a:spAutoFit/>
              </a:bodyPr>
              <a:lstStyle/>
              <a:p>
                <a:r>
                  <a:rPr lang="en-US" sz="2800" dirty="0">
                    <a:effectLst/>
                    <a:latin typeface="Arial" panose="020B0604020202020204" pitchFamily="34" charset="0"/>
                    <a:ea typeface="Yu Mincho" panose="020B0400000000000000" pitchFamily="18" charset="-128"/>
                    <a:cs typeface="Arial" panose="020B0604020202020204" pitchFamily="34" charset="0"/>
                  </a:rPr>
                  <a:t>Ta </a:t>
                </a:r>
                <a:r>
                  <a:rPr lang="en-US" sz="2800" dirty="0" err="1">
                    <a:effectLst/>
                    <a:latin typeface="Arial" panose="020B0604020202020204" pitchFamily="34" charset="0"/>
                    <a:ea typeface="Yu Mincho" panose="020B0400000000000000" pitchFamily="18" charset="-128"/>
                    <a:cs typeface="Arial" panose="020B0604020202020204" pitchFamily="34" charset="0"/>
                  </a:rPr>
                  <a:t>sẽ</a:t>
                </a:r>
                <a:r>
                  <a:rPr lang="en-US" sz="2800" dirty="0">
                    <a:effectLst/>
                    <a:latin typeface="Arial" panose="020B0604020202020204" pitchFamily="34" charset="0"/>
                    <a:ea typeface="Yu Mincho" panose="020B0400000000000000" pitchFamily="18" charset="-128"/>
                    <a:cs typeface="Arial" panose="020B0604020202020204" pitchFamily="34" charset="0"/>
                  </a:rPr>
                  <a:t> </a:t>
                </a:r>
                <a:r>
                  <a:rPr lang="en-US" sz="2800" dirty="0" err="1">
                    <a:effectLst/>
                    <a:latin typeface="Arial" panose="020B0604020202020204" pitchFamily="34" charset="0"/>
                    <a:ea typeface="Yu Mincho" panose="020B0400000000000000" pitchFamily="18" charset="-128"/>
                    <a:cs typeface="Arial" panose="020B0604020202020204" pitchFamily="34" charset="0"/>
                  </a:rPr>
                  <a:t>kiểm</a:t>
                </a:r>
                <a:r>
                  <a:rPr lang="en-US" sz="2800" dirty="0">
                    <a:effectLst/>
                    <a:latin typeface="Arial" panose="020B0604020202020204" pitchFamily="34" charset="0"/>
                    <a:ea typeface="Yu Mincho" panose="020B0400000000000000" pitchFamily="18" charset="-128"/>
                    <a:cs typeface="Arial" panose="020B0604020202020204" pitchFamily="34" charset="0"/>
                  </a:rPr>
                  <a:t> </a:t>
                </a:r>
                <a:r>
                  <a:rPr lang="en-US" sz="2800" dirty="0" err="1">
                    <a:effectLst/>
                    <a:latin typeface="Arial" panose="020B0604020202020204" pitchFamily="34" charset="0"/>
                    <a:ea typeface="Yu Mincho" panose="020B0400000000000000" pitchFamily="18" charset="-128"/>
                    <a:cs typeface="Arial" panose="020B0604020202020204" pitchFamily="34" charset="0"/>
                  </a:rPr>
                  <a:t>tra</a:t>
                </a:r>
                <a:r>
                  <a:rPr lang="en-US" sz="2800" dirty="0">
                    <a:effectLst/>
                    <a:latin typeface="Arial" panose="020B0604020202020204" pitchFamily="34" charset="0"/>
                    <a:ea typeface="Yu Mincho" panose="020B0400000000000000" pitchFamily="18" charset="-128"/>
                    <a:cs typeface="Arial" panose="020B0604020202020204" pitchFamily="34" charset="0"/>
                  </a:rPr>
                  <a:t> </a:t>
                </a:r>
                <a:r>
                  <a:rPr lang="en-US" sz="2800" dirty="0" err="1">
                    <a:effectLst/>
                    <a:latin typeface="Arial" panose="020B0604020202020204" pitchFamily="34" charset="0"/>
                    <a:ea typeface="Yu Mincho" panose="020B0400000000000000" pitchFamily="18" charset="-128"/>
                    <a:cs typeface="Arial" panose="020B0604020202020204" pitchFamily="34" charset="0"/>
                  </a:rPr>
                  <a:t>xem</a:t>
                </a:r>
                <a:r>
                  <a:rPr lang="en-US" sz="2800" dirty="0">
                    <a:effectLst/>
                    <a:latin typeface="Arial" panose="020B0604020202020204" pitchFamily="34" charset="0"/>
                    <a:ea typeface="Yu Mincho" panose="020B0400000000000000" pitchFamily="18" charset="-128"/>
                    <a:cs typeface="Arial" panose="020B0604020202020204" pitchFamily="34" charset="0"/>
                  </a:rPr>
                  <a:t> </a:t>
                </a:r>
                <a:r>
                  <a:rPr lang="en-US" sz="2800" dirty="0" err="1">
                    <a:effectLst/>
                    <a:latin typeface="Arial" panose="020B0604020202020204" pitchFamily="34" charset="0"/>
                    <a:ea typeface="Yu Mincho" panose="020B0400000000000000" pitchFamily="18" charset="-128"/>
                    <a:cs typeface="Arial" panose="020B0604020202020204" pitchFamily="34" charset="0"/>
                  </a:rPr>
                  <a:t>các</a:t>
                </a:r>
                <a:r>
                  <a:rPr lang="en-US" sz="2800" dirty="0">
                    <a:effectLst/>
                    <a:latin typeface="Arial" panose="020B0604020202020204" pitchFamily="34" charset="0"/>
                    <a:ea typeface="Yu Mincho" panose="020B0400000000000000" pitchFamily="18" charset="-128"/>
                    <a:cs typeface="Arial" panose="020B0604020202020204" pitchFamily="34" charset="0"/>
                  </a:rPr>
                  <a:t> </a:t>
                </a:r>
                <a:r>
                  <a:rPr lang="en-US" sz="2800" dirty="0" err="1">
                    <a:effectLst/>
                    <a:latin typeface="Arial" panose="020B0604020202020204" pitchFamily="34" charset="0"/>
                    <a:ea typeface="Yu Mincho" panose="020B0400000000000000" pitchFamily="18" charset="-128"/>
                    <a:cs typeface="Arial" panose="020B0604020202020204" pitchFamily="34" charset="0"/>
                  </a:rPr>
                  <a:t>kết</a:t>
                </a:r>
                <a:r>
                  <a:rPr lang="en-US" sz="2800" dirty="0">
                    <a:effectLst/>
                    <a:latin typeface="Arial" panose="020B0604020202020204" pitchFamily="34" charset="0"/>
                    <a:ea typeface="Yu Mincho" panose="020B0400000000000000" pitchFamily="18" charset="-128"/>
                    <a:cs typeface="Arial" panose="020B0604020202020204" pitchFamily="34" charset="0"/>
                  </a:rPr>
                  <a:t> </a:t>
                </a:r>
                <a:r>
                  <a:rPr lang="en-US" sz="2800" dirty="0" err="1">
                    <a:effectLst/>
                    <a:latin typeface="Arial" panose="020B0604020202020204" pitchFamily="34" charset="0"/>
                    <a:ea typeface="Yu Mincho" panose="020B0400000000000000" pitchFamily="18" charset="-128"/>
                    <a:cs typeface="Arial" panose="020B0604020202020204" pitchFamily="34" charset="0"/>
                  </a:rPr>
                  <a:t>quả</a:t>
                </a:r>
                <a:r>
                  <a:rPr lang="en-US" sz="2800" dirty="0">
                    <a:effectLst/>
                    <a:latin typeface="Arial" panose="020B0604020202020204" pitchFamily="34" charset="0"/>
                    <a:ea typeface="Yu Mincho" panose="020B0400000000000000" pitchFamily="18" charset="-128"/>
                    <a:cs typeface="Arial" panose="020B0604020202020204" pitchFamily="34" charset="0"/>
                  </a:rPr>
                  <a:t> </a:t>
                </a:r>
                <a:r>
                  <a:rPr lang="en-US" sz="2800" dirty="0" err="1">
                    <a:effectLst/>
                    <a:latin typeface="Arial" panose="020B0604020202020204" pitchFamily="34" charset="0"/>
                    <a:ea typeface="Yu Mincho" panose="020B0400000000000000" pitchFamily="18" charset="-128"/>
                    <a:cs typeface="Arial" panose="020B0604020202020204" pitchFamily="34" charset="0"/>
                  </a:rPr>
                  <a:t>trên</a:t>
                </a:r>
                <a:r>
                  <a:rPr lang="en-US" sz="2800" dirty="0">
                    <a:effectLst/>
                    <a:latin typeface="Arial" panose="020B0604020202020204" pitchFamily="34" charset="0"/>
                    <a:ea typeface="Yu Mincho" panose="020B0400000000000000" pitchFamily="18" charset="-128"/>
                    <a:cs typeface="Arial" panose="020B0604020202020204" pitchFamily="34" charset="0"/>
                  </a:rPr>
                  <a:t> </a:t>
                </a:r>
                <a:r>
                  <a:rPr lang="en-US" sz="2800" dirty="0" err="1">
                    <a:effectLst/>
                    <a:latin typeface="Arial" panose="020B0604020202020204" pitchFamily="34" charset="0"/>
                    <a:ea typeface="Yu Mincho" panose="020B0400000000000000" pitchFamily="18" charset="-128"/>
                    <a:cs typeface="Arial" panose="020B0604020202020204" pitchFamily="34" charset="0"/>
                  </a:rPr>
                  <a:t>có</a:t>
                </a:r>
                <a:r>
                  <a:rPr lang="en-US" sz="2800" dirty="0">
                    <a:effectLst/>
                    <a:latin typeface="Arial" panose="020B0604020202020204" pitchFamily="34" charset="0"/>
                    <a:ea typeface="Yu Mincho" panose="020B0400000000000000" pitchFamily="18" charset="-128"/>
                    <a:cs typeface="Arial" panose="020B0604020202020204" pitchFamily="34" charset="0"/>
                  </a:rPr>
                  <a:t> </a:t>
                </a:r>
                <a:r>
                  <a:rPr lang="en-US" sz="2800" dirty="0" err="1">
                    <a:effectLst/>
                    <a:latin typeface="Arial" panose="020B0604020202020204" pitchFamily="34" charset="0"/>
                    <a:ea typeface="Yu Mincho" panose="020B0400000000000000" pitchFamily="18" charset="-128"/>
                    <a:cs typeface="Arial" panose="020B0604020202020204" pitchFamily="34" charset="0"/>
                  </a:rPr>
                  <a:t>được</a:t>
                </a:r>
                <a:r>
                  <a:rPr lang="en-US" sz="2800" dirty="0">
                    <a:effectLst/>
                    <a:latin typeface="Arial" panose="020B0604020202020204" pitchFamily="34" charset="0"/>
                    <a:ea typeface="Yu Mincho" panose="020B0400000000000000" pitchFamily="18" charset="-128"/>
                    <a:cs typeface="Arial" panose="020B0604020202020204" pitchFamily="34" charset="0"/>
                  </a:rPr>
                  <a:t> </a:t>
                </a:r>
                <a:r>
                  <a:rPr lang="en-US" sz="2800" dirty="0" err="1">
                    <a:effectLst/>
                    <a:latin typeface="Arial" panose="020B0604020202020204" pitchFamily="34" charset="0"/>
                    <a:ea typeface="Yu Mincho" panose="020B0400000000000000" pitchFamily="18" charset="-128"/>
                    <a:cs typeface="Arial" panose="020B0604020202020204" pitchFamily="34" charset="0"/>
                  </a:rPr>
                  <a:t>chấp</a:t>
                </a:r>
                <a:r>
                  <a:rPr lang="en-US" sz="2800" dirty="0">
                    <a:effectLst/>
                    <a:latin typeface="Arial" panose="020B0604020202020204" pitchFamily="34" charset="0"/>
                    <a:ea typeface="Yu Mincho" panose="020B0400000000000000" pitchFamily="18" charset="-128"/>
                    <a:cs typeface="Arial" panose="020B0604020202020204" pitchFamily="34" charset="0"/>
                  </a:rPr>
                  <a:t> </a:t>
                </a:r>
                <a:r>
                  <a:rPr lang="en-US" sz="2800" dirty="0" err="1">
                    <a:effectLst/>
                    <a:latin typeface="Arial" panose="020B0604020202020204" pitchFamily="34" charset="0"/>
                    <a:ea typeface="Yu Mincho" panose="020B0400000000000000" pitchFamily="18" charset="-128"/>
                    <a:cs typeface="Arial" panose="020B0604020202020204" pitchFamily="34" charset="0"/>
                  </a:rPr>
                  <a:t>nhận</a:t>
                </a:r>
                <a:r>
                  <a:rPr lang="en-US" sz="2800" dirty="0">
                    <a:effectLst/>
                    <a:latin typeface="Arial" panose="020B0604020202020204" pitchFamily="34" charset="0"/>
                    <a:ea typeface="Yu Mincho" panose="020B0400000000000000" pitchFamily="18" charset="-128"/>
                    <a:cs typeface="Arial" panose="020B0604020202020204" pitchFamily="34" charset="0"/>
                  </a:rPr>
                  <a:t> hay </a:t>
                </a:r>
                <a:r>
                  <a:rPr lang="en-US" sz="2800" dirty="0" err="1">
                    <a:effectLst/>
                    <a:latin typeface="Arial" panose="020B0604020202020204" pitchFamily="34" charset="0"/>
                    <a:ea typeface="Yu Mincho" panose="020B0400000000000000" pitchFamily="18" charset="-128"/>
                    <a:cs typeface="Arial" panose="020B0604020202020204" pitchFamily="34" charset="0"/>
                  </a:rPr>
                  <a:t>không</a:t>
                </a:r>
                <a:r>
                  <a:rPr lang="en-US" sz="2800" dirty="0">
                    <a:effectLst/>
                    <a:latin typeface="Arial" panose="020B0604020202020204" pitchFamily="34" charset="0"/>
                    <a:ea typeface="Yu Mincho" panose="020B0400000000000000" pitchFamily="18" charset="-128"/>
                    <a:cs typeface="Arial" panose="020B0604020202020204" pitchFamily="34" charset="0"/>
                  </a:rPr>
                  <a:t> </a:t>
                </a:r>
                <a:r>
                  <a:rPr lang="en-US" sz="2800" dirty="0" err="1">
                    <a:effectLst/>
                    <a:latin typeface="Arial" panose="020B0604020202020204" pitchFamily="34" charset="0"/>
                    <a:ea typeface="Yu Mincho" panose="020B0400000000000000" pitchFamily="18" charset="-128"/>
                    <a:cs typeface="Arial" panose="020B0604020202020204" pitchFamily="34" charset="0"/>
                  </a:rPr>
                  <a:t>bằng</a:t>
                </a:r>
                <a:r>
                  <a:rPr lang="en-US" sz="2800" dirty="0">
                    <a:effectLst/>
                    <a:latin typeface="Arial" panose="020B0604020202020204" pitchFamily="34" charset="0"/>
                    <a:ea typeface="Yu Mincho" panose="020B0400000000000000" pitchFamily="18" charset="-128"/>
                    <a:cs typeface="Arial" panose="020B0604020202020204" pitchFamily="34" charset="0"/>
                  </a:rPr>
                  <a:t> </a:t>
                </a:r>
                <a:r>
                  <a:rPr lang="en-US" sz="2800" dirty="0" err="1">
                    <a:effectLst/>
                    <a:latin typeface="Arial" panose="020B0604020202020204" pitchFamily="34" charset="0"/>
                    <a:ea typeface="Yu Mincho" panose="020B0400000000000000" pitchFamily="18" charset="-128"/>
                    <a:cs typeface="Arial" panose="020B0604020202020204" pitchFamily="34" charset="0"/>
                  </a:rPr>
                  <a:t>cách</a:t>
                </a:r>
                <a:r>
                  <a:rPr lang="en-US" sz="2800" dirty="0">
                    <a:effectLst/>
                    <a:latin typeface="Arial" panose="020B0604020202020204" pitchFamily="34" charset="0"/>
                    <a:ea typeface="Yu Mincho" panose="020B0400000000000000" pitchFamily="18" charset="-128"/>
                    <a:cs typeface="Arial" panose="020B0604020202020204" pitchFamily="34" charset="0"/>
                  </a:rPr>
                  <a:t> </a:t>
                </a:r>
                <a:r>
                  <a:rPr lang="en-US" sz="2800" dirty="0" err="1">
                    <a:effectLst/>
                    <a:latin typeface="Arial" panose="020B0604020202020204" pitchFamily="34" charset="0"/>
                    <a:ea typeface="Yu Mincho" panose="020B0400000000000000" pitchFamily="18" charset="-128"/>
                    <a:cs typeface="Arial" panose="020B0604020202020204" pitchFamily="34" charset="0"/>
                  </a:rPr>
                  <a:t>tái</a:t>
                </a:r>
                <a:r>
                  <a:rPr lang="en-US" sz="2800" dirty="0">
                    <a:effectLst/>
                    <a:latin typeface="Arial" panose="020B0604020202020204" pitchFamily="34" charset="0"/>
                    <a:ea typeface="Yu Mincho" panose="020B0400000000000000" pitchFamily="18" charset="-128"/>
                    <a:cs typeface="Arial" panose="020B0604020202020204" pitchFamily="34" charset="0"/>
                  </a:rPr>
                  <a:t> </a:t>
                </a:r>
                <a:r>
                  <a:rPr lang="en-US" sz="2800" dirty="0" err="1">
                    <a:effectLst/>
                    <a:latin typeface="Arial" panose="020B0604020202020204" pitchFamily="34" charset="0"/>
                    <a:ea typeface="Yu Mincho" panose="020B0400000000000000" pitchFamily="18" charset="-128"/>
                    <a:cs typeface="Arial" panose="020B0604020202020204" pitchFamily="34" charset="0"/>
                  </a:rPr>
                  <a:t>lập</a:t>
                </a:r>
                <a:r>
                  <a:rPr lang="en-US" sz="2800" dirty="0">
                    <a:effectLst/>
                    <a:latin typeface="Arial" panose="020B0604020202020204" pitchFamily="34" charset="0"/>
                    <a:ea typeface="Yu Mincho" panose="020B0400000000000000" pitchFamily="18" charset="-128"/>
                    <a:cs typeface="Arial" panose="020B0604020202020204" pitchFamily="34" charset="0"/>
                  </a:rPr>
                  <a:t> </a:t>
                </a:r>
                <a:r>
                  <a:rPr lang="en-US" sz="2800" dirty="0" err="1">
                    <a:effectLst/>
                    <a:latin typeface="Arial" panose="020B0604020202020204" pitchFamily="34" charset="0"/>
                    <a:ea typeface="Yu Mincho" panose="020B0400000000000000" pitchFamily="18" charset="-128"/>
                    <a:cs typeface="Arial" panose="020B0604020202020204" pitchFamily="34" charset="0"/>
                  </a:rPr>
                  <a:t>lại</a:t>
                </a:r>
                <a:r>
                  <a:rPr lang="en-US" sz="2800" dirty="0">
                    <a:effectLst/>
                    <a:latin typeface="Arial" panose="020B0604020202020204" pitchFamily="34" charset="0"/>
                    <a:ea typeface="Yu Mincho" panose="020B0400000000000000" pitchFamily="18" charset="-128"/>
                    <a:cs typeface="Arial" panose="020B0604020202020204" pitchFamily="34" charset="0"/>
                  </a:rPr>
                  <a:t> ma </a:t>
                </a:r>
                <a:r>
                  <a:rPr lang="en-US" sz="2800" dirty="0" err="1">
                    <a:effectLst/>
                    <a:latin typeface="Arial" panose="020B0604020202020204" pitchFamily="34" charset="0"/>
                    <a:ea typeface="Yu Mincho" panose="020B0400000000000000" pitchFamily="18" charset="-128"/>
                    <a:cs typeface="Arial" panose="020B0604020202020204" pitchFamily="34" charset="0"/>
                  </a:rPr>
                  <a:t>trận</a:t>
                </a:r>
                <a:r>
                  <a:rPr lang="en-US" sz="2800" dirty="0">
                    <a:effectLst/>
                    <a:latin typeface="Arial" panose="020B0604020202020204" pitchFamily="34" charset="0"/>
                    <a:ea typeface="Yu Mincho" panose="020B0400000000000000" pitchFamily="18" charset="-128"/>
                    <a:cs typeface="Arial" panose="020B0604020202020204" pitchFamily="34" charset="0"/>
                  </a:rPr>
                  <a:t> </a:t>
                </a:r>
                <a:r>
                  <a:rPr lang="en-US" sz="2800" dirty="0" err="1">
                    <a:effectLst/>
                    <a:latin typeface="Arial" panose="020B0604020202020204" pitchFamily="34" charset="0"/>
                    <a:ea typeface="Yu Mincho" panose="020B0400000000000000" pitchFamily="18" charset="-128"/>
                    <a:cs typeface="Arial" panose="020B0604020202020204" pitchFamily="34" charset="0"/>
                  </a:rPr>
                  <a:t>tương</a:t>
                </a:r>
                <a:r>
                  <a:rPr lang="en-US" sz="2800" dirty="0">
                    <a:effectLst/>
                    <a:latin typeface="Arial" panose="020B0604020202020204" pitchFamily="34" charset="0"/>
                    <a:ea typeface="Yu Mincho" panose="020B0400000000000000" pitchFamily="18" charset="-128"/>
                    <a:cs typeface="Arial" panose="020B0604020202020204" pitchFamily="34" charset="0"/>
                  </a:rPr>
                  <a:t> </a:t>
                </a:r>
                <a:r>
                  <a:rPr lang="en-US" sz="2800" dirty="0" err="1">
                    <a:effectLst/>
                    <a:latin typeface="Arial" panose="020B0604020202020204" pitchFamily="34" charset="0"/>
                    <a:ea typeface="Yu Mincho" panose="020B0400000000000000" pitchFamily="18" charset="-128"/>
                    <a:cs typeface="Arial" panose="020B0604020202020204" pitchFamily="34" charset="0"/>
                  </a:rPr>
                  <a:t>quan</a:t>
                </a:r>
                <a:r>
                  <a:rPr lang="en-US" sz="2800" dirty="0">
                    <a:effectLst/>
                    <a:latin typeface="Arial" panose="020B0604020202020204" pitchFamily="34" charset="0"/>
                    <a:ea typeface="Yu Mincho" panose="020B0400000000000000" pitchFamily="18" charset="-128"/>
                    <a:cs typeface="Arial" panose="020B0604020202020204" pitchFamily="34" charset="0"/>
                  </a:rPr>
                  <a:t> </a:t>
                </a:r>
                <a14:m>
                  <m:oMath xmlns:m="http://schemas.openxmlformats.org/officeDocument/2006/math">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𝑹</m:t>
                    </m:r>
                  </m:oMath>
                </a14:m>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nếu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xấp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xỉ</a:t>
                </a:r>
                <a:r>
                  <a:rPr lang="en-US" sz="2800" dirty="0">
                    <a:latin typeface="Arial" panose="020B0604020202020204" pitchFamily="34" charset="0"/>
                    <a:cs typeface="Arial" panose="020B0604020202020204" pitchFamily="34" charset="0"/>
                  </a:rPr>
                  <a:t> </a:t>
                </a:r>
                <a14:m>
                  <m:oMath xmlns:m="http://schemas.openxmlformats.org/officeDocument/2006/math">
                    <m:r>
                      <a:rPr lang="en-US" sz="2800" b="1" i="1">
                        <a:latin typeface="Cambria Math" panose="02040503050406030204" pitchFamily="18" charset="0"/>
                        <a:ea typeface="Yu Mincho" panose="020B0400000000000000" pitchFamily="18" charset="-128"/>
                        <a:cs typeface="Times New Roman" panose="02020603050405020304" pitchFamily="18" charset="0"/>
                      </a:rPr>
                      <m:t>𝑹</m:t>
                    </m:r>
                  </m:oMath>
                </a14:m>
                <a:r>
                  <a:rPr lang="en-US" sz="2800" dirty="0">
                    <a:latin typeface="Arial" panose="020B0604020202020204" pitchFamily="34" charset="0"/>
                    <a:cs typeface="Arial" panose="020B0604020202020204" pitchFamily="34" charset="0"/>
                  </a:rPr>
                  <a:t> ban </a:t>
                </a:r>
                <a:r>
                  <a:rPr lang="en-US" sz="2800" dirty="0" err="1">
                    <a:latin typeface="Arial" panose="020B0604020202020204" pitchFamily="34" charset="0"/>
                    <a:cs typeface="Arial" panose="020B0604020202020204" pitchFamily="34" charset="0"/>
                  </a:rPr>
                  <a:t>đầu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thì</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mô</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hình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hai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chúng</a:t>
                </a:r>
                <a:r>
                  <a:rPr lang="en-US" sz="2800" dirty="0">
                    <a:latin typeface="Arial" panose="020B0604020202020204" pitchFamily="34" charset="0"/>
                    <a:cs typeface="Arial" panose="020B0604020202020204" pitchFamily="34" charset="0"/>
                  </a:rPr>
                  <a:t> ta </a:t>
                </a:r>
                <a:r>
                  <a:rPr lang="en-US" sz="2800" dirty="0" err="1">
                    <a:latin typeface="Arial" panose="020B0604020202020204" pitchFamily="34" charset="0"/>
                    <a:cs typeface="Arial" panose="020B0604020202020204" pitchFamily="34" charset="0"/>
                  </a:rPr>
                  <a:t>đưa</a:t>
                </a:r>
                <a:r>
                  <a:rPr lang="en-US" sz="2800" dirty="0">
                    <a:latin typeface="Arial" panose="020B0604020202020204" pitchFamily="34" charset="0"/>
                    <a:cs typeface="Arial" panose="020B0604020202020204" pitchFamily="34" charset="0"/>
                  </a:rPr>
                  <a:t> ra </a:t>
                </a:r>
                <a:r>
                  <a:rPr lang="en-US" sz="2800" dirty="0" err="1">
                    <a:latin typeface="Arial" panose="020B0604020202020204" pitchFamily="34" charset="0"/>
                    <a:cs typeface="Arial" panose="020B0604020202020204" pitchFamily="34" charset="0"/>
                  </a:rPr>
                  <a:t>là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đúng</a:t>
                </a:r>
                <a:r>
                  <a:rPr lang="en-US" sz="2800" dirty="0">
                    <a:latin typeface="Arial" panose="020B0604020202020204" pitchFamily="34" charset="0"/>
                    <a:cs typeface="Arial" panose="020B0604020202020204" pitchFamily="34" charset="0"/>
                  </a:rPr>
                  <a:t>.</a:t>
                </a:r>
              </a:p>
            </p:txBody>
          </p:sp>
        </mc:Choice>
        <mc:Fallback>
          <p:sp>
            <p:nvSpPr>
              <p:cNvPr id="3" name="TextBox 2">
                <a:extLst>
                  <a:ext uri="{FF2B5EF4-FFF2-40B4-BE49-F238E27FC236}">
                    <a16:creationId xmlns:a16="http://schemas.microsoft.com/office/drawing/2014/main" id="{CC20EFDD-0E82-4947-A728-F2916EAD2B6D}"/>
                  </a:ext>
                </a:extLst>
              </p:cNvPr>
              <p:cNvSpPr txBox="1">
                <a:spLocks noRot="1" noChangeAspect="1" noMove="1" noResize="1" noEditPoints="1" noAdjustHandles="1" noChangeArrowheads="1" noChangeShapeType="1" noTextEdit="1"/>
              </p:cNvSpPr>
              <p:nvPr/>
            </p:nvSpPr>
            <p:spPr>
              <a:xfrm>
                <a:off x="814795" y="2266134"/>
                <a:ext cx="10562409" cy="1815882"/>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Phân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tích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thành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phần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chính</a:t>
            </a:r>
            <a:r>
              <a:rPr lang="en-US" sz="2800" dirty="0">
                <a:solidFill>
                  <a:schemeClr val="accent1"/>
                </a:solidFill>
                <a:latin typeface="Arial" panose="020B0604020202020204" pitchFamily="34" charset="0"/>
                <a:cs typeface="Arial" panose="020B0604020202020204" pitchFamily="34" charset="0"/>
              </a:rPr>
              <a:t> (PCA)</a:t>
            </a:r>
          </a:p>
        </p:txBody>
      </p:sp>
    </p:spTree>
    <p:extLst>
      <p:ext uri="{BB962C8B-B14F-4D97-AF65-F5344CB8AC3E}">
        <p14:creationId xmlns:p14="http://schemas.microsoft.com/office/powerpoint/2010/main" val="3191210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26</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C20EFDD-0E82-4947-A728-F2916EAD2B6D}"/>
                  </a:ext>
                </a:extLst>
              </p:cNvPr>
              <p:cNvSpPr txBox="1"/>
              <p:nvPr/>
            </p:nvSpPr>
            <p:spPr>
              <a:xfrm>
                <a:off x="1002574" y="988954"/>
                <a:ext cx="10562409" cy="5542864"/>
              </a:xfrm>
              <a:prstGeom prst="rect">
                <a:avLst/>
              </a:prstGeom>
              <a:solidFill>
                <a:schemeClr val="accent6">
                  <a:lumMod val="40000"/>
                  <a:lumOff val="60000"/>
                </a:schemeClr>
              </a:solidFill>
              <a:effectLst>
                <a:outerShdw blurRad="50800" dist="38100" dir="5400000" algn="t" rotWithShape="0">
                  <a:prstClr val="black">
                    <a:alpha val="40000"/>
                  </a:prstClr>
                </a:outerShdw>
              </a:effectLst>
            </p:spPr>
            <p:txBody>
              <a:bodyPr wrap="square" rtlCol="0">
                <a:spAutoFit/>
              </a:bodyPr>
              <a:lstStyle/>
              <a:p>
                <a14:m>
                  <m:oMath xmlns:m="http://schemas.openxmlformats.org/officeDocument/2006/math">
                    <m:acc>
                      <m:accPr>
                        <m:chr m:val="̃"/>
                        <m:ctrlPr>
                          <a:rPr lang="en-US" sz="2400" b="1" i="1">
                            <a:latin typeface="Cambria Math" panose="02040503050406030204" pitchFamily="18" charset="0"/>
                            <a:ea typeface="Yu Mincho" panose="020B0400000000000000" pitchFamily="18" charset="-128"/>
                          </a:rPr>
                        </m:ctrlPr>
                      </m:accPr>
                      <m:e>
                        <m:r>
                          <a:rPr lang="en-US" sz="2400" b="1" i="1">
                            <a:latin typeface="Cambria Math" panose="02040503050406030204" pitchFamily="18" charset="0"/>
                            <a:ea typeface="Yu Mincho" panose="020B0400000000000000" pitchFamily="18" charset="-128"/>
                            <a:cs typeface="Times New Roman" panose="02020603050405020304" pitchFamily="18" charset="0"/>
                          </a:rPr>
                          <m:t>𝑳</m:t>
                        </m:r>
                        <m:r>
                          <a:rPr lang="en-US" sz="2400" b="1" i="1">
                            <a:latin typeface="Cambria Math" panose="02040503050406030204" pitchFamily="18" charset="0"/>
                            <a:ea typeface="Yu Mincho" panose="020B0400000000000000" pitchFamily="18" charset="-128"/>
                            <a:cs typeface="Times New Roman" panose="02020603050405020304" pitchFamily="18" charset="0"/>
                          </a:rPr>
                          <m:t> </m:t>
                        </m:r>
                      </m:e>
                    </m:acc>
                    <m:sSup>
                      <m:sSupPr>
                        <m:ctrlPr>
                          <a:rPr lang="en-US" sz="2400" b="1" i="1">
                            <a:latin typeface="Cambria Math" panose="02040503050406030204" pitchFamily="18" charset="0"/>
                            <a:ea typeface="Yu Mincho" panose="020B0400000000000000" pitchFamily="18" charset="-128"/>
                          </a:rPr>
                        </m:ctrlPr>
                      </m:sSupPr>
                      <m:e>
                        <m:acc>
                          <m:accPr>
                            <m:chr m:val="̃"/>
                            <m:ctrlPr>
                              <a:rPr lang="en-US" sz="2400" b="1" i="1">
                                <a:latin typeface="Cambria Math" panose="02040503050406030204" pitchFamily="18" charset="0"/>
                                <a:ea typeface="Yu Mincho" panose="020B0400000000000000" pitchFamily="18" charset="-128"/>
                              </a:rPr>
                            </m:ctrlPr>
                          </m:accPr>
                          <m:e>
                            <m:r>
                              <a:rPr lang="en-US" sz="2400" b="1" i="1">
                                <a:latin typeface="Cambria Math" panose="02040503050406030204" pitchFamily="18" charset="0"/>
                                <a:ea typeface="Yu Mincho" panose="020B0400000000000000" pitchFamily="18" charset="-128"/>
                                <a:cs typeface="Times New Roman" panose="02020603050405020304" pitchFamily="18" charset="0"/>
                              </a:rPr>
                              <m:t>𝑳</m:t>
                            </m:r>
                            <m:r>
                              <a:rPr lang="en-US" sz="2400" b="1" i="1">
                                <a:latin typeface="Cambria Math" panose="02040503050406030204" pitchFamily="18" charset="0"/>
                                <a:ea typeface="Yu Mincho" panose="020B0400000000000000" pitchFamily="18" charset="-128"/>
                                <a:cs typeface="Times New Roman" panose="02020603050405020304" pitchFamily="18" charset="0"/>
                              </a:rPr>
                              <m:t> </m:t>
                            </m:r>
                          </m:e>
                        </m:acc>
                      </m:e>
                      <m:sup>
                        <m:r>
                          <a:rPr lang="en-US" sz="2400" b="1" i="1">
                            <a:latin typeface="Cambria Math" panose="02040503050406030204" pitchFamily="18" charset="0"/>
                            <a:ea typeface="Yu Mincho" panose="020B0400000000000000" pitchFamily="18" charset="-128"/>
                            <a:cs typeface="Times New Roman" panose="02020603050405020304" pitchFamily="18" charset="0"/>
                          </a:rPr>
                          <m:t>′</m:t>
                        </m:r>
                      </m:sup>
                    </m:sSup>
                    <m:r>
                      <a:rPr lang="en-US" sz="2400" i="1">
                        <a:latin typeface="Cambria Math" panose="02040503050406030204" pitchFamily="18" charset="0"/>
                        <a:ea typeface="Yu Mincho" panose="020B0400000000000000" pitchFamily="18" charset="-128"/>
                        <a:cs typeface="Times New Roman" panose="02020603050405020304" pitchFamily="18" charset="0"/>
                      </a:rPr>
                      <m:t>+</m:t>
                    </m:r>
                    <m:acc>
                      <m:accPr>
                        <m:chr m:val="̃"/>
                        <m:ctrlPr>
                          <a:rPr lang="en-US" sz="2400" i="1">
                            <a:latin typeface="Cambria Math" panose="02040503050406030204" pitchFamily="18" charset="0"/>
                            <a:ea typeface="Yu Mincho" panose="020B0400000000000000" pitchFamily="18" charset="-128"/>
                          </a:rPr>
                        </m:ctrlPr>
                      </m:accPr>
                      <m:e>
                        <m:r>
                          <a:rPr lang="en-US" sz="2400" b="1" i="1">
                            <a:latin typeface="Cambria Math" panose="02040503050406030204" pitchFamily="18" charset="0"/>
                            <a:ea typeface="Yu Mincho" panose="020B0400000000000000" pitchFamily="18" charset="-128"/>
                            <a:cs typeface="Times New Roman" panose="02020603050405020304" pitchFamily="18" charset="0"/>
                          </a:rPr>
                          <m:t>𝝍</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oMath>
                </a14:m>
                <a:r>
                  <a:rPr lang="en-US" sz="2400" dirty="0">
                    <a:latin typeface="Times New Roman" panose="02020603050405020304" pitchFamily="18" charset="0"/>
                    <a:ea typeface="Yu Mincho" panose="020B0400000000000000" pitchFamily="18" charset="-128"/>
                  </a:rPr>
                  <a:t>=</a:t>
                </a:r>
                <a14:m>
                  <m:oMath xmlns:m="http://schemas.openxmlformats.org/officeDocument/2006/math">
                    <m:d>
                      <m:dPr>
                        <m:begChr m:val="["/>
                        <m:endChr m:val="]"/>
                        <m:ctrlPr>
                          <a:rPr lang="en-US" sz="2400" i="1">
                            <a:latin typeface="Cambria Math" panose="02040503050406030204" pitchFamily="18" charset="0"/>
                            <a:ea typeface="Yu Mincho" panose="020B0400000000000000" pitchFamily="18" charset="-128"/>
                          </a:rPr>
                        </m:ctrlPr>
                      </m:dPr>
                      <m:e>
                        <m:m>
                          <m:mPr>
                            <m:mcs>
                              <m:mc>
                                <m:mcPr>
                                  <m:count m:val="2"/>
                                  <m:mcJc m:val="center"/>
                                </m:mcPr>
                              </m:mc>
                            </m:mcs>
                            <m:ctrlPr>
                              <a:rPr lang="en-US" sz="2400" i="1">
                                <a:latin typeface="Cambria Math" panose="02040503050406030204" pitchFamily="18" charset="0"/>
                                <a:ea typeface="Yu Mincho" panose="020B0400000000000000" pitchFamily="18" charset="-128"/>
                              </a:rPr>
                            </m:ctrlPr>
                          </m:mPr>
                          <m:mr>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11</m:t>
                                  </m:r>
                                </m:sub>
                              </m:sSub>
                            </m:e>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12</m:t>
                                  </m:r>
                                </m:sub>
                              </m:sSub>
                            </m:e>
                          </m:mr>
                          <m:mr>
                            <m:e>
                              <m:m>
                                <m:mPr>
                                  <m:mcs>
                                    <m:mc>
                                      <m:mcPr>
                                        <m:count m:val="1"/>
                                        <m:mcJc m:val="center"/>
                                      </m:mcPr>
                                    </m:mc>
                                  </m:mcs>
                                  <m:ctrlPr>
                                    <a:rPr lang="en-US" sz="2400" i="1">
                                      <a:latin typeface="Cambria Math" panose="02040503050406030204" pitchFamily="18" charset="0"/>
                                      <a:ea typeface="Yu Mincho" panose="020B0400000000000000" pitchFamily="18" charset="-128"/>
                                    </a:rPr>
                                  </m:ctrlPr>
                                </m:mPr>
                                <m:mr>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21</m:t>
                                        </m:r>
                                      </m:sub>
                                    </m:sSub>
                                  </m:e>
                                </m:mr>
                                <m:mr>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31</m:t>
                                        </m:r>
                                      </m:sub>
                                    </m:sSub>
                                  </m:e>
                                </m:mr>
                                <m:mr>
                                  <m:e>
                                    <m:m>
                                      <m:mPr>
                                        <m:mcs>
                                          <m:mc>
                                            <m:mcPr>
                                              <m:count m:val="1"/>
                                              <m:mcJc m:val="center"/>
                                            </m:mcPr>
                                          </m:mc>
                                        </m:mcs>
                                        <m:ctrlPr>
                                          <a:rPr lang="en-US" sz="2400" i="1">
                                            <a:latin typeface="Cambria Math" panose="02040503050406030204" pitchFamily="18" charset="0"/>
                                            <a:ea typeface="Yu Mincho" panose="020B0400000000000000" pitchFamily="18" charset="-128"/>
                                          </a:rPr>
                                        </m:ctrlPr>
                                      </m:mPr>
                                      <m:mr>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41</m:t>
                                              </m:r>
                                            </m:sub>
                                          </m:sSub>
                                        </m:e>
                                      </m:mr>
                                      <m:mr>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51</m:t>
                                              </m:r>
                                            </m:sub>
                                          </m:sSub>
                                        </m:e>
                                      </m:mr>
                                    </m:m>
                                  </m:e>
                                </m:mr>
                              </m:m>
                            </m:e>
                            <m:e>
                              <m:m>
                                <m:mPr>
                                  <m:mcs>
                                    <m:mc>
                                      <m:mcPr>
                                        <m:count m:val="1"/>
                                        <m:mcJc m:val="center"/>
                                      </m:mcPr>
                                    </m:mc>
                                  </m:mcs>
                                  <m:ctrlPr>
                                    <a:rPr lang="en-US" sz="2400" i="1">
                                      <a:latin typeface="Cambria Math" panose="02040503050406030204" pitchFamily="18" charset="0"/>
                                      <a:ea typeface="Yu Mincho" panose="020B0400000000000000" pitchFamily="18" charset="-128"/>
                                    </a:rPr>
                                  </m:ctrlPr>
                                </m:mPr>
                                <m:mr>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22</m:t>
                                        </m:r>
                                      </m:sub>
                                    </m:sSub>
                                  </m:e>
                                </m:mr>
                                <m:mr>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32</m:t>
                                        </m:r>
                                      </m:sub>
                                    </m:sSub>
                                  </m:e>
                                </m:mr>
                                <m:mr>
                                  <m:e>
                                    <m:m>
                                      <m:mPr>
                                        <m:mcs>
                                          <m:mc>
                                            <m:mcPr>
                                              <m:count m:val="1"/>
                                              <m:mcJc m:val="center"/>
                                            </m:mcPr>
                                          </m:mc>
                                        </m:mcs>
                                        <m:ctrlPr>
                                          <a:rPr lang="en-US" sz="2400" i="1">
                                            <a:latin typeface="Cambria Math" panose="02040503050406030204" pitchFamily="18" charset="0"/>
                                            <a:ea typeface="Yu Mincho" panose="020B0400000000000000" pitchFamily="18" charset="-128"/>
                                          </a:rPr>
                                        </m:ctrlPr>
                                      </m:mPr>
                                      <m:mr>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42</m:t>
                                              </m:r>
                                            </m:sub>
                                          </m:sSub>
                                        </m:e>
                                      </m:mr>
                                      <m:mr>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52</m:t>
                                              </m:r>
                                            </m:sub>
                                          </m:sSub>
                                        </m:e>
                                      </m:mr>
                                    </m:m>
                                  </m:e>
                                </m:mr>
                              </m:m>
                            </m:e>
                          </m:mr>
                        </m:m>
                      </m:e>
                    </m:d>
                    <m:d>
                      <m:dPr>
                        <m:begChr m:val="["/>
                        <m:endChr m:val="]"/>
                        <m:ctrlPr>
                          <a:rPr lang="en-US" sz="2400" i="1">
                            <a:latin typeface="Cambria Math" panose="02040503050406030204" pitchFamily="18" charset="0"/>
                            <a:ea typeface="Yu Mincho" panose="020B0400000000000000" pitchFamily="18" charset="-128"/>
                          </a:rPr>
                        </m:ctrlPr>
                      </m:dPr>
                      <m:e>
                        <m:m>
                          <m:mPr>
                            <m:mcs>
                              <m:mc>
                                <m:mcPr>
                                  <m:count m:val="2"/>
                                  <m:mcJc m:val="center"/>
                                </m:mcPr>
                              </m:mc>
                            </m:mcs>
                            <m:ctrlPr>
                              <a:rPr lang="en-US" sz="2400" i="1">
                                <a:latin typeface="Cambria Math" panose="02040503050406030204" pitchFamily="18" charset="0"/>
                                <a:ea typeface="Yu Mincho" panose="020B0400000000000000" pitchFamily="18" charset="-128"/>
                              </a:rPr>
                            </m:ctrlPr>
                          </m:mPr>
                          <m:mr>
                            <m:e>
                              <m:m>
                                <m:mPr>
                                  <m:mcs>
                                    <m:mc>
                                      <m:mcPr>
                                        <m:count m:val="2"/>
                                        <m:mcJc m:val="center"/>
                                      </m:mcPr>
                                    </m:mc>
                                  </m:mcs>
                                  <m:ctrlPr>
                                    <a:rPr lang="en-US" sz="2400" i="1">
                                      <a:latin typeface="Cambria Math" panose="02040503050406030204" pitchFamily="18" charset="0"/>
                                      <a:ea typeface="Yu Mincho" panose="020B0400000000000000" pitchFamily="18" charset="-128"/>
                                    </a:rPr>
                                  </m:ctrlPr>
                                </m:mPr>
                                <m:mr>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11</m:t>
                                        </m:r>
                                      </m:sub>
                                    </m:sSub>
                                  </m:e>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21</m:t>
                                        </m:r>
                                      </m:sub>
                                    </m:sSub>
                                  </m:e>
                                </m:mr>
                              </m:m>
                            </m:e>
                            <m:e>
                              <m:m>
                                <m:mPr>
                                  <m:mcs>
                                    <m:mc>
                                      <m:mcPr>
                                        <m:count m:val="3"/>
                                        <m:mcJc m:val="center"/>
                                      </m:mcPr>
                                    </m:mc>
                                  </m:mcs>
                                  <m:ctrlPr>
                                    <a:rPr lang="en-US" sz="2400" i="1">
                                      <a:latin typeface="Cambria Math" panose="02040503050406030204" pitchFamily="18" charset="0"/>
                                      <a:ea typeface="Yu Mincho" panose="020B0400000000000000" pitchFamily="18" charset="-128"/>
                                    </a:rPr>
                                  </m:ctrlPr>
                                </m:mPr>
                                <m:mr>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31</m:t>
                                        </m:r>
                                      </m:sub>
                                    </m:sSub>
                                  </m:e>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41</m:t>
                                        </m:r>
                                      </m:sub>
                                    </m:sSub>
                                  </m:e>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51</m:t>
                                        </m:r>
                                      </m:sub>
                                    </m:sSub>
                                  </m:e>
                                </m:mr>
                              </m:m>
                            </m:e>
                          </m:mr>
                          <m:mr>
                            <m:e>
                              <m:m>
                                <m:mPr>
                                  <m:mcs>
                                    <m:mc>
                                      <m:mcPr>
                                        <m:count m:val="2"/>
                                        <m:mcJc m:val="center"/>
                                      </m:mcPr>
                                    </m:mc>
                                  </m:mcs>
                                  <m:ctrlPr>
                                    <a:rPr lang="en-US" sz="2400" i="1">
                                      <a:latin typeface="Cambria Math" panose="02040503050406030204" pitchFamily="18" charset="0"/>
                                      <a:ea typeface="Yu Mincho" panose="020B0400000000000000" pitchFamily="18" charset="-128"/>
                                    </a:rPr>
                                  </m:ctrlPr>
                                </m:mPr>
                                <m:mr>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12</m:t>
                                        </m:r>
                                      </m:sub>
                                    </m:sSub>
                                  </m:e>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22</m:t>
                                        </m:r>
                                      </m:sub>
                                    </m:sSub>
                                  </m:e>
                                </m:mr>
                              </m:m>
                            </m:e>
                            <m:e>
                              <m:m>
                                <m:mPr>
                                  <m:mcs>
                                    <m:mc>
                                      <m:mcPr>
                                        <m:count m:val="3"/>
                                        <m:mcJc m:val="center"/>
                                      </m:mcPr>
                                    </m:mc>
                                  </m:mcs>
                                  <m:ctrlPr>
                                    <a:rPr lang="en-US" sz="2400" i="1">
                                      <a:latin typeface="Cambria Math" panose="02040503050406030204" pitchFamily="18" charset="0"/>
                                      <a:ea typeface="Yu Mincho" panose="020B0400000000000000" pitchFamily="18" charset="-128"/>
                                    </a:rPr>
                                  </m:ctrlPr>
                                </m:mPr>
                                <m:mr>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32</m:t>
                                        </m:r>
                                      </m:sub>
                                    </m:sSub>
                                  </m:e>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42</m:t>
                                        </m:r>
                                      </m:sub>
                                    </m:sSub>
                                  </m:e>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𝑙</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52</m:t>
                                        </m:r>
                                      </m:sub>
                                    </m:sSub>
                                  </m:e>
                                </m:mr>
                              </m:m>
                            </m:e>
                          </m:mr>
                        </m:m>
                      </m:e>
                    </m:d>
                    <m:r>
                      <a:rPr lang="en-US" sz="2400" i="1">
                        <a:latin typeface="Cambria Math" panose="02040503050406030204" pitchFamily="18" charset="0"/>
                        <a:ea typeface="Yu Mincho" panose="020B0400000000000000" pitchFamily="18" charset="-128"/>
                        <a:cs typeface="Times New Roman" panose="02020603050405020304" pitchFamily="18" charset="0"/>
                      </a:rPr>
                      <m:t>+</m:t>
                    </m:r>
                    <m:d>
                      <m:dPr>
                        <m:begChr m:val="["/>
                        <m:endChr m:val="]"/>
                        <m:ctrlPr>
                          <a:rPr lang="en-US" sz="2400" i="1">
                            <a:latin typeface="Cambria Math" panose="02040503050406030204" pitchFamily="18" charset="0"/>
                            <a:ea typeface="Yu Mincho" panose="020B0400000000000000" pitchFamily="18" charset="-128"/>
                          </a:rPr>
                        </m:ctrlPr>
                      </m:dPr>
                      <m:e>
                        <m:m>
                          <m:mPr>
                            <m:mcs>
                              <m:mc>
                                <m:mcPr>
                                  <m:count m:val="3"/>
                                  <m:mcJc m:val="center"/>
                                </m:mcPr>
                              </m:mc>
                            </m:mcs>
                            <m:ctrlPr>
                              <a:rPr lang="en-US" sz="2400" i="1">
                                <a:latin typeface="Cambria Math" panose="02040503050406030204" pitchFamily="18" charset="0"/>
                                <a:ea typeface="Yu Mincho" panose="020B0400000000000000" pitchFamily="18" charset="-128"/>
                              </a:rPr>
                            </m:ctrlPr>
                          </m:mPr>
                          <m:mr>
                            <m:e>
                              <m:m>
                                <m:mPr>
                                  <m:mcs>
                                    <m:mc>
                                      <m:mcPr>
                                        <m:count m:val="1"/>
                                        <m:mcJc m:val="center"/>
                                      </m:mcPr>
                                    </m:mc>
                                  </m:mcs>
                                  <m:ctrlPr>
                                    <a:rPr lang="en-US" sz="2400" i="1">
                                      <a:latin typeface="Cambria Math" panose="02040503050406030204" pitchFamily="18" charset="0"/>
                                      <a:ea typeface="Yu Mincho" panose="020B0400000000000000" pitchFamily="18" charset="-128"/>
                                    </a:rPr>
                                  </m:ctrlPr>
                                </m:mPr>
                                <m:mr>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𝜓</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1</m:t>
                                        </m:r>
                                      </m:sub>
                                    </m:sSub>
                                  </m:e>
                                </m:mr>
                                <m:mr>
                                  <m:e>
                                    <m:r>
                                      <a:rPr lang="en-US" sz="2400" i="1">
                                        <a:latin typeface="Cambria Math" panose="02040503050406030204" pitchFamily="18" charset="0"/>
                                        <a:ea typeface="Yu Mincho" panose="020B0400000000000000" pitchFamily="18" charset="-128"/>
                                        <a:cs typeface="Times New Roman" panose="02020603050405020304" pitchFamily="18" charset="0"/>
                                      </a:rPr>
                                      <m:t>0</m:t>
                                    </m:r>
                                  </m:e>
                                </m:mr>
                                <m:mr>
                                  <m:e>
                                    <m:r>
                                      <a:rPr lang="en-US" sz="2400" i="1">
                                        <a:latin typeface="Cambria Math" panose="02040503050406030204" pitchFamily="18" charset="0"/>
                                        <a:ea typeface="Yu Mincho" panose="020B0400000000000000" pitchFamily="18" charset="-128"/>
                                        <a:cs typeface="Times New Roman" panose="02020603050405020304" pitchFamily="18" charset="0"/>
                                      </a:rPr>
                                      <m:t>0</m:t>
                                    </m:r>
                                  </m:e>
                                </m:mr>
                              </m:m>
                            </m:e>
                            <m:e>
                              <m:m>
                                <m:mPr>
                                  <m:mcs>
                                    <m:mc>
                                      <m:mcPr>
                                        <m:count m:val="1"/>
                                        <m:mcJc m:val="center"/>
                                      </m:mcPr>
                                    </m:mc>
                                  </m:mcs>
                                  <m:ctrlPr>
                                    <a:rPr lang="en-US" sz="2400" i="1">
                                      <a:latin typeface="Cambria Math" panose="02040503050406030204" pitchFamily="18" charset="0"/>
                                      <a:ea typeface="Yu Mincho" panose="020B0400000000000000" pitchFamily="18" charset="-128"/>
                                    </a:rPr>
                                  </m:ctrlPr>
                                </m:mPr>
                                <m:mr>
                                  <m:e>
                                    <m:r>
                                      <a:rPr lang="en-US" sz="2400" i="1">
                                        <a:latin typeface="Cambria Math" panose="02040503050406030204" pitchFamily="18" charset="0"/>
                                        <a:ea typeface="Yu Mincho" panose="020B0400000000000000" pitchFamily="18" charset="-128"/>
                                        <a:cs typeface="Times New Roman" panose="02020603050405020304" pitchFamily="18" charset="0"/>
                                      </a:rPr>
                                      <m:t>0</m:t>
                                    </m:r>
                                  </m:e>
                                </m:mr>
                                <m:mr>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𝜓</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2</m:t>
                                        </m:r>
                                      </m:sub>
                                    </m:sSub>
                                  </m:e>
                                </m:mr>
                                <m:mr>
                                  <m:e>
                                    <m:r>
                                      <a:rPr lang="en-US" sz="2400" i="1">
                                        <a:latin typeface="Cambria Math" panose="02040503050406030204" pitchFamily="18" charset="0"/>
                                        <a:ea typeface="Yu Mincho" panose="020B0400000000000000" pitchFamily="18" charset="-128"/>
                                        <a:cs typeface="Times New Roman" panose="02020603050405020304" pitchFamily="18" charset="0"/>
                                      </a:rPr>
                                      <m:t>0</m:t>
                                    </m:r>
                                  </m:e>
                                </m:mr>
                              </m:m>
                            </m:e>
                            <m:e>
                              <m:m>
                                <m:mPr>
                                  <m:mcs>
                                    <m:mc>
                                      <m:mcPr>
                                        <m:count m:val="3"/>
                                        <m:mcJc m:val="center"/>
                                      </m:mcPr>
                                    </m:mc>
                                  </m:mcs>
                                  <m:ctrlPr>
                                    <a:rPr lang="en-US" sz="2400" i="1">
                                      <a:latin typeface="Cambria Math" panose="02040503050406030204" pitchFamily="18" charset="0"/>
                                      <a:ea typeface="Yu Mincho" panose="020B0400000000000000" pitchFamily="18" charset="-128"/>
                                    </a:rPr>
                                  </m:ctrlPr>
                                </m:mPr>
                                <m:mr>
                                  <m:e>
                                    <m:m>
                                      <m:mPr>
                                        <m:mcs>
                                          <m:mc>
                                            <m:mcPr>
                                              <m:count m:val="1"/>
                                              <m:mcJc m:val="center"/>
                                            </m:mcPr>
                                          </m:mc>
                                        </m:mcs>
                                        <m:ctrlPr>
                                          <a:rPr lang="en-US" sz="2400" i="1">
                                            <a:latin typeface="Cambria Math" panose="02040503050406030204" pitchFamily="18" charset="0"/>
                                            <a:ea typeface="Yu Mincho" panose="020B0400000000000000" pitchFamily="18" charset="-128"/>
                                          </a:rPr>
                                        </m:ctrlPr>
                                      </m:mPr>
                                      <m:mr>
                                        <m:e>
                                          <m:r>
                                            <a:rPr lang="en-US" sz="2400" i="1">
                                              <a:latin typeface="Cambria Math" panose="02040503050406030204" pitchFamily="18" charset="0"/>
                                              <a:ea typeface="Yu Mincho" panose="020B0400000000000000" pitchFamily="18" charset="-128"/>
                                              <a:cs typeface="Times New Roman" panose="02020603050405020304" pitchFamily="18" charset="0"/>
                                            </a:rPr>
                                            <m:t>0</m:t>
                                          </m:r>
                                        </m:e>
                                      </m:mr>
                                      <m:mr>
                                        <m:e>
                                          <m:r>
                                            <a:rPr lang="en-US" sz="2400" i="1">
                                              <a:latin typeface="Cambria Math" panose="02040503050406030204" pitchFamily="18" charset="0"/>
                                              <a:ea typeface="Yu Mincho" panose="020B0400000000000000" pitchFamily="18" charset="-128"/>
                                              <a:cs typeface="Times New Roman" panose="02020603050405020304" pitchFamily="18" charset="0"/>
                                            </a:rPr>
                                            <m:t>0</m:t>
                                          </m:r>
                                        </m:e>
                                      </m:mr>
                                      <m:mr>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𝜓</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3</m:t>
                                              </m:r>
                                            </m:sub>
                                          </m:sSub>
                                        </m:e>
                                      </m:mr>
                                    </m:m>
                                  </m:e>
                                  <m:e>
                                    <m:m>
                                      <m:mPr>
                                        <m:mcs>
                                          <m:mc>
                                            <m:mcPr>
                                              <m:count m:val="1"/>
                                              <m:mcJc m:val="center"/>
                                            </m:mcPr>
                                          </m:mc>
                                        </m:mcs>
                                        <m:ctrlPr>
                                          <a:rPr lang="en-US" sz="2400" i="1">
                                            <a:latin typeface="Cambria Math" panose="02040503050406030204" pitchFamily="18" charset="0"/>
                                            <a:ea typeface="Yu Mincho" panose="020B0400000000000000" pitchFamily="18" charset="-128"/>
                                          </a:rPr>
                                        </m:ctrlPr>
                                      </m:mPr>
                                      <m:mr>
                                        <m:e>
                                          <m:r>
                                            <a:rPr lang="en-US" sz="2400" i="1">
                                              <a:latin typeface="Cambria Math" panose="02040503050406030204" pitchFamily="18" charset="0"/>
                                              <a:ea typeface="Yu Mincho" panose="020B0400000000000000" pitchFamily="18" charset="-128"/>
                                              <a:cs typeface="Times New Roman" panose="02020603050405020304" pitchFamily="18" charset="0"/>
                                            </a:rPr>
                                            <m:t>0</m:t>
                                          </m:r>
                                        </m:e>
                                      </m:mr>
                                      <m:mr>
                                        <m:e>
                                          <m:r>
                                            <a:rPr lang="en-US" sz="2400" i="1">
                                              <a:latin typeface="Cambria Math" panose="02040503050406030204" pitchFamily="18" charset="0"/>
                                              <a:ea typeface="Yu Mincho" panose="020B0400000000000000" pitchFamily="18" charset="-128"/>
                                              <a:cs typeface="Times New Roman" panose="02020603050405020304" pitchFamily="18" charset="0"/>
                                            </a:rPr>
                                            <m:t>0</m:t>
                                          </m:r>
                                        </m:e>
                                      </m:mr>
                                      <m:mr>
                                        <m:e>
                                          <m:r>
                                            <a:rPr lang="en-US" sz="2400" i="1">
                                              <a:latin typeface="Cambria Math" panose="02040503050406030204" pitchFamily="18" charset="0"/>
                                              <a:ea typeface="Yu Mincho" panose="020B0400000000000000" pitchFamily="18" charset="-128"/>
                                              <a:cs typeface="Times New Roman" panose="02020603050405020304" pitchFamily="18" charset="0"/>
                                            </a:rPr>
                                            <m:t>0</m:t>
                                          </m:r>
                                        </m:e>
                                      </m:mr>
                                    </m:m>
                                  </m:e>
                                  <m:e>
                                    <m:m>
                                      <m:mPr>
                                        <m:mcs>
                                          <m:mc>
                                            <m:mcPr>
                                              <m:count m:val="1"/>
                                              <m:mcJc m:val="center"/>
                                            </m:mcPr>
                                          </m:mc>
                                        </m:mcs>
                                        <m:ctrlPr>
                                          <a:rPr lang="en-US" sz="2400" i="1">
                                            <a:latin typeface="Cambria Math" panose="02040503050406030204" pitchFamily="18" charset="0"/>
                                            <a:ea typeface="Yu Mincho" panose="020B0400000000000000" pitchFamily="18" charset="-128"/>
                                          </a:rPr>
                                        </m:ctrlPr>
                                      </m:mPr>
                                      <m:mr>
                                        <m:e>
                                          <m:r>
                                            <a:rPr lang="en-US" sz="2400" i="1">
                                              <a:latin typeface="Cambria Math" panose="02040503050406030204" pitchFamily="18" charset="0"/>
                                              <a:ea typeface="Yu Mincho" panose="020B0400000000000000" pitchFamily="18" charset="-128"/>
                                              <a:cs typeface="Times New Roman" panose="02020603050405020304" pitchFamily="18" charset="0"/>
                                            </a:rPr>
                                            <m:t>0</m:t>
                                          </m:r>
                                        </m:e>
                                      </m:mr>
                                      <m:mr>
                                        <m:e>
                                          <m:r>
                                            <a:rPr lang="en-US" sz="2400" i="1">
                                              <a:latin typeface="Cambria Math" panose="02040503050406030204" pitchFamily="18" charset="0"/>
                                              <a:ea typeface="Yu Mincho" panose="020B0400000000000000" pitchFamily="18" charset="-128"/>
                                              <a:cs typeface="Times New Roman" panose="02020603050405020304" pitchFamily="18" charset="0"/>
                                            </a:rPr>
                                            <m:t>0</m:t>
                                          </m:r>
                                        </m:e>
                                      </m:mr>
                                      <m:mr>
                                        <m:e>
                                          <m:r>
                                            <a:rPr lang="en-US" sz="2400" i="1">
                                              <a:latin typeface="Cambria Math" panose="02040503050406030204" pitchFamily="18" charset="0"/>
                                              <a:ea typeface="Yu Mincho" panose="020B0400000000000000" pitchFamily="18" charset="-128"/>
                                              <a:cs typeface="Times New Roman" panose="02020603050405020304" pitchFamily="18" charset="0"/>
                                            </a:rPr>
                                            <m:t>0</m:t>
                                          </m:r>
                                        </m:e>
                                      </m:mr>
                                    </m:m>
                                  </m:e>
                                </m:mr>
                              </m:m>
                            </m:e>
                          </m:mr>
                          <m:mr>
                            <m:e>
                              <m:r>
                                <a:rPr lang="en-US" sz="2400" i="1">
                                  <a:latin typeface="Cambria Math" panose="02040503050406030204" pitchFamily="18" charset="0"/>
                                  <a:ea typeface="Yu Mincho" panose="020B0400000000000000" pitchFamily="18" charset="-128"/>
                                  <a:cs typeface="Times New Roman" panose="02020603050405020304" pitchFamily="18" charset="0"/>
                                </a:rPr>
                                <m:t>0</m:t>
                              </m:r>
                            </m:e>
                            <m:e>
                              <m:r>
                                <a:rPr lang="en-US" sz="2400" i="1">
                                  <a:latin typeface="Cambria Math" panose="02040503050406030204" pitchFamily="18" charset="0"/>
                                  <a:ea typeface="Yu Mincho" panose="020B0400000000000000" pitchFamily="18" charset="-128"/>
                                  <a:cs typeface="Times New Roman" panose="02020603050405020304" pitchFamily="18" charset="0"/>
                                </a:rPr>
                                <m:t>0</m:t>
                              </m:r>
                            </m:e>
                            <m:e>
                              <m:m>
                                <m:mPr>
                                  <m:mcs>
                                    <m:mc>
                                      <m:mcPr>
                                        <m:count m:val="3"/>
                                        <m:mcJc m:val="center"/>
                                      </m:mcPr>
                                    </m:mc>
                                  </m:mcs>
                                  <m:ctrlPr>
                                    <a:rPr lang="en-US" sz="2400" i="1">
                                      <a:latin typeface="Cambria Math" panose="02040503050406030204" pitchFamily="18" charset="0"/>
                                      <a:ea typeface="Yu Mincho" panose="020B0400000000000000" pitchFamily="18" charset="-128"/>
                                    </a:rPr>
                                  </m:ctrlPr>
                                </m:mPr>
                                <m:mr>
                                  <m:e>
                                    <m:r>
                                      <a:rPr lang="en-US" sz="2400" i="1">
                                        <a:latin typeface="Cambria Math" panose="02040503050406030204" pitchFamily="18" charset="0"/>
                                        <a:ea typeface="Yu Mincho" panose="020B0400000000000000" pitchFamily="18" charset="-128"/>
                                        <a:cs typeface="Times New Roman" panose="02020603050405020304" pitchFamily="18" charset="0"/>
                                      </a:rPr>
                                      <m:t>0</m:t>
                                    </m:r>
                                  </m:e>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𝜓</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4</m:t>
                                        </m:r>
                                      </m:sub>
                                    </m:sSub>
                                  </m:e>
                                  <m:e>
                                    <m:r>
                                      <a:rPr lang="en-US" sz="2400" i="1">
                                        <a:latin typeface="Cambria Math" panose="02040503050406030204" pitchFamily="18" charset="0"/>
                                        <a:ea typeface="Yu Mincho" panose="020B0400000000000000" pitchFamily="18" charset="-128"/>
                                        <a:cs typeface="Times New Roman" panose="02020603050405020304" pitchFamily="18" charset="0"/>
                                      </a:rPr>
                                      <m:t>0</m:t>
                                    </m:r>
                                  </m:e>
                                </m:mr>
                              </m:m>
                            </m:e>
                          </m:mr>
                          <m:mr>
                            <m:e>
                              <m:r>
                                <a:rPr lang="en-US" sz="2400" i="1">
                                  <a:latin typeface="Cambria Math" panose="02040503050406030204" pitchFamily="18" charset="0"/>
                                  <a:ea typeface="Yu Mincho" panose="020B0400000000000000" pitchFamily="18" charset="-128"/>
                                  <a:cs typeface="Times New Roman" panose="02020603050405020304" pitchFamily="18" charset="0"/>
                                </a:rPr>
                                <m:t>0</m:t>
                              </m:r>
                            </m:e>
                            <m:e>
                              <m:r>
                                <a:rPr lang="en-US" sz="2400" i="1">
                                  <a:latin typeface="Cambria Math" panose="02040503050406030204" pitchFamily="18" charset="0"/>
                                  <a:ea typeface="Yu Mincho" panose="020B0400000000000000" pitchFamily="18" charset="-128"/>
                                  <a:cs typeface="Times New Roman" panose="02020603050405020304" pitchFamily="18" charset="0"/>
                                </a:rPr>
                                <m:t>0</m:t>
                              </m:r>
                            </m:e>
                            <m:e>
                              <m:m>
                                <m:mPr>
                                  <m:mcs>
                                    <m:mc>
                                      <m:mcPr>
                                        <m:count m:val="3"/>
                                        <m:mcJc m:val="center"/>
                                      </m:mcPr>
                                    </m:mc>
                                  </m:mcs>
                                  <m:ctrlPr>
                                    <a:rPr lang="en-US" sz="2400" i="1">
                                      <a:latin typeface="Cambria Math" panose="02040503050406030204" pitchFamily="18" charset="0"/>
                                      <a:ea typeface="Yu Mincho" panose="020B0400000000000000" pitchFamily="18" charset="-128"/>
                                    </a:rPr>
                                  </m:ctrlPr>
                                </m:mPr>
                                <m:mr>
                                  <m:e>
                                    <m:r>
                                      <a:rPr lang="en-US" sz="2400" i="1">
                                        <a:latin typeface="Cambria Math" panose="02040503050406030204" pitchFamily="18" charset="0"/>
                                        <a:ea typeface="Yu Mincho" panose="020B0400000000000000" pitchFamily="18" charset="-128"/>
                                        <a:cs typeface="Times New Roman" panose="02020603050405020304" pitchFamily="18" charset="0"/>
                                      </a:rPr>
                                      <m:t>0</m:t>
                                    </m:r>
                                  </m:e>
                                  <m:e>
                                    <m:r>
                                      <a:rPr lang="en-US" sz="2400" i="1">
                                        <a:latin typeface="Cambria Math" panose="02040503050406030204" pitchFamily="18" charset="0"/>
                                        <a:ea typeface="Yu Mincho" panose="020B0400000000000000" pitchFamily="18" charset="-128"/>
                                        <a:cs typeface="Times New Roman" panose="02020603050405020304" pitchFamily="18" charset="0"/>
                                      </a:rPr>
                                      <m:t>0</m:t>
                                    </m:r>
                                  </m:e>
                                  <m:e>
                                    <m:sSub>
                                      <m:sSubPr>
                                        <m:ctrlPr>
                                          <a:rPr lang="en-US" sz="2400" i="1">
                                            <a:latin typeface="Cambria Math" panose="02040503050406030204" pitchFamily="18" charset="0"/>
                                            <a:ea typeface="Yu Mincho" panose="020B0400000000000000" pitchFamily="18" charset="-128"/>
                                          </a:rPr>
                                        </m:ctrlPr>
                                      </m:sSubPr>
                                      <m:e>
                                        <m:acc>
                                          <m:accPr>
                                            <m:chr m:val="̃"/>
                                            <m:ctrlPr>
                                              <a:rPr lang="en-US" sz="2400" i="1">
                                                <a:latin typeface="Cambria Math" panose="02040503050406030204" pitchFamily="18" charset="0"/>
                                                <a:ea typeface="Yu Mincho" panose="020B0400000000000000" pitchFamily="18" charset="-128"/>
                                              </a:rPr>
                                            </m:ctrlPr>
                                          </m:accPr>
                                          <m:e>
                                            <m:r>
                                              <a:rPr lang="en-US" sz="2400" i="1">
                                                <a:latin typeface="Cambria Math" panose="02040503050406030204" pitchFamily="18" charset="0"/>
                                                <a:ea typeface="Yu Mincho" panose="020B0400000000000000" pitchFamily="18" charset="-128"/>
                                                <a:cs typeface="Times New Roman" panose="02020603050405020304" pitchFamily="18" charset="0"/>
                                              </a:rPr>
                                              <m:t>𝜓</m:t>
                                            </m:r>
                                            <m:r>
                                              <a:rPr lang="en-US" sz="2400" i="1">
                                                <a:latin typeface="Cambria Math" panose="02040503050406030204" pitchFamily="18" charset="0"/>
                                                <a:ea typeface="Yu Mincho" panose="020B0400000000000000" pitchFamily="18" charset="-128"/>
                                                <a:cs typeface="Times New Roman" panose="02020603050405020304" pitchFamily="18" charset="0"/>
                                              </a:rPr>
                                              <m:t> </m:t>
                                            </m:r>
                                          </m:e>
                                        </m:acc>
                                      </m:e>
                                      <m:sub>
                                        <m:r>
                                          <a:rPr lang="en-US" sz="2400" i="1">
                                            <a:latin typeface="Cambria Math" panose="02040503050406030204" pitchFamily="18" charset="0"/>
                                            <a:ea typeface="Yu Mincho" panose="020B0400000000000000" pitchFamily="18" charset="-128"/>
                                            <a:cs typeface="Times New Roman" panose="02020603050405020304" pitchFamily="18" charset="0"/>
                                          </a:rPr>
                                          <m:t>5</m:t>
                                        </m:r>
                                      </m:sub>
                                    </m:sSub>
                                  </m:e>
                                </m:mr>
                              </m:m>
                            </m:e>
                          </m:mr>
                        </m:m>
                      </m:e>
                    </m:d>
                  </m:oMath>
                </a14:m>
                <a:br>
                  <a:rPr lang="en-US" sz="2400" dirty="0">
                    <a:effectLst/>
                    <a:latin typeface="Times New Roman" panose="02020603050405020304" pitchFamily="18" charset="0"/>
                    <a:ea typeface="Yu Mincho" panose="020B0400000000000000" pitchFamily="18" charset="-128"/>
                  </a:rPr>
                </a:br>
                <a14:m>
                  <m:oMathPara xmlns:m="http://schemas.openxmlformats.org/officeDocument/2006/math">
                    <m:oMathParaPr>
                      <m:jc m:val="centerGroup"/>
                    </m:oMathParaPr>
                    <m:oMath xmlns:m="http://schemas.openxmlformats.org/officeDocument/2006/math">
                      <m:r>
                        <a:rPr lang="en-US" sz="2400">
                          <a:latin typeface="Cambria Math" panose="02040503050406030204" pitchFamily="18" charset="0"/>
                        </a:rPr>
                        <m:t>=</m:t>
                      </m:r>
                      <m:d>
                        <m:dPr>
                          <m:begChr m:val="["/>
                          <m:endChr m:val="]"/>
                          <m:ctrlPr>
                            <a:rPr lang="en-US" sz="2400" i="1">
                              <a:latin typeface="Cambria Math" panose="02040503050406030204" pitchFamily="18" charset="0"/>
                            </a:rPr>
                          </m:ctrlPr>
                        </m:dPr>
                        <m:e>
                          <m:m>
                            <m:mPr>
                              <m:plcHide m:val="on"/>
                              <m:mcs>
                                <m:mc>
                                  <m:mcPr>
                                    <m:count m:val="2"/>
                                    <m:mcJc m:val="center"/>
                                  </m:mcPr>
                                </m:mc>
                              </m:mcs>
                              <m:ctrlPr>
                                <a:rPr lang="en-US" sz="2400" i="1">
                                  <a:latin typeface="Cambria Math" panose="02040503050406030204" pitchFamily="18" charset="0"/>
                                </a:rPr>
                              </m:ctrlPr>
                            </m:mPr>
                            <m:mr>
                              <m:e>
                                <m:r>
                                  <a:rPr lang="en-US" sz="2400">
                                    <a:latin typeface="Cambria Math" panose="02040503050406030204" pitchFamily="18" charset="0"/>
                                  </a:rPr>
                                  <m:t>.56</m:t>
                                </m:r>
                              </m:e>
                              <m:e>
                                <m:r>
                                  <a:rPr lang="en-US" sz="2400">
                                    <a:latin typeface="Cambria Math" panose="02040503050406030204" pitchFamily="18" charset="0"/>
                                  </a:rPr>
                                  <m:t>.82</m:t>
                                </m:r>
                              </m:e>
                            </m:mr>
                            <m:mr>
                              <m:e>
                                <m:m>
                                  <m:mPr>
                                    <m:plcHide m:val="on"/>
                                    <m:mcs>
                                      <m:mc>
                                        <m:mcPr>
                                          <m:count m:val="1"/>
                                          <m:mcJc m:val="center"/>
                                        </m:mcPr>
                                      </m:mc>
                                    </m:mcs>
                                    <m:ctrlPr>
                                      <a:rPr lang="en-US" sz="2400" i="1">
                                        <a:latin typeface="Cambria Math" panose="02040503050406030204" pitchFamily="18" charset="0"/>
                                      </a:rPr>
                                    </m:ctrlPr>
                                  </m:mPr>
                                  <m:mr>
                                    <m:e>
                                      <m:r>
                                        <a:rPr lang="en-US" sz="2400">
                                          <a:latin typeface="Cambria Math" panose="02040503050406030204" pitchFamily="18" charset="0"/>
                                        </a:rPr>
                                        <m:t>.78</m:t>
                                      </m:r>
                                    </m:e>
                                  </m:mr>
                                  <m:mr>
                                    <m:e>
                                      <m:r>
                                        <a:rPr lang="en-US" sz="2400">
                                          <a:latin typeface="Cambria Math" panose="02040503050406030204" pitchFamily="18" charset="0"/>
                                        </a:rPr>
                                        <m:t>.65</m:t>
                                      </m:r>
                                    </m:e>
                                  </m:mr>
                                  <m:mr>
                                    <m:e>
                                      <m:m>
                                        <m:mPr>
                                          <m:plcHide m:val="on"/>
                                          <m:mcs>
                                            <m:mc>
                                              <m:mcPr>
                                                <m:count m:val="1"/>
                                                <m:mcJc m:val="center"/>
                                              </m:mcPr>
                                            </m:mc>
                                          </m:mcs>
                                          <m:ctrlPr>
                                            <a:rPr lang="en-US" sz="2400" i="1">
                                              <a:latin typeface="Cambria Math" panose="02040503050406030204" pitchFamily="18" charset="0"/>
                                            </a:rPr>
                                          </m:ctrlPr>
                                        </m:mPr>
                                        <m:mr>
                                          <m:e>
                                            <m:r>
                                              <a:rPr lang="en-US" sz="2400">
                                                <a:latin typeface="Cambria Math" panose="02040503050406030204" pitchFamily="18" charset="0"/>
                                              </a:rPr>
                                              <m:t>.94</m:t>
                                            </m:r>
                                          </m:e>
                                        </m:mr>
                                        <m:mr>
                                          <m:e>
                                            <m:r>
                                              <a:rPr lang="en-US" sz="2400">
                                                <a:latin typeface="Cambria Math" panose="02040503050406030204" pitchFamily="18" charset="0"/>
                                              </a:rPr>
                                              <m:t>.80</m:t>
                                            </m:r>
                                          </m:e>
                                        </m:mr>
                                      </m:m>
                                    </m:e>
                                  </m:mr>
                                </m:m>
                              </m:e>
                              <m:e>
                                <m:m>
                                  <m:mPr>
                                    <m:plcHide m:val="on"/>
                                    <m:mcs>
                                      <m:mc>
                                        <m:mcPr>
                                          <m:count m:val="1"/>
                                          <m:mcJc m:val="center"/>
                                        </m:mcPr>
                                      </m:mc>
                                    </m:mcs>
                                    <m:ctrlPr>
                                      <a:rPr lang="en-US" sz="2400" i="1">
                                        <a:latin typeface="Cambria Math" panose="02040503050406030204" pitchFamily="18" charset="0"/>
                                      </a:rPr>
                                    </m:ctrlPr>
                                  </m:mPr>
                                  <m:mr>
                                    <m:e>
                                      <m:r>
                                        <a:rPr lang="en-US" sz="2400">
                                          <a:latin typeface="Cambria Math" panose="02040503050406030204" pitchFamily="18" charset="0"/>
                                        </a:rPr>
                                        <m:t>−.53</m:t>
                                      </m:r>
                                    </m:e>
                                  </m:mr>
                                  <m:mr>
                                    <m:e>
                                      <m:r>
                                        <a:rPr lang="en-US" sz="2400">
                                          <a:latin typeface="Cambria Math" panose="02040503050406030204" pitchFamily="18" charset="0"/>
                                        </a:rPr>
                                        <m:t>.75</m:t>
                                      </m:r>
                                    </m:e>
                                  </m:mr>
                                  <m:mr>
                                    <m:e>
                                      <m:m>
                                        <m:mPr>
                                          <m:plcHide m:val="on"/>
                                          <m:mcs>
                                            <m:mc>
                                              <m:mcPr>
                                                <m:count m:val="1"/>
                                                <m:mcJc m:val="center"/>
                                              </m:mcPr>
                                            </m:mc>
                                          </m:mcs>
                                          <m:ctrlPr>
                                            <a:rPr lang="en-US" sz="2400" i="1">
                                              <a:latin typeface="Cambria Math" panose="02040503050406030204" pitchFamily="18" charset="0"/>
                                            </a:rPr>
                                          </m:ctrlPr>
                                        </m:mPr>
                                        <m:mr>
                                          <m:e>
                                            <m:r>
                                              <a:rPr lang="en-US" sz="2400">
                                                <a:latin typeface="Cambria Math" panose="02040503050406030204" pitchFamily="18" charset="0"/>
                                              </a:rPr>
                                              <m:t>−.10</m:t>
                                            </m:r>
                                          </m:e>
                                        </m:mr>
                                        <m:mr>
                                          <m:e>
                                            <m:r>
                                              <a:rPr lang="en-US" sz="2400">
                                                <a:latin typeface="Cambria Math" panose="02040503050406030204" pitchFamily="18" charset="0"/>
                                              </a:rPr>
                                              <m:t>−.54</m:t>
                                            </m:r>
                                          </m:e>
                                        </m:mr>
                                      </m:m>
                                    </m:e>
                                  </m:mr>
                                </m:m>
                              </m:e>
                            </m:mr>
                          </m:m>
                        </m:e>
                      </m:d>
                      <m:d>
                        <m:dPr>
                          <m:begChr m:val="["/>
                          <m:endChr m:val="]"/>
                          <m:ctrlPr>
                            <a:rPr lang="en-US" sz="2400" i="1">
                              <a:latin typeface="Cambria Math" panose="02040503050406030204" pitchFamily="18" charset="0"/>
                            </a:rPr>
                          </m:ctrlPr>
                        </m:dPr>
                        <m:e>
                          <m:m>
                            <m:mPr>
                              <m:plcHide m:val="on"/>
                              <m:mcs>
                                <m:mc>
                                  <m:mcPr>
                                    <m:count m:val="2"/>
                                    <m:mcJc m:val="center"/>
                                  </m:mcPr>
                                </m:mc>
                              </m:mcs>
                              <m:ctrlPr>
                                <a:rPr lang="en-US" sz="2400" i="1">
                                  <a:latin typeface="Cambria Math" panose="02040503050406030204" pitchFamily="18" charset="0"/>
                                </a:rPr>
                              </m:ctrlPr>
                            </m:mPr>
                            <m:mr>
                              <m:e>
                                <m:m>
                                  <m:mPr>
                                    <m:plcHide m:val="on"/>
                                    <m:mcs>
                                      <m:mc>
                                        <m:mcPr>
                                          <m:count m:val="2"/>
                                          <m:mcJc m:val="center"/>
                                        </m:mcPr>
                                      </m:mc>
                                    </m:mcs>
                                    <m:ctrlPr>
                                      <a:rPr lang="en-US" sz="2400" i="1">
                                        <a:latin typeface="Cambria Math" panose="02040503050406030204" pitchFamily="18" charset="0"/>
                                      </a:rPr>
                                    </m:ctrlPr>
                                  </m:mPr>
                                  <m:mr>
                                    <m:e>
                                      <m:r>
                                        <a:rPr lang="en-US" sz="2400">
                                          <a:latin typeface="Cambria Math" panose="02040503050406030204" pitchFamily="18" charset="0"/>
                                        </a:rPr>
                                        <m:t>.56</m:t>
                                      </m:r>
                                    </m:e>
                                    <m:e>
                                      <m:r>
                                        <a:rPr lang="en-US" sz="2400">
                                          <a:latin typeface="Cambria Math" panose="02040503050406030204" pitchFamily="18" charset="0"/>
                                        </a:rPr>
                                        <m:t>.78</m:t>
                                      </m:r>
                                    </m:e>
                                  </m:mr>
                                </m:m>
                              </m:e>
                              <m:e>
                                <m:m>
                                  <m:mPr>
                                    <m:plcHide m:val="on"/>
                                    <m:mcs>
                                      <m:mc>
                                        <m:mcPr>
                                          <m:count m:val="3"/>
                                          <m:mcJc m:val="center"/>
                                        </m:mcPr>
                                      </m:mc>
                                    </m:mcs>
                                    <m:ctrlPr>
                                      <a:rPr lang="en-US" sz="2400" i="1">
                                        <a:latin typeface="Cambria Math" panose="02040503050406030204" pitchFamily="18" charset="0"/>
                                      </a:rPr>
                                    </m:ctrlPr>
                                  </m:mPr>
                                  <m:mr>
                                    <m:e>
                                      <m:r>
                                        <a:rPr lang="en-US" sz="2400">
                                          <a:latin typeface="Cambria Math" panose="02040503050406030204" pitchFamily="18" charset="0"/>
                                        </a:rPr>
                                        <m:t>.65</m:t>
                                      </m:r>
                                    </m:e>
                                    <m:e>
                                      <m:r>
                                        <a:rPr lang="en-US" sz="2400">
                                          <a:latin typeface="Cambria Math" panose="02040503050406030204" pitchFamily="18" charset="0"/>
                                        </a:rPr>
                                        <m:t>.94</m:t>
                                      </m:r>
                                    </m:e>
                                    <m:e>
                                      <m:r>
                                        <a:rPr lang="en-US" sz="2400">
                                          <a:latin typeface="Cambria Math" panose="02040503050406030204" pitchFamily="18" charset="0"/>
                                        </a:rPr>
                                        <m:t>.80</m:t>
                                      </m:r>
                                    </m:e>
                                  </m:mr>
                                </m:m>
                              </m:e>
                            </m:mr>
                            <m:mr>
                              <m:e>
                                <m:m>
                                  <m:mPr>
                                    <m:plcHide m:val="on"/>
                                    <m:mcs>
                                      <m:mc>
                                        <m:mcPr>
                                          <m:count m:val="2"/>
                                          <m:mcJc m:val="center"/>
                                        </m:mcPr>
                                      </m:mc>
                                    </m:mcs>
                                    <m:ctrlPr>
                                      <a:rPr lang="en-US" sz="2400" i="1">
                                        <a:latin typeface="Cambria Math" panose="02040503050406030204" pitchFamily="18" charset="0"/>
                                      </a:rPr>
                                    </m:ctrlPr>
                                  </m:mPr>
                                  <m:mr>
                                    <m:e>
                                      <m:r>
                                        <a:rPr lang="en-US" sz="2400">
                                          <a:latin typeface="Cambria Math" panose="02040503050406030204" pitchFamily="18" charset="0"/>
                                        </a:rPr>
                                        <m:t>.82</m:t>
                                      </m:r>
                                    </m:e>
                                    <m:e>
                                      <m:r>
                                        <a:rPr lang="en-US" sz="2400">
                                          <a:latin typeface="Cambria Math" panose="02040503050406030204" pitchFamily="18" charset="0"/>
                                        </a:rPr>
                                        <m:t>−.53</m:t>
                                      </m:r>
                                    </m:e>
                                  </m:mr>
                                </m:m>
                              </m:e>
                              <m:e>
                                <m:m>
                                  <m:mPr>
                                    <m:plcHide m:val="on"/>
                                    <m:mcs>
                                      <m:mc>
                                        <m:mcPr>
                                          <m:count m:val="3"/>
                                          <m:mcJc m:val="center"/>
                                        </m:mcPr>
                                      </m:mc>
                                    </m:mcs>
                                    <m:ctrlPr>
                                      <a:rPr lang="en-US" sz="2400" i="1">
                                        <a:latin typeface="Cambria Math" panose="02040503050406030204" pitchFamily="18" charset="0"/>
                                      </a:rPr>
                                    </m:ctrlPr>
                                  </m:mPr>
                                  <m:mr>
                                    <m:e>
                                      <m:r>
                                        <a:rPr lang="en-US" sz="2400">
                                          <a:latin typeface="Cambria Math" panose="02040503050406030204" pitchFamily="18" charset="0"/>
                                        </a:rPr>
                                        <m:t>.75</m:t>
                                      </m:r>
                                    </m:e>
                                    <m:e>
                                      <m:r>
                                        <a:rPr lang="en-US" sz="2400">
                                          <a:latin typeface="Cambria Math" panose="02040503050406030204" pitchFamily="18" charset="0"/>
                                        </a:rPr>
                                        <m:t>−.10</m:t>
                                      </m:r>
                                    </m:e>
                                    <m:e>
                                      <m:r>
                                        <a:rPr lang="en-US" sz="2400">
                                          <a:latin typeface="Cambria Math" panose="02040503050406030204" pitchFamily="18" charset="0"/>
                                        </a:rPr>
                                        <m:t>−.54 </m:t>
                                      </m:r>
                                    </m:e>
                                  </m:mr>
                                </m:m>
                              </m:e>
                            </m:mr>
                          </m:m>
                        </m:e>
                      </m:d>
                      <m:r>
                        <a:rPr lang="en-US" sz="2400">
                          <a:latin typeface="Cambria Math" panose="02040503050406030204" pitchFamily="18" charset="0"/>
                        </a:rPr>
                        <m:t>+</m:t>
                      </m:r>
                      <m:d>
                        <m:dPr>
                          <m:begChr m:val="["/>
                          <m:endChr m:val="]"/>
                          <m:ctrlPr>
                            <a:rPr lang="en-US" sz="2400" i="1">
                              <a:latin typeface="Cambria Math" panose="02040503050406030204" pitchFamily="18" charset="0"/>
                            </a:rPr>
                          </m:ctrlPr>
                        </m:dPr>
                        <m:e>
                          <m:m>
                            <m:mPr>
                              <m:plcHide m:val="on"/>
                              <m:mcs>
                                <m:mc>
                                  <m:mcPr>
                                    <m:count m:val="3"/>
                                    <m:mcJc m:val="center"/>
                                  </m:mcPr>
                                </m:mc>
                              </m:mcs>
                              <m:ctrlPr>
                                <a:rPr lang="en-US" sz="2400" i="1">
                                  <a:latin typeface="Cambria Math" panose="02040503050406030204" pitchFamily="18" charset="0"/>
                                </a:rPr>
                              </m:ctrlPr>
                            </m:mPr>
                            <m:mr>
                              <m:e>
                                <m:m>
                                  <m:mPr>
                                    <m:plcHide m:val="on"/>
                                    <m:mcs>
                                      <m:mc>
                                        <m:mcPr>
                                          <m:count m:val="1"/>
                                          <m:mcJc m:val="center"/>
                                        </m:mcPr>
                                      </m:mc>
                                    </m:mcs>
                                    <m:ctrlPr>
                                      <a:rPr lang="en-US" sz="2400" i="1">
                                        <a:latin typeface="Cambria Math" panose="02040503050406030204" pitchFamily="18" charset="0"/>
                                      </a:rPr>
                                    </m:ctrlPr>
                                  </m:mPr>
                                  <m:mr>
                                    <m:e>
                                      <m:r>
                                        <a:rPr lang="en-US" sz="2400">
                                          <a:latin typeface="Cambria Math" panose="02040503050406030204" pitchFamily="18" charset="0"/>
                                        </a:rPr>
                                        <m:t>.02</m:t>
                                      </m:r>
                                    </m:e>
                                  </m:mr>
                                  <m:mr>
                                    <m:e>
                                      <m:r>
                                        <a:rPr lang="en-US" sz="2400">
                                          <a:latin typeface="Cambria Math" panose="02040503050406030204" pitchFamily="18" charset="0"/>
                                        </a:rPr>
                                        <m:t>0</m:t>
                                      </m:r>
                                    </m:e>
                                  </m:mr>
                                  <m:mr>
                                    <m:e>
                                      <m:r>
                                        <a:rPr lang="en-US" sz="2400">
                                          <a:latin typeface="Cambria Math" panose="02040503050406030204" pitchFamily="18" charset="0"/>
                                        </a:rPr>
                                        <m:t>0</m:t>
                                      </m:r>
                                    </m:e>
                                  </m:mr>
                                </m:m>
                              </m:e>
                              <m:e>
                                <m:m>
                                  <m:mPr>
                                    <m:plcHide m:val="on"/>
                                    <m:mcs>
                                      <m:mc>
                                        <m:mcPr>
                                          <m:count m:val="1"/>
                                          <m:mcJc m:val="center"/>
                                        </m:mcPr>
                                      </m:mc>
                                    </m:mcs>
                                    <m:ctrlPr>
                                      <a:rPr lang="en-US" sz="2400" i="1">
                                        <a:latin typeface="Cambria Math" panose="02040503050406030204" pitchFamily="18" charset="0"/>
                                      </a:rPr>
                                    </m:ctrlPr>
                                  </m:mPr>
                                  <m:mr>
                                    <m:e>
                                      <m:r>
                                        <a:rPr lang="en-US" sz="2400">
                                          <a:latin typeface="Cambria Math" panose="02040503050406030204" pitchFamily="18" charset="0"/>
                                        </a:rPr>
                                        <m:t>0</m:t>
                                      </m:r>
                                    </m:e>
                                  </m:mr>
                                  <m:mr>
                                    <m:e>
                                      <m:r>
                                        <a:rPr lang="en-US" sz="2400">
                                          <a:latin typeface="Cambria Math" panose="02040503050406030204" pitchFamily="18" charset="0"/>
                                        </a:rPr>
                                        <m:t>.12</m:t>
                                      </m:r>
                                    </m:e>
                                  </m:mr>
                                  <m:mr>
                                    <m:e>
                                      <m:r>
                                        <a:rPr lang="en-US" sz="2400">
                                          <a:latin typeface="Cambria Math" panose="02040503050406030204" pitchFamily="18" charset="0"/>
                                        </a:rPr>
                                        <m:t>0</m:t>
                                      </m:r>
                                    </m:e>
                                  </m:mr>
                                </m:m>
                              </m:e>
                              <m:e>
                                <m:m>
                                  <m:mPr>
                                    <m:plcHide m:val="on"/>
                                    <m:mcs>
                                      <m:mc>
                                        <m:mcPr>
                                          <m:count m:val="3"/>
                                          <m:mcJc m:val="center"/>
                                        </m:mcPr>
                                      </m:mc>
                                    </m:mcs>
                                    <m:ctrlPr>
                                      <a:rPr lang="en-US" sz="2400" i="1">
                                        <a:latin typeface="Cambria Math" panose="02040503050406030204" pitchFamily="18" charset="0"/>
                                      </a:rPr>
                                    </m:ctrlPr>
                                  </m:mPr>
                                  <m:mr>
                                    <m:e>
                                      <m:m>
                                        <m:mPr>
                                          <m:plcHide m:val="on"/>
                                          <m:mcs>
                                            <m:mc>
                                              <m:mcPr>
                                                <m:count m:val="1"/>
                                                <m:mcJc m:val="center"/>
                                              </m:mcPr>
                                            </m:mc>
                                          </m:mcs>
                                          <m:ctrlPr>
                                            <a:rPr lang="en-US" sz="2400" i="1">
                                              <a:latin typeface="Cambria Math" panose="02040503050406030204" pitchFamily="18" charset="0"/>
                                            </a:rPr>
                                          </m:ctrlPr>
                                        </m:mPr>
                                        <m:mr>
                                          <m:e>
                                            <m:r>
                                              <a:rPr lang="en-US" sz="2400">
                                                <a:latin typeface="Cambria Math" panose="02040503050406030204" pitchFamily="18" charset="0"/>
                                              </a:rPr>
                                              <m:t>0</m:t>
                                            </m:r>
                                          </m:e>
                                        </m:mr>
                                        <m:mr>
                                          <m:e>
                                            <m:r>
                                              <a:rPr lang="en-US" sz="2400">
                                                <a:latin typeface="Cambria Math" panose="02040503050406030204" pitchFamily="18" charset="0"/>
                                              </a:rPr>
                                              <m:t>0</m:t>
                                            </m:r>
                                          </m:e>
                                        </m:mr>
                                        <m:mr>
                                          <m:e>
                                            <m:r>
                                              <a:rPr lang="en-US" sz="2400">
                                                <a:latin typeface="Cambria Math" panose="02040503050406030204" pitchFamily="18" charset="0"/>
                                              </a:rPr>
                                              <m:t>.02</m:t>
                                            </m:r>
                                          </m:e>
                                        </m:mr>
                                      </m:m>
                                    </m:e>
                                    <m:e>
                                      <m:m>
                                        <m:mPr>
                                          <m:plcHide m:val="on"/>
                                          <m:mcs>
                                            <m:mc>
                                              <m:mcPr>
                                                <m:count m:val="1"/>
                                                <m:mcJc m:val="center"/>
                                              </m:mcPr>
                                            </m:mc>
                                          </m:mcs>
                                          <m:ctrlPr>
                                            <a:rPr lang="en-US" sz="2400" i="1">
                                              <a:latin typeface="Cambria Math" panose="02040503050406030204" pitchFamily="18" charset="0"/>
                                            </a:rPr>
                                          </m:ctrlPr>
                                        </m:mPr>
                                        <m:mr>
                                          <m:e>
                                            <m:r>
                                              <a:rPr lang="en-US" sz="2400">
                                                <a:latin typeface="Cambria Math" panose="02040503050406030204" pitchFamily="18" charset="0"/>
                                              </a:rPr>
                                              <m:t>0</m:t>
                                            </m:r>
                                          </m:e>
                                        </m:mr>
                                        <m:mr>
                                          <m:e>
                                            <m:r>
                                              <a:rPr lang="en-US" sz="2400">
                                                <a:latin typeface="Cambria Math" panose="02040503050406030204" pitchFamily="18" charset="0"/>
                                              </a:rPr>
                                              <m:t>0</m:t>
                                            </m:r>
                                          </m:e>
                                        </m:mr>
                                        <m:mr>
                                          <m:e>
                                            <m:r>
                                              <a:rPr lang="en-US" sz="2400">
                                                <a:latin typeface="Cambria Math" panose="02040503050406030204" pitchFamily="18" charset="0"/>
                                              </a:rPr>
                                              <m:t>0</m:t>
                                            </m:r>
                                          </m:e>
                                        </m:mr>
                                      </m:m>
                                    </m:e>
                                    <m:e>
                                      <m:m>
                                        <m:mPr>
                                          <m:plcHide m:val="on"/>
                                          <m:mcs>
                                            <m:mc>
                                              <m:mcPr>
                                                <m:count m:val="1"/>
                                                <m:mcJc m:val="center"/>
                                              </m:mcPr>
                                            </m:mc>
                                          </m:mcs>
                                          <m:ctrlPr>
                                            <a:rPr lang="en-US" sz="2400" i="1">
                                              <a:latin typeface="Cambria Math" panose="02040503050406030204" pitchFamily="18" charset="0"/>
                                            </a:rPr>
                                          </m:ctrlPr>
                                        </m:mPr>
                                        <m:mr>
                                          <m:e>
                                            <m:r>
                                              <a:rPr lang="en-US" sz="2400">
                                                <a:latin typeface="Cambria Math" panose="02040503050406030204" pitchFamily="18" charset="0"/>
                                              </a:rPr>
                                              <m:t>0</m:t>
                                            </m:r>
                                          </m:e>
                                        </m:mr>
                                        <m:mr>
                                          <m:e>
                                            <m:r>
                                              <a:rPr lang="en-US" sz="2400">
                                                <a:latin typeface="Cambria Math" panose="02040503050406030204" pitchFamily="18" charset="0"/>
                                              </a:rPr>
                                              <m:t>0</m:t>
                                            </m:r>
                                          </m:e>
                                        </m:mr>
                                        <m:mr>
                                          <m:e>
                                            <m:r>
                                              <a:rPr lang="en-US" sz="2400">
                                                <a:latin typeface="Cambria Math" panose="02040503050406030204" pitchFamily="18" charset="0"/>
                                              </a:rPr>
                                              <m:t>0</m:t>
                                            </m:r>
                                          </m:e>
                                        </m:mr>
                                      </m:m>
                                    </m:e>
                                  </m:mr>
                                </m:m>
                              </m:e>
                            </m:mr>
                            <m:mr>
                              <m:e>
                                <m:r>
                                  <a:rPr lang="en-US" sz="2400">
                                    <a:latin typeface="Cambria Math" panose="02040503050406030204" pitchFamily="18" charset="0"/>
                                  </a:rPr>
                                  <m:t>0</m:t>
                                </m:r>
                              </m:e>
                              <m:e>
                                <m:r>
                                  <a:rPr lang="en-US" sz="2400">
                                    <a:latin typeface="Cambria Math" panose="02040503050406030204" pitchFamily="18" charset="0"/>
                                  </a:rPr>
                                  <m:t>0</m:t>
                                </m:r>
                              </m:e>
                              <m:e>
                                <m:m>
                                  <m:mPr>
                                    <m:plcHide m:val="on"/>
                                    <m:mcs>
                                      <m:mc>
                                        <m:mcPr>
                                          <m:count m:val="3"/>
                                          <m:mcJc m:val="center"/>
                                        </m:mcPr>
                                      </m:mc>
                                    </m:mcs>
                                    <m:ctrlPr>
                                      <a:rPr lang="en-US" sz="2400" i="1">
                                        <a:latin typeface="Cambria Math" panose="02040503050406030204" pitchFamily="18" charset="0"/>
                                      </a:rPr>
                                    </m:ctrlPr>
                                  </m:mPr>
                                  <m:mr>
                                    <m:e>
                                      <m:r>
                                        <a:rPr lang="en-US" sz="2400">
                                          <a:latin typeface="Cambria Math" panose="02040503050406030204" pitchFamily="18" charset="0"/>
                                        </a:rPr>
                                        <m:t>0</m:t>
                                      </m:r>
                                    </m:e>
                                    <m:e>
                                      <m:r>
                                        <a:rPr lang="en-US" sz="2400">
                                          <a:latin typeface="Cambria Math" panose="02040503050406030204" pitchFamily="18" charset="0"/>
                                        </a:rPr>
                                        <m:t>.11</m:t>
                                      </m:r>
                                    </m:e>
                                    <m:e>
                                      <m:r>
                                        <a:rPr lang="en-US" sz="2400">
                                          <a:latin typeface="Cambria Math" panose="02040503050406030204" pitchFamily="18" charset="0"/>
                                        </a:rPr>
                                        <m:t>0</m:t>
                                      </m:r>
                                    </m:e>
                                  </m:mr>
                                </m:m>
                              </m:e>
                            </m:mr>
                            <m:mr>
                              <m:e>
                                <m:r>
                                  <a:rPr lang="en-US" sz="2400">
                                    <a:latin typeface="Cambria Math" panose="02040503050406030204" pitchFamily="18" charset="0"/>
                                  </a:rPr>
                                  <m:t>0</m:t>
                                </m:r>
                              </m:e>
                              <m:e>
                                <m:r>
                                  <a:rPr lang="en-US" sz="2400">
                                    <a:latin typeface="Cambria Math" panose="02040503050406030204" pitchFamily="18" charset="0"/>
                                  </a:rPr>
                                  <m:t>0</m:t>
                                </m:r>
                              </m:e>
                              <m:e>
                                <m:m>
                                  <m:mPr>
                                    <m:plcHide m:val="on"/>
                                    <m:mcs>
                                      <m:mc>
                                        <m:mcPr>
                                          <m:count m:val="3"/>
                                          <m:mcJc m:val="center"/>
                                        </m:mcPr>
                                      </m:mc>
                                    </m:mcs>
                                    <m:ctrlPr>
                                      <a:rPr lang="en-US" sz="2400" i="1">
                                        <a:latin typeface="Cambria Math" panose="02040503050406030204" pitchFamily="18" charset="0"/>
                                      </a:rPr>
                                    </m:ctrlPr>
                                  </m:mPr>
                                  <m:mr>
                                    <m:e>
                                      <m:r>
                                        <a:rPr lang="en-US" sz="2400">
                                          <a:latin typeface="Cambria Math" panose="02040503050406030204" pitchFamily="18" charset="0"/>
                                        </a:rPr>
                                        <m:t>0</m:t>
                                      </m:r>
                                    </m:e>
                                    <m:e>
                                      <m:r>
                                        <a:rPr lang="en-US" sz="2400">
                                          <a:latin typeface="Cambria Math" panose="02040503050406030204" pitchFamily="18" charset="0"/>
                                        </a:rPr>
                                        <m:t>0</m:t>
                                      </m:r>
                                    </m:e>
                                    <m:e>
                                      <m:r>
                                        <a:rPr lang="en-US" sz="2400">
                                          <a:latin typeface="Cambria Math" panose="02040503050406030204" pitchFamily="18" charset="0"/>
                                        </a:rPr>
                                        <m:t>.07</m:t>
                                      </m:r>
                                    </m:e>
                                  </m:mr>
                                </m:m>
                              </m:e>
                            </m:mr>
                          </m:m>
                        </m:e>
                      </m:d>
                    </m:oMath>
                    <m:oMath xmlns:m="http://schemas.openxmlformats.org/officeDocument/2006/math">
                      <m:r>
                        <a:rPr lang="en-US" sz="2400" i="1">
                          <a:latin typeface="Cambria Math" panose="02040503050406030204" pitchFamily="18" charset="0"/>
                          <a:ea typeface="Yu Mincho" panose="020B0400000000000000" pitchFamily="18" charset="-128"/>
                          <a:cs typeface="Times New Roman" panose="02020603050405020304" pitchFamily="18" charset="0"/>
                        </a:rPr>
                        <m:t>=</m:t>
                      </m:r>
                      <m:d>
                        <m:dPr>
                          <m:begChr m:val="["/>
                          <m:endChr m:val="]"/>
                          <m:ctrlPr>
                            <a:rPr lang="en-US" sz="2400" i="1">
                              <a:latin typeface="Cambria Math" panose="02040503050406030204" pitchFamily="18" charset="0"/>
                              <a:ea typeface="Yu Mincho" panose="020B0400000000000000" pitchFamily="18" charset="-128"/>
                            </a:rPr>
                          </m:ctrlPr>
                        </m:dPr>
                        <m:e>
                          <m:m>
                            <m:mPr>
                              <m:mcs>
                                <m:mc>
                                  <m:mcPr>
                                    <m:count m:val="3"/>
                                    <m:mcJc m:val="center"/>
                                  </m:mcPr>
                                </m:mc>
                              </m:mcs>
                              <m:ctrlPr>
                                <a:rPr lang="en-US" sz="2400" i="1">
                                  <a:latin typeface="Cambria Math" panose="02040503050406030204" pitchFamily="18" charset="0"/>
                                  <a:ea typeface="Yu Mincho" panose="020B0400000000000000" pitchFamily="18" charset="-128"/>
                                </a:rPr>
                              </m:ctrlPr>
                            </m:mPr>
                            <m:mr>
                              <m:e>
                                <m:m>
                                  <m:mPr>
                                    <m:mcs>
                                      <m:mc>
                                        <m:mcPr>
                                          <m:count m:val="1"/>
                                          <m:mcJc m:val="center"/>
                                        </m:mcPr>
                                      </m:mc>
                                    </m:mcs>
                                    <m:ctrlPr>
                                      <a:rPr lang="en-US" sz="2400" i="1">
                                        <a:latin typeface="Cambria Math" panose="02040503050406030204" pitchFamily="18" charset="0"/>
                                        <a:ea typeface="Yu Mincho" panose="020B0400000000000000" pitchFamily="18" charset="-128"/>
                                      </a:rPr>
                                    </m:ctrlPr>
                                  </m:mPr>
                                  <m:mr>
                                    <m:e>
                                      <m:r>
                                        <a:rPr lang="en-US" sz="2400" b="1" i="1">
                                          <a:latin typeface="Cambria Math" panose="02040503050406030204" pitchFamily="18" charset="0"/>
                                          <a:ea typeface="Yu Mincho" panose="020B0400000000000000" pitchFamily="18" charset="-128"/>
                                          <a:cs typeface="Times New Roman" panose="02020603050405020304" pitchFamily="18" charset="0"/>
                                        </a:rPr>
                                        <m:t>𝟏</m:t>
                                      </m:r>
                                      <m:r>
                                        <a:rPr lang="en-US" sz="2400" b="1" i="1">
                                          <a:latin typeface="Cambria Math" panose="02040503050406030204" pitchFamily="18" charset="0"/>
                                          <a:ea typeface="Yu Mincho" panose="020B0400000000000000" pitchFamily="18" charset="-128"/>
                                          <a:cs typeface="Times New Roman" panose="02020603050405020304" pitchFamily="18" charset="0"/>
                                        </a:rPr>
                                        <m:t>.</m:t>
                                      </m:r>
                                      <m:r>
                                        <a:rPr lang="en-US" sz="2400" b="1" i="1">
                                          <a:latin typeface="Cambria Math" panose="02040503050406030204" pitchFamily="18" charset="0"/>
                                          <a:ea typeface="Yu Mincho" panose="020B0400000000000000" pitchFamily="18" charset="-128"/>
                                          <a:cs typeface="Times New Roman" panose="02020603050405020304" pitchFamily="18" charset="0"/>
                                        </a:rPr>
                                        <m:t>𝟎</m:t>
                                      </m:r>
                                    </m:e>
                                  </m:mr>
                                  <m:mr>
                                    <m:e>
                                      <m:r>
                                        <a:rPr lang="en-US" sz="2400" i="1">
                                          <a:latin typeface="Cambria Math" panose="02040503050406030204" pitchFamily="18" charset="0"/>
                                          <a:ea typeface="Yu Mincho" panose="020B0400000000000000" pitchFamily="18" charset="-128"/>
                                          <a:cs typeface="Times New Roman" panose="02020603050405020304" pitchFamily="18" charset="0"/>
                                        </a:rPr>
                                        <m:t>.01</m:t>
                                      </m:r>
                                    </m:e>
                                  </m:mr>
                                  <m:mr>
                                    <m:e>
                                      <m:r>
                                        <a:rPr lang="en-US" sz="2400" i="1">
                                          <a:latin typeface="Cambria Math" panose="02040503050406030204" pitchFamily="18" charset="0"/>
                                          <a:ea typeface="Yu Mincho" panose="020B0400000000000000" pitchFamily="18" charset="-128"/>
                                          <a:cs typeface="Times New Roman" panose="02020603050405020304" pitchFamily="18" charset="0"/>
                                        </a:rPr>
                                        <m:t>.97</m:t>
                                      </m:r>
                                    </m:e>
                                  </m:mr>
                                </m:m>
                              </m:e>
                              <m:e>
                                <m:m>
                                  <m:mPr>
                                    <m:mcs>
                                      <m:mc>
                                        <m:mcPr>
                                          <m:count m:val="1"/>
                                          <m:mcJc m:val="center"/>
                                        </m:mcPr>
                                      </m:mc>
                                    </m:mcs>
                                    <m:ctrlPr>
                                      <a:rPr lang="en-US" sz="2400" i="1">
                                        <a:latin typeface="Cambria Math" panose="02040503050406030204" pitchFamily="18" charset="0"/>
                                        <a:ea typeface="Yu Mincho" panose="020B0400000000000000" pitchFamily="18" charset="-128"/>
                                      </a:rPr>
                                    </m:ctrlPr>
                                  </m:mPr>
                                  <m:mr>
                                    <m:e>
                                      <m:r>
                                        <a:rPr lang="en-US" sz="2400" b="1" i="1">
                                          <a:latin typeface="Cambria Math" panose="02040503050406030204" pitchFamily="18" charset="0"/>
                                          <a:ea typeface="Yu Mincho" panose="020B0400000000000000" pitchFamily="18" charset="-128"/>
                                          <a:cs typeface="Times New Roman" panose="02020603050405020304" pitchFamily="18" charset="0"/>
                                        </a:rPr>
                                        <m:t>.</m:t>
                                      </m:r>
                                      <m:r>
                                        <a:rPr lang="en-US" sz="2400" b="1" i="1">
                                          <a:latin typeface="Cambria Math" panose="02040503050406030204" pitchFamily="18" charset="0"/>
                                          <a:ea typeface="Yu Mincho" panose="020B0400000000000000" pitchFamily="18" charset="-128"/>
                                          <a:cs typeface="Times New Roman" panose="02020603050405020304" pitchFamily="18" charset="0"/>
                                        </a:rPr>
                                        <m:t>𝟎𝟏</m:t>
                                      </m:r>
                                    </m:e>
                                  </m:mr>
                                  <m:mr>
                                    <m:e>
                                      <m:r>
                                        <a:rPr lang="en-US" sz="2400" b="1" i="1">
                                          <a:latin typeface="Cambria Math" panose="02040503050406030204" pitchFamily="18" charset="0"/>
                                          <a:ea typeface="Yu Mincho" panose="020B0400000000000000" pitchFamily="18" charset="-128"/>
                                          <a:cs typeface="Times New Roman" panose="02020603050405020304" pitchFamily="18" charset="0"/>
                                        </a:rPr>
                                        <m:t>𝟏</m:t>
                                      </m:r>
                                      <m:r>
                                        <a:rPr lang="en-US" sz="2400" b="1" i="1">
                                          <a:latin typeface="Cambria Math" panose="02040503050406030204" pitchFamily="18" charset="0"/>
                                          <a:ea typeface="Yu Mincho" panose="020B0400000000000000" pitchFamily="18" charset="-128"/>
                                          <a:cs typeface="Times New Roman" panose="02020603050405020304" pitchFamily="18" charset="0"/>
                                        </a:rPr>
                                        <m:t>.</m:t>
                                      </m:r>
                                      <m:r>
                                        <a:rPr lang="en-US" sz="2400" b="1" i="1">
                                          <a:latin typeface="Cambria Math" panose="02040503050406030204" pitchFamily="18" charset="0"/>
                                          <a:ea typeface="Yu Mincho" panose="020B0400000000000000" pitchFamily="18" charset="-128"/>
                                          <a:cs typeface="Times New Roman" panose="02020603050405020304" pitchFamily="18" charset="0"/>
                                        </a:rPr>
                                        <m:t>𝟎</m:t>
                                      </m:r>
                                    </m:e>
                                  </m:mr>
                                  <m:mr>
                                    <m:e>
                                      <m:r>
                                        <a:rPr lang="en-US" sz="2400" i="1">
                                          <a:latin typeface="Cambria Math" panose="02040503050406030204" pitchFamily="18" charset="0"/>
                                          <a:ea typeface="Yu Mincho" panose="020B0400000000000000" pitchFamily="18" charset="-128"/>
                                          <a:cs typeface="Times New Roman" panose="02020603050405020304" pitchFamily="18" charset="0"/>
                                        </a:rPr>
                                        <m:t>.11</m:t>
                                      </m:r>
                                    </m:e>
                                  </m:mr>
                                </m:m>
                              </m:e>
                              <m:e>
                                <m:m>
                                  <m:mPr>
                                    <m:mcs>
                                      <m:mc>
                                        <m:mcPr>
                                          <m:count m:val="3"/>
                                          <m:mcJc m:val="center"/>
                                        </m:mcPr>
                                      </m:mc>
                                    </m:mcs>
                                    <m:ctrlPr>
                                      <a:rPr lang="en-US" sz="2400" b="1" i="1">
                                        <a:latin typeface="Cambria Math" panose="02040503050406030204" pitchFamily="18" charset="0"/>
                                        <a:ea typeface="Yu Mincho" panose="020B0400000000000000" pitchFamily="18" charset="-128"/>
                                      </a:rPr>
                                    </m:ctrlPr>
                                  </m:mPr>
                                  <m:mr>
                                    <m:e>
                                      <m:m>
                                        <m:mPr>
                                          <m:mcs>
                                            <m:mc>
                                              <m:mcPr>
                                                <m:count m:val="1"/>
                                                <m:mcJc m:val="center"/>
                                              </m:mcPr>
                                            </m:mc>
                                          </m:mcs>
                                          <m:ctrlPr>
                                            <a:rPr lang="en-US" sz="2400" b="1" i="1">
                                              <a:latin typeface="Cambria Math" panose="02040503050406030204" pitchFamily="18" charset="0"/>
                                              <a:ea typeface="Yu Mincho" panose="020B0400000000000000" pitchFamily="18" charset="-128"/>
                                            </a:rPr>
                                          </m:ctrlPr>
                                        </m:mPr>
                                        <m:mr>
                                          <m:e>
                                            <m:r>
                                              <a:rPr lang="en-US" sz="2400" b="1" i="1">
                                                <a:latin typeface="Cambria Math" panose="02040503050406030204" pitchFamily="18" charset="0"/>
                                                <a:ea typeface="Yu Mincho" panose="020B0400000000000000" pitchFamily="18" charset="-128"/>
                                                <a:cs typeface="Times New Roman" panose="02020603050405020304" pitchFamily="18" charset="0"/>
                                              </a:rPr>
                                              <m:t>.</m:t>
                                            </m:r>
                                            <m:r>
                                              <a:rPr lang="en-US" sz="2400" b="1" i="1">
                                                <a:latin typeface="Cambria Math" panose="02040503050406030204" pitchFamily="18" charset="0"/>
                                                <a:ea typeface="Yu Mincho" panose="020B0400000000000000" pitchFamily="18" charset="-128"/>
                                                <a:cs typeface="Times New Roman" panose="02020603050405020304" pitchFamily="18" charset="0"/>
                                              </a:rPr>
                                              <m:t>𝟗𝟕</m:t>
                                            </m:r>
                                          </m:e>
                                        </m:mr>
                                        <m:mr>
                                          <m:e>
                                            <m:r>
                                              <a:rPr lang="en-US" sz="2400" b="1" i="1">
                                                <a:latin typeface="Cambria Math" panose="02040503050406030204" pitchFamily="18" charset="0"/>
                                                <a:ea typeface="Yu Mincho" panose="020B0400000000000000" pitchFamily="18" charset="-128"/>
                                                <a:cs typeface="Times New Roman" panose="02020603050405020304" pitchFamily="18" charset="0"/>
                                              </a:rPr>
                                              <m:t>.</m:t>
                                            </m:r>
                                            <m:r>
                                              <a:rPr lang="en-US" sz="2400" b="1" i="1">
                                                <a:latin typeface="Cambria Math" panose="02040503050406030204" pitchFamily="18" charset="0"/>
                                                <a:ea typeface="Yu Mincho" panose="020B0400000000000000" pitchFamily="18" charset="-128"/>
                                                <a:cs typeface="Times New Roman" panose="02020603050405020304" pitchFamily="18" charset="0"/>
                                              </a:rPr>
                                              <m:t>𝟏𝟏</m:t>
                                            </m:r>
                                          </m:e>
                                        </m:mr>
                                        <m:mr>
                                          <m:e>
                                            <m:r>
                                              <a:rPr lang="en-US" sz="2400" b="1" i="1">
                                                <a:latin typeface="Cambria Math" panose="02040503050406030204" pitchFamily="18" charset="0"/>
                                                <a:ea typeface="Yu Mincho" panose="020B0400000000000000" pitchFamily="18" charset="-128"/>
                                                <a:cs typeface="Times New Roman" panose="02020603050405020304" pitchFamily="18" charset="0"/>
                                              </a:rPr>
                                              <m:t>𝟏</m:t>
                                            </m:r>
                                            <m:r>
                                              <a:rPr lang="en-US" sz="2400" b="1" i="1">
                                                <a:latin typeface="Cambria Math" panose="02040503050406030204" pitchFamily="18" charset="0"/>
                                                <a:ea typeface="Yu Mincho" panose="020B0400000000000000" pitchFamily="18" charset="-128"/>
                                                <a:cs typeface="Times New Roman" panose="02020603050405020304" pitchFamily="18" charset="0"/>
                                              </a:rPr>
                                              <m:t>.</m:t>
                                            </m:r>
                                            <m:r>
                                              <a:rPr lang="en-US" sz="2400" b="1" i="1">
                                                <a:latin typeface="Cambria Math" panose="02040503050406030204" pitchFamily="18" charset="0"/>
                                                <a:ea typeface="Yu Mincho" panose="020B0400000000000000" pitchFamily="18" charset="-128"/>
                                                <a:cs typeface="Times New Roman" panose="02020603050405020304" pitchFamily="18" charset="0"/>
                                              </a:rPr>
                                              <m:t>𝟎</m:t>
                                            </m:r>
                                          </m:e>
                                        </m:mr>
                                      </m:m>
                                    </m:e>
                                    <m:e>
                                      <m:m>
                                        <m:mPr>
                                          <m:mcs>
                                            <m:mc>
                                              <m:mcPr>
                                                <m:count m:val="1"/>
                                                <m:mcJc m:val="center"/>
                                              </m:mcPr>
                                            </m:mc>
                                          </m:mcs>
                                          <m:ctrlPr>
                                            <a:rPr lang="en-US" sz="2400" b="1" i="1">
                                              <a:latin typeface="Cambria Math" panose="02040503050406030204" pitchFamily="18" charset="0"/>
                                              <a:ea typeface="Yu Mincho" panose="020B0400000000000000" pitchFamily="18" charset="-128"/>
                                            </a:rPr>
                                          </m:ctrlPr>
                                        </m:mPr>
                                        <m:mr>
                                          <m:e>
                                            <m:r>
                                              <a:rPr lang="en-US" sz="2400" b="1" i="1">
                                                <a:latin typeface="Cambria Math" panose="02040503050406030204" pitchFamily="18" charset="0"/>
                                                <a:ea typeface="Yu Mincho" panose="020B0400000000000000" pitchFamily="18" charset="-128"/>
                                                <a:cs typeface="Times New Roman" panose="02020603050405020304" pitchFamily="18" charset="0"/>
                                              </a:rPr>
                                              <m:t>.</m:t>
                                            </m:r>
                                            <m:r>
                                              <a:rPr lang="en-US" sz="2400" b="1" i="1">
                                                <a:latin typeface="Cambria Math" panose="02040503050406030204" pitchFamily="18" charset="0"/>
                                                <a:ea typeface="Yu Mincho" panose="020B0400000000000000" pitchFamily="18" charset="-128"/>
                                                <a:cs typeface="Times New Roman" panose="02020603050405020304" pitchFamily="18" charset="0"/>
                                              </a:rPr>
                                              <m:t>𝟒𝟒</m:t>
                                            </m:r>
                                          </m:e>
                                        </m:mr>
                                        <m:mr>
                                          <m:e>
                                            <m:r>
                                              <a:rPr lang="en-US" sz="2400" b="1" i="1">
                                                <a:latin typeface="Cambria Math" panose="02040503050406030204" pitchFamily="18" charset="0"/>
                                                <a:ea typeface="Yu Mincho" panose="020B0400000000000000" pitchFamily="18" charset="-128"/>
                                                <a:cs typeface="Times New Roman" panose="02020603050405020304" pitchFamily="18" charset="0"/>
                                              </a:rPr>
                                              <m:t>.</m:t>
                                            </m:r>
                                            <m:r>
                                              <a:rPr lang="en-US" sz="2400" b="1" i="1">
                                                <a:latin typeface="Cambria Math" panose="02040503050406030204" pitchFamily="18" charset="0"/>
                                                <a:ea typeface="Yu Mincho" panose="020B0400000000000000" pitchFamily="18" charset="-128"/>
                                                <a:cs typeface="Times New Roman" panose="02020603050405020304" pitchFamily="18" charset="0"/>
                                              </a:rPr>
                                              <m:t>𝟕𝟗</m:t>
                                            </m:r>
                                          </m:e>
                                        </m:mr>
                                        <m:mr>
                                          <m:e>
                                            <m:r>
                                              <a:rPr lang="en-US" sz="2400" b="1" i="1">
                                                <a:latin typeface="Cambria Math" panose="02040503050406030204" pitchFamily="18" charset="0"/>
                                                <a:ea typeface="Yu Mincho" panose="020B0400000000000000" pitchFamily="18" charset="-128"/>
                                                <a:cs typeface="Times New Roman" panose="02020603050405020304" pitchFamily="18" charset="0"/>
                                              </a:rPr>
                                              <m:t>.</m:t>
                                            </m:r>
                                            <m:r>
                                              <a:rPr lang="en-US" sz="2400" b="1" i="1">
                                                <a:latin typeface="Cambria Math" panose="02040503050406030204" pitchFamily="18" charset="0"/>
                                                <a:ea typeface="Yu Mincho" panose="020B0400000000000000" pitchFamily="18" charset="-128"/>
                                                <a:cs typeface="Times New Roman" panose="02020603050405020304" pitchFamily="18" charset="0"/>
                                              </a:rPr>
                                              <m:t>𝟓𝟑</m:t>
                                            </m:r>
                                          </m:e>
                                        </m:mr>
                                      </m:m>
                                    </m:e>
                                    <m:e>
                                      <m:m>
                                        <m:mPr>
                                          <m:mcs>
                                            <m:mc>
                                              <m:mcPr>
                                                <m:count m:val="1"/>
                                                <m:mcJc m:val="center"/>
                                              </m:mcPr>
                                            </m:mc>
                                          </m:mcs>
                                          <m:ctrlPr>
                                            <a:rPr lang="en-US" sz="2400" b="1" i="1">
                                              <a:latin typeface="Cambria Math" panose="02040503050406030204" pitchFamily="18" charset="0"/>
                                              <a:ea typeface="Yu Mincho" panose="020B0400000000000000" pitchFamily="18" charset="-128"/>
                                            </a:rPr>
                                          </m:ctrlPr>
                                        </m:mPr>
                                        <m:mr>
                                          <m:e>
                                            <m:r>
                                              <a:rPr lang="en-US" sz="2400" b="1" i="1">
                                                <a:latin typeface="Cambria Math" panose="02040503050406030204" pitchFamily="18" charset="0"/>
                                                <a:ea typeface="Yu Mincho" panose="020B0400000000000000" pitchFamily="18" charset="-128"/>
                                                <a:cs typeface="Times New Roman" panose="02020603050405020304" pitchFamily="18" charset="0"/>
                                              </a:rPr>
                                              <m:t>.</m:t>
                                            </m:r>
                                            <m:r>
                                              <a:rPr lang="en-US" sz="2400" b="1" i="1">
                                                <a:latin typeface="Cambria Math" panose="02040503050406030204" pitchFamily="18" charset="0"/>
                                                <a:ea typeface="Yu Mincho" panose="020B0400000000000000" pitchFamily="18" charset="-128"/>
                                                <a:cs typeface="Times New Roman" panose="02020603050405020304" pitchFamily="18" charset="0"/>
                                              </a:rPr>
                                              <m:t>𝟎𝟎</m:t>
                                            </m:r>
                                          </m:e>
                                        </m:mr>
                                        <m:mr>
                                          <m:e>
                                            <m:r>
                                              <a:rPr lang="en-US" sz="2400" b="1" i="1">
                                                <a:latin typeface="Cambria Math" panose="02040503050406030204" pitchFamily="18" charset="0"/>
                                                <a:ea typeface="Yu Mincho" panose="020B0400000000000000" pitchFamily="18" charset="-128"/>
                                                <a:cs typeface="Times New Roman" panose="02020603050405020304" pitchFamily="18" charset="0"/>
                                              </a:rPr>
                                              <m:t>.</m:t>
                                            </m:r>
                                            <m:r>
                                              <a:rPr lang="en-US" sz="2400" b="1" i="1">
                                                <a:latin typeface="Cambria Math" panose="02040503050406030204" pitchFamily="18" charset="0"/>
                                                <a:ea typeface="Yu Mincho" panose="020B0400000000000000" pitchFamily="18" charset="-128"/>
                                                <a:cs typeface="Times New Roman" panose="02020603050405020304" pitchFamily="18" charset="0"/>
                                              </a:rPr>
                                              <m:t>𝟗𝟏</m:t>
                                            </m:r>
                                          </m:e>
                                        </m:mr>
                                        <m:mr>
                                          <m:e>
                                            <m:r>
                                              <a:rPr lang="en-US" sz="2400" b="1" i="1">
                                                <a:latin typeface="Cambria Math" panose="02040503050406030204" pitchFamily="18" charset="0"/>
                                                <a:ea typeface="Yu Mincho" panose="020B0400000000000000" pitchFamily="18" charset="-128"/>
                                                <a:cs typeface="Times New Roman" panose="02020603050405020304" pitchFamily="18" charset="0"/>
                                              </a:rPr>
                                              <m:t>.</m:t>
                                            </m:r>
                                            <m:r>
                                              <a:rPr lang="en-US" sz="2400" b="1" i="1">
                                                <a:latin typeface="Cambria Math" panose="02040503050406030204" pitchFamily="18" charset="0"/>
                                                <a:ea typeface="Yu Mincho" panose="020B0400000000000000" pitchFamily="18" charset="-128"/>
                                                <a:cs typeface="Times New Roman" panose="02020603050405020304" pitchFamily="18" charset="0"/>
                                              </a:rPr>
                                              <m:t>𝟏𝟏</m:t>
                                            </m:r>
                                          </m:e>
                                        </m:mr>
                                      </m:m>
                                    </m:e>
                                  </m:mr>
                                </m:m>
                              </m:e>
                            </m:mr>
                            <m:mr>
                              <m:e>
                                <m:r>
                                  <a:rPr lang="en-US" sz="2400" i="1">
                                    <a:latin typeface="Cambria Math" panose="02040503050406030204" pitchFamily="18" charset="0"/>
                                    <a:ea typeface="Yu Mincho" panose="020B0400000000000000" pitchFamily="18" charset="-128"/>
                                    <a:cs typeface="Times New Roman" panose="02020603050405020304" pitchFamily="18" charset="0"/>
                                  </a:rPr>
                                  <m:t>.44</m:t>
                                </m:r>
                              </m:e>
                              <m:e>
                                <m:r>
                                  <a:rPr lang="en-US" sz="2400" i="1">
                                    <a:latin typeface="Cambria Math" panose="02040503050406030204" pitchFamily="18" charset="0"/>
                                    <a:ea typeface="Yu Mincho" panose="020B0400000000000000" pitchFamily="18" charset="-128"/>
                                    <a:cs typeface="Times New Roman" panose="02020603050405020304" pitchFamily="18" charset="0"/>
                                  </a:rPr>
                                  <m:t>.79</m:t>
                                </m:r>
                              </m:e>
                              <m:e>
                                <m:m>
                                  <m:mPr>
                                    <m:mcs>
                                      <m:mc>
                                        <m:mcPr>
                                          <m:count m:val="3"/>
                                          <m:mcJc m:val="center"/>
                                        </m:mcPr>
                                      </m:mc>
                                    </m:mcs>
                                    <m:ctrlPr>
                                      <a:rPr lang="en-US" sz="2400" i="1">
                                        <a:latin typeface="Cambria Math" panose="02040503050406030204" pitchFamily="18" charset="0"/>
                                        <a:ea typeface="Yu Mincho" panose="020B0400000000000000" pitchFamily="18" charset="-128"/>
                                      </a:rPr>
                                    </m:ctrlPr>
                                  </m:mPr>
                                  <m:mr>
                                    <m:e>
                                      <m:r>
                                        <a:rPr lang="en-US" sz="2400" i="1">
                                          <a:latin typeface="Cambria Math" panose="02040503050406030204" pitchFamily="18" charset="0"/>
                                          <a:ea typeface="Yu Mincho" panose="020B0400000000000000" pitchFamily="18" charset="-128"/>
                                          <a:cs typeface="Times New Roman" panose="02020603050405020304" pitchFamily="18" charset="0"/>
                                        </a:rPr>
                                        <m:t>.53</m:t>
                                      </m:r>
                                    </m:e>
                                    <m:e>
                                      <m:r>
                                        <a:rPr lang="en-US" sz="2400" b="1" i="1">
                                          <a:latin typeface="Cambria Math" panose="02040503050406030204" pitchFamily="18" charset="0"/>
                                          <a:ea typeface="Yu Mincho" panose="020B0400000000000000" pitchFamily="18" charset="-128"/>
                                          <a:cs typeface="Times New Roman" panose="02020603050405020304" pitchFamily="18" charset="0"/>
                                        </a:rPr>
                                        <m:t>𝟏</m:t>
                                      </m:r>
                                      <m:r>
                                        <a:rPr lang="en-US" sz="2400" b="1" i="1">
                                          <a:latin typeface="Cambria Math" panose="02040503050406030204" pitchFamily="18" charset="0"/>
                                          <a:ea typeface="Yu Mincho" panose="020B0400000000000000" pitchFamily="18" charset="-128"/>
                                          <a:cs typeface="Times New Roman" panose="02020603050405020304" pitchFamily="18" charset="0"/>
                                        </a:rPr>
                                        <m:t>.</m:t>
                                      </m:r>
                                      <m:r>
                                        <a:rPr lang="en-US" sz="2400" b="1" i="1">
                                          <a:latin typeface="Cambria Math" panose="02040503050406030204" pitchFamily="18" charset="0"/>
                                          <a:ea typeface="Yu Mincho" panose="020B0400000000000000" pitchFamily="18" charset="-128"/>
                                          <a:cs typeface="Times New Roman" panose="02020603050405020304" pitchFamily="18" charset="0"/>
                                        </a:rPr>
                                        <m:t>𝟎</m:t>
                                      </m:r>
                                    </m:e>
                                    <m:e>
                                      <m:r>
                                        <a:rPr lang="en-US" sz="2400" b="1" i="1">
                                          <a:latin typeface="Cambria Math" panose="02040503050406030204" pitchFamily="18" charset="0"/>
                                          <a:ea typeface="Yu Mincho" panose="020B0400000000000000" pitchFamily="18" charset="-128"/>
                                          <a:cs typeface="Times New Roman" panose="02020603050405020304" pitchFamily="18" charset="0"/>
                                        </a:rPr>
                                        <m:t>.</m:t>
                                      </m:r>
                                      <m:r>
                                        <a:rPr lang="en-US" sz="2400" b="1" i="1">
                                          <a:latin typeface="Cambria Math" panose="02040503050406030204" pitchFamily="18" charset="0"/>
                                          <a:ea typeface="Yu Mincho" panose="020B0400000000000000" pitchFamily="18" charset="-128"/>
                                          <a:cs typeface="Times New Roman" panose="02020603050405020304" pitchFamily="18" charset="0"/>
                                        </a:rPr>
                                        <m:t>𝟖𝟏</m:t>
                                      </m:r>
                                    </m:e>
                                  </m:mr>
                                </m:m>
                              </m:e>
                            </m:mr>
                            <m:mr>
                              <m:e>
                                <m:r>
                                  <a:rPr lang="en-US" sz="2400" i="1">
                                    <a:latin typeface="Cambria Math" panose="02040503050406030204" pitchFamily="18" charset="0"/>
                                    <a:ea typeface="Yu Mincho" panose="020B0400000000000000" pitchFamily="18" charset="-128"/>
                                    <a:cs typeface="Times New Roman" panose="02020603050405020304" pitchFamily="18" charset="0"/>
                                  </a:rPr>
                                  <m:t>.00</m:t>
                                </m:r>
                              </m:e>
                              <m:e>
                                <m:r>
                                  <a:rPr lang="en-US" sz="2400" i="1">
                                    <a:latin typeface="Cambria Math" panose="02040503050406030204" pitchFamily="18" charset="0"/>
                                    <a:ea typeface="Yu Mincho" panose="020B0400000000000000" pitchFamily="18" charset="-128"/>
                                    <a:cs typeface="Times New Roman" panose="02020603050405020304" pitchFamily="18" charset="0"/>
                                  </a:rPr>
                                  <m:t>.91</m:t>
                                </m:r>
                              </m:e>
                              <m:e>
                                <m:m>
                                  <m:mPr>
                                    <m:mcs>
                                      <m:mc>
                                        <m:mcPr>
                                          <m:count m:val="3"/>
                                          <m:mcJc m:val="center"/>
                                        </m:mcPr>
                                      </m:mc>
                                    </m:mcs>
                                    <m:ctrlPr>
                                      <a:rPr lang="en-US" sz="2400" i="1">
                                        <a:latin typeface="Cambria Math" panose="02040503050406030204" pitchFamily="18" charset="0"/>
                                        <a:ea typeface="Yu Mincho" panose="020B0400000000000000" pitchFamily="18" charset="-128"/>
                                      </a:rPr>
                                    </m:ctrlPr>
                                  </m:mPr>
                                  <m:mr>
                                    <m:e>
                                      <m:r>
                                        <a:rPr lang="en-US" sz="2400" i="1">
                                          <a:latin typeface="Cambria Math" panose="02040503050406030204" pitchFamily="18" charset="0"/>
                                          <a:ea typeface="Yu Mincho" panose="020B0400000000000000" pitchFamily="18" charset="-128"/>
                                          <a:cs typeface="Times New Roman" panose="02020603050405020304" pitchFamily="18" charset="0"/>
                                        </a:rPr>
                                        <m:t>.11</m:t>
                                      </m:r>
                                    </m:e>
                                    <m:e>
                                      <m:r>
                                        <a:rPr lang="en-US" sz="2400" i="1">
                                          <a:latin typeface="Cambria Math" panose="02040503050406030204" pitchFamily="18" charset="0"/>
                                          <a:ea typeface="Yu Mincho" panose="020B0400000000000000" pitchFamily="18" charset="-128"/>
                                          <a:cs typeface="Times New Roman" panose="02020603050405020304" pitchFamily="18" charset="0"/>
                                        </a:rPr>
                                        <m:t>.81</m:t>
                                      </m:r>
                                    </m:e>
                                    <m:e>
                                      <m:r>
                                        <a:rPr lang="en-US" sz="2400" b="1" i="1">
                                          <a:latin typeface="Cambria Math" panose="02040503050406030204" pitchFamily="18" charset="0"/>
                                          <a:ea typeface="Yu Mincho" panose="020B0400000000000000" pitchFamily="18" charset="-128"/>
                                          <a:cs typeface="Times New Roman" panose="02020603050405020304" pitchFamily="18" charset="0"/>
                                        </a:rPr>
                                        <m:t>𝟏</m:t>
                                      </m:r>
                                      <m:r>
                                        <a:rPr lang="en-US" sz="2400" b="1" i="1">
                                          <a:latin typeface="Cambria Math" panose="02040503050406030204" pitchFamily="18" charset="0"/>
                                          <a:ea typeface="Yu Mincho" panose="020B0400000000000000" pitchFamily="18" charset="-128"/>
                                          <a:cs typeface="Times New Roman" panose="02020603050405020304" pitchFamily="18" charset="0"/>
                                        </a:rPr>
                                        <m:t>.</m:t>
                                      </m:r>
                                      <m:r>
                                        <a:rPr lang="en-US" sz="2400" b="1" i="1">
                                          <a:latin typeface="Cambria Math" panose="02040503050406030204" pitchFamily="18" charset="0"/>
                                          <a:ea typeface="Yu Mincho" panose="020B0400000000000000" pitchFamily="18" charset="-128"/>
                                          <a:cs typeface="Times New Roman" panose="02020603050405020304" pitchFamily="18" charset="0"/>
                                        </a:rPr>
                                        <m:t>𝟎</m:t>
                                      </m:r>
                                    </m:e>
                                  </m:mr>
                                </m:m>
                              </m:e>
                            </m:mr>
                          </m:m>
                        </m:e>
                      </m:d>
                      <m:r>
                        <m:rPr>
                          <m:nor/>
                        </m:rPr>
                        <a:rPr lang="en-US" sz="2400" dirty="0">
                          <a:latin typeface="Times New Roman" panose="02020603050405020304" pitchFamily="18" charset="0"/>
                          <a:ea typeface="Yu Mincho" panose="020B0400000000000000" pitchFamily="18" charset="-128"/>
                        </a:rPr>
                        <m:t>, </m:t>
                      </m:r>
                      <m:r>
                        <m:rPr>
                          <m:nor/>
                        </m:rPr>
                        <a:rPr lang="vi-VN" sz="2400" dirty="0">
                          <a:latin typeface="Times New Roman" panose="02020603050405020304" pitchFamily="18" charset="0"/>
                          <a:ea typeface="Yu Mincho" panose="020B0400000000000000" pitchFamily="18" charset="-128"/>
                        </a:rPr>
                        <m:t>x</m:t>
                      </m:r>
                      <m:r>
                        <m:rPr>
                          <m:nor/>
                        </m:rPr>
                        <a:rPr lang="vi-VN" sz="2400" dirty="0">
                          <a:latin typeface="Times New Roman" panose="02020603050405020304" pitchFamily="18" charset="0"/>
                          <a:ea typeface="Yu Mincho" panose="020B0400000000000000" pitchFamily="18" charset="-128"/>
                        </a:rPr>
                        <m:t>ấ</m:t>
                      </m:r>
                      <m:r>
                        <m:rPr>
                          <m:nor/>
                        </m:rPr>
                        <a:rPr lang="vi-VN" sz="2400" dirty="0">
                          <a:latin typeface="Times New Roman" panose="02020603050405020304" pitchFamily="18" charset="0"/>
                          <a:ea typeface="Yu Mincho" panose="020B0400000000000000" pitchFamily="18" charset="-128"/>
                        </a:rPr>
                        <m:t>p</m:t>
                      </m:r>
                      <m:r>
                        <m:rPr>
                          <m:nor/>
                        </m:rPr>
                        <a:rPr lang="vi-VN" sz="2400" dirty="0">
                          <a:latin typeface="Times New Roman" panose="02020603050405020304" pitchFamily="18" charset="0"/>
                          <a:ea typeface="Yu Mincho" panose="020B0400000000000000" pitchFamily="18" charset="-128"/>
                        </a:rPr>
                        <m:t> </m:t>
                      </m:r>
                      <m:r>
                        <m:rPr>
                          <m:nor/>
                        </m:rPr>
                        <a:rPr lang="vi-VN" sz="2400" dirty="0">
                          <a:latin typeface="Times New Roman" panose="02020603050405020304" pitchFamily="18" charset="0"/>
                          <a:ea typeface="Yu Mincho" panose="020B0400000000000000" pitchFamily="18" charset="-128"/>
                        </a:rPr>
                        <m:t>x</m:t>
                      </m:r>
                      <m:r>
                        <m:rPr>
                          <m:nor/>
                        </m:rPr>
                        <a:rPr lang="vi-VN" sz="2400" dirty="0">
                          <a:latin typeface="Times New Roman" panose="02020603050405020304" pitchFamily="18" charset="0"/>
                          <a:ea typeface="Yu Mincho" panose="020B0400000000000000" pitchFamily="18" charset="-128"/>
                        </a:rPr>
                        <m:t>ỉ </m:t>
                      </m:r>
                      <m:r>
                        <m:rPr>
                          <m:nor/>
                        </m:rPr>
                        <a:rPr lang="vi-VN" sz="2400" dirty="0">
                          <a:latin typeface="Times New Roman" panose="02020603050405020304" pitchFamily="18" charset="0"/>
                          <a:ea typeface="Yu Mincho" panose="020B0400000000000000" pitchFamily="18" charset="-128"/>
                        </a:rPr>
                        <m:t>ma</m:t>
                      </m:r>
                      <m:r>
                        <m:rPr>
                          <m:nor/>
                        </m:rPr>
                        <a:rPr lang="vi-VN" sz="2400" dirty="0">
                          <a:latin typeface="Times New Roman" panose="02020603050405020304" pitchFamily="18" charset="0"/>
                          <a:ea typeface="Yu Mincho" panose="020B0400000000000000" pitchFamily="18" charset="-128"/>
                        </a:rPr>
                        <m:t> </m:t>
                      </m:r>
                      <m:r>
                        <m:rPr>
                          <m:nor/>
                        </m:rPr>
                        <a:rPr lang="vi-VN" sz="2400" dirty="0">
                          <a:latin typeface="Times New Roman" panose="02020603050405020304" pitchFamily="18" charset="0"/>
                          <a:ea typeface="Yu Mincho" panose="020B0400000000000000" pitchFamily="18" charset="-128"/>
                        </a:rPr>
                        <m:t>tr</m:t>
                      </m:r>
                      <m:r>
                        <m:rPr>
                          <m:nor/>
                        </m:rPr>
                        <a:rPr lang="vi-VN" sz="2400" dirty="0">
                          <a:latin typeface="Times New Roman" panose="02020603050405020304" pitchFamily="18" charset="0"/>
                          <a:ea typeface="Yu Mincho" panose="020B0400000000000000" pitchFamily="18" charset="-128"/>
                        </a:rPr>
                        <m:t>ậ</m:t>
                      </m:r>
                      <m:r>
                        <m:rPr>
                          <m:nor/>
                        </m:rPr>
                        <a:rPr lang="vi-VN" sz="2400" dirty="0">
                          <a:latin typeface="Times New Roman" panose="02020603050405020304" pitchFamily="18" charset="0"/>
                          <a:ea typeface="Yu Mincho" panose="020B0400000000000000" pitchFamily="18" charset="-128"/>
                        </a:rPr>
                        <m:t>n</m:t>
                      </m:r>
                      <m:r>
                        <m:rPr>
                          <m:nor/>
                        </m:rPr>
                        <a:rPr lang="vi-VN" sz="2400" dirty="0">
                          <a:latin typeface="Times New Roman" panose="02020603050405020304" pitchFamily="18" charset="0"/>
                          <a:ea typeface="Yu Mincho" panose="020B0400000000000000" pitchFamily="18" charset="-128"/>
                        </a:rPr>
                        <m:t> </m:t>
                      </m:r>
                      <m:d>
                        <m:dPr>
                          <m:begChr m:val="["/>
                          <m:endChr m:val="]"/>
                          <m:ctrlPr>
                            <a:rPr lang="en-US" sz="2400" i="1">
                              <a:latin typeface="Cambria Math" panose="02040503050406030204" pitchFamily="18" charset="0"/>
                              <a:ea typeface="Yu Mincho" panose="020B0400000000000000" pitchFamily="18" charset="-128"/>
                              <a:cs typeface="Times New Roman" panose="02020603050405020304" pitchFamily="18" charset="0"/>
                            </a:rPr>
                          </m:ctrlPr>
                        </m:dPr>
                        <m:e>
                          <m:m>
                            <m:mPr>
                              <m:mcs>
                                <m:mc>
                                  <m:mcPr>
                                    <m:count m:val="3"/>
                                    <m:mcJc m:val="center"/>
                                  </m:mcPr>
                                </m:mc>
                              </m:mcs>
                              <m:ctrlPr>
                                <a:rPr lang="en-US" sz="2400" i="1">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1"/>
                                          <m:mcJc m:val="center"/>
                                        </m:mcPr>
                                      </m:mc>
                                    </m:mcs>
                                    <m:ctrlPr>
                                      <a:rPr lang="en-US" sz="2400" i="1">
                                        <a:latin typeface="Cambria Math" panose="02040503050406030204" pitchFamily="18" charset="0"/>
                                        <a:ea typeface="Yu Mincho" panose="020B0400000000000000" pitchFamily="18" charset="-128"/>
                                        <a:cs typeface="Times New Roman" panose="02020603050405020304" pitchFamily="18" charset="0"/>
                                      </a:rPr>
                                    </m:ctrlPr>
                                  </m:mPr>
                                  <m:mr>
                                    <m:e>
                                      <m:r>
                                        <a:rPr lang="en-US" sz="2400" i="1">
                                          <a:latin typeface="Cambria Math" panose="02040503050406030204" pitchFamily="18" charset="0"/>
                                          <a:ea typeface="Yu Mincho" panose="020B0400000000000000" pitchFamily="18" charset="-128"/>
                                          <a:cs typeface="Times New Roman" panose="02020603050405020304" pitchFamily="18" charset="0"/>
                                        </a:rPr>
                                        <m:t>1.0</m:t>
                                      </m:r>
                                    </m:e>
                                  </m:mr>
                                  <m:mr>
                                    <m:e>
                                      <m:r>
                                        <a:rPr lang="en-US" sz="2400" i="1">
                                          <a:latin typeface="Cambria Math" panose="02040503050406030204" pitchFamily="18" charset="0"/>
                                          <a:ea typeface="Yu Mincho" panose="020B0400000000000000" pitchFamily="18" charset="-128"/>
                                          <a:cs typeface="Times New Roman" panose="02020603050405020304" pitchFamily="18" charset="0"/>
                                        </a:rPr>
                                        <m:t>.02</m:t>
                                      </m:r>
                                    </m:e>
                                  </m:mr>
                                  <m:mr>
                                    <m:e>
                                      <m:m>
                                        <m:mPr>
                                          <m:mcs>
                                            <m:mc>
                                              <m:mcPr>
                                                <m:count m:val="1"/>
                                                <m:mcJc m:val="center"/>
                                              </m:mcPr>
                                            </m:mc>
                                          </m:mcs>
                                          <m:ctrlPr>
                                            <a:rPr lang="en-US" sz="2400" i="1">
                                              <a:latin typeface="Cambria Math" panose="02040503050406030204" pitchFamily="18" charset="0"/>
                                              <a:ea typeface="Yu Mincho" panose="020B0400000000000000" pitchFamily="18" charset="-128"/>
                                              <a:cs typeface="Times New Roman" panose="02020603050405020304" pitchFamily="18" charset="0"/>
                                            </a:rPr>
                                          </m:ctrlPr>
                                        </m:mPr>
                                        <m:mr>
                                          <m:e>
                                            <m:r>
                                              <a:rPr lang="en-US" sz="2400" i="1">
                                                <a:latin typeface="Cambria Math" panose="02040503050406030204" pitchFamily="18" charset="0"/>
                                                <a:ea typeface="Yu Mincho" panose="020B0400000000000000" pitchFamily="18" charset="-128"/>
                                                <a:cs typeface="Times New Roman" panose="02020603050405020304" pitchFamily="18" charset="0"/>
                                              </a:rPr>
                                              <m:t>.96</m:t>
                                            </m:r>
                                          </m:e>
                                        </m:mr>
                                        <m:mr>
                                          <m:e>
                                            <m:m>
                                              <m:mPr>
                                                <m:mcs>
                                                  <m:mc>
                                                    <m:mcPr>
                                                      <m:count m:val="1"/>
                                                      <m:mcJc m:val="center"/>
                                                    </m:mcPr>
                                                  </m:mc>
                                                </m:mcs>
                                                <m:ctrlPr>
                                                  <a:rPr lang="en-US" sz="2400" i="1">
                                                    <a:latin typeface="Cambria Math" panose="02040503050406030204" pitchFamily="18" charset="0"/>
                                                    <a:ea typeface="Yu Mincho" panose="020B0400000000000000" pitchFamily="18" charset="-128"/>
                                                    <a:cs typeface="Times New Roman" panose="02020603050405020304" pitchFamily="18" charset="0"/>
                                                  </a:rPr>
                                                </m:ctrlPr>
                                              </m:mPr>
                                              <m:mr>
                                                <m:e>
                                                  <m:r>
                                                    <a:rPr lang="en-US" sz="2400" i="1">
                                                      <a:latin typeface="Cambria Math" panose="02040503050406030204" pitchFamily="18" charset="0"/>
                                                      <a:ea typeface="Yu Mincho" panose="020B0400000000000000" pitchFamily="18" charset="-128"/>
                                                      <a:cs typeface="Times New Roman" panose="02020603050405020304" pitchFamily="18" charset="0"/>
                                                    </a:rPr>
                                                    <m:t>.42</m:t>
                                                  </m:r>
                                                </m:e>
                                              </m:mr>
                                              <m:mr>
                                                <m:e>
                                                  <m:r>
                                                    <a:rPr lang="en-US" sz="2400" i="1">
                                                      <a:latin typeface="Cambria Math" panose="02040503050406030204" pitchFamily="18" charset="0"/>
                                                      <a:ea typeface="Yu Mincho" panose="020B0400000000000000" pitchFamily="18" charset="-128"/>
                                                      <a:cs typeface="Times New Roman" panose="02020603050405020304" pitchFamily="18" charset="0"/>
                                                    </a:rPr>
                                                    <m:t>.01</m:t>
                                                  </m:r>
                                                </m:e>
                                              </m:mr>
                                            </m:m>
                                          </m:e>
                                        </m:mr>
                                      </m:m>
                                    </m:e>
                                  </m:mr>
                                </m:m>
                              </m:e>
                              <m:e>
                                <m:m>
                                  <m:mPr>
                                    <m:mcs>
                                      <m:mc>
                                        <m:mcPr>
                                          <m:count m:val="1"/>
                                          <m:mcJc m:val="center"/>
                                        </m:mcPr>
                                      </m:mc>
                                    </m:mcs>
                                    <m:ctrlPr>
                                      <a:rPr lang="en-US" sz="2400" i="1">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1"/>
                                                <m:mcJc m:val="center"/>
                                              </m:mcPr>
                                            </m:mc>
                                          </m:mcs>
                                          <m:ctrlPr>
                                            <a:rPr lang="en-US" sz="2400" i="1">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1"/>
                                                      <m:mcJc m:val="center"/>
                                                    </m:mcPr>
                                                  </m:mc>
                                                </m:mcs>
                                                <m:ctrlPr>
                                                  <a:rPr lang="en-US" sz="2400" i="1">
                                                    <a:latin typeface="Cambria Math" panose="02040503050406030204" pitchFamily="18" charset="0"/>
                                                    <a:ea typeface="Yu Mincho" panose="020B0400000000000000" pitchFamily="18" charset="-128"/>
                                                    <a:cs typeface="Times New Roman" panose="02020603050405020304" pitchFamily="18" charset="0"/>
                                                  </a:rPr>
                                                </m:ctrlPr>
                                              </m:mPr>
                                              <m:mr>
                                                <m:e>
                                                  <m:r>
                                                    <a:rPr lang="en-US" sz="2400" i="1">
                                                      <a:latin typeface="Cambria Math" panose="02040503050406030204" pitchFamily="18" charset="0"/>
                                                      <a:ea typeface="Yu Mincho" panose="020B0400000000000000" pitchFamily="18" charset="-128"/>
                                                      <a:cs typeface="Times New Roman" panose="02020603050405020304" pitchFamily="18" charset="0"/>
                                                    </a:rPr>
                                                    <m:t>.02</m:t>
                                                  </m:r>
                                                </m:e>
                                              </m:mr>
                                              <m:mr>
                                                <m:e>
                                                  <m:r>
                                                    <a:rPr lang="en-US" sz="2400" i="1">
                                                      <a:latin typeface="Cambria Math" panose="02040503050406030204" pitchFamily="18" charset="0"/>
                                                      <a:ea typeface="Yu Mincho" panose="020B0400000000000000" pitchFamily="18" charset="-128"/>
                                                      <a:cs typeface="Times New Roman" panose="02020603050405020304" pitchFamily="18" charset="0"/>
                                                    </a:rPr>
                                                    <m:t>1.0</m:t>
                                                  </m:r>
                                                </m:e>
                                              </m:mr>
                                            </m:m>
                                          </m:e>
                                        </m:mr>
                                        <m:mr>
                                          <m:e>
                                            <m:r>
                                              <a:rPr lang="en-US" sz="2400" i="1">
                                                <a:latin typeface="Cambria Math" panose="02040503050406030204" pitchFamily="18" charset="0"/>
                                                <a:ea typeface="Yu Mincho" panose="020B0400000000000000" pitchFamily="18" charset="-128"/>
                                                <a:cs typeface="Times New Roman" panose="02020603050405020304" pitchFamily="18" charset="0"/>
                                              </a:rPr>
                                              <m:t>.13</m:t>
                                            </m:r>
                                          </m:e>
                                        </m:mr>
                                      </m:m>
                                    </m:e>
                                  </m:mr>
                                  <m:mr>
                                    <m:e>
                                      <m:r>
                                        <a:rPr lang="en-US" sz="2400" i="1">
                                          <a:latin typeface="Cambria Math" panose="02040503050406030204" pitchFamily="18" charset="0"/>
                                          <a:ea typeface="Yu Mincho" panose="020B0400000000000000" pitchFamily="18" charset="-128"/>
                                          <a:cs typeface="Times New Roman" panose="02020603050405020304" pitchFamily="18" charset="0"/>
                                        </a:rPr>
                                        <m:t>.71</m:t>
                                      </m:r>
                                    </m:e>
                                  </m:mr>
                                  <m:mr>
                                    <m:e>
                                      <m:r>
                                        <a:rPr lang="en-US" sz="2400" i="1">
                                          <a:latin typeface="Cambria Math" panose="02040503050406030204" pitchFamily="18" charset="0"/>
                                          <a:ea typeface="Yu Mincho" panose="020B0400000000000000" pitchFamily="18" charset="-128"/>
                                          <a:cs typeface="Times New Roman" panose="02020603050405020304" pitchFamily="18" charset="0"/>
                                        </a:rPr>
                                        <m:t>.85</m:t>
                                      </m:r>
                                    </m:e>
                                  </m:mr>
                                </m:m>
                              </m:e>
                              <m:e>
                                <m:m>
                                  <m:mPr>
                                    <m:mcs>
                                      <m:mc>
                                        <m:mcPr>
                                          <m:count m:val="2"/>
                                          <m:mcJc m:val="center"/>
                                        </m:mcPr>
                                      </m:mc>
                                    </m:mcs>
                                    <m:ctrlPr>
                                      <a:rPr lang="en-US" sz="2400" i="1">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1"/>
                                                <m:mcJc m:val="center"/>
                                              </m:mcPr>
                                            </m:mc>
                                          </m:mcs>
                                          <m:ctrlPr>
                                            <a:rPr lang="en-US" sz="2400" i="1">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1"/>
                                                      <m:mcJc m:val="center"/>
                                                    </m:mcPr>
                                                  </m:mc>
                                                </m:mcs>
                                                <m:ctrlPr>
                                                  <a:rPr lang="en-US" sz="2400" i="1">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1"/>
                                                            <m:mcJc m:val="center"/>
                                                          </m:mcPr>
                                                        </m:mc>
                                                      </m:mcs>
                                                      <m:ctrlPr>
                                                        <a:rPr lang="en-US" sz="2400" i="1">
                                                          <a:latin typeface="Cambria Math" panose="02040503050406030204" pitchFamily="18" charset="0"/>
                                                          <a:ea typeface="Yu Mincho" panose="020B0400000000000000" pitchFamily="18" charset="-128"/>
                                                          <a:cs typeface="Times New Roman" panose="02020603050405020304" pitchFamily="18" charset="0"/>
                                                        </a:rPr>
                                                      </m:ctrlPr>
                                                    </m:mPr>
                                                    <m:mr>
                                                      <m:e>
                                                        <m:r>
                                                          <a:rPr lang="en-US" sz="2400" i="1">
                                                            <a:latin typeface="Cambria Math" panose="02040503050406030204" pitchFamily="18" charset="0"/>
                                                            <a:ea typeface="Yu Mincho" panose="020B0400000000000000" pitchFamily="18" charset="-128"/>
                                                            <a:cs typeface="Times New Roman" panose="02020603050405020304" pitchFamily="18" charset="0"/>
                                                          </a:rPr>
                                                          <m:t>.96</m:t>
                                                        </m:r>
                                                      </m:e>
                                                    </m:mr>
                                                    <m:mr>
                                                      <m:e>
                                                        <m:r>
                                                          <a:rPr lang="en-US" sz="2400" i="1">
                                                            <a:latin typeface="Cambria Math" panose="02040503050406030204" pitchFamily="18" charset="0"/>
                                                            <a:ea typeface="Yu Mincho" panose="020B0400000000000000" pitchFamily="18" charset="-128"/>
                                                            <a:cs typeface="Times New Roman" panose="02020603050405020304" pitchFamily="18" charset="0"/>
                                                          </a:rPr>
                                                          <m:t>.13</m:t>
                                                        </m:r>
                                                      </m:e>
                                                    </m:mr>
                                                  </m:m>
                                                </m:e>
                                              </m:mr>
                                              <m:mr>
                                                <m:e>
                                                  <m:r>
                                                    <a:rPr lang="en-US" sz="2400" i="1">
                                                      <a:latin typeface="Cambria Math" panose="02040503050406030204" pitchFamily="18" charset="0"/>
                                                      <a:ea typeface="Yu Mincho" panose="020B0400000000000000" pitchFamily="18" charset="-128"/>
                                                      <a:cs typeface="Times New Roman" panose="02020603050405020304" pitchFamily="18" charset="0"/>
                                                    </a:rPr>
                                                    <m:t>1.0</m:t>
                                                  </m:r>
                                                </m:e>
                                              </m:mr>
                                            </m:m>
                                          </m:e>
                                        </m:mr>
                                        <m:mr>
                                          <m:e>
                                            <m:r>
                                              <a:rPr lang="en-US" sz="2400" i="1">
                                                <a:latin typeface="Cambria Math" panose="02040503050406030204" pitchFamily="18" charset="0"/>
                                                <a:ea typeface="Yu Mincho" panose="020B0400000000000000" pitchFamily="18" charset="-128"/>
                                                <a:cs typeface="Times New Roman" panose="02020603050405020304" pitchFamily="18" charset="0"/>
                                              </a:rPr>
                                              <m:t>.50</m:t>
                                            </m:r>
                                          </m:e>
                                        </m:mr>
                                        <m:mr>
                                          <m:e>
                                            <m:r>
                                              <a:rPr lang="en-US" sz="2400" i="1">
                                                <a:latin typeface="Cambria Math" panose="02040503050406030204" pitchFamily="18" charset="0"/>
                                                <a:ea typeface="Yu Mincho" panose="020B0400000000000000" pitchFamily="18" charset="-128"/>
                                                <a:cs typeface="Times New Roman" panose="02020603050405020304" pitchFamily="18" charset="0"/>
                                              </a:rPr>
                                              <m:t>.11</m:t>
                                            </m:r>
                                          </m:e>
                                        </m:mr>
                                      </m:m>
                                    </m:e>
                                    <m:e>
                                      <m:m>
                                        <m:mPr>
                                          <m:mcs>
                                            <m:mc>
                                              <m:mcPr>
                                                <m:count m:val="2"/>
                                                <m:mcJc m:val="center"/>
                                              </m:mcPr>
                                            </m:mc>
                                          </m:mcs>
                                          <m:ctrlPr>
                                            <a:rPr lang="en-US" sz="2400" i="1">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1"/>
                                                      <m:mcJc m:val="center"/>
                                                    </m:mcPr>
                                                  </m:mc>
                                                </m:mcs>
                                                <m:ctrlPr>
                                                  <a:rPr lang="en-US" sz="2400" i="1">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1"/>
                                                            <m:mcJc m:val="center"/>
                                                          </m:mcPr>
                                                        </m:mc>
                                                      </m:mcs>
                                                      <m:ctrlPr>
                                                        <a:rPr lang="en-US" sz="2400" i="1">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1"/>
                                                                  <m:mcJc m:val="center"/>
                                                                </m:mcPr>
                                                              </m:mc>
                                                            </m:mcs>
                                                            <m:ctrlPr>
                                                              <a:rPr lang="en-US" sz="2400" i="1">
                                                                <a:latin typeface="Cambria Math" panose="02040503050406030204" pitchFamily="18" charset="0"/>
                                                                <a:ea typeface="Yu Mincho" panose="020B0400000000000000" pitchFamily="18" charset="-128"/>
                                                                <a:cs typeface="Times New Roman" panose="02020603050405020304" pitchFamily="18" charset="0"/>
                                                              </a:rPr>
                                                            </m:ctrlPr>
                                                          </m:mPr>
                                                          <m:mr>
                                                            <m:e>
                                                              <m:r>
                                                                <a:rPr lang="en-US" sz="2400" i="1">
                                                                  <a:latin typeface="Cambria Math" panose="02040503050406030204" pitchFamily="18" charset="0"/>
                                                                  <a:ea typeface="Yu Mincho" panose="020B0400000000000000" pitchFamily="18" charset="-128"/>
                                                                  <a:cs typeface="Times New Roman" panose="02020603050405020304" pitchFamily="18" charset="0"/>
                                                                </a:rPr>
                                                                <m:t>.42</m:t>
                                                              </m:r>
                                                            </m:e>
                                                          </m:mr>
                                                          <m:mr>
                                                            <m:e>
                                                              <m:r>
                                                                <a:rPr lang="en-US" sz="2400" i="1">
                                                                  <a:latin typeface="Cambria Math" panose="02040503050406030204" pitchFamily="18" charset="0"/>
                                                                  <a:ea typeface="Yu Mincho" panose="020B0400000000000000" pitchFamily="18" charset="-128"/>
                                                                  <a:cs typeface="Times New Roman" panose="02020603050405020304" pitchFamily="18" charset="0"/>
                                                                </a:rPr>
                                                                <m:t>.71</m:t>
                                                              </m:r>
                                                            </m:e>
                                                          </m:mr>
                                                        </m:m>
                                                      </m:e>
                                                    </m:mr>
                                                    <m:mr>
                                                      <m:e>
                                                        <m:r>
                                                          <a:rPr lang="en-US" sz="2400" i="1">
                                                            <a:latin typeface="Cambria Math" panose="02040503050406030204" pitchFamily="18" charset="0"/>
                                                            <a:ea typeface="Yu Mincho" panose="020B0400000000000000" pitchFamily="18" charset="-128"/>
                                                            <a:cs typeface="Times New Roman" panose="02020603050405020304" pitchFamily="18" charset="0"/>
                                                          </a:rPr>
                                                          <m:t>.50</m:t>
                                                        </m:r>
                                                      </m:e>
                                                    </m:mr>
                                                  </m:m>
                                                </m:e>
                                              </m:mr>
                                              <m:mr>
                                                <m:e>
                                                  <m:r>
                                                    <a:rPr lang="en-US" sz="2400" i="1">
                                                      <a:latin typeface="Cambria Math" panose="02040503050406030204" pitchFamily="18" charset="0"/>
                                                      <a:ea typeface="Yu Mincho" panose="020B0400000000000000" pitchFamily="18" charset="-128"/>
                                                      <a:cs typeface="Times New Roman" panose="02020603050405020304" pitchFamily="18" charset="0"/>
                                                    </a:rPr>
                                                    <m:t>1.0</m:t>
                                                  </m:r>
                                                </m:e>
                                              </m:mr>
                                              <m:mr>
                                                <m:e>
                                                  <m:r>
                                                    <a:rPr lang="en-US" sz="2400" i="1">
                                                      <a:latin typeface="Cambria Math" panose="02040503050406030204" pitchFamily="18" charset="0"/>
                                                      <a:ea typeface="Yu Mincho" panose="020B0400000000000000" pitchFamily="18" charset="-128"/>
                                                      <a:cs typeface="Times New Roman" panose="02020603050405020304" pitchFamily="18" charset="0"/>
                                                    </a:rPr>
                                                    <m:t>.79</m:t>
                                                  </m:r>
                                                </m:e>
                                              </m:mr>
                                            </m:m>
                                          </m:e>
                                          <m:e>
                                            <m:m>
                                              <m:mPr>
                                                <m:mcs>
                                                  <m:mc>
                                                    <m:mcPr>
                                                      <m:count m:val="1"/>
                                                      <m:mcJc m:val="center"/>
                                                    </m:mcPr>
                                                  </m:mc>
                                                </m:mcs>
                                                <m:ctrlPr>
                                                  <a:rPr lang="en-US" sz="2400" i="1">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1"/>
                                                            <m:mcJc m:val="center"/>
                                                          </m:mcPr>
                                                        </m:mc>
                                                      </m:mcs>
                                                      <m:ctrlPr>
                                                        <a:rPr lang="en-US" sz="2400" i="1">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1"/>
                                                                  <m:mcJc m:val="center"/>
                                                                </m:mcPr>
                                                              </m:mc>
                                                            </m:mcs>
                                                            <m:ctrlPr>
                                                              <a:rPr lang="en-US" sz="2400" i="1">
                                                                <a:latin typeface="Cambria Math" panose="02040503050406030204" pitchFamily="18" charset="0"/>
                                                                <a:ea typeface="Yu Mincho" panose="020B0400000000000000" pitchFamily="18" charset="-128"/>
                                                                <a:cs typeface="Times New Roman" panose="02020603050405020304" pitchFamily="18" charset="0"/>
                                                              </a:rPr>
                                                            </m:ctrlPr>
                                                          </m:mPr>
                                                          <m:mr>
                                                            <m:e>
                                                              <m:r>
                                                                <a:rPr lang="en-US" sz="2400" i="1">
                                                                  <a:latin typeface="Cambria Math" panose="02040503050406030204" pitchFamily="18" charset="0"/>
                                                                  <a:ea typeface="Yu Mincho" panose="020B0400000000000000" pitchFamily="18" charset="-128"/>
                                                                  <a:cs typeface="Times New Roman" panose="02020603050405020304" pitchFamily="18" charset="0"/>
                                                                </a:rPr>
                                                                <m:t>.01</m:t>
                                                              </m:r>
                                                            </m:e>
                                                          </m:mr>
                                                          <m:mr>
                                                            <m:e>
                                                              <m:r>
                                                                <a:rPr lang="en-US" sz="2400" i="1">
                                                                  <a:latin typeface="Cambria Math" panose="02040503050406030204" pitchFamily="18" charset="0"/>
                                                                  <a:ea typeface="Yu Mincho" panose="020B0400000000000000" pitchFamily="18" charset="-128"/>
                                                                  <a:cs typeface="Times New Roman" panose="02020603050405020304" pitchFamily="18" charset="0"/>
                                                                </a:rPr>
                                                                <m:t>.85</m:t>
                                                              </m:r>
                                                            </m:e>
                                                          </m:mr>
                                                        </m:m>
                                                      </m:e>
                                                    </m:mr>
                                                    <m:mr>
                                                      <m:e>
                                                        <m:r>
                                                          <a:rPr lang="en-US" sz="2400" i="1">
                                                            <a:latin typeface="Cambria Math" panose="02040503050406030204" pitchFamily="18" charset="0"/>
                                                            <a:ea typeface="Yu Mincho" panose="020B0400000000000000" pitchFamily="18" charset="-128"/>
                                                            <a:cs typeface="Times New Roman" panose="02020603050405020304" pitchFamily="18" charset="0"/>
                                                          </a:rPr>
                                                          <m:t>.11</m:t>
                                                        </m:r>
                                                      </m:e>
                                                    </m:mr>
                                                  </m:m>
                                                </m:e>
                                              </m:mr>
                                              <m:mr>
                                                <m:e>
                                                  <m:r>
                                                    <a:rPr lang="en-US" sz="2400" i="1">
                                                      <a:latin typeface="Cambria Math" panose="02040503050406030204" pitchFamily="18" charset="0"/>
                                                      <a:ea typeface="Yu Mincho" panose="020B0400000000000000" pitchFamily="18" charset="-128"/>
                                                      <a:cs typeface="Times New Roman" panose="02020603050405020304" pitchFamily="18" charset="0"/>
                                                    </a:rPr>
                                                    <m:t>.79</m:t>
                                                  </m:r>
                                                </m:e>
                                              </m:mr>
                                              <m:mr>
                                                <m:e>
                                                  <m:r>
                                                    <a:rPr lang="en-US" sz="2400" i="1">
                                                      <a:latin typeface="Cambria Math" panose="02040503050406030204" pitchFamily="18" charset="0"/>
                                                      <a:ea typeface="Yu Mincho" panose="020B0400000000000000" pitchFamily="18" charset="-128"/>
                                                      <a:cs typeface="Times New Roman" panose="02020603050405020304" pitchFamily="18" charset="0"/>
                                                    </a:rPr>
                                                    <m:t>1.0</m:t>
                                                  </m:r>
                                                </m:e>
                                              </m:mr>
                                            </m:m>
                                          </m:e>
                                        </m:mr>
                                      </m:m>
                                    </m:e>
                                  </m:mr>
                                </m:m>
                              </m:e>
                            </m:mr>
                          </m:m>
                        </m:e>
                      </m:d>
                    </m:oMath>
                  </m:oMathPara>
                </a14:m>
                <a:endParaRPr lang="en-US" sz="2400" dirty="0"/>
              </a:p>
            </p:txBody>
          </p:sp>
        </mc:Choice>
        <mc:Fallback>
          <p:sp>
            <p:nvSpPr>
              <p:cNvPr id="3" name="TextBox 2">
                <a:extLst>
                  <a:ext uri="{FF2B5EF4-FFF2-40B4-BE49-F238E27FC236}">
                    <a16:creationId xmlns:a16="http://schemas.microsoft.com/office/drawing/2014/main" id="{CC20EFDD-0E82-4947-A728-F2916EAD2B6D}"/>
                  </a:ext>
                </a:extLst>
              </p:cNvPr>
              <p:cNvSpPr txBox="1">
                <a:spLocks noRot="1" noChangeAspect="1" noMove="1" noResize="1" noEditPoints="1" noAdjustHandles="1" noChangeArrowheads="1" noChangeShapeType="1" noTextEdit="1"/>
              </p:cNvSpPr>
              <p:nvPr/>
            </p:nvSpPr>
            <p:spPr>
              <a:xfrm>
                <a:off x="1002574" y="988954"/>
                <a:ext cx="10562409" cy="5542864"/>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Phân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tích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thành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phần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chính</a:t>
            </a:r>
            <a:r>
              <a:rPr lang="en-US" sz="2800" dirty="0">
                <a:solidFill>
                  <a:schemeClr val="accent1"/>
                </a:solidFill>
                <a:latin typeface="Arial" panose="020B0604020202020204" pitchFamily="34" charset="0"/>
                <a:cs typeface="Arial" panose="020B0604020202020204" pitchFamily="34" charset="0"/>
              </a:rPr>
              <a:t> (PCA)</a:t>
            </a:r>
          </a:p>
        </p:txBody>
      </p:sp>
    </p:spTree>
    <p:extLst>
      <p:ext uri="{BB962C8B-B14F-4D97-AF65-F5344CB8AC3E}">
        <p14:creationId xmlns:p14="http://schemas.microsoft.com/office/powerpoint/2010/main" val="4011120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27</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C20EFDD-0E82-4947-A728-F2916EAD2B6D}"/>
              </a:ext>
            </a:extLst>
          </p:cNvPr>
          <p:cNvSpPr txBox="1"/>
          <p:nvPr/>
        </p:nvSpPr>
        <p:spPr>
          <a:xfrm>
            <a:off x="945424" y="1319276"/>
            <a:ext cx="10771959" cy="523220"/>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rtlCol="0">
            <a:spAutoFit/>
          </a:bodyPr>
          <a:lstStyle/>
          <a:p>
            <a:r>
              <a:rPr lang="en-US" sz="2800" dirty="0" err="1">
                <a:latin typeface="Arial" panose="020B0604020202020204" pitchFamily="34" charset="0"/>
                <a:cs typeface="Arial" panose="020B0604020202020204" pitchFamily="34" charset="0"/>
              </a:rPr>
              <a:t>Có</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thể</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xấp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xỉ</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phối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chuẩn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bằng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phối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giống</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Ước</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lượng</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triển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vọng</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cực</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đại</a:t>
            </a:r>
            <a:r>
              <a:rPr lang="en-US" sz="2800" dirty="0">
                <a:solidFill>
                  <a:schemeClr val="accent1"/>
                </a:solidFill>
                <a:latin typeface="Arial" panose="020B0604020202020204" pitchFamily="34" charset="0"/>
                <a:cs typeface="Arial" panose="020B0604020202020204" pitchFamily="34" charset="0"/>
              </a:rPr>
              <a:t> (Maximum Likelihood)</a:t>
            </a:r>
          </a:p>
        </p:txBody>
      </p:sp>
      <p:pic>
        <p:nvPicPr>
          <p:cNvPr id="2" name="Picture 1" descr="A close up of a device&#10;&#10;Description automatically generated">
            <a:extLst>
              <a:ext uri="{FF2B5EF4-FFF2-40B4-BE49-F238E27FC236}">
                <a16:creationId xmlns:a16="http://schemas.microsoft.com/office/drawing/2014/main" id="{C705DA96-71D7-4FD3-8589-7C79CA11D013}"/>
              </a:ext>
            </a:extLst>
          </p:cNvPr>
          <p:cNvPicPr/>
          <p:nvPr/>
        </p:nvPicPr>
        <p:blipFill>
          <a:blip r:embed="rId2">
            <a:extLst>
              <a:ext uri="{28A0092B-C50C-407E-A947-70E740481C1C}">
                <a14:useLocalDpi xmlns:a14="http://schemas.microsoft.com/office/drawing/2010/main" val="0"/>
              </a:ext>
            </a:extLst>
          </a:blip>
          <a:stretch>
            <a:fillRect/>
          </a:stretch>
        </p:blipFill>
        <p:spPr>
          <a:xfrm>
            <a:off x="0" y="2122240"/>
            <a:ext cx="4389753" cy="3094302"/>
          </a:xfrm>
          <a:prstGeom prst="rect">
            <a:avLst/>
          </a:prstGeom>
        </p:spPr>
      </p:pic>
      <p:pic>
        <p:nvPicPr>
          <p:cNvPr id="5" name="Picture 4" descr="Noncentral Chi-square Distribution | Real Statistics Using Excel">
            <a:extLst>
              <a:ext uri="{FF2B5EF4-FFF2-40B4-BE49-F238E27FC236}">
                <a16:creationId xmlns:a16="http://schemas.microsoft.com/office/drawing/2014/main" id="{2EDA3ED7-3D2E-404C-8D1E-CC6233C3E1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110580" y="2122240"/>
            <a:ext cx="3883300" cy="2893265"/>
          </a:xfrm>
          <a:prstGeom prst="rect">
            <a:avLst/>
          </a:prstGeom>
          <a:noFill/>
          <a:ln>
            <a:noFill/>
          </a:ln>
        </p:spPr>
      </p:pic>
      <p:pic>
        <p:nvPicPr>
          <p:cNvPr id="7" name="Picture 6" descr="A close up of a device&#10;&#10;Description automatically generated">
            <a:extLst>
              <a:ext uri="{FF2B5EF4-FFF2-40B4-BE49-F238E27FC236}">
                <a16:creationId xmlns:a16="http://schemas.microsoft.com/office/drawing/2014/main" id="{B1AC4BEA-19EB-490A-B8E8-006A839A6A86}"/>
              </a:ext>
            </a:extLst>
          </p:cNvPr>
          <p:cNvPicPr/>
          <p:nvPr/>
        </p:nvPicPr>
        <p:blipFill>
          <a:blip r:embed="rId4">
            <a:extLst>
              <a:ext uri="{28A0092B-C50C-407E-A947-70E740481C1C}">
                <a14:useLocalDpi xmlns:a14="http://schemas.microsoft.com/office/drawing/2010/main" val="0"/>
              </a:ext>
            </a:extLst>
          </a:blip>
          <a:stretch>
            <a:fillRect/>
          </a:stretch>
        </p:blipFill>
        <p:spPr>
          <a:xfrm>
            <a:off x="4154350" y="2220665"/>
            <a:ext cx="3883300" cy="2904712"/>
          </a:xfrm>
          <a:prstGeom prst="rect">
            <a:avLst/>
          </a:prstGeom>
        </p:spPr>
      </p:pic>
      <p:sp>
        <p:nvSpPr>
          <p:cNvPr id="13" name="TextBox 12">
            <a:extLst>
              <a:ext uri="{FF2B5EF4-FFF2-40B4-BE49-F238E27FC236}">
                <a16:creationId xmlns:a16="http://schemas.microsoft.com/office/drawing/2014/main" id="{36873AFE-B1D2-4B4A-8FB7-3E7D9A024BF7}"/>
              </a:ext>
            </a:extLst>
          </p:cNvPr>
          <p:cNvSpPr txBox="1"/>
          <p:nvPr/>
        </p:nvSpPr>
        <p:spPr>
          <a:xfrm>
            <a:off x="945424" y="5360636"/>
            <a:ext cx="10771958" cy="830997"/>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i="1" dirty="0" err="1">
                <a:effectLst/>
                <a:latin typeface="Arial" panose="020B0604020202020204" pitchFamily="34" charset="0"/>
                <a:ea typeface="Calibri" panose="020F0502020204030204" pitchFamily="34" charset="0"/>
                <a:cs typeface="Arial" panose="020B0604020202020204" pitchFamily="34" charset="0"/>
              </a:rPr>
              <a:t>Nội</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hàm</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của</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phương</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pháp</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này</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là</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Những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gì</a:t>
            </a:r>
            <a:r>
              <a:rPr lang="en-US" sz="2400" dirty="0">
                <a:effectLst/>
                <a:latin typeface="Arial" panose="020B0604020202020204" pitchFamily="34" charset="0"/>
                <a:ea typeface="Calibri" panose="020F0502020204030204" pitchFamily="34" charset="0"/>
                <a:cs typeface="Arial" panose="020B0604020202020204" pitchFamily="34" charset="0"/>
              </a:rPr>
              <a:t> ta </a:t>
            </a:r>
            <a:r>
              <a:rPr lang="en-US" sz="2400" dirty="0" err="1">
                <a:effectLst/>
                <a:latin typeface="Arial" panose="020B0604020202020204" pitchFamily="34" charset="0"/>
                <a:ea typeface="Calibri" panose="020F0502020204030204" pitchFamily="34" charset="0"/>
                <a:cs typeface="Arial" panose="020B0604020202020204" pitchFamily="34" charset="0"/>
              </a:rPr>
              <a:t>thấy</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được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trong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thực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nghiệm</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thì</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phải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dễ</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xảy</a:t>
            </a:r>
            <a:r>
              <a:rPr lang="en-US" sz="2400" dirty="0">
                <a:effectLst/>
                <a:latin typeface="Arial" panose="020B0604020202020204" pitchFamily="34" charset="0"/>
                <a:ea typeface="Calibri" panose="020F0502020204030204" pitchFamily="34" charset="0"/>
                <a:cs typeface="Arial" panose="020B0604020202020204" pitchFamily="34" charset="0"/>
              </a:rPr>
              <a:t> ra </a:t>
            </a:r>
            <a:r>
              <a:rPr lang="en-US" sz="2400" dirty="0" err="1">
                <a:effectLst/>
                <a:latin typeface="Arial" panose="020B0604020202020204" pitchFamily="34" charset="0"/>
                <a:ea typeface="Calibri" panose="020F0502020204030204" pitchFamily="34" charset="0"/>
                <a:cs typeface="Arial" panose="020B0604020202020204" pitchFamily="34" charset="0"/>
              </a:rPr>
              <a:t>hơn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là</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những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gì</a:t>
            </a:r>
            <a:r>
              <a:rPr lang="en-US" sz="2400" dirty="0">
                <a:effectLst/>
                <a:latin typeface="Arial" panose="020B0604020202020204" pitchFamily="34" charset="0"/>
                <a:ea typeface="Calibri" panose="020F0502020204030204" pitchFamily="34" charset="0"/>
                <a:cs typeface="Arial" panose="020B0604020202020204" pitchFamily="34" charset="0"/>
              </a:rPr>
              <a:t> ta </a:t>
            </a:r>
            <a:r>
              <a:rPr lang="en-US" sz="2400" dirty="0" err="1">
                <a:effectLst/>
                <a:latin typeface="Arial" panose="020B0604020202020204" pitchFamily="34" charset="0"/>
                <a:ea typeface="Calibri" panose="020F0502020204030204" pitchFamily="34" charset="0"/>
                <a:cs typeface="Arial" panose="020B0604020202020204" pitchFamily="34" charset="0"/>
              </a:rPr>
              <a:t>không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thấy</a:t>
            </a:r>
            <a:r>
              <a:rPr lang="en-US" sz="2400" dirty="0">
                <a:effectLst/>
                <a:latin typeface="Arial" panose="020B0604020202020204" pitchFamily="34" charset="0"/>
                <a:ea typeface="Calibri" panose="020F050202020403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5683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28</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Ước</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lượng</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triển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vọng</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cực</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đại</a:t>
            </a:r>
            <a:r>
              <a:rPr lang="en-US" sz="2800" dirty="0">
                <a:solidFill>
                  <a:schemeClr val="accent1"/>
                </a:solidFill>
                <a:latin typeface="Arial" panose="020B0604020202020204" pitchFamily="34" charset="0"/>
                <a:cs typeface="Arial" panose="020B0604020202020204" pitchFamily="34" charset="0"/>
              </a:rPr>
              <a:t> (Maximum Likelihood)</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6873AFE-B1D2-4B4A-8FB7-3E7D9A024BF7}"/>
                  </a:ext>
                </a:extLst>
              </p:cNvPr>
              <p:cNvSpPr txBox="1"/>
              <p:nvPr/>
            </p:nvSpPr>
            <p:spPr>
              <a:xfrm>
                <a:off x="840921" y="1525237"/>
                <a:ext cx="10771958" cy="4098430"/>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800" dirty="0">
                    <a:effectLst/>
                    <a:latin typeface="Times New Roman" panose="02020603050405020304" pitchFamily="18" charset="0"/>
                    <a:ea typeface="Calibri" panose="020F0502020204030204" pitchFamily="34" charset="0"/>
                  </a:rPr>
                  <a:t>Giả </a:t>
                </a:r>
                <a:r>
                  <a:rPr lang="en-US" sz="2800" dirty="0" err="1">
                    <a:effectLst/>
                    <a:latin typeface="Times New Roman" panose="02020603050405020304" pitchFamily="18" charset="0"/>
                    <a:ea typeface="Calibri" panose="020F0502020204030204" pitchFamily="34" charset="0"/>
                  </a:rPr>
                  <a:t>sử</a:t>
                </a:r>
                <a:r>
                  <a:rPr lang="en-US" sz="2800" dirty="0">
                    <a:effectLst/>
                    <a:latin typeface="Times New Roman" panose="02020603050405020304" pitchFamily="18" charset="0"/>
                    <a:ea typeface="Calibri" panose="020F0502020204030204" pitchFamily="34" charset="0"/>
                  </a:rPr>
                  <a:t> </a:t>
                </a:r>
                <a14:m>
                  <m:oMath xmlns:m="http://schemas.openxmlformats.org/officeDocument/2006/math">
                    <m:r>
                      <a:rPr lang="en-US" sz="2800" b="1" i="1">
                        <a:effectLst/>
                        <a:latin typeface="Cambria Math" panose="02040503050406030204" pitchFamily="18" charset="0"/>
                        <a:ea typeface="Calibri" panose="020F0502020204030204" pitchFamily="34" charset="0"/>
                        <a:cs typeface="Times New Roman" panose="02020603050405020304" pitchFamily="18" charset="0"/>
                      </a:rPr>
                      <m:t>𝑿</m:t>
                    </m:r>
                  </m:oMath>
                </a14:m>
                <a:r>
                  <a:rPr lang="en-US" sz="2800" dirty="0">
                    <a:effectLst/>
                    <a:latin typeface="Times New Roman" panose="02020603050405020304" pitchFamily="18" charset="0"/>
                    <a:ea typeface="Yu Mincho" panose="020B0400000000000000" pitchFamily="18" charset="-128"/>
                  </a:rPr>
                  <a:t> </a:t>
                </a:r>
                <a:r>
                  <a:rPr lang="en-US" sz="2800" dirty="0" err="1">
                    <a:effectLst/>
                    <a:latin typeface="Times New Roman" panose="02020603050405020304" pitchFamily="18" charset="0"/>
                    <a:ea typeface="Yu Mincho" panose="020B0400000000000000" pitchFamily="18" charset="-128"/>
                  </a:rPr>
                  <a:t>có</a:t>
                </a:r>
                <a:r>
                  <a:rPr lang="en-US" sz="2800" dirty="0">
                    <a:effectLst/>
                    <a:latin typeface="Times New Roman" panose="02020603050405020304" pitchFamily="18" charset="0"/>
                    <a:ea typeface="Yu Mincho" panose="020B0400000000000000" pitchFamily="18" charset="-128"/>
                  </a:rPr>
                  <a:t> </a:t>
                </a:r>
                <a:r>
                  <a:rPr lang="en-US" sz="2800" dirty="0" err="1">
                    <a:effectLst/>
                    <a:latin typeface="Times New Roman" panose="02020603050405020304" pitchFamily="18" charset="0"/>
                    <a:ea typeface="Yu Mincho" panose="020B0400000000000000" pitchFamily="18" charset="-128"/>
                  </a:rPr>
                  <a:t>phân</a:t>
                </a:r>
                <a:r>
                  <a:rPr lang="en-US" sz="2800" dirty="0">
                    <a:effectLst/>
                    <a:latin typeface="Times New Roman" panose="02020603050405020304" pitchFamily="18" charset="0"/>
                    <a:ea typeface="Yu Mincho" panose="020B0400000000000000" pitchFamily="18" charset="-128"/>
                  </a:rPr>
                  <a:t> </a:t>
                </a:r>
                <a:r>
                  <a:rPr lang="en-US" sz="2800" dirty="0" err="1">
                    <a:effectLst/>
                    <a:latin typeface="Times New Roman" panose="02020603050405020304" pitchFamily="18" charset="0"/>
                    <a:ea typeface="Yu Mincho" panose="020B0400000000000000" pitchFamily="18" charset="-128"/>
                  </a:rPr>
                  <a:t>phối</a:t>
                </a:r>
                <a:r>
                  <a:rPr lang="en-US" sz="2800" dirty="0">
                    <a:effectLst/>
                    <a:latin typeface="Times New Roman" panose="02020603050405020304" pitchFamily="18" charset="0"/>
                    <a:ea typeface="Yu Mincho" panose="020B0400000000000000" pitchFamily="18" charset="-128"/>
                  </a:rPr>
                  <a:t> </a:t>
                </a:r>
                <a:r>
                  <a:rPr lang="en-US" sz="2800" dirty="0" err="1">
                    <a:effectLst/>
                    <a:latin typeface="Times New Roman" panose="02020603050405020304" pitchFamily="18" charset="0"/>
                    <a:ea typeface="Yu Mincho" panose="020B0400000000000000" pitchFamily="18" charset="-128"/>
                  </a:rPr>
                  <a:t>xác</a:t>
                </a:r>
                <a:r>
                  <a:rPr lang="en-US" sz="2800" dirty="0">
                    <a:effectLst/>
                    <a:latin typeface="Times New Roman" panose="02020603050405020304" pitchFamily="18" charset="0"/>
                    <a:ea typeface="Yu Mincho" panose="020B0400000000000000" pitchFamily="18" charset="-128"/>
                  </a:rPr>
                  <a:t> </a:t>
                </a:r>
                <a:r>
                  <a:rPr lang="en-US" sz="2800" dirty="0" err="1">
                    <a:effectLst/>
                    <a:latin typeface="Times New Roman" panose="02020603050405020304" pitchFamily="18" charset="0"/>
                    <a:ea typeface="Yu Mincho" panose="020B0400000000000000" pitchFamily="18" charset="-128"/>
                  </a:rPr>
                  <a:t>suất</a:t>
                </a:r>
                <a:r>
                  <a:rPr lang="en-US" sz="2800" dirty="0">
                    <a:effectLst/>
                    <a:latin typeface="Times New Roman" panose="02020603050405020304" pitchFamily="18" charset="0"/>
                    <a:ea typeface="Yu Mincho" panose="020B0400000000000000" pitchFamily="18" charset="-128"/>
                  </a:rPr>
                  <a:t> </a:t>
                </a:r>
                <a14:m>
                  <m:oMath xmlns:m="http://schemas.openxmlformats.org/officeDocument/2006/math">
                    <m:sSub>
                      <m:sSubPr>
                        <m:ctrlPr>
                          <a:rPr lang="en-US" sz="2800" i="1">
                            <a:effectLst/>
                            <a:latin typeface="Cambria Math" panose="02040503050406030204" pitchFamily="18" charset="0"/>
                            <a:ea typeface="Yu Mincho" panose="020B0400000000000000" pitchFamily="18" charset="-128"/>
                          </a:rPr>
                        </m:ctrlPr>
                      </m:sSubP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𝑃</m:t>
                        </m:r>
                      </m:e>
                      <m:sub>
                        <m:r>
                          <a:rPr lang="en-US" sz="2800" i="1">
                            <a:effectLst/>
                            <a:latin typeface="Cambria Math" panose="02040503050406030204" pitchFamily="18" charset="0"/>
                            <a:ea typeface="Yu Mincho" panose="020B0400000000000000" pitchFamily="18" charset="-128"/>
                            <a:cs typeface="Times New Roman" panose="02020603050405020304" pitchFamily="18" charset="0"/>
                          </a:rPr>
                          <m:t>𝜃</m:t>
                        </m:r>
                      </m:sub>
                    </m:sSub>
                  </m:oMath>
                </a14:m>
                <a:r>
                  <a:rPr lang="en-US" sz="2800" dirty="0">
                    <a:effectLst/>
                    <a:latin typeface="Times New Roman" panose="02020603050405020304" pitchFamily="18" charset="0"/>
                    <a:ea typeface="Yu Mincho" panose="020B0400000000000000" pitchFamily="18" charset="-128"/>
                  </a:rPr>
                  <a:t> </a:t>
                </a:r>
                <a:r>
                  <a:rPr lang="en-US" sz="2800" dirty="0" err="1">
                    <a:effectLst/>
                    <a:latin typeface="Times New Roman" panose="02020603050405020304" pitchFamily="18" charset="0"/>
                    <a:ea typeface="Yu Mincho" panose="020B0400000000000000" pitchFamily="18" charset="-128"/>
                  </a:rPr>
                  <a:t>phụ</a:t>
                </a:r>
                <a:r>
                  <a:rPr lang="en-US" sz="2800" dirty="0">
                    <a:effectLst/>
                    <a:latin typeface="Times New Roman" panose="02020603050405020304" pitchFamily="18" charset="0"/>
                    <a:ea typeface="Yu Mincho" panose="020B0400000000000000" pitchFamily="18" charset="-128"/>
                  </a:rPr>
                  <a:t> </a:t>
                </a:r>
                <a:r>
                  <a:rPr lang="en-US" sz="2800" dirty="0" err="1">
                    <a:effectLst/>
                    <a:latin typeface="Times New Roman" panose="02020603050405020304" pitchFamily="18" charset="0"/>
                    <a:ea typeface="Yu Mincho" panose="020B0400000000000000" pitchFamily="18" charset="-128"/>
                  </a:rPr>
                  <a:t>thuộc</a:t>
                </a:r>
                <a:r>
                  <a:rPr lang="en-US" sz="2800" dirty="0">
                    <a:effectLst/>
                    <a:latin typeface="Times New Roman" panose="02020603050405020304" pitchFamily="18" charset="0"/>
                    <a:ea typeface="Yu Mincho" panose="020B0400000000000000" pitchFamily="18" charset="-128"/>
                  </a:rPr>
                  <a:t> </a:t>
                </a:r>
                <a:r>
                  <a:rPr lang="en-US" sz="2800" dirty="0" err="1">
                    <a:effectLst/>
                    <a:latin typeface="Times New Roman" panose="02020603050405020304" pitchFamily="18" charset="0"/>
                    <a:ea typeface="Yu Mincho" panose="020B0400000000000000" pitchFamily="18" charset="-128"/>
                  </a:rPr>
                  <a:t>vào</a:t>
                </a:r>
                <a:r>
                  <a:rPr lang="en-US" sz="2800" dirty="0">
                    <a:effectLst/>
                    <a:latin typeface="Times New Roman" panose="02020603050405020304" pitchFamily="18" charset="0"/>
                    <a:ea typeface="Yu Mincho" panose="020B0400000000000000" pitchFamily="18" charset="-128"/>
                  </a:rPr>
                  <a:t> </a:t>
                </a:r>
                <a:r>
                  <a:rPr lang="en-US" sz="2800" dirty="0" err="1">
                    <a:effectLst/>
                    <a:latin typeface="Times New Roman" panose="02020603050405020304" pitchFamily="18" charset="0"/>
                    <a:ea typeface="Yu Mincho" panose="020B0400000000000000" pitchFamily="18" charset="-128"/>
                  </a:rPr>
                  <a:t>bộ</a:t>
                </a:r>
                <a:r>
                  <a:rPr lang="en-US" sz="2800" dirty="0">
                    <a:effectLst/>
                    <a:latin typeface="Times New Roman" panose="02020603050405020304" pitchFamily="18" charset="0"/>
                    <a:ea typeface="Yu Mincho" panose="020B0400000000000000" pitchFamily="18" charset="-128"/>
                  </a:rPr>
                  <a:t> </a:t>
                </a:r>
                <a14:m>
                  <m:oMath xmlns:m="http://schemas.openxmlformats.org/officeDocument/2006/math">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𝜽</m:t>
                    </m:r>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d>
                      <m:dPr>
                        <m:ctrlPr>
                          <a:rPr lang="en-US" sz="2800" i="1">
                            <a:effectLst/>
                            <a:latin typeface="Cambria Math" panose="02040503050406030204" pitchFamily="18" charset="0"/>
                            <a:ea typeface="Yu Mincho" panose="020B0400000000000000" pitchFamily="18" charset="-128"/>
                          </a:rPr>
                        </m:ctrlPr>
                      </m:dPr>
                      <m:e>
                        <m:sSub>
                          <m:sSubPr>
                            <m:ctrlPr>
                              <a:rPr lang="en-US" sz="2800" i="1">
                                <a:effectLst/>
                                <a:latin typeface="Cambria Math" panose="02040503050406030204" pitchFamily="18" charset="0"/>
                                <a:ea typeface="Yu Mincho" panose="020B0400000000000000" pitchFamily="18" charset="-128"/>
                              </a:rPr>
                            </m:ctrlPr>
                          </m:sSubP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𝜃</m:t>
                            </m:r>
                          </m:e>
                          <m:sub>
                            <m:r>
                              <a:rPr lang="en-US" sz="2800" i="1">
                                <a:effectLst/>
                                <a:latin typeface="Cambria Math" panose="02040503050406030204" pitchFamily="18" charset="0"/>
                                <a:ea typeface="Yu Mincho" panose="020B0400000000000000" pitchFamily="18" charset="-128"/>
                                <a:cs typeface="Times New Roman" panose="02020603050405020304" pitchFamily="18" charset="0"/>
                              </a:rPr>
                              <m:t>1</m:t>
                            </m:r>
                          </m:sub>
                        </m:sSub>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2800" i="1">
                                <a:effectLst/>
                                <a:latin typeface="Cambria Math" panose="02040503050406030204" pitchFamily="18" charset="0"/>
                                <a:ea typeface="Yu Mincho" panose="020B0400000000000000" pitchFamily="18" charset="-128"/>
                              </a:rPr>
                            </m:ctrlPr>
                          </m:sSubP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𝜃</m:t>
                            </m:r>
                          </m:e>
                          <m:sub>
                            <m:r>
                              <a:rPr lang="en-US" sz="2800" i="1">
                                <a:effectLst/>
                                <a:latin typeface="Cambria Math" panose="02040503050406030204" pitchFamily="18" charset="0"/>
                                <a:ea typeface="Yu Mincho" panose="020B0400000000000000" pitchFamily="18" charset="-128"/>
                                <a:cs typeface="Times New Roman" panose="02020603050405020304" pitchFamily="18" charset="0"/>
                              </a:rPr>
                              <m:t>2</m:t>
                            </m:r>
                          </m:sub>
                        </m:sSub>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2800" i="1">
                                <a:effectLst/>
                                <a:latin typeface="Cambria Math" panose="02040503050406030204" pitchFamily="18" charset="0"/>
                                <a:ea typeface="Yu Mincho" panose="020B0400000000000000" pitchFamily="18" charset="-128"/>
                              </a:rPr>
                            </m:ctrlPr>
                          </m:sSubP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𝜃</m:t>
                            </m:r>
                          </m:e>
                          <m:sub>
                            <m:r>
                              <a:rPr lang="en-US" sz="2800" i="1">
                                <a:effectLst/>
                                <a:latin typeface="Cambria Math" panose="02040503050406030204" pitchFamily="18" charset="0"/>
                                <a:ea typeface="Yu Mincho" panose="020B0400000000000000" pitchFamily="18" charset="-128"/>
                                <a:cs typeface="Times New Roman" panose="02020603050405020304" pitchFamily="18" charset="0"/>
                              </a:rPr>
                              <m:t>𝑘</m:t>
                            </m:r>
                          </m:sub>
                        </m:sSub>
                      </m:e>
                    </m:d>
                  </m:oMath>
                </a14:m>
                <a:r>
                  <a:rPr lang="en-US" sz="2800" dirty="0">
                    <a:effectLst/>
                    <a:latin typeface="Times New Roman" panose="02020603050405020304" pitchFamily="18" charset="0"/>
                    <a:ea typeface="Yu Mincho" panose="020B0400000000000000" pitchFamily="18" charset="-128"/>
                  </a:rPr>
                  <a:t>. </a:t>
                </a:r>
                <a:r>
                  <a:rPr lang="en-US" sz="2800" dirty="0" err="1">
                    <a:effectLst/>
                    <a:latin typeface="Times New Roman" panose="02020603050405020304" pitchFamily="18" charset="0"/>
                    <a:ea typeface="Yu Mincho" panose="020B0400000000000000" pitchFamily="18" charset="-128"/>
                  </a:rPr>
                  <a:t>Mục</a:t>
                </a:r>
                <a:r>
                  <a:rPr lang="en-US" sz="2800" dirty="0">
                    <a:effectLst/>
                    <a:latin typeface="Times New Roman" panose="02020603050405020304" pitchFamily="18" charset="0"/>
                    <a:ea typeface="Yu Mincho" panose="020B0400000000000000" pitchFamily="18" charset="-128"/>
                  </a:rPr>
                  <a:t> </a:t>
                </a:r>
                <a:r>
                  <a:rPr lang="en-US" sz="2800" dirty="0" err="1">
                    <a:effectLst/>
                    <a:latin typeface="Times New Roman" panose="02020603050405020304" pitchFamily="18" charset="0"/>
                    <a:ea typeface="Yu Mincho" panose="020B0400000000000000" pitchFamily="18" charset="-128"/>
                  </a:rPr>
                  <a:t>tiêu</a:t>
                </a:r>
                <a:r>
                  <a:rPr lang="en-US" sz="2800" dirty="0">
                    <a:effectLst/>
                    <a:latin typeface="Times New Roman" panose="02020603050405020304" pitchFamily="18" charset="0"/>
                    <a:ea typeface="Yu Mincho" panose="020B0400000000000000" pitchFamily="18" charset="-128"/>
                  </a:rPr>
                  <a:t> </a:t>
                </a:r>
                <a:r>
                  <a:rPr lang="en-US" sz="2800" dirty="0" err="1">
                    <a:effectLst/>
                    <a:latin typeface="Times New Roman" panose="02020603050405020304" pitchFamily="18" charset="0"/>
                    <a:ea typeface="Yu Mincho" panose="020B0400000000000000" pitchFamily="18" charset="-128"/>
                  </a:rPr>
                  <a:t>của</a:t>
                </a:r>
                <a:r>
                  <a:rPr lang="en-US" sz="2800" dirty="0">
                    <a:effectLst/>
                    <a:latin typeface="Times New Roman" panose="02020603050405020304" pitchFamily="18" charset="0"/>
                    <a:ea typeface="Yu Mincho" panose="020B0400000000000000" pitchFamily="18" charset="-128"/>
                  </a:rPr>
                  <a:t> </a:t>
                </a:r>
                <a:r>
                  <a:rPr lang="en-US" sz="2800" dirty="0" err="1">
                    <a:effectLst/>
                    <a:latin typeface="Times New Roman" panose="02020603050405020304" pitchFamily="18" charset="0"/>
                    <a:ea typeface="Yu Mincho" panose="020B0400000000000000" pitchFamily="18" charset="-128"/>
                  </a:rPr>
                  <a:t>chúng</a:t>
                </a:r>
                <a:r>
                  <a:rPr lang="en-US" sz="2800" dirty="0">
                    <a:effectLst/>
                    <a:latin typeface="Times New Roman" panose="02020603050405020304" pitchFamily="18" charset="0"/>
                    <a:ea typeface="Yu Mincho" panose="020B0400000000000000" pitchFamily="18" charset="-128"/>
                  </a:rPr>
                  <a:t> ta </a:t>
                </a:r>
                <a:r>
                  <a:rPr lang="en-US" sz="2800" dirty="0" err="1">
                    <a:effectLst/>
                    <a:latin typeface="Times New Roman" panose="02020603050405020304" pitchFamily="18" charset="0"/>
                    <a:ea typeface="Yu Mincho" panose="020B0400000000000000" pitchFamily="18" charset="-128"/>
                  </a:rPr>
                  <a:t>là</a:t>
                </a:r>
                <a:r>
                  <a:rPr lang="en-US" sz="2800" dirty="0">
                    <a:effectLst/>
                    <a:latin typeface="Times New Roman" panose="02020603050405020304" pitchFamily="18" charset="0"/>
                    <a:ea typeface="Yu Mincho" panose="020B0400000000000000" pitchFamily="18" charset="-128"/>
                  </a:rPr>
                  <a:t> </a:t>
                </a:r>
                <a:r>
                  <a:rPr lang="en-US" sz="2800" dirty="0" err="1">
                    <a:effectLst/>
                    <a:latin typeface="Times New Roman" panose="02020603050405020304" pitchFamily="18" charset="0"/>
                    <a:ea typeface="Yu Mincho" panose="020B0400000000000000" pitchFamily="18" charset="-128"/>
                  </a:rPr>
                  <a:t>cực</a:t>
                </a:r>
                <a:r>
                  <a:rPr lang="en-US" sz="2800" dirty="0">
                    <a:effectLst/>
                    <a:latin typeface="Times New Roman" panose="02020603050405020304" pitchFamily="18" charset="0"/>
                    <a:ea typeface="Yu Mincho" panose="020B0400000000000000" pitchFamily="18" charset="-128"/>
                  </a:rPr>
                  <a:t> </a:t>
                </a:r>
                <a:r>
                  <a:rPr lang="en-US" sz="2800" dirty="0" err="1">
                    <a:effectLst/>
                    <a:latin typeface="Times New Roman" panose="02020603050405020304" pitchFamily="18" charset="0"/>
                    <a:ea typeface="Yu Mincho" panose="020B0400000000000000" pitchFamily="18" charset="-128"/>
                  </a:rPr>
                  <a:t>đại</a:t>
                </a:r>
                <a:r>
                  <a:rPr lang="en-US" sz="2800" dirty="0">
                    <a:effectLst/>
                    <a:latin typeface="Times New Roman" panose="02020603050405020304" pitchFamily="18" charset="0"/>
                    <a:ea typeface="Yu Mincho" panose="020B0400000000000000" pitchFamily="18" charset="-128"/>
                  </a:rPr>
                  <a:t> </a:t>
                </a:r>
                <a:r>
                  <a:rPr lang="en-US" sz="2800" dirty="0" err="1">
                    <a:effectLst/>
                    <a:latin typeface="Times New Roman" panose="02020603050405020304" pitchFamily="18" charset="0"/>
                    <a:ea typeface="Yu Mincho" panose="020B0400000000000000" pitchFamily="18" charset="-128"/>
                  </a:rPr>
                  <a:t>hàm</a:t>
                </a:r>
                <a:r>
                  <a:rPr lang="en-US" sz="2800" dirty="0">
                    <a:effectLst/>
                    <a:latin typeface="Times New Roman" panose="02020603050405020304" pitchFamily="18" charset="0"/>
                    <a:ea typeface="Yu Mincho" panose="020B0400000000000000" pitchFamily="18" charset="-128"/>
                  </a:rPr>
                  <a:t> </a:t>
                </a:r>
                <a:r>
                  <a:rPr lang="en-US" sz="2800" dirty="0" err="1">
                    <a:effectLst/>
                    <a:latin typeface="Times New Roman" panose="02020603050405020304" pitchFamily="18" charset="0"/>
                    <a:ea typeface="Yu Mincho" panose="020B0400000000000000" pitchFamily="18" charset="-128"/>
                  </a:rPr>
                  <a:t>triển</a:t>
                </a:r>
                <a:r>
                  <a:rPr lang="en-US" sz="2800" dirty="0">
                    <a:effectLst/>
                    <a:latin typeface="Times New Roman" panose="02020603050405020304" pitchFamily="18" charset="0"/>
                    <a:ea typeface="Yu Mincho" panose="020B0400000000000000" pitchFamily="18" charset="-128"/>
                  </a:rPr>
                  <a:t> </a:t>
                </a:r>
                <a:r>
                  <a:rPr lang="en-US" sz="2800" dirty="0" err="1">
                    <a:effectLst/>
                    <a:latin typeface="Times New Roman" panose="02020603050405020304" pitchFamily="18" charset="0"/>
                    <a:ea typeface="Yu Mincho" panose="020B0400000000000000" pitchFamily="18" charset="-128"/>
                  </a:rPr>
                  <a:t>vọng</a:t>
                </a:r>
                <a:br>
                  <a:rPr lang="en-US" sz="2800" dirty="0">
                    <a:effectLst/>
                    <a:latin typeface="Times New Roman" panose="02020603050405020304" pitchFamily="18" charset="0"/>
                    <a:ea typeface="Yu Mincho" panose="020B0400000000000000" pitchFamily="18" charset="-128"/>
                  </a:rPr>
                </a:b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𝐿𝑖𝑘𝑒𝑙𝑖h𝑜𝑜𝑑</m:t>
                      </m:r>
                      <m:d>
                        <m:dPr>
                          <m:ctrlPr>
                            <a:rPr lang="en-US" sz="2800" i="1">
                              <a:latin typeface="Cambria Math" panose="02040503050406030204" pitchFamily="18" charset="0"/>
                            </a:rPr>
                          </m:ctrlPr>
                        </m:dPr>
                        <m:e>
                          <m:r>
                            <a:rPr lang="en-US" sz="2800" b="1" i="1">
                              <a:latin typeface="Cambria Math" panose="02040503050406030204" pitchFamily="18" charset="0"/>
                            </a:rPr>
                            <m:t>𝜽</m:t>
                          </m:r>
                        </m:e>
                      </m:d>
                      <m:r>
                        <a:rPr lang="en-US" sz="2800">
                          <a:latin typeface="Cambria Math" panose="02040503050406030204" pitchFamily="18" charset="0"/>
                        </a:rPr>
                        <m:t>=</m:t>
                      </m:r>
                      <m:r>
                        <a:rPr lang="en-US" sz="2800" i="1">
                          <a:latin typeface="Cambria Math" panose="02040503050406030204" pitchFamily="18" charset="0"/>
                        </a:rPr>
                        <m:t>𝐿</m:t>
                      </m:r>
                      <m:d>
                        <m:dPr>
                          <m:ctrlPr>
                            <a:rPr lang="en-US" sz="2800" i="1">
                              <a:latin typeface="Cambria Math" panose="02040503050406030204" pitchFamily="18" charset="0"/>
                            </a:rPr>
                          </m:ctrlPr>
                        </m:dPr>
                        <m:e>
                          <m:r>
                            <a:rPr lang="en-US" sz="2800" b="1" i="1">
                              <a:latin typeface="Cambria Math" panose="02040503050406030204" pitchFamily="18" charset="0"/>
                            </a:rPr>
                            <m:t>𝜽</m:t>
                          </m:r>
                        </m:e>
                      </m:d>
                      <m:r>
                        <a:rPr lang="en-US" sz="280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b="1" i="1">
                              <a:latin typeface="Cambria Math" panose="02040503050406030204" pitchFamily="18" charset="0"/>
                            </a:rPr>
                            <m:t>𝜽</m:t>
                          </m:r>
                        </m:sub>
                      </m:sSub>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a:latin typeface="Cambria Math" panose="02040503050406030204" pitchFamily="18" charset="0"/>
                                </a:rPr>
                                <m:t>1</m:t>
                              </m:r>
                            </m:sub>
                          </m:sSub>
                        </m:e>
                      </m:d>
                      <m:r>
                        <a:rPr lang="en-US" sz="280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b="1" i="1">
                              <a:latin typeface="Cambria Math" panose="02040503050406030204" pitchFamily="18" charset="0"/>
                            </a:rPr>
                            <m:t>𝜽</m:t>
                          </m:r>
                        </m:sub>
                      </m:sSub>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𝑛</m:t>
                              </m:r>
                            </m:sub>
                          </m:sSub>
                        </m:e>
                      </m:d>
                    </m:oMath>
                  </m:oMathPara>
                </a14:m>
                <a:endParaRPr lang="en-US" sz="2800" dirty="0"/>
              </a:p>
              <a:p>
                <a:br>
                  <a:rPr lang="en-US" sz="2800" dirty="0"/>
                </a:b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𝐿</m:t>
                      </m:r>
                      <m:d>
                        <m:dPr>
                          <m:ctrlPr>
                            <a:rPr lang="en-US" sz="2800" i="1">
                              <a:latin typeface="Cambria Math" panose="02040503050406030204" pitchFamily="18" charset="0"/>
                            </a:rPr>
                          </m:ctrlPr>
                        </m:dPr>
                        <m:e>
                          <m:r>
                            <a:rPr lang="en-US" sz="2800" b="1" i="1">
                              <a:latin typeface="Cambria Math" panose="02040503050406030204" pitchFamily="18" charset="0"/>
                            </a:rPr>
                            <m:t>𝝁</m:t>
                          </m:r>
                          <m:r>
                            <a:rPr lang="en-US" sz="2800">
                              <a:latin typeface="Cambria Math" panose="02040503050406030204" pitchFamily="18" charset="0"/>
                            </a:rPr>
                            <m:t>,</m:t>
                          </m:r>
                          <m:r>
                            <a:rPr lang="en-US" sz="2800" b="0" i="1" smtClean="0">
                              <a:latin typeface="Cambria Math" panose="02040503050406030204" pitchFamily="18" charset="0"/>
                            </a:rPr>
                            <m:t>∑</m:t>
                          </m:r>
                          <m:r>
                            <a:rPr lang="en-US" sz="2800" i="1" smtClean="0">
                              <a:latin typeface="Cambria Math" panose="02040503050406030204" pitchFamily="18" charset="0"/>
                            </a:rPr>
                            <m:t> </m:t>
                          </m:r>
                        </m:e>
                      </m:d>
                      <m:r>
                        <a:rPr lang="en-US" sz="2800">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a:latin typeface="Cambria Math" panose="02040503050406030204" pitchFamily="18" charset="0"/>
                                </a:rPr>
                                <m:t>2</m:t>
                              </m:r>
                              <m:r>
                                <a:rPr lang="en-US" sz="2800" i="1">
                                  <a:latin typeface="Cambria Math" panose="02040503050406030204" pitchFamily="18" charset="0"/>
                                </a:rPr>
                                <m:t>𝜋</m:t>
                              </m:r>
                            </m:e>
                          </m:d>
                        </m:e>
                        <m:sup>
                          <m:f>
                            <m:fPr>
                              <m:ctrlPr>
                                <a:rPr lang="en-US" sz="2800" i="1">
                                  <a:latin typeface="Cambria Math" panose="02040503050406030204" pitchFamily="18" charset="0"/>
                                </a:rPr>
                              </m:ctrlPr>
                            </m:fPr>
                            <m:num>
                              <m:r>
                                <a:rPr lang="en-US" sz="2800">
                                  <a:latin typeface="Cambria Math" panose="02040503050406030204" pitchFamily="18" charset="0"/>
                                </a:rPr>
                                <m:t>−</m:t>
                              </m:r>
                              <m:r>
                                <a:rPr lang="en-US" sz="2800" i="1">
                                  <a:latin typeface="Cambria Math" panose="02040503050406030204" pitchFamily="18" charset="0"/>
                                </a:rPr>
                                <m:t>𝑛𝑝</m:t>
                              </m:r>
                            </m:num>
                            <m:den>
                              <m:r>
                                <a:rPr lang="en-US" sz="2800">
                                  <a:latin typeface="Cambria Math" panose="02040503050406030204" pitchFamily="18" charset="0"/>
                                </a:rPr>
                                <m:t>2</m:t>
                              </m:r>
                            </m:den>
                          </m:f>
                        </m:sup>
                      </m:sSup>
                      <m:sSup>
                        <m:sSupPr>
                          <m:ctrlPr>
                            <a:rPr lang="en-US" sz="2800" i="1">
                              <a:latin typeface="Cambria Math" panose="02040503050406030204" pitchFamily="18" charset="0"/>
                            </a:rPr>
                          </m:ctrlPr>
                        </m:sSupPr>
                        <m:e>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m:t>
                              </m:r>
                            </m:e>
                          </m:d>
                        </m:e>
                        <m:sup>
                          <m:r>
                            <a:rPr lang="en-US" sz="280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𝑛</m:t>
                              </m:r>
                            </m:num>
                            <m:den>
                              <m:r>
                                <a:rPr lang="en-US" sz="2800">
                                  <a:latin typeface="Cambria Math" panose="02040503050406030204" pitchFamily="18" charset="0"/>
                                </a:rPr>
                                <m:t>2</m:t>
                              </m:r>
                            </m:den>
                          </m:f>
                        </m:sup>
                      </m:sSup>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a:latin typeface="Cambria Math" panose="02040503050406030204" pitchFamily="18" charset="0"/>
                            </a:rPr>
                            <m:t>−</m:t>
                          </m:r>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a:latin typeface="Cambria Math" panose="02040503050406030204" pitchFamily="18" charset="0"/>
                                    </a:rPr>
                                    <m:t>1</m:t>
                                  </m:r>
                                </m:num>
                                <m:den>
                                  <m:r>
                                    <a:rPr lang="en-US" sz="2800">
                                      <a:latin typeface="Cambria Math" panose="02040503050406030204" pitchFamily="18" charset="0"/>
                                    </a:rPr>
                                    <m:t>2</m:t>
                                  </m:r>
                                </m:den>
                              </m:f>
                            </m:e>
                          </m:d>
                          <m:r>
                            <a:rPr lang="en-US" sz="2800" i="1">
                              <a:latin typeface="Cambria Math" panose="02040503050406030204" pitchFamily="18" charset="0"/>
                            </a:rPr>
                            <m:t>𝑡𝑟</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b="0" i="1" smtClean="0">
                                      <a:latin typeface="Cambria Math" panose="02040503050406030204" pitchFamily="18" charset="0"/>
                                    </a:rPr>
                                    <m:t>∑</m:t>
                                  </m:r>
                                </m:e>
                                <m:sup>
                                  <m:r>
                                    <a:rPr lang="en-US" sz="2800">
                                      <a:latin typeface="Cambria Math" panose="02040503050406030204" pitchFamily="18" charset="0"/>
                                    </a:rPr>
                                    <m:t>−1</m:t>
                                  </m:r>
                                </m:sup>
                              </m:sSup>
                              <m:d>
                                <m:dPr>
                                  <m:ctrlPr>
                                    <a:rPr lang="en-US" sz="2800" i="1">
                                      <a:latin typeface="Cambria Math" panose="02040503050406030204" pitchFamily="18" charset="0"/>
                                    </a:rPr>
                                  </m:ctrlPr>
                                </m:dPr>
                                <m:e>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𝑗</m:t>
                                      </m:r>
                                      <m:r>
                                        <a:rPr lang="en-US" sz="2800">
                                          <a:latin typeface="Cambria Math" panose="02040503050406030204" pitchFamily="18" charset="0"/>
                                        </a:rPr>
                                        <m:t>=1</m:t>
                                      </m:r>
                                    </m:sub>
                                    <m:sup>
                                      <m:r>
                                        <a:rPr lang="en-US" sz="2800" i="1">
                                          <a:latin typeface="Cambria Math" panose="02040503050406030204" pitchFamily="18" charset="0"/>
                                        </a:rPr>
                                        <m:t>𝑛</m:t>
                                      </m:r>
                                    </m:sup>
                                    <m:e>
                                      <m:d>
                                        <m:dPr>
                                          <m:begChr m:val=""/>
                                          <m:endChr m:val="("/>
                                          <m:ctrlPr>
                                            <a:rPr lang="en-US" sz="2800" i="1">
                                              <a:latin typeface="Cambria Math" panose="02040503050406030204" pitchFamily="18" charset="0"/>
                                            </a:rPr>
                                          </m:ctrlPr>
                                        </m:d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b="1" i="1">
                                                      <a:latin typeface="Cambria Math" panose="02040503050406030204" pitchFamily="18" charset="0"/>
                                                    </a:rPr>
                                                    <m:t>𝒙</m:t>
                                                  </m:r>
                                                </m:e>
                                                <m:sub>
                                                  <m:r>
                                                    <a:rPr lang="en-US" sz="2800" i="1">
                                                      <a:latin typeface="Cambria Math" panose="02040503050406030204" pitchFamily="18" charset="0"/>
                                                    </a:rPr>
                                                    <m:t>𝑗</m:t>
                                                  </m:r>
                                                </m:sub>
                                              </m:sSub>
                                              <m:r>
                                                <a:rPr lang="en-US" sz="2800">
                                                  <a:latin typeface="Cambria Math" panose="02040503050406030204" pitchFamily="18" charset="0"/>
                                                </a:rPr>
                                                <m:t>−</m:t>
                                              </m:r>
                                              <m:acc>
                                                <m:accPr>
                                                  <m:chr m:val="̅"/>
                                                  <m:ctrlPr>
                                                    <a:rPr lang="en-US" sz="2800" i="1">
                                                      <a:latin typeface="Cambria Math" panose="02040503050406030204" pitchFamily="18" charset="0"/>
                                                    </a:rPr>
                                                  </m:ctrlPr>
                                                </m:accPr>
                                                <m:e>
                                                  <m:r>
                                                    <a:rPr lang="en-US" sz="2800" b="1" i="1">
                                                      <a:latin typeface="Cambria Math" panose="02040503050406030204" pitchFamily="18" charset="0"/>
                                                    </a:rPr>
                                                    <m:t>𝒙</m:t>
                                                  </m:r>
                                                </m:e>
                                              </m:acc>
                                            </m:e>
                                          </m:d>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b="1" i="1">
                                                          <a:latin typeface="Cambria Math" panose="02040503050406030204" pitchFamily="18" charset="0"/>
                                                        </a:rPr>
                                                        <m:t>𝒙</m:t>
                                                      </m:r>
                                                    </m:e>
                                                    <m:sub>
                                                      <m:r>
                                                        <a:rPr lang="en-US" sz="2800" i="1">
                                                          <a:latin typeface="Cambria Math" panose="02040503050406030204" pitchFamily="18" charset="0"/>
                                                        </a:rPr>
                                                        <m:t>𝑗</m:t>
                                                      </m:r>
                                                    </m:sub>
                                                  </m:sSub>
                                                  <m:r>
                                                    <a:rPr lang="en-US" sz="2800">
                                                      <a:latin typeface="Cambria Math" panose="02040503050406030204" pitchFamily="18" charset="0"/>
                                                    </a:rPr>
                                                    <m:t>−</m:t>
                                                  </m:r>
                                                  <m:acc>
                                                    <m:accPr>
                                                      <m:chr m:val="̅"/>
                                                      <m:ctrlPr>
                                                        <a:rPr lang="en-US" sz="2800" i="1">
                                                          <a:latin typeface="Cambria Math" panose="02040503050406030204" pitchFamily="18" charset="0"/>
                                                        </a:rPr>
                                                      </m:ctrlPr>
                                                    </m:accPr>
                                                    <m:e>
                                                      <m:r>
                                                        <a:rPr lang="en-US" sz="2800" b="1" i="1">
                                                          <a:latin typeface="Cambria Math" panose="02040503050406030204" pitchFamily="18" charset="0"/>
                                                        </a:rPr>
                                                        <m:t>𝒙</m:t>
                                                      </m:r>
                                                    </m:e>
                                                  </m:acc>
                                                </m:e>
                                              </m:d>
                                            </m:e>
                                            <m:sup>
                                              <m:r>
                                                <a:rPr lang="en-US" sz="2800">
                                                  <a:latin typeface="Cambria Math" panose="02040503050406030204" pitchFamily="18" charset="0"/>
                                                </a:rPr>
                                                <m:t>′</m:t>
                                              </m:r>
                                            </m:sup>
                                          </m:sSup>
                                          <m:r>
                                            <a:rPr lang="en-US" sz="2800">
                                              <a:latin typeface="Cambria Math" panose="02040503050406030204" pitchFamily="18" charset="0"/>
                                            </a:rPr>
                                            <m:t>+</m:t>
                                          </m:r>
                                          <m:r>
                                            <a:rPr lang="en-US" sz="2800" i="1">
                                              <a:latin typeface="Cambria Math" panose="02040503050406030204" pitchFamily="18" charset="0"/>
                                            </a:rPr>
                                            <m:t>𝑛</m:t>
                                          </m:r>
                                        </m:e>
                                      </m:d>
                                    </m:e>
                                  </m:nary>
                                  <m:acc>
                                    <m:accPr>
                                      <m:chr m:val="̅"/>
                                      <m:ctrlPr>
                                        <a:rPr lang="en-US" sz="2800" i="1">
                                          <a:latin typeface="Cambria Math" panose="02040503050406030204" pitchFamily="18" charset="0"/>
                                        </a:rPr>
                                      </m:ctrlPr>
                                    </m:accPr>
                                    <m:e>
                                      <m:r>
                                        <a:rPr lang="en-US" sz="2800" b="1" i="1">
                                          <a:latin typeface="Cambria Math" panose="02040503050406030204" pitchFamily="18" charset="0"/>
                                        </a:rPr>
                                        <m:t>𝒙</m:t>
                                      </m:r>
                                    </m:e>
                                  </m:acc>
                                  <m:r>
                                    <a:rPr lang="en-US" sz="2800">
                                      <a:latin typeface="Cambria Math" panose="02040503050406030204" pitchFamily="18" charset="0"/>
                                    </a:rPr>
                                    <m:t>−</m:t>
                                  </m:r>
                                  <m:r>
                                    <a:rPr lang="en-US" sz="2800" b="1" i="1">
                                      <a:latin typeface="Cambria Math" panose="02040503050406030204" pitchFamily="18" charset="0"/>
                                    </a:rPr>
                                    <m:t>𝝁</m:t>
                                  </m:r>
                                  <m:r>
                                    <a:rPr lang="en-US" sz="2800">
                                      <a:latin typeface="Cambria Math" panose="02040503050406030204" pitchFamily="18" charset="0"/>
                                    </a:rPr>
                                    <m:t>)(</m:t>
                                  </m:r>
                                  <m:acc>
                                    <m:accPr>
                                      <m:chr m:val="̅"/>
                                      <m:ctrlPr>
                                        <a:rPr lang="en-US" sz="2800" i="1">
                                          <a:latin typeface="Cambria Math" panose="02040503050406030204" pitchFamily="18" charset="0"/>
                                        </a:rPr>
                                      </m:ctrlPr>
                                    </m:accPr>
                                    <m:e>
                                      <m:r>
                                        <a:rPr lang="en-US" sz="2800" b="1" i="1">
                                          <a:latin typeface="Cambria Math" panose="02040503050406030204" pitchFamily="18" charset="0"/>
                                        </a:rPr>
                                        <m:t>𝒙</m:t>
                                      </m:r>
                                    </m:e>
                                  </m:acc>
                                  <m:r>
                                    <a:rPr lang="en-US" sz="2800">
                                      <a:latin typeface="Cambria Math" panose="02040503050406030204" pitchFamily="18" charset="0"/>
                                    </a:rPr>
                                    <m:t>−</m:t>
                                  </m:r>
                                  <m:r>
                                    <a:rPr lang="en-US" sz="2800" b="1" i="1">
                                      <a:latin typeface="Cambria Math" panose="02040503050406030204" pitchFamily="18" charset="0"/>
                                    </a:rPr>
                                    <m:t>𝝁</m:t>
                                  </m:r>
                                  <m:r>
                                    <a:rPr lang="en-US" sz="2800">
                                      <a:latin typeface="Cambria Math" panose="02040503050406030204" pitchFamily="18" charset="0"/>
                                    </a:rPr>
                                    <m:t>)′</m:t>
                                  </m:r>
                                </m:e>
                              </m:d>
                            </m:e>
                          </m:d>
                        </m:sup>
                      </m:sSup>
                      <m:r>
                        <a:rPr lang="en-US" sz="2800">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a:latin typeface="Cambria Math" panose="02040503050406030204" pitchFamily="18" charset="0"/>
                                </a:rPr>
                                <m:t>2</m:t>
                              </m:r>
                              <m:r>
                                <a:rPr lang="en-US" sz="2800" i="1">
                                  <a:latin typeface="Cambria Math" panose="02040503050406030204" pitchFamily="18" charset="0"/>
                                </a:rPr>
                                <m:t>𝜋</m:t>
                              </m:r>
                            </m:e>
                          </m:d>
                        </m:e>
                        <m:sup>
                          <m:f>
                            <m:fPr>
                              <m:ctrlPr>
                                <a:rPr lang="en-US" sz="2800" i="1">
                                  <a:latin typeface="Cambria Math" panose="02040503050406030204" pitchFamily="18" charset="0"/>
                                </a:rPr>
                              </m:ctrlPr>
                            </m:fPr>
                            <m:num>
                              <m:r>
                                <a:rPr lang="en-US" sz="2800">
                                  <a:latin typeface="Cambria Math" panose="02040503050406030204" pitchFamily="18" charset="0"/>
                                </a:rPr>
                                <m:t>−</m:t>
                              </m:r>
                              <m:d>
                                <m:dPr>
                                  <m:ctrlPr>
                                    <a:rPr lang="en-US" sz="2800" i="1">
                                      <a:latin typeface="Cambria Math" panose="02040503050406030204" pitchFamily="18" charset="0"/>
                                    </a:rPr>
                                  </m:ctrlPr>
                                </m:dPr>
                                <m:e>
                                  <m:r>
                                    <a:rPr lang="en-US" sz="2800" i="1">
                                      <a:latin typeface="Cambria Math" panose="02040503050406030204" pitchFamily="18" charset="0"/>
                                    </a:rPr>
                                    <m:t>𝑛</m:t>
                                  </m:r>
                                  <m:r>
                                    <a:rPr lang="en-US" sz="2800">
                                      <a:latin typeface="Cambria Math" panose="02040503050406030204" pitchFamily="18" charset="0"/>
                                    </a:rPr>
                                    <m:t>−1</m:t>
                                  </m:r>
                                </m:e>
                              </m:d>
                              <m:r>
                                <a:rPr lang="en-US" sz="2800" i="1">
                                  <a:latin typeface="Cambria Math" panose="02040503050406030204" pitchFamily="18" charset="0"/>
                                </a:rPr>
                                <m:t>𝑝</m:t>
                              </m:r>
                            </m:num>
                            <m:den>
                              <m:r>
                                <a:rPr lang="en-US" sz="2800">
                                  <a:latin typeface="Cambria Math" panose="02040503050406030204" pitchFamily="18" charset="0"/>
                                </a:rPr>
                                <m:t>2</m:t>
                              </m:r>
                            </m:den>
                          </m:f>
                        </m:sup>
                      </m:sSup>
                      <m:sSup>
                        <m:sSupPr>
                          <m:ctrlPr>
                            <a:rPr lang="en-US" sz="2800" i="1">
                              <a:latin typeface="Cambria Math" panose="02040503050406030204" pitchFamily="18" charset="0"/>
                            </a:rPr>
                          </m:ctrlPr>
                        </m:sSupPr>
                        <m:e>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m:t>
                              </m:r>
                            </m:e>
                          </m:d>
                        </m:e>
                        <m:sup>
                          <m:f>
                            <m:fPr>
                              <m:ctrlPr>
                                <a:rPr lang="en-US" sz="2800" i="1">
                                  <a:latin typeface="Cambria Math" panose="02040503050406030204" pitchFamily="18" charset="0"/>
                                </a:rPr>
                              </m:ctrlPr>
                            </m:fPr>
                            <m:num>
                              <m:r>
                                <a:rPr lang="en-US" sz="2800">
                                  <a:latin typeface="Cambria Math" panose="02040503050406030204" pitchFamily="18" charset="0"/>
                                </a:rPr>
                                <m:t>−</m:t>
                              </m:r>
                              <m:d>
                                <m:dPr>
                                  <m:ctrlPr>
                                    <a:rPr lang="en-US" sz="2800" i="1">
                                      <a:latin typeface="Cambria Math" panose="02040503050406030204" pitchFamily="18" charset="0"/>
                                    </a:rPr>
                                  </m:ctrlPr>
                                </m:dPr>
                                <m:e>
                                  <m:r>
                                    <a:rPr lang="en-US" sz="2800" i="1">
                                      <a:latin typeface="Cambria Math" panose="02040503050406030204" pitchFamily="18" charset="0"/>
                                    </a:rPr>
                                    <m:t>𝑛</m:t>
                                  </m:r>
                                  <m:r>
                                    <a:rPr lang="en-US" sz="2800">
                                      <a:latin typeface="Cambria Math" panose="02040503050406030204" pitchFamily="18" charset="0"/>
                                    </a:rPr>
                                    <m:t>−1</m:t>
                                  </m:r>
                                </m:e>
                              </m:d>
                            </m:num>
                            <m:den>
                              <m:r>
                                <a:rPr lang="en-US" sz="2800">
                                  <a:latin typeface="Cambria Math" panose="02040503050406030204" pitchFamily="18" charset="0"/>
                                </a:rPr>
                                <m:t>2</m:t>
                              </m:r>
                            </m:den>
                          </m:f>
                        </m:sup>
                      </m:sSup>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a:latin typeface="Cambria Math" panose="02040503050406030204" pitchFamily="18" charset="0"/>
                            </a:rPr>
                            <m:t>−</m:t>
                          </m:r>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a:latin typeface="Cambria Math" panose="02040503050406030204" pitchFamily="18" charset="0"/>
                                    </a:rPr>
                                    <m:t>1</m:t>
                                  </m:r>
                                </m:num>
                                <m:den>
                                  <m:r>
                                    <a:rPr lang="en-US" sz="2800">
                                      <a:latin typeface="Cambria Math" panose="02040503050406030204" pitchFamily="18" charset="0"/>
                                    </a:rPr>
                                    <m:t>2</m:t>
                                  </m:r>
                                </m:den>
                              </m:f>
                            </m:e>
                          </m:d>
                          <m:r>
                            <a:rPr lang="en-US" sz="2800" i="1">
                              <a:latin typeface="Cambria Math" panose="02040503050406030204" pitchFamily="18" charset="0"/>
                            </a:rPr>
                            <m:t>𝑡𝑟</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b="0" i="1" smtClean="0">
                                      <a:latin typeface="Cambria Math" panose="02040503050406030204" pitchFamily="18" charset="0"/>
                                    </a:rPr>
                                    <m:t>∑</m:t>
                                  </m:r>
                                </m:e>
                                <m:sup>
                                  <m:r>
                                    <a:rPr lang="en-US" sz="2800">
                                      <a:latin typeface="Cambria Math" panose="02040503050406030204" pitchFamily="18" charset="0"/>
                                    </a:rPr>
                                    <m:t>−1</m:t>
                                  </m:r>
                                </m:sup>
                              </m:sSup>
                              <m:d>
                                <m:dPr>
                                  <m:ctrlPr>
                                    <a:rPr lang="en-US" sz="2800" i="1">
                                      <a:latin typeface="Cambria Math" panose="02040503050406030204" pitchFamily="18" charset="0"/>
                                    </a:rPr>
                                  </m:ctrlPr>
                                </m:dPr>
                                <m:e>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𝑗</m:t>
                                      </m:r>
                                      <m:r>
                                        <a:rPr lang="en-US" sz="2800">
                                          <a:latin typeface="Cambria Math" panose="02040503050406030204" pitchFamily="18" charset="0"/>
                                        </a:rPr>
                                        <m:t>=1</m:t>
                                      </m:r>
                                    </m:sub>
                                    <m:sup>
                                      <m:r>
                                        <a:rPr lang="en-US" sz="2800" i="1">
                                          <a:latin typeface="Cambria Math" panose="02040503050406030204" pitchFamily="18" charset="0"/>
                                        </a:rPr>
                                        <m:t>𝑛</m:t>
                                      </m:r>
                                    </m:sup>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b="1" i="1">
                                                  <a:latin typeface="Cambria Math" panose="02040503050406030204" pitchFamily="18" charset="0"/>
                                                </a:rPr>
                                                <m:t>𝒙</m:t>
                                              </m:r>
                                            </m:e>
                                            <m:sub>
                                              <m:r>
                                                <a:rPr lang="en-US" sz="2800" i="1">
                                                  <a:latin typeface="Cambria Math" panose="02040503050406030204" pitchFamily="18" charset="0"/>
                                                </a:rPr>
                                                <m:t>𝑗</m:t>
                                              </m:r>
                                            </m:sub>
                                          </m:sSub>
                                          <m:r>
                                            <a:rPr lang="en-US" sz="2800">
                                              <a:latin typeface="Cambria Math" panose="02040503050406030204" pitchFamily="18" charset="0"/>
                                            </a:rPr>
                                            <m:t>−</m:t>
                                          </m:r>
                                          <m:acc>
                                            <m:accPr>
                                              <m:chr m:val="̅"/>
                                              <m:ctrlPr>
                                                <a:rPr lang="en-US" sz="2800" i="1">
                                                  <a:latin typeface="Cambria Math" panose="02040503050406030204" pitchFamily="18" charset="0"/>
                                                </a:rPr>
                                              </m:ctrlPr>
                                            </m:accPr>
                                            <m:e>
                                              <m:r>
                                                <a:rPr lang="en-US" sz="2800" b="1" i="1">
                                                  <a:latin typeface="Cambria Math" panose="02040503050406030204" pitchFamily="18" charset="0"/>
                                                </a:rPr>
                                                <m:t>𝒙</m:t>
                                              </m:r>
                                            </m:e>
                                          </m:acc>
                                        </m:e>
                                      </m:d>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b="1" i="1">
                                                      <a:latin typeface="Cambria Math" panose="02040503050406030204" pitchFamily="18" charset="0"/>
                                                    </a:rPr>
                                                    <m:t>𝒙</m:t>
                                                  </m:r>
                                                </m:e>
                                                <m:sub>
                                                  <m:r>
                                                    <a:rPr lang="en-US" sz="2800" i="1">
                                                      <a:latin typeface="Cambria Math" panose="02040503050406030204" pitchFamily="18" charset="0"/>
                                                    </a:rPr>
                                                    <m:t>𝑗</m:t>
                                                  </m:r>
                                                </m:sub>
                                              </m:sSub>
                                              <m:r>
                                                <a:rPr lang="en-US" sz="2800">
                                                  <a:latin typeface="Cambria Math" panose="02040503050406030204" pitchFamily="18" charset="0"/>
                                                </a:rPr>
                                                <m:t>−</m:t>
                                              </m:r>
                                              <m:acc>
                                                <m:accPr>
                                                  <m:chr m:val="̅"/>
                                                  <m:ctrlPr>
                                                    <a:rPr lang="en-US" sz="2800" i="1">
                                                      <a:latin typeface="Cambria Math" panose="02040503050406030204" pitchFamily="18" charset="0"/>
                                                    </a:rPr>
                                                  </m:ctrlPr>
                                                </m:accPr>
                                                <m:e>
                                                  <m:r>
                                                    <a:rPr lang="en-US" sz="2800" b="1" i="1">
                                                      <a:latin typeface="Cambria Math" panose="02040503050406030204" pitchFamily="18" charset="0"/>
                                                    </a:rPr>
                                                    <m:t>𝒙</m:t>
                                                  </m:r>
                                                </m:e>
                                              </m:acc>
                                            </m:e>
                                          </m:d>
                                        </m:e>
                                        <m:sup>
                                          <m:r>
                                            <a:rPr lang="en-US" sz="2800">
                                              <a:latin typeface="Cambria Math" panose="02040503050406030204" pitchFamily="18" charset="0"/>
                                            </a:rPr>
                                            <m:t>′</m:t>
                                          </m:r>
                                        </m:sup>
                                      </m:sSup>
                                    </m:e>
                                  </m:nary>
                                </m:e>
                              </m:d>
                            </m:e>
                          </m:d>
                        </m:sup>
                      </m:sSup>
                      <m:r>
                        <a:rPr lang="en-US" sz="2800">
                          <a:latin typeface="Cambria Math" panose="02040503050406030204" pitchFamily="18" charset="0"/>
                        </a:rPr>
                        <m:t>× </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a:latin typeface="Cambria Math" panose="02040503050406030204" pitchFamily="18" charset="0"/>
                                </a:rPr>
                                <m:t>2</m:t>
                              </m:r>
                              <m:r>
                                <a:rPr lang="en-US" sz="2800" i="1">
                                  <a:latin typeface="Cambria Math" panose="02040503050406030204" pitchFamily="18" charset="0"/>
                                </a:rPr>
                                <m:t>𝜋</m:t>
                              </m:r>
                            </m:e>
                          </m:d>
                        </m:e>
                        <m:sup>
                          <m:r>
                            <a:rPr lang="en-US" sz="280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𝑝</m:t>
                              </m:r>
                            </m:num>
                            <m:den>
                              <m:r>
                                <a:rPr lang="en-US" sz="2800">
                                  <a:latin typeface="Cambria Math" panose="02040503050406030204" pitchFamily="18" charset="0"/>
                                </a:rPr>
                                <m:t>2</m:t>
                              </m:r>
                            </m:den>
                          </m:f>
                        </m:sup>
                      </m:sSup>
                      <m:sSup>
                        <m:sSupPr>
                          <m:ctrlPr>
                            <a:rPr lang="en-US" sz="2800" i="1">
                              <a:latin typeface="Cambria Math" panose="02040503050406030204" pitchFamily="18" charset="0"/>
                            </a:rPr>
                          </m:ctrlPr>
                        </m:sSupPr>
                        <m:e>
                          <m:d>
                            <m:dPr>
                              <m:begChr m:val="|"/>
                              <m:endChr m:val="|"/>
                              <m:ctrlPr>
                                <a:rPr lang="en-US" sz="2800" i="1">
                                  <a:latin typeface="Cambria Math" panose="02040503050406030204" pitchFamily="18" charset="0"/>
                                </a:rPr>
                              </m:ctrlPr>
                            </m:dPr>
                            <m:e>
                              <m:r>
                                <a:rPr lang="en-US" sz="2800" b="0" i="1" smtClean="0">
                                  <a:latin typeface="Cambria Math" panose="02040503050406030204" pitchFamily="18" charset="0"/>
                                </a:rPr>
                                <m:t>∑</m:t>
                              </m:r>
                            </m:e>
                          </m:d>
                        </m:e>
                        <m:sup>
                          <m:r>
                            <a:rPr lang="en-US" sz="2800">
                              <a:latin typeface="Cambria Math" panose="02040503050406030204" pitchFamily="18" charset="0"/>
                            </a:rPr>
                            <m:t>−</m:t>
                          </m:r>
                          <m:f>
                            <m:fPr>
                              <m:ctrlPr>
                                <a:rPr lang="en-US" sz="2800" i="1">
                                  <a:latin typeface="Cambria Math" panose="02040503050406030204" pitchFamily="18" charset="0"/>
                                </a:rPr>
                              </m:ctrlPr>
                            </m:fPr>
                            <m:num>
                              <m:r>
                                <a:rPr lang="en-US" sz="2800">
                                  <a:latin typeface="Cambria Math" panose="02040503050406030204" pitchFamily="18" charset="0"/>
                                </a:rPr>
                                <m:t>1</m:t>
                              </m:r>
                            </m:num>
                            <m:den>
                              <m:r>
                                <a:rPr lang="en-US" sz="2800">
                                  <a:latin typeface="Cambria Math" panose="02040503050406030204" pitchFamily="18" charset="0"/>
                                </a:rPr>
                                <m:t>2</m:t>
                              </m:r>
                            </m:den>
                          </m:f>
                        </m:sup>
                      </m:sSup>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a:latin typeface="Cambria Math" panose="02040503050406030204" pitchFamily="18" charset="0"/>
                            </a:rPr>
                            <m:t>−</m:t>
                          </m:r>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𝑛</m:t>
                                  </m:r>
                                </m:num>
                                <m:den>
                                  <m:r>
                                    <a:rPr lang="en-US" sz="2800">
                                      <a:latin typeface="Cambria Math" panose="02040503050406030204" pitchFamily="18" charset="0"/>
                                    </a:rPr>
                                    <m:t>2</m:t>
                                  </m:r>
                                </m:den>
                              </m:f>
                            </m:e>
                          </m:d>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b="1" i="1">
                                          <a:latin typeface="Cambria Math" panose="02040503050406030204" pitchFamily="18" charset="0"/>
                                        </a:rPr>
                                        <m:t>𝒙</m:t>
                                      </m:r>
                                    </m:e>
                                  </m:acc>
                                  <m:r>
                                    <a:rPr lang="en-US" sz="2800">
                                      <a:latin typeface="Cambria Math" panose="02040503050406030204" pitchFamily="18" charset="0"/>
                                    </a:rPr>
                                    <m:t>−</m:t>
                                  </m:r>
                                  <m:r>
                                    <a:rPr lang="en-US" sz="2800" b="1" i="1">
                                      <a:latin typeface="Cambria Math" panose="02040503050406030204" pitchFamily="18" charset="0"/>
                                    </a:rPr>
                                    <m:t>𝝁</m:t>
                                  </m:r>
                                </m:e>
                              </m:d>
                            </m:e>
                            <m:sup>
                              <m:r>
                                <a:rPr lang="en-US" sz="2800">
                                  <a:latin typeface="Cambria Math" panose="02040503050406030204" pitchFamily="18" charset="0"/>
                                </a:rPr>
                                <m:t>′</m:t>
                              </m:r>
                              <m:sSup>
                                <m:sSupPr>
                                  <m:ctrlPr>
                                    <a:rPr lang="en-US" sz="2800" i="1">
                                      <a:latin typeface="Cambria Math" panose="02040503050406030204" pitchFamily="18" charset="0"/>
                                    </a:rPr>
                                  </m:ctrlPr>
                                </m:sSupPr>
                                <m:e>
                                  <m:r>
                                    <a:rPr lang="en-US" sz="2800" b="0" i="1" smtClean="0">
                                      <a:latin typeface="Cambria Math" panose="02040503050406030204" pitchFamily="18" charset="0"/>
                                    </a:rPr>
                                    <m:t>∑</m:t>
                                  </m:r>
                                </m:e>
                                <m:sup>
                                  <m:r>
                                    <a:rPr lang="en-US" sz="2800">
                                      <a:latin typeface="Cambria Math" panose="02040503050406030204" pitchFamily="18" charset="0"/>
                                    </a:rPr>
                                    <m:t>−1</m:t>
                                  </m:r>
                                </m:sup>
                              </m:sSup>
                            </m:sup>
                          </m:sSup>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b="1" i="1">
                                      <a:latin typeface="Cambria Math" panose="02040503050406030204" pitchFamily="18" charset="0"/>
                                    </a:rPr>
                                    <m:t>𝒙</m:t>
                                  </m:r>
                                </m:e>
                              </m:acc>
                              <m:r>
                                <a:rPr lang="en-US" sz="2800">
                                  <a:latin typeface="Cambria Math" panose="02040503050406030204" pitchFamily="18" charset="0"/>
                                </a:rPr>
                                <m:t>−</m:t>
                              </m:r>
                              <m:r>
                                <a:rPr lang="en-US" sz="2800" b="1" i="1">
                                  <a:latin typeface="Cambria Math" panose="02040503050406030204" pitchFamily="18" charset="0"/>
                                </a:rPr>
                                <m:t>𝝁</m:t>
                              </m:r>
                            </m:e>
                          </m:d>
                        </m:sup>
                      </m:sSup>
                    </m:oMath>
                  </m:oMathPara>
                </a14:m>
                <a:endParaRPr lang="en-US" sz="2800" dirty="0"/>
              </a:p>
              <a:p>
                <a:endParaRPr lang="en-US" sz="2400" dirty="0"/>
              </a:p>
            </p:txBody>
          </p:sp>
        </mc:Choice>
        <mc:Fallback>
          <p:sp>
            <p:nvSpPr>
              <p:cNvPr id="13" name="TextBox 12">
                <a:extLst>
                  <a:ext uri="{FF2B5EF4-FFF2-40B4-BE49-F238E27FC236}">
                    <a16:creationId xmlns:a16="http://schemas.microsoft.com/office/drawing/2014/main" id="{36873AFE-B1D2-4B4A-8FB7-3E7D9A024BF7}"/>
                  </a:ext>
                </a:extLst>
              </p:cNvPr>
              <p:cNvSpPr txBox="1">
                <a:spLocks noRot="1" noChangeAspect="1" noMove="1" noResize="1" noEditPoints="1" noAdjustHandles="1" noChangeArrowheads="1" noChangeShapeType="1" noTextEdit="1"/>
              </p:cNvSpPr>
              <p:nvPr/>
            </p:nvSpPr>
            <p:spPr>
              <a:xfrm>
                <a:off x="840921" y="1525237"/>
                <a:ext cx="10771958" cy="4098430"/>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1447119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29</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Ước</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lượng</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triển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vọng</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cực</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đại</a:t>
            </a:r>
            <a:r>
              <a:rPr lang="en-US" sz="2800" dirty="0">
                <a:solidFill>
                  <a:schemeClr val="accent1"/>
                </a:solidFill>
                <a:latin typeface="Arial" panose="020B0604020202020204" pitchFamily="34" charset="0"/>
                <a:cs typeface="Arial" panose="020B0604020202020204" pitchFamily="34" charset="0"/>
              </a:rPr>
              <a:t> (Maximum Likelihood)</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6873AFE-B1D2-4B4A-8FB7-3E7D9A024BF7}"/>
                  </a:ext>
                </a:extLst>
              </p:cNvPr>
              <p:cNvSpPr txBox="1"/>
              <p:nvPr/>
            </p:nvSpPr>
            <p:spPr>
              <a:xfrm>
                <a:off x="710021" y="1369607"/>
                <a:ext cx="10771958" cy="2988382"/>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pPr algn="ctr"/>
                <a:r>
                  <a:rPr lang="en-US" sz="2400" dirty="0" err="1">
                    <a:effectLst/>
                    <a:latin typeface="Times New Roman" panose="02020603050405020304" pitchFamily="18" charset="0"/>
                    <a:ea typeface="Yu Mincho" panose="020B0400000000000000" pitchFamily="18" charset="-128"/>
                  </a:rPr>
                  <a:t>Lược</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đồ</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tính</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toán</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đề</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xuất</a:t>
                </a:r>
                <a:endParaRPr lang="en-US" sz="2400" dirty="0">
                  <a:effectLst/>
                  <a:latin typeface="Times New Roman" panose="02020603050405020304" pitchFamily="18" charset="0"/>
                  <a:ea typeface="Yu Mincho" panose="020B0400000000000000" pitchFamily="18" charset="-128"/>
                </a:endParaRPr>
              </a:p>
              <a:p>
                <a:r>
                  <a:rPr lang="en-US" sz="2400" dirty="0" err="1">
                    <a:effectLst/>
                    <a:latin typeface="Times New Roman" panose="02020603050405020304" pitchFamily="18" charset="0"/>
                    <a:ea typeface="Yu Mincho" panose="020B0400000000000000" pitchFamily="18" charset="-128"/>
                  </a:rPr>
                  <a:t>Với</a:t>
                </a:r>
                <a:r>
                  <a:rPr lang="en-US" sz="2400" dirty="0">
                    <a:effectLst/>
                    <a:latin typeface="Times New Roman" panose="02020603050405020304" pitchFamily="18" charset="0"/>
                    <a:ea typeface="Yu Mincho" panose="020B0400000000000000" pitchFamily="18" charset="-128"/>
                  </a:rPr>
                  <a:t> </a:t>
                </a:r>
                <a14:m>
                  <m:oMath xmlns:m="http://schemas.openxmlformats.org/officeDocument/2006/math">
                    <m:r>
                      <a:rPr lang="en-US" sz="2400" i="1">
                        <a:effectLst/>
                        <a:latin typeface="Cambria Math" panose="02040503050406030204" pitchFamily="18" charset="0"/>
                        <a:ea typeface="Yu Mincho" panose="020B0400000000000000" pitchFamily="18" charset="-128"/>
                        <a:cs typeface="Times New Roman" panose="02020603050405020304" pitchFamily="18" charset="0"/>
                      </a:rPr>
                      <m:t>𝑚</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&gt;1</m:t>
                    </m:r>
                  </m:oMath>
                </a14:m>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điều</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kiện</a:t>
                </a:r>
                <a:r>
                  <a:rPr lang="en-US" sz="2400" dirty="0">
                    <a:effectLst/>
                    <a:latin typeface="Times New Roman" panose="02020603050405020304" pitchFamily="18" charset="0"/>
                    <a:ea typeface="Yu Mincho" panose="020B0400000000000000" pitchFamily="18" charset="-128"/>
                  </a:rPr>
                  <a:t> </a:t>
                </a:r>
                <a14:m>
                  <m:oMath xmlns:m="http://schemas.openxmlformats.org/officeDocument/2006/math">
                    <m:sSup>
                      <m:sSupPr>
                        <m:ctrlPr>
                          <a:rPr lang="en-US" sz="2400" b="1" i="1">
                            <a:effectLst/>
                            <a:latin typeface="Cambria Math" panose="02040503050406030204" pitchFamily="18" charset="0"/>
                            <a:ea typeface="Yu Mincho" panose="020B0400000000000000" pitchFamily="18" charset="-128"/>
                          </a:rPr>
                        </m:ctrlPr>
                      </m:sSup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𝑳</m:t>
                        </m:r>
                      </m:e>
                      <m:sup>
                        <m:r>
                          <a:rPr lang="en-US" sz="2400" b="1" i="1">
                            <a:effectLst/>
                            <a:latin typeface="Cambria Math" panose="02040503050406030204" pitchFamily="18" charset="0"/>
                            <a:ea typeface="Yu Mincho" panose="020B0400000000000000" pitchFamily="18" charset="-128"/>
                            <a:cs typeface="Times New Roman" panose="02020603050405020304" pitchFamily="18" charset="0"/>
                          </a:rPr>
                          <m:t>′</m:t>
                        </m:r>
                      </m:sup>
                    </m:sSup>
                    <m:sSup>
                      <m:sSupPr>
                        <m:ctrlPr>
                          <a:rPr lang="en-US" sz="2400" b="1" i="1">
                            <a:effectLst/>
                            <a:latin typeface="Cambria Math" panose="02040503050406030204" pitchFamily="18" charset="0"/>
                            <a:ea typeface="Yu Mincho" panose="020B0400000000000000" pitchFamily="18" charset="-128"/>
                          </a:rPr>
                        </m:ctrlPr>
                      </m:sSup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𝝍</m:t>
                        </m:r>
                      </m:e>
                      <m:sup>
                        <m:r>
                          <a:rPr lang="en-US" sz="2400" b="1" i="1">
                            <a:effectLst/>
                            <a:latin typeface="Cambria Math" panose="02040503050406030204" pitchFamily="18" charset="0"/>
                            <a:ea typeface="Yu Mincho" panose="020B0400000000000000" pitchFamily="18" charset="-128"/>
                            <a:cs typeface="Times New Roman" panose="02020603050405020304" pitchFamily="18" charset="0"/>
                          </a:rPr>
                          <m:t>−</m:t>
                        </m:r>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𝟏</m:t>
                        </m:r>
                      </m:sup>
                    </m:sSup>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𝑳</m:t>
                    </m:r>
                    <m:r>
                      <a:rPr lang="en-US" sz="2400" b="1" i="1">
                        <a:effectLst/>
                        <a:latin typeface="Cambria Math" panose="02040503050406030204" pitchFamily="18" charset="0"/>
                        <a:ea typeface="Yu Mincho" panose="020B0400000000000000" pitchFamily="18" charset="-128"/>
                        <a:cs typeface="Times New Roman" panose="02020603050405020304" pitchFamily="18" charset="0"/>
                      </a:rPr>
                      <m:t>=∆</m:t>
                    </m:r>
                  </m:oMath>
                </a14:m>
                <a:r>
                  <a:rPr lang="en-US" sz="2400" b="1" dirty="0">
                    <a:effectLst/>
                    <a:latin typeface="Times New Roman" panose="02020603050405020304" pitchFamily="18" charset="0"/>
                    <a:ea typeface="Yu Mincho" panose="020B0400000000000000" pitchFamily="18" charset="-128"/>
                  </a:rPr>
                  <a:t>,</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một</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ràng</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buộc</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hiệu</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quả</a:t>
                </a:r>
                <a:r>
                  <a:rPr lang="en-US" sz="2400" dirty="0">
                    <a:effectLst/>
                    <a:latin typeface="Times New Roman" panose="02020603050405020304" pitchFamily="18" charset="0"/>
                    <a:ea typeface="Yu Mincho" panose="020B0400000000000000" pitchFamily="18" charset="-128"/>
                  </a:rPr>
                  <a:t> </a:t>
                </a:r>
                <a14:m>
                  <m:oMath xmlns:m="http://schemas.openxmlformats.org/officeDocument/2006/math">
                    <m:f>
                      <m:fPr>
                        <m:ctrlPr>
                          <a:rPr lang="en-US" sz="2400" i="1">
                            <a:effectLst/>
                            <a:latin typeface="Cambria Math" panose="02040503050406030204" pitchFamily="18" charset="0"/>
                            <a:ea typeface="Yu Mincho" panose="020B0400000000000000" pitchFamily="18" charset="-128"/>
                          </a:rPr>
                        </m:ctrlPr>
                      </m:fPr>
                      <m:num>
                        <m:r>
                          <a:rPr lang="en-US" sz="2400" i="1">
                            <a:effectLst/>
                            <a:latin typeface="Cambria Math" panose="02040503050406030204" pitchFamily="18" charset="0"/>
                            <a:ea typeface="Yu Mincho" panose="020B0400000000000000" pitchFamily="18" charset="-128"/>
                            <a:cs typeface="Times New Roman" panose="02020603050405020304" pitchFamily="18" charset="0"/>
                          </a:rPr>
                          <m:t>𝑚</m:t>
                        </m:r>
                        <m:d>
                          <m:dPr>
                            <m:ctrlPr>
                              <a:rPr lang="en-US" sz="2400" i="1">
                                <a:effectLst/>
                                <a:latin typeface="Cambria Math" panose="02040503050406030204" pitchFamily="18" charset="0"/>
                                <a:ea typeface="Yu Mincho" panose="020B0400000000000000" pitchFamily="18" charset="-128"/>
                              </a:rPr>
                            </m:ctrlPr>
                          </m:d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𝑚</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e>
                        </m:d>
                      </m:num>
                      <m:den>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den>
                    </m:f>
                  </m:oMath>
                </a14:m>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áp</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đặt</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lên</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các</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phần</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tử</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của</a:t>
                </a:r>
                <a:r>
                  <a:rPr lang="en-US" sz="2400" dirty="0">
                    <a:effectLst/>
                    <a:latin typeface="Times New Roman" panose="02020603050405020304" pitchFamily="18" charset="0"/>
                    <a:ea typeface="Yu Mincho" panose="020B0400000000000000" pitchFamily="18" charset="-128"/>
                  </a:rPr>
                  <a:t> </a:t>
                </a:r>
                <a14:m>
                  <m:oMath xmlns:m="http://schemas.openxmlformats.org/officeDocument/2006/math">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𝑳</m:t>
                    </m:r>
                  </m:oMath>
                </a14:m>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và</a:t>
                </a:r>
                <a:r>
                  <a:rPr lang="en-US" sz="2400" dirty="0">
                    <a:effectLst/>
                    <a:latin typeface="Times New Roman" panose="02020603050405020304" pitchFamily="18" charset="0"/>
                    <a:ea typeface="Yu Mincho" panose="020B0400000000000000" pitchFamily="18" charset="-128"/>
                  </a:rPr>
                  <a:t> </a:t>
                </a:r>
                <a14:m>
                  <m:oMath xmlns:m="http://schemas.openxmlformats.org/officeDocument/2006/math">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𝝍</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oMath>
                </a14:m>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Phương</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pháp</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giải</a:t>
                </a:r>
                <a:r>
                  <a:rPr lang="en-US" sz="2400" dirty="0">
                    <a:effectLst/>
                    <a:latin typeface="Times New Roman" panose="02020603050405020304" pitchFamily="18" charset="0"/>
                    <a:ea typeface="Yu Mincho" panose="020B0400000000000000" pitchFamily="18" charset="-128"/>
                  </a:rPr>
                  <a:t>:</a:t>
                </a:r>
                <a:endParaRPr lang="vi-VN" sz="2400" dirty="0">
                  <a:effectLst/>
                  <a:latin typeface="Times New Roman" panose="02020603050405020304" pitchFamily="18" charset="0"/>
                  <a:ea typeface="Yu Mincho" panose="020B0400000000000000" pitchFamily="18" charset="-128"/>
                </a:endParaRPr>
              </a:p>
              <a:p>
                <a:pPr marL="342900" indent="-342900">
                  <a:buAutoNum type="arabicPeriod"/>
                </a:pPr>
                <a:r>
                  <a:rPr lang="en-US" sz="2400" dirty="0" err="1">
                    <a:effectLst/>
                    <a:latin typeface="Times New Roman" panose="02020603050405020304" pitchFamily="18" charset="0"/>
                    <a:ea typeface="Yu Mincho" panose="020B0400000000000000" pitchFamily="18" charset="-128"/>
                  </a:rPr>
                  <a:t>Tính</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ước</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lượng</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khởi</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tạo</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của</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phương</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sai</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riêng</a:t>
                </a:r>
                <a:r>
                  <a:rPr lang="en-US" sz="2400" dirty="0">
                    <a:effectLst/>
                    <a:latin typeface="Times New Roman" panose="02020603050405020304" pitchFamily="18" charset="0"/>
                    <a:ea typeface="Yu Mincho" panose="020B0400000000000000" pitchFamily="18" charset="-128"/>
                  </a:rPr>
                  <a:t> </a:t>
                </a:r>
                <a14:m>
                  <m:oMath xmlns:m="http://schemas.openxmlformats.org/officeDocument/2006/math">
                    <m:sSub>
                      <m:sSubPr>
                        <m:ctrlPr>
                          <a:rPr lang="en-US" sz="2400" i="1">
                            <a:effectLst/>
                            <a:latin typeface="Cambria Math" panose="02040503050406030204" pitchFamily="18" charset="0"/>
                            <a:ea typeface="Yu Mincho" panose="020B0400000000000000" pitchFamily="18" charset="-128"/>
                          </a:rPr>
                        </m:ctrlPr>
                      </m:sSub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𝜓</m:t>
                        </m:r>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 </m:t>
                    </m:r>
                    <m:sSub>
                      <m:sSubPr>
                        <m:ctrlPr>
                          <a:rPr lang="en-US" sz="2400" i="1">
                            <a:effectLst/>
                            <a:latin typeface="Cambria Math" panose="02040503050406030204" pitchFamily="18" charset="0"/>
                            <a:ea typeface="Yu Mincho" panose="020B0400000000000000" pitchFamily="18" charset="-128"/>
                          </a:rPr>
                        </m:ctrlPr>
                      </m:sSub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𝜓</m:t>
                        </m:r>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2400" i="1">
                            <a:effectLst/>
                            <a:latin typeface="Cambria Math" panose="02040503050406030204" pitchFamily="18" charset="0"/>
                            <a:ea typeface="Yu Mincho" panose="020B0400000000000000" pitchFamily="18" charset="-128"/>
                          </a:rPr>
                        </m:ctrlPr>
                      </m:sSub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𝜓</m:t>
                        </m:r>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𝑝</m:t>
                        </m:r>
                      </m:sub>
                    </m:sSub>
                  </m:oMath>
                </a14:m>
                <a:r>
                  <a:rPr lang="en-US" sz="2400" dirty="0">
                    <a:effectLst/>
                    <a:latin typeface="Times New Roman" panose="02020603050405020304" pitchFamily="18" charset="0"/>
                    <a:ea typeface="Yu Mincho" panose="020B0400000000000000" pitchFamily="18" charset="-128"/>
                  </a:rPr>
                  <a:t>:</a:t>
                </a:r>
                <a:br>
                  <a:rPr lang="en-US" sz="2400" dirty="0">
                    <a:effectLst/>
                    <a:latin typeface="Times New Roman" panose="02020603050405020304" pitchFamily="18" charset="0"/>
                    <a:ea typeface="Yu Mincho" panose="020B0400000000000000" pitchFamily="18" charset="-128"/>
                  </a:rPr>
                </a:b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𝜓</m:t>
                            </m:r>
                          </m:e>
                          <m:sub>
                            <m:r>
                              <a:rPr lang="en-US" sz="2400" i="1">
                                <a:latin typeface="Cambria Math" panose="02040503050406030204" pitchFamily="18" charset="0"/>
                              </a:rPr>
                              <m:t>𝑖</m:t>
                            </m:r>
                          </m:sub>
                        </m:sSub>
                      </m:e>
                    </m:acc>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1−</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𝑚</m:t>
                            </m:r>
                          </m:num>
                          <m:den>
                            <m:r>
                              <a:rPr lang="en-US" sz="2400" i="1">
                                <a:latin typeface="Cambria Math" panose="02040503050406030204" pitchFamily="18" charset="0"/>
                              </a:rPr>
                              <m:t>𝑝</m:t>
                            </m:r>
                          </m:den>
                        </m:f>
                      </m:e>
                    </m:d>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1</m:t>
                            </m:r>
                          </m:num>
                          <m:den>
                            <m:sSup>
                              <m:sSupPr>
                                <m:ctrlPr>
                                  <a:rPr lang="en-US" sz="2400" i="1">
                                    <a:latin typeface="Cambria Math" panose="02040503050406030204" pitchFamily="18" charset="0"/>
                                  </a:rPr>
                                </m:ctrlPr>
                              </m:sSupPr>
                              <m:e>
                                <m:r>
                                  <a:rPr lang="en-US" sz="2400" i="1">
                                    <a:latin typeface="Cambria Math" panose="02040503050406030204" pitchFamily="18" charset="0"/>
                                  </a:rPr>
                                  <m:t>𝑠</m:t>
                                </m:r>
                              </m:e>
                              <m:sup>
                                <m:r>
                                  <a:rPr lang="en-US" sz="2400" i="1">
                                    <a:latin typeface="Cambria Math" panose="02040503050406030204" pitchFamily="18" charset="0"/>
                                  </a:rPr>
                                  <m:t>𝑖𝑖</m:t>
                                </m:r>
                              </m:sup>
                            </m:sSup>
                          </m:den>
                        </m:f>
                      </m:e>
                    </m:d>
                  </m:oMath>
                </a14:m>
                <a:endParaRPr lang="vi-VN" sz="2400" dirty="0"/>
              </a:p>
              <a:p>
                <a:r>
                  <a:rPr lang="en-US" sz="2400" dirty="0" err="1"/>
                  <a:t>Với</a:t>
                </a:r>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𝑠</m:t>
                        </m:r>
                      </m:e>
                      <m:sup>
                        <m:r>
                          <a:rPr lang="en-US" sz="2400" i="1">
                            <a:latin typeface="Cambria Math" panose="02040503050406030204" pitchFamily="18" charset="0"/>
                          </a:rPr>
                          <m:t>𝑖𝑖</m:t>
                        </m:r>
                      </m:sup>
                    </m:sSup>
                  </m:oMath>
                </a14:m>
                <a:r>
                  <a:rPr lang="en-US" sz="2400" dirty="0"/>
                  <a:t> </a:t>
                </a:r>
                <a:r>
                  <a:rPr lang="en-US" sz="2400" dirty="0" err="1"/>
                  <a:t>là</a:t>
                </a:r>
                <a:r>
                  <a:rPr lang="en-US" sz="2400" dirty="0"/>
                  <a:t> </a:t>
                </a:r>
                <a:r>
                  <a:rPr lang="en-US" sz="2400" dirty="0" err="1"/>
                  <a:t>phần</a:t>
                </a:r>
                <a:r>
                  <a:rPr lang="en-US" sz="2400" dirty="0"/>
                  <a:t> </a:t>
                </a:r>
                <a:r>
                  <a:rPr lang="en-US" sz="2400" dirty="0" err="1"/>
                  <a:t>tử</a:t>
                </a:r>
                <a:r>
                  <a:rPr lang="en-US" sz="2400" dirty="0"/>
                  <a:t> </a:t>
                </a:r>
                <a:r>
                  <a:rPr lang="en-US" sz="2400" dirty="0" err="1"/>
                  <a:t>thứ</a:t>
                </a:r>
                <a:r>
                  <a:rPr lang="en-US" sz="2400" dirty="0"/>
                  <a:t> </a:t>
                </a:r>
                <a:r>
                  <a:rPr lang="en-US" sz="2400" dirty="0" err="1"/>
                  <a:t>i</a:t>
                </a:r>
                <a:r>
                  <a:rPr lang="en-US" sz="2400" dirty="0"/>
                  <a:t> </a:t>
                </a:r>
                <a:r>
                  <a:rPr lang="en-US" sz="2400" dirty="0" err="1"/>
                  <a:t>trên</a:t>
                </a:r>
                <a:r>
                  <a:rPr lang="en-US" sz="2400" dirty="0"/>
                  <a:t> </a:t>
                </a:r>
                <a:r>
                  <a:rPr lang="en-US" sz="2400" dirty="0" err="1"/>
                  <a:t>đường</a:t>
                </a:r>
                <a:r>
                  <a:rPr lang="en-US" sz="2400" dirty="0"/>
                  <a:t> </a:t>
                </a:r>
                <a:r>
                  <a:rPr lang="en-US" sz="2400" dirty="0" err="1"/>
                  <a:t>chéo</a:t>
                </a:r>
                <a:r>
                  <a:rPr lang="en-US" sz="2400" dirty="0"/>
                  <a:t> </a:t>
                </a:r>
                <a:r>
                  <a:rPr lang="en-US" sz="2400" dirty="0" err="1"/>
                  <a:t>của</a:t>
                </a:r>
                <a:r>
                  <a:rPr lang="en-US" sz="2400" dirty="0"/>
                  <a:t> ma </a:t>
                </a:r>
                <a:r>
                  <a:rPr lang="en-US" sz="2400" dirty="0" err="1"/>
                  <a:t>trận</a:t>
                </a:r>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−1</m:t>
                        </m:r>
                      </m:sup>
                    </m:sSup>
                  </m:oMath>
                </a14:m>
                <a:r>
                  <a:rPr lang="en-US" sz="2400" dirty="0"/>
                  <a:t>.</a:t>
                </a:r>
              </a:p>
            </p:txBody>
          </p:sp>
        </mc:Choice>
        <mc:Fallback>
          <p:sp>
            <p:nvSpPr>
              <p:cNvPr id="13" name="TextBox 12">
                <a:extLst>
                  <a:ext uri="{FF2B5EF4-FFF2-40B4-BE49-F238E27FC236}">
                    <a16:creationId xmlns:a16="http://schemas.microsoft.com/office/drawing/2014/main" id="{36873AFE-B1D2-4B4A-8FB7-3E7D9A024BF7}"/>
                  </a:ext>
                </a:extLst>
              </p:cNvPr>
              <p:cNvSpPr txBox="1">
                <a:spLocks noRot="1" noChangeAspect="1" noMove="1" noResize="1" noEditPoints="1" noAdjustHandles="1" noChangeArrowheads="1" noChangeShapeType="1" noTextEdit="1"/>
              </p:cNvSpPr>
              <p:nvPr/>
            </p:nvSpPr>
            <p:spPr>
              <a:xfrm>
                <a:off x="710021" y="1369607"/>
                <a:ext cx="10771958" cy="2988382"/>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4228887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3790-850C-4D93-BABE-1C630D9E50D6}"/>
              </a:ext>
            </a:extLst>
          </p:cNvPr>
          <p:cNvSpPr>
            <a:spLocks noGrp="1"/>
          </p:cNvSpPr>
          <p:nvPr>
            <p:ph type="title"/>
          </p:nvPr>
        </p:nvSpPr>
        <p:spPr>
          <a:xfrm>
            <a:off x="4791891" y="352062"/>
            <a:ext cx="2453640" cy="1325563"/>
          </a:xfrm>
        </p:spPr>
        <p:txBody>
          <a:bodyPr/>
          <a:lstStyle/>
          <a:p>
            <a:r>
              <a:rPr lang="en-US" dirty="0">
                <a:solidFill>
                  <a:srgbClr val="FF0000"/>
                </a:solidFill>
              </a:rPr>
              <a:t>MỤC LỤC</a:t>
            </a:r>
          </a:p>
        </p:txBody>
      </p:sp>
      <p:sp>
        <p:nvSpPr>
          <p:cNvPr id="4" name="TextBox 3">
            <a:extLst>
              <a:ext uri="{FF2B5EF4-FFF2-40B4-BE49-F238E27FC236}">
                <a16:creationId xmlns:a16="http://schemas.microsoft.com/office/drawing/2014/main" id="{2920298E-79DD-4929-9E43-0A22006A47B2}"/>
              </a:ext>
            </a:extLst>
          </p:cNvPr>
          <p:cNvSpPr txBox="1"/>
          <p:nvPr/>
        </p:nvSpPr>
        <p:spPr>
          <a:xfrm>
            <a:off x="2680063" y="1813173"/>
            <a:ext cx="8216537" cy="2677656"/>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sz="2800" dirty="0" err="1">
                <a:latin typeface="Arial" panose="020B0604020202020204" pitchFamily="34" charset="0"/>
                <a:cs typeface="Arial" panose="020B0604020202020204" pitchFamily="34" charset="0"/>
              </a:rPr>
              <a:t>Giới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thiệu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Động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lực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nghiên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cứu</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err="1">
                <a:latin typeface="Arial" panose="020B0604020202020204" pitchFamily="34" charset="0"/>
                <a:cs typeface="Arial" panose="020B0604020202020204" pitchFamily="34" charset="0"/>
              </a:rPr>
              <a:t>Phát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biểu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toán</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err="1">
                <a:latin typeface="Arial" panose="020B0604020202020204" pitchFamily="34" charset="0"/>
                <a:cs typeface="Arial" panose="020B0604020202020204" pitchFamily="34" charset="0"/>
              </a:rPr>
              <a:t>Cài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đặt</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err="1">
                <a:latin typeface="Arial" panose="020B0604020202020204" pitchFamily="34" charset="0"/>
                <a:cs typeface="Arial" panose="020B0604020202020204" pitchFamily="34" charset="0"/>
              </a:rPr>
              <a:t>Kết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luận</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err="1">
                <a:latin typeface="Arial" panose="020B0604020202020204" pitchFamily="34" charset="0"/>
                <a:cs typeface="Arial" panose="020B0604020202020204" pitchFamily="34" charset="0"/>
              </a:rPr>
              <a:t>Tài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liệu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tham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khảo</a:t>
            </a:r>
            <a:endParaRPr lang="en-US" sz="28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3825125-100E-4453-B3C2-8CEFB89A7492}"/>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592187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30</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Ước</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lượng</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triển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vọng</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cực</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đại</a:t>
            </a:r>
            <a:r>
              <a:rPr lang="en-US" sz="2800" dirty="0">
                <a:solidFill>
                  <a:schemeClr val="accent1"/>
                </a:solidFill>
                <a:latin typeface="Arial" panose="020B0604020202020204" pitchFamily="34" charset="0"/>
                <a:cs typeface="Arial" panose="020B0604020202020204" pitchFamily="34" charset="0"/>
              </a:rPr>
              <a:t> (Maximum Likelihood)</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6873AFE-B1D2-4B4A-8FB7-3E7D9A024BF7}"/>
                  </a:ext>
                </a:extLst>
              </p:cNvPr>
              <p:cNvSpPr txBox="1"/>
              <p:nvPr/>
            </p:nvSpPr>
            <p:spPr>
              <a:xfrm>
                <a:off x="827587" y="1316231"/>
                <a:ext cx="10771958" cy="3679662"/>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t>2. Cho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𝜓</m:t>
                        </m:r>
                      </m:e>
                    </m:acc>
                  </m:oMath>
                </a14:m>
                <a:r>
                  <a:rPr lang="en-US" sz="2400" dirty="0"/>
                  <a:t>, </a:t>
                </a:r>
                <a:r>
                  <a:rPr lang="en-US" sz="2400" dirty="0" err="1"/>
                  <a:t>tính</a:t>
                </a:r>
                <a:r>
                  <a:rPr lang="en-US" sz="2400" dirty="0"/>
                  <a:t> </a:t>
                </a:r>
                <a14:m>
                  <m:oMath xmlns:m="http://schemas.openxmlformats.org/officeDocument/2006/math">
                    <m:r>
                      <a:rPr lang="en-US" sz="2400" i="1">
                        <a:latin typeface="Cambria Math" panose="02040503050406030204" pitchFamily="18" charset="0"/>
                      </a:rPr>
                      <m:t>𝑚</m:t>
                    </m:r>
                  </m:oMath>
                </a14:m>
                <a:r>
                  <a:rPr lang="en-US" sz="2400" dirty="0"/>
                  <a:t> </a:t>
                </a:r>
                <a:r>
                  <a:rPr lang="en-US" sz="2400" dirty="0" err="1"/>
                  <a:t>trị</a:t>
                </a:r>
                <a:r>
                  <a:rPr lang="en-US" sz="2400" dirty="0"/>
                  <a:t> </a:t>
                </a:r>
                <a:r>
                  <a:rPr lang="en-US" sz="2400" dirty="0" err="1"/>
                  <a:t>riêng</a:t>
                </a:r>
                <a:r>
                  <a:rPr lang="en-US" sz="2400" dirty="0"/>
                  <a:t> </a:t>
                </a:r>
                <a:r>
                  <a:rPr lang="en-US" sz="2400" dirty="0" err="1"/>
                  <a:t>đầu</a:t>
                </a:r>
                <a:r>
                  <a:rPr lang="en-US" sz="2400" dirty="0"/>
                  <a:t> </a:t>
                </a:r>
                <a:r>
                  <a:rPr lang="en-US" sz="2400" dirty="0" err="1"/>
                  <a:t>tiên</a:t>
                </a:r>
                <a:r>
                  <a:rPr lang="en-US" sz="2400" dirty="0"/>
                  <a:t>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𝜆</m:t>
                            </m:r>
                          </m:e>
                        </m:acc>
                      </m:e>
                      <m:sub>
                        <m:r>
                          <a:rPr lang="en-US" sz="2400" i="1">
                            <a:latin typeface="Cambria Math" panose="02040503050406030204" pitchFamily="18" charset="0"/>
                          </a:rPr>
                          <m:t>1</m:t>
                        </m:r>
                      </m:sub>
                    </m:sSub>
                    <m:r>
                      <a:rPr lang="en-US" sz="2400" i="1">
                        <a:latin typeface="Cambria Math" panose="02040503050406030204" pitchFamily="18" charset="0"/>
                      </a:rPr>
                      <m:t>&gt;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𝜆</m:t>
                            </m:r>
                          </m:e>
                        </m:acc>
                      </m:e>
                      <m:sub>
                        <m:r>
                          <a:rPr lang="en-US" sz="2400" i="1">
                            <a:latin typeface="Cambria Math" panose="02040503050406030204" pitchFamily="18" charset="0"/>
                          </a:rPr>
                          <m:t>2</m:t>
                        </m:r>
                      </m:sub>
                    </m:sSub>
                    <m:r>
                      <a:rPr lang="en-US" sz="2400" i="1">
                        <a:latin typeface="Cambria Math" panose="02040503050406030204" pitchFamily="18" charset="0"/>
                      </a:rPr>
                      <m:t>&gt;…&gt;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𝜆</m:t>
                            </m:r>
                          </m:e>
                        </m:acc>
                      </m:e>
                      <m:sub>
                        <m:r>
                          <a:rPr lang="en-US" sz="2400" i="1">
                            <a:latin typeface="Cambria Math" panose="02040503050406030204" pitchFamily="18" charset="0"/>
                          </a:rPr>
                          <m:t>𝑚</m:t>
                        </m:r>
                      </m:sub>
                    </m:sSub>
                    <m:r>
                      <a:rPr lang="en-US" sz="2400" i="1">
                        <a:latin typeface="Cambria Math" panose="02040503050406030204" pitchFamily="18" charset="0"/>
                      </a:rPr>
                      <m:t>&gt;1</m:t>
                    </m:r>
                  </m:oMath>
                </a14:m>
                <a:r>
                  <a:rPr lang="en-US" sz="2400" dirty="0"/>
                  <a:t> </a:t>
                </a:r>
                <a:r>
                  <a:rPr lang="en-US" sz="2400" dirty="0" err="1"/>
                  <a:t>và</a:t>
                </a:r>
                <a:r>
                  <a:rPr lang="en-US" sz="2400" dirty="0"/>
                  <a:t> </a:t>
                </a:r>
                <a:r>
                  <a:rPr lang="en-US" sz="2400" dirty="0" err="1"/>
                  <a:t>các</a:t>
                </a:r>
                <a:r>
                  <a:rPr lang="en-US" sz="2400" dirty="0"/>
                  <a:t> vector </a:t>
                </a:r>
                <a:r>
                  <a:rPr lang="en-US" sz="2400" dirty="0" err="1"/>
                  <a:t>riêng</a:t>
                </a:r>
                <a:r>
                  <a:rPr lang="en-US" sz="2400" dirty="0"/>
                  <a:t>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b="1" i="1">
                                <a:latin typeface="Cambria Math" panose="02040503050406030204" pitchFamily="18" charset="0"/>
                              </a:rPr>
                              <m:t>𝒆</m:t>
                            </m:r>
                          </m:e>
                        </m:acc>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b="1" i="1">
                                <a:latin typeface="Cambria Math" panose="02040503050406030204" pitchFamily="18" charset="0"/>
                              </a:rPr>
                              <m:t>𝒆</m:t>
                            </m:r>
                          </m:e>
                        </m:acc>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b="1" i="1">
                                <a:latin typeface="Cambria Math" panose="02040503050406030204" pitchFamily="18" charset="0"/>
                              </a:rPr>
                              <m:t>𝒆</m:t>
                            </m:r>
                          </m:e>
                        </m:acc>
                      </m:e>
                      <m:sub>
                        <m:r>
                          <a:rPr lang="en-US" sz="2400" i="1">
                            <a:latin typeface="Cambria Math" panose="02040503050406030204" pitchFamily="18" charset="0"/>
                          </a:rPr>
                          <m:t>𝑚</m:t>
                        </m:r>
                      </m:sub>
                    </m:sSub>
                  </m:oMath>
                </a14:m>
                <a:r>
                  <a:rPr lang="en-US" sz="2400" dirty="0"/>
                  <a:t> </a:t>
                </a:r>
                <a:r>
                  <a:rPr lang="en-US" sz="2400" dirty="0" err="1"/>
                  <a:t>của</a:t>
                </a:r>
                <a:r>
                  <a:rPr lang="en-US" sz="2400" dirty="0"/>
                  <a:t> ma </a:t>
                </a:r>
                <a:r>
                  <a:rPr lang="en-US" sz="2400" dirty="0" err="1"/>
                  <a:t>trận</a:t>
                </a:r>
                <a:endParaRPr lang="vi-VN" sz="2400" dirty="0"/>
              </a:p>
              <a:p>
                <a:pPr/>
                <a14:m>
                  <m:oMathPara xmlns:m="http://schemas.openxmlformats.org/officeDocument/2006/math">
                    <m:oMathParaPr>
                      <m:jc m:val="centerGroup"/>
                    </m:oMathParaPr>
                    <m:oMath xmlns:m="http://schemas.openxmlformats.org/officeDocument/2006/math">
                      <m:sSup>
                        <m:sSupPr>
                          <m:ctrlPr>
                            <a:rPr lang="en-US" sz="2400" i="1" smtClean="0">
                              <a:effectLst/>
                              <a:latin typeface="Cambria Math" panose="02040503050406030204" pitchFamily="18" charset="0"/>
                              <a:ea typeface="Yu Mincho" panose="020B0400000000000000" pitchFamily="18" charset="-128"/>
                              <a:cs typeface="Times New Roman" panose="02020603050405020304" pitchFamily="18" charset="0"/>
                            </a:rPr>
                          </m:ctrlPr>
                        </m:sSup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𝑺</m:t>
                          </m:r>
                        </m:e>
                        <m:sup>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up>
                      </m:sSup>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Sup>
                        <m:sSup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pPr>
                        <m:e>
                          <m:acc>
                            <m:accPr>
                              <m:chr m:val="̂"/>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𝝍</m:t>
                              </m:r>
                            </m:e>
                          </m:acc>
                        </m:e>
                        <m:sup>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f>
                            <m:f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fPr>
                            <m:num>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num>
                            <m:den>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den>
                          </m:f>
                        </m:sup>
                      </m:sSup>
                      <m:sSub>
                        <m:sSub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𝑺</m:t>
                          </m:r>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𝑛</m:t>
                          </m:r>
                        </m:sub>
                      </m:sSub>
                      <m:sSup>
                        <m:sSup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pPr>
                        <m:e>
                          <m:acc>
                            <m:accPr>
                              <m:chr m:val="̂"/>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𝝍</m:t>
                              </m:r>
                            </m:e>
                          </m:acc>
                        </m:e>
                        <m:sup>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f>
                            <m:f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fPr>
                            <m:num>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num>
                            <m:den>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den>
                          </m:f>
                        </m:sup>
                      </m:sSup>
                    </m:oMath>
                  </m:oMathPara>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Yu Mincho" panose="020B0400000000000000" pitchFamily="18" charset="-128"/>
                  </a:rPr>
                  <a:t>Cho </a:t>
                </a:r>
                <a14:m>
                  <m:oMath xmlns:m="http://schemas.openxmlformats.org/officeDocument/2006/math">
                    <m:acc>
                      <m:accPr>
                        <m:chr m:val="̂"/>
                        <m:ctrlPr>
                          <a:rPr lang="en-US" sz="2400" i="1">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𝑬</m:t>
                        </m:r>
                      </m:e>
                    </m:acc>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d>
                      <m:dPr>
                        <m:begChr m:val="["/>
                        <m:endChr m:val="]"/>
                        <m:ctrlPr>
                          <a:rPr lang="en-US" sz="2400" i="1">
                            <a:effectLst/>
                            <a:latin typeface="Cambria Math" panose="02040503050406030204" pitchFamily="18" charset="0"/>
                            <a:ea typeface="Yu Mincho" panose="020B0400000000000000" pitchFamily="18" charset="-128"/>
                          </a:rPr>
                        </m:ctrlPr>
                      </m:dPr>
                      <m:e>
                        <m:sSub>
                          <m:sSubPr>
                            <m:ctrlPr>
                              <a:rPr lang="en-US" sz="2400" i="1">
                                <a:effectLst/>
                                <a:latin typeface="Cambria Math" panose="02040503050406030204" pitchFamily="18" charset="0"/>
                                <a:ea typeface="Yu Mincho" panose="020B0400000000000000" pitchFamily="18" charset="-128"/>
                              </a:rPr>
                            </m:ctrlPr>
                          </m:sSubPr>
                          <m:e>
                            <m:acc>
                              <m:accPr>
                                <m:chr m:val="̂"/>
                                <m:ctrlPr>
                                  <a:rPr lang="en-US" sz="2400" i="1">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2400" i="1">
                                <a:effectLst/>
                                <a:latin typeface="Cambria Math" panose="02040503050406030204" pitchFamily="18" charset="0"/>
                                <a:ea typeface="Yu Mincho" panose="020B0400000000000000" pitchFamily="18" charset="-128"/>
                              </a:rPr>
                            </m:ctrlPr>
                          </m:sSubPr>
                          <m:e>
                            <m:acc>
                              <m:accPr>
                                <m:chr m:val="̂"/>
                                <m:ctrlPr>
                                  <a:rPr lang="en-US" sz="2400" i="1">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2400" i="1">
                                <a:effectLst/>
                                <a:latin typeface="Cambria Math" panose="02040503050406030204" pitchFamily="18" charset="0"/>
                                <a:ea typeface="Yu Mincho" panose="020B0400000000000000" pitchFamily="18" charset="-128"/>
                              </a:rPr>
                            </m:ctrlPr>
                          </m:sSubPr>
                          <m:e>
                            <m:acc>
                              <m:accPr>
                                <m:chr m:val="̂"/>
                                <m:ctrlPr>
                                  <a:rPr lang="en-US" sz="2400" i="1">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𝑚</m:t>
                            </m:r>
                          </m:sub>
                        </m:sSub>
                      </m:e>
                    </m:d>
                  </m:oMath>
                </a14:m>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là</a:t>
                </a:r>
                <a:r>
                  <a:rPr lang="en-US" sz="2400" dirty="0">
                    <a:effectLst/>
                    <a:latin typeface="Times New Roman" panose="02020603050405020304" pitchFamily="18" charset="0"/>
                    <a:ea typeface="Yu Mincho" panose="020B0400000000000000" pitchFamily="18" charset="-128"/>
                  </a:rPr>
                  <a:t> ma </a:t>
                </a:r>
                <a:r>
                  <a:rPr lang="en-US" sz="2400" dirty="0" err="1">
                    <a:effectLst/>
                    <a:latin typeface="Times New Roman" panose="02020603050405020304" pitchFamily="18" charset="0"/>
                    <a:ea typeface="Yu Mincho" panose="020B0400000000000000" pitchFamily="18" charset="-128"/>
                  </a:rPr>
                  <a:t>trận</a:t>
                </a:r>
                <a:r>
                  <a:rPr lang="en-US" sz="2400" dirty="0">
                    <a:effectLst/>
                    <a:latin typeface="Times New Roman" panose="02020603050405020304" pitchFamily="18" charset="0"/>
                    <a:ea typeface="Yu Mincho" panose="020B0400000000000000" pitchFamily="18" charset="-128"/>
                  </a:rPr>
                  <a:t> </a:t>
                </a:r>
                <a14:m>
                  <m:oMath xmlns:m="http://schemas.openxmlformats.org/officeDocument/2006/math">
                    <m:r>
                      <a:rPr lang="en-US" sz="2400" i="1">
                        <a:effectLst/>
                        <a:latin typeface="Cambria Math" panose="02040503050406030204" pitchFamily="18" charset="0"/>
                        <a:ea typeface="Yu Mincho" panose="020B0400000000000000" pitchFamily="18" charset="-128"/>
                        <a:cs typeface="Times New Roman" panose="02020603050405020304" pitchFamily="18" charset="0"/>
                      </a:rPr>
                      <m:t>𝑝</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𝑚</m:t>
                    </m:r>
                  </m:oMath>
                </a14:m>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của</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các</a:t>
                </a:r>
                <a:r>
                  <a:rPr lang="en-US" sz="2400" dirty="0">
                    <a:effectLst/>
                    <a:latin typeface="Times New Roman" panose="02020603050405020304" pitchFamily="18" charset="0"/>
                    <a:ea typeface="Yu Mincho" panose="020B0400000000000000" pitchFamily="18" charset="-128"/>
                  </a:rPr>
                  <a:t> vector </a:t>
                </a:r>
                <a:r>
                  <a:rPr lang="en-US" sz="2400" dirty="0" err="1">
                    <a:effectLst/>
                    <a:latin typeface="Times New Roman" panose="02020603050405020304" pitchFamily="18" charset="0"/>
                    <a:ea typeface="Yu Mincho" panose="020B0400000000000000" pitchFamily="18" charset="-128"/>
                  </a:rPr>
                  <a:t>riêng</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chuẩn</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hoá</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và</a:t>
                </a:r>
                <a:r>
                  <a:rPr lang="en-US" sz="2400" dirty="0">
                    <a:effectLst/>
                    <a:latin typeface="Times New Roman" panose="02020603050405020304" pitchFamily="18" charset="0"/>
                    <a:ea typeface="Yu Mincho" panose="020B0400000000000000" pitchFamily="18" charset="-128"/>
                  </a:rPr>
                  <a:t> </a:t>
                </a:r>
                <a14:m>
                  <m:oMath xmlns:m="http://schemas.openxmlformats.org/officeDocument/2006/math">
                    <m:acc>
                      <m:accPr>
                        <m:chr m:val="̂"/>
                        <m:ctrlPr>
                          <a:rPr lang="en-US" sz="2400" i="1">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𝜦</m:t>
                        </m:r>
                      </m:e>
                    </m:acc>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𝑑𝑖𝑎𝑔</m:t>
                    </m:r>
                    <m:d>
                      <m:dPr>
                        <m:begChr m:val="["/>
                        <m:endChr m:val="]"/>
                        <m:ctrlPr>
                          <a:rPr lang="en-US" sz="2400" i="1">
                            <a:effectLst/>
                            <a:latin typeface="Cambria Math" panose="02040503050406030204" pitchFamily="18" charset="0"/>
                            <a:ea typeface="Yu Mincho" panose="020B0400000000000000" pitchFamily="18" charset="-128"/>
                          </a:rPr>
                        </m:ctrlPr>
                      </m:dPr>
                      <m:e>
                        <m:sSub>
                          <m:sSubPr>
                            <m:ctrlPr>
                              <a:rPr lang="en-US" sz="2400" i="1">
                                <a:effectLst/>
                                <a:latin typeface="Cambria Math" panose="02040503050406030204" pitchFamily="18" charset="0"/>
                                <a:ea typeface="Yu Mincho" panose="020B0400000000000000" pitchFamily="18" charset="-128"/>
                              </a:rPr>
                            </m:ctrlPr>
                          </m:sSubPr>
                          <m:e>
                            <m:acc>
                              <m:accPr>
                                <m:chr m:val="̂"/>
                                <m:ctrlPr>
                                  <a:rPr lang="en-US" sz="2400" i="1">
                                    <a:effectLst/>
                                    <a:latin typeface="Cambria Math" panose="02040503050406030204" pitchFamily="18" charset="0"/>
                                    <a:ea typeface="Yu Mincho" panose="020B0400000000000000" pitchFamily="18" charset="-128"/>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2400" i="1">
                                <a:effectLst/>
                                <a:latin typeface="Cambria Math" panose="02040503050406030204" pitchFamily="18" charset="0"/>
                                <a:ea typeface="Yu Mincho" panose="020B0400000000000000" pitchFamily="18" charset="-128"/>
                              </a:rPr>
                            </m:ctrlPr>
                          </m:sSubPr>
                          <m:e>
                            <m:acc>
                              <m:accPr>
                                <m:chr m:val="̂"/>
                                <m:ctrlPr>
                                  <a:rPr lang="en-US" sz="2400" i="1">
                                    <a:effectLst/>
                                    <a:latin typeface="Cambria Math" panose="02040503050406030204" pitchFamily="18" charset="0"/>
                                    <a:ea typeface="Yu Mincho" panose="020B0400000000000000" pitchFamily="18" charset="-128"/>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sub>
                        </m:sSub>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Sub>
                          <m:sSubPr>
                            <m:ctrlPr>
                              <a:rPr lang="en-US" sz="2400" i="1">
                                <a:effectLst/>
                                <a:latin typeface="Cambria Math" panose="02040503050406030204" pitchFamily="18" charset="0"/>
                                <a:ea typeface="Yu Mincho" panose="020B0400000000000000" pitchFamily="18" charset="-128"/>
                              </a:rPr>
                            </m:ctrlPr>
                          </m:sSubPr>
                          <m:e>
                            <m:acc>
                              <m:accPr>
                                <m:chr m:val="̂"/>
                                <m:ctrlPr>
                                  <a:rPr lang="en-US" sz="2400" i="1">
                                    <a:effectLst/>
                                    <a:latin typeface="Cambria Math" panose="02040503050406030204" pitchFamily="18" charset="0"/>
                                    <a:ea typeface="Yu Mincho" panose="020B0400000000000000" pitchFamily="18" charset="-128"/>
                                  </a:rPr>
                                </m:ctrlPr>
                              </m:accPr>
                              <m:e>
                                <m:r>
                                  <a:rPr lang="en-US" sz="2400" i="1">
                                    <a:effectLst/>
                                    <a:latin typeface="Cambria Math" panose="02040503050406030204" pitchFamily="18" charset="0"/>
                                    <a:ea typeface="Yu Mincho" panose="020B0400000000000000" pitchFamily="18" charset="-128"/>
                                    <a:cs typeface="Times New Roman" panose="02020603050405020304" pitchFamily="18" charset="0"/>
                                  </a:rPr>
                                  <m:t>𝜆</m:t>
                                </m:r>
                              </m:e>
                            </m:acc>
                          </m:e>
                          <m:sub>
                            <m:r>
                              <a:rPr lang="en-US" sz="2400" i="1">
                                <a:effectLst/>
                                <a:latin typeface="Cambria Math" panose="02040503050406030204" pitchFamily="18" charset="0"/>
                                <a:ea typeface="Yu Mincho" panose="020B0400000000000000" pitchFamily="18" charset="-128"/>
                                <a:cs typeface="Times New Roman" panose="02020603050405020304" pitchFamily="18" charset="0"/>
                              </a:rPr>
                              <m:t>𝑚</m:t>
                            </m:r>
                          </m:sub>
                        </m:sSub>
                      </m:e>
                    </m:d>
                  </m:oMath>
                </a14:m>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là</a:t>
                </a:r>
                <a:r>
                  <a:rPr lang="en-US" sz="2400" dirty="0">
                    <a:effectLst/>
                    <a:latin typeface="Times New Roman" panose="02020603050405020304" pitchFamily="18" charset="0"/>
                    <a:ea typeface="Yu Mincho" panose="020B0400000000000000" pitchFamily="18" charset="-128"/>
                  </a:rPr>
                  <a:t> ma </a:t>
                </a:r>
                <a:r>
                  <a:rPr lang="en-US" sz="2400" dirty="0" err="1">
                    <a:effectLst/>
                    <a:latin typeface="Times New Roman" panose="02020603050405020304" pitchFamily="18" charset="0"/>
                    <a:ea typeface="Yu Mincho" panose="020B0400000000000000" pitchFamily="18" charset="-128"/>
                  </a:rPr>
                  <a:t>trận</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đường</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chéo</a:t>
                </a:r>
                <a:r>
                  <a:rPr lang="en-US" sz="2400" dirty="0">
                    <a:effectLst/>
                    <a:latin typeface="Times New Roman" panose="02020603050405020304" pitchFamily="18" charset="0"/>
                    <a:ea typeface="Yu Mincho" panose="020B0400000000000000" pitchFamily="18" charset="-128"/>
                  </a:rPr>
                  <a:t> </a:t>
                </a:r>
                <a14:m>
                  <m:oMath xmlns:m="http://schemas.openxmlformats.org/officeDocument/2006/math">
                    <m:r>
                      <a:rPr lang="en-US" sz="2400" i="1">
                        <a:effectLst/>
                        <a:latin typeface="Cambria Math" panose="02040503050406030204" pitchFamily="18" charset="0"/>
                        <a:ea typeface="Yu Mincho" panose="020B0400000000000000" pitchFamily="18" charset="-128"/>
                        <a:cs typeface="Times New Roman" panose="02020603050405020304" pitchFamily="18" charset="0"/>
                      </a:rPr>
                      <m:t>𝑚</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𝑚</m:t>
                    </m:r>
                  </m:oMath>
                </a14:m>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của</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các</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trị</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riêng</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Đồng</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thời</a:t>
                </a:r>
                <a:r>
                  <a:rPr lang="en-US" sz="2400" dirty="0">
                    <a:effectLst/>
                    <a:latin typeface="Times New Roman" panose="02020603050405020304" pitchFamily="18" charset="0"/>
                    <a:ea typeface="Yu Mincho" panose="020B0400000000000000" pitchFamily="18" charset="-128"/>
                  </a:rPr>
                  <a:t> ta </a:t>
                </a:r>
                <a:r>
                  <a:rPr lang="en-US" sz="2400" dirty="0" err="1">
                    <a:effectLst/>
                    <a:latin typeface="Times New Roman" panose="02020603050405020304" pitchFamily="18" charset="0"/>
                    <a:ea typeface="Yu Mincho" panose="020B0400000000000000" pitchFamily="18" charset="-128"/>
                  </a:rPr>
                  <a:t>có</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được</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kết</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quả</a:t>
                </a:r>
                <a:r>
                  <a:rPr lang="en-US" sz="2400" dirty="0">
                    <a:effectLst/>
                    <a:latin typeface="Times New Roman" panose="02020603050405020304" pitchFamily="18" charset="0"/>
                    <a:ea typeface="Yu Mincho" panose="020B0400000000000000" pitchFamily="18" charset="-128"/>
                  </a:rPr>
                  <a:t> </a:t>
                </a:r>
                <a14:m>
                  <m:oMath xmlns:m="http://schemas.openxmlformats.org/officeDocument/2006/math">
                    <m:acc>
                      <m:accPr>
                        <m:chr m:val="̂"/>
                        <m:ctrlPr>
                          <a:rPr lang="en-US" sz="2400" i="1">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𝜦</m:t>
                        </m:r>
                      </m:e>
                    </m:acc>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𝑰</m:t>
                    </m:r>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acc>
                      <m:accPr>
                        <m:chr m:val="̂"/>
                        <m:ctrlPr>
                          <a:rPr lang="en-US" sz="2400" i="1">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m:t>
                        </m:r>
                      </m:e>
                    </m:acc>
                  </m:oMath>
                </a14:m>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và</a:t>
                </a:r>
                <a:r>
                  <a:rPr lang="en-US" sz="2400" dirty="0">
                    <a:effectLst/>
                    <a:latin typeface="Times New Roman" panose="02020603050405020304" pitchFamily="18" charset="0"/>
                    <a:ea typeface="Yu Mincho" panose="020B0400000000000000" pitchFamily="18" charset="-128"/>
                  </a:rPr>
                  <a:t> </a:t>
                </a:r>
                <a14:m>
                  <m:oMath xmlns:m="http://schemas.openxmlformats.org/officeDocument/2006/math">
                    <m:acc>
                      <m:accPr>
                        <m:chr m:val="̂"/>
                        <m:ctrlPr>
                          <a:rPr lang="en-US" sz="2400" i="1">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𝑬</m:t>
                        </m:r>
                      </m:e>
                    </m:acc>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Sup>
                      <m:sSupPr>
                        <m:ctrlPr>
                          <a:rPr lang="en-US" sz="2400" i="1">
                            <a:effectLst/>
                            <a:latin typeface="Cambria Math" panose="02040503050406030204" pitchFamily="18" charset="0"/>
                            <a:ea typeface="Yu Mincho" panose="020B0400000000000000" pitchFamily="18" charset="-128"/>
                          </a:rPr>
                        </m:ctrlPr>
                      </m:sSupPr>
                      <m:e>
                        <m:acc>
                          <m:accPr>
                            <m:chr m:val="̂"/>
                            <m:ctrlPr>
                              <a:rPr lang="en-US" sz="2400" b="1" i="1">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𝝍</m:t>
                            </m:r>
                          </m:e>
                        </m:acc>
                      </m:e>
                      <m:sup>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f>
                          <m:fPr>
                            <m:ctrlPr>
                              <a:rPr lang="en-US" sz="2400" i="1">
                                <a:effectLst/>
                                <a:latin typeface="Cambria Math" panose="02040503050406030204" pitchFamily="18" charset="0"/>
                                <a:ea typeface="Yu Mincho" panose="020B0400000000000000" pitchFamily="18" charset="-128"/>
                              </a:rPr>
                            </m:ctrlPr>
                          </m:fPr>
                          <m:num>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num>
                          <m:den>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den>
                        </m:f>
                      </m:sup>
                    </m:sSup>
                    <m:acc>
                      <m:accPr>
                        <m:chr m:val="̂"/>
                        <m:ctrlPr>
                          <a:rPr lang="en-US" sz="2400" i="1">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𝑳</m:t>
                        </m:r>
                      </m:e>
                    </m:acc>
                    <m:sSup>
                      <m:sSupPr>
                        <m:ctrlPr>
                          <a:rPr lang="en-US" sz="2400" i="1">
                            <a:effectLst/>
                            <a:latin typeface="Cambria Math" panose="02040503050406030204" pitchFamily="18" charset="0"/>
                            <a:ea typeface="Yu Mincho" panose="020B0400000000000000" pitchFamily="18" charset="-128"/>
                          </a:rPr>
                        </m:ctrlPr>
                      </m:sSupPr>
                      <m:e>
                        <m:acc>
                          <m:accPr>
                            <m:chr m:val="̂"/>
                            <m:ctrlPr>
                              <a:rPr lang="en-US" sz="2400" i="1">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m:t>
                            </m:r>
                          </m:e>
                        </m:acc>
                      </m:e>
                      <m:sup>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f>
                          <m:fPr>
                            <m:ctrlPr>
                              <a:rPr lang="en-US" sz="2400" i="1">
                                <a:effectLst/>
                                <a:latin typeface="Cambria Math" panose="02040503050406030204" pitchFamily="18" charset="0"/>
                                <a:ea typeface="Yu Mincho" panose="020B0400000000000000" pitchFamily="18" charset="-128"/>
                              </a:rPr>
                            </m:ctrlPr>
                          </m:fPr>
                          <m:num>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num>
                          <m:den>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den>
                        </m:f>
                      </m:sup>
                    </m:sSup>
                    <m:r>
                      <a:rPr lang="en-US" sz="2400" i="1">
                        <a:effectLst/>
                        <a:latin typeface="Cambria Math" panose="02040503050406030204" pitchFamily="18" charset="0"/>
                        <a:ea typeface="Yu Mincho" panose="020B0400000000000000" pitchFamily="18" charset="-128"/>
                        <a:cs typeface="Times New Roman" panose="02020603050405020304" pitchFamily="18" charset="0"/>
                      </a:rPr>
                      <m:t> </m:t>
                    </m:r>
                  </m:oMath>
                </a14:m>
                <a:r>
                  <a:rPr lang="en-US" sz="2400" dirty="0">
                    <a:effectLst/>
                    <a:latin typeface="Times New Roman" panose="02020603050405020304" pitchFamily="18" charset="0"/>
                    <a:ea typeface="Yu Mincho" panose="020B0400000000000000" pitchFamily="18" charset="-128"/>
                  </a:rPr>
                  <a:t>(</a:t>
                </a:r>
                <a:r>
                  <a:rPr lang="en-US" sz="2400" dirty="0" err="1">
                    <a:effectLst/>
                    <a:latin typeface="Times New Roman" panose="02020603050405020304" pitchFamily="18" charset="0"/>
                    <a:ea typeface="Yu Mincho" panose="020B0400000000000000" pitchFamily="18" charset="-128"/>
                  </a:rPr>
                  <a:t>chứng</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minh</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trong</a:t>
                </a:r>
                <a:r>
                  <a:rPr lang="en-US" sz="2400" dirty="0">
                    <a:effectLst/>
                    <a:latin typeface="Times New Roman" panose="02020603050405020304" pitchFamily="18" charset="0"/>
                    <a:ea typeface="Yu Mincho" panose="020B0400000000000000" pitchFamily="18" charset="-128"/>
                  </a:rPr>
                  <a:t> [1] </a:t>
                </a:r>
                <a:r>
                  <a:rPr lang="en-US" sz="2400" dirty="0" err="1">
                    <a:effectLst/>
                    <a:latin typeface="Times New Roman" panose="02020603050405020304" pitchFamily="18" charset="0"/>
                    <a:ea typeface="Yu Mincho" panose="020B0400000000000000" pitchFamily="18" charset="-128"/>
                  </a:rPr>
                  <a:t>phụ</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lục</a:t>
                </a:r>
                <a:r>
                  <a:rPr lang="en-US" sz="2400" dirty="0">
                    <a:effectLst/>
                    <a:latin typeface="Times New Roman" panose="02020603050405020304" pitchFamily="18" charset="0"/>
                    <a:ea typeface="Yu Mincho" panose="020B0400000000000000" pitchFamily="18" charset="-128"/>
                  </a:rPr>
                  <a:t> 9A). Ta </a:t>
                </a:r>
                <a:r>
                  <a:rPr lang="en-US" sz="2400" dirty="0" err="1">
                    <a:effectLst/>
                    <a:latin typeface="Times New Roman" panose="02020603050405020304" pitchFamily="18" charset="0"/>
                    <a:ea typeface="Yu Mincho" panose="020B0400000000000000" pitchFamily="18" charset="-128"/>
                  </a:rPr>
                  <a:t>có</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ước</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lượng</a:t>
                </a:r>
                <a:r>
                  <a:rPr lang="en-US" sz="2400" dirty="0">
                    <a:effectLst/>
                    <a:latin typeface="Times New Roman" panose="02020603050405020304" pitchFamily="18" charset="0"/>
                    <a:ea typeface="Yu Mincho" panose="020B0400000000000000" pitchFamily="18" charset="-128"/>
                  </a:rPr>
                  <a:t>:</a:t>
                </a:r>
                <a:endParaRPr lang="vi-VN" sz="2400" dirty="0">
                  <a:effectLst/>
                  <a:latin typeface="Times New Roman" panose="02020603050405020304" pitchFamily="18" charset="0"/>
                  <a:ea typeface="Yu Mincho" panose="020B0400000000000000" pitchFamily="18" charset="-128"/>
                </a:endParaRPr>
              </a:p>
              <a:p>
                <a:pPr/>
                <a14:m>
                  <m:oMathPara xmlns:m="http://schemas.openxmlformats.org/officeDocument/2006/math">
                    <m:oMathParaPr>
                      <m:jc m:val="centerGroup"/>
                    </m:oMathParaPr>
                    <m:oMath xmlns:m="http://schemas.openxmlformats.org/officeDocument/2006/math">
                      <m:acc>
                        <m:accPr>
                          <m:chr m:val="̂"/>
                          <m:ctrlPr>
                            <a:rPr lang="en-US" sz="2400" i="1" smtClean="0">
                              <a:effectLst/>
                              <a:latin typeface="Cambria Math" panose="02040503050406030204" pitchFamily="18" charset="0"/>
                              <a:ea typeface="Yu Mincho" panose="020B0400000000000000" pitchFamily="18" charset="-128"/>
                              <a:cs typeface="Times New Roman" panose="02020603050405020304" pitchFamily="18" charset="0"/>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𝑳</m:t>
                          </m:r>
                        </m:e>
                      </m:acc>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Sup>
                        <m:sSup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pPr>
                        <m:e>
                          <m:acc>
                            <m:accPr>
                              <m:chr m:val="̂"/>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𝝍</m:t>
                              </m:r>
                            </m:e>
                          </m:acc>
                        </m:e>
                        <m:sup>
                          <m:f>
                            <m:f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fPr>
                            <m:num>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num>
                            <m:den>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den>
                          </m:f>
                        </m:sup>
                      </m:sSup>
                      <m:acc>
                        <m:accPr>
                          <m:chr m:val="̂"/>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𝑬</m:t>
                          </m:r>
                        </m:e>
                      </m:acc>
                      <m:sSup>
                        <m:sSup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pPr>
                        <m:e>
                          <m:acc>
                            <m:accPr>
                              <m:chr m:val="̂"/>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m:t>
                              </m:r>
                            </m:e>
                          </m:acc>
                        </m:e>
                        <m:sup>
                          <m:f>
                            <m:f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fPr>
                            <m:num>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num>
                            <m:den>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den>
                          </m:f>
                        </m:sup>
                      </m:sSup>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Sup>
                        <m:sSup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pPr>
                        <m:e>
                          <m:acc>
                            <m:accPr>
                              <m:chr m:val="̂"/>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𝝍</m:t>
                              </m:r>
                            </m:e>
                          </m:acc>
                        </m:e>
                        <m:sup>
                          <m:f>
                            <m:f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fPr>
                            <m:num>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num>
                            <m:den>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den>
                          </m:f>
                        </m:sup>
                      </m:sSup>
                      <m:acc>
                        <m:accPr>
                          <m:chr m:val="̂"/>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𝑬</m:t>
                          </m:r>
                        </m:e>
                      </m:acc>
                      <m:sSup>
                        <m:sSup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sSupPr>
                        <m:e>
                          <m:d>
                            <m:d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dPr>
                            <m:e>
                              <m:acc>
                                <m:accPr>
                                  <m:chr m:val="̂"/>
                                  <m:ctrlPr>
                                    <a:rPr lang="en-US" sz="2400" b="1" i="1">
                                      <a:effectLst/>
                                      <a:latin typeface="Cambria Math" panose="02040503050406030204" pitchFamily="18" charset="0"/>
                                      <a:ea typeface="Yu Mincho" panose="020B0400000000000000" pitchFamily="18" charset="-128"/>
                                      <a:cs typeface="Times New Roman" panose="02020603050405020304" pitchFamily="18" charset="0"/>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𝜦</m:t>
                                  </m:r>
                                </m:e>
                              </m:acc>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𝑰</m:t>
                              </m:r>
                            </m:e>
                          </m:d>
                        </m:e>
                        <m:sup>
                          <m:f>
                            <m:fPr>
                              <m:ctrlPr>
                                <a:rPr lang="en-US" sz="2400" i="1">
                                  <a:effectLst/>
                                  <a:latin typeface="Cambria Math" panose="02040503050406030204" pitchFamily="18" charset="0"/>
                                  <a:ea typeface="Yu Mincho" panose="020B0400000000000000" pitchFamily="18" charset="-128"/>
                                  <a:cs typeface="Times New Roman" panose="02020603050405020304" pitchFamily="18" charset="0"/>
                                </a:rPr>
                              </m:ctrlPr>
                            </m:fPr>
                            <m:num>
                              <m:r>
                                <a:rPr lang="en-US" sz="2400" i="1">
                                  <a:effectLst/>
                                  <a:latin typeface="Cambria Math" panose="02040503050406030204" pitchFamily="18" charset="0"/>
                                  <a:ea typeface="Yu Mincho" panose="020B0400000000000000" pitchFamily="18" charset="-128"/>
                                  <a:cs typeface="Times New Roman" panose="02020603050405020304" pitchFamily="18" charset="0"/>
                                </a:rPr>
                                <m:t>1</m:t>
                              </m:r>
                            </m:num>
                            <m:den>
                              <m:r>
                                <a:rPr lang="en-US" sz="2400" i="1">
                                  <a:effectLst/>
                                  <a:latin typeface="Cambria Math" panose="02040503050406030204" pitchFamily="18" charset="0"/>
                                  <a:ea typeface="Yu Mincho" panose="020B0400000000000000" pitchFamily="18" charset="-128"/>
                                  <a:cs typeface="Times New Roman" panose="02020603050405020304" pitchFamily="18" charset="0"/>
                                </a:rPr>
                                <m:t>2</m:t>
                              </m:r>
                            </m:den>
                          </m:f>
                        </m:sup>
                      </m:sSup>
                    </m:oMath>
                  </m:oMathPara>
                </a14:m>
                <a:endParaRPr lang="vi-V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13" name="TextBox 12">
                <a:extLst>
                  <a:ext uri="{FF2B5EF4-FFF2-40B4-BE49-F238E27FC236}">
                    <a16:creationId xmlns:a16="http://schemas.microsoft.com/office/drawing/2014/main" id="{36873AFE-B1D2-4B4A-8FB7-3E7D9A024BF7}"/>
                  </a:ext>
                </a:extLst>
              </p:cNvPr>
              <p:cNvSpPr txBox="1">
                <a:spLocks noRot="1" noChangeAspect="1" noMove="1" noResize="1" noEditPoints="1" noAdjustHandles="1" noChangeArrowheads="1" noChangeShapeType="1" noTextEdit="1"/>
              </p:cNvSpPr>
              <p:nvPr/>
            </p:nvSpPr>
            <p:spPr>
              <a:xfrm>
                <a:off x="827587" y="1316231"/>
                <a:ext cx="10771958" cy="3679662"/>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F25ECAD-1741-4E27-9199-3F486BFD43F9}"/>
                  </a:ext>
                </a:extLst>
              </p:cNvPr>
              <p:cNvSpPr txBox="1"/>
              <p:nvPr/>
            </p:nvSpPr>
            <p:spPr>
              <a:xfrm>
                <a:off x="827587" y="5300968"/>
                <a:ext cx="10771958" cy="847924"/>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effectLst/>
                    <a:latin typeface="Times New Roman" panose="02020603050405020304" pitchFamily="18" charset="0"/>
                    <a:ea typeface="Yu Mincho" panose="020B0400000000000000" pitchFamily="18" charset="-128"/>
                  </a:rPr>
                  <a:t>3. </a:t>
                </a:r>
                <a:r>
                  <a:rPr lang="en-US" sz="2400" dirty="0" err="1">
                    <a:effectLst/>
                    <a:latin typeface="Times New Roman" panose="02020603050405020304" pitchFamily="18" charset="0"/>
                    <a:ea typeface="Yu Mincho" panose="020B0400000000000000" pitchFamily="18" charset="-128"/>
                  </a:rPr>
                  <a:t>Từ</a:t>
                </a:r>
                <a:r>
                  <a:rPr lang="en-US" sz="2400" dirty="0">
                    <a:effectLst/>
                    <a:latin typeface="Times New Roman" panose="02020603050405020304" pitchFamily="18" charset="0"/>
                    <a:ea typeface="Yu Mincho" panose="020B0400000000000000" pitchFamily="18" charset="-128"/>
                  </a:rPr>
                  <a:t> </a:t>
                </a:r>
                <a:r>
                  <a:rPr lang="en-US" sz="2400" b="1" dirty="0">
                    <a:effectLst/>
                    <a:latin typeface="Cambria Math" panose="02040503050406030204" pitchFamily="18" charset="0"/>
                    <a:ea typeface="Yu Mincho" panose="020B0400000000000000" pitchFamily="18" charset="-128"/>
                    <a:cs typeface="Cambria Math" panose="02040503050406030204" pitchFamily="18" charset="0"/>
                  </a:rPr>
                  <a:t>𝐿</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có</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được</a:t>
                </a:r>
                <a:r>
                  <a:rPr lang="en-US" sz="2400" dirty="0">
                    <a:effectLst/>
                    <a:latin typeface="Times New Roman" panose="02020603050405020304" pitchFamily="18" charset="0"/>
                    <a:ea typeface="Yu Mincho" panose="020B0400000000000000" pitchFamily="18" charset="-128"/>
                  </a:rPr>
                  <a:t> ở </a:t>
                </a:r>
                <a:r>
                  <a:rPr lang="en-US" sz="2400" dirty="0" err="1">
                    <a:effectLst/>
                    <a:latin typeface="Times New Roman" panose="02020603050405020304" pitchFamily="18" charset="0"/>
                    <a:ea typeface="Yu Mincho" panose="020B0400000000000000" pitchFamily="18" charset="-128"/>
                  </a:rPr>
                  <a:t>bước</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trên</a:t>
                </a:r>
                <a:r>
                  <a:rPr lang="en-US" sz="2400" dirty="0">
                    <a:effectLst/>
                    <a:latin typeface="Times New Roman" panose="02020603050405020304" pitchFamily="18" charset="0"/>
                    <a:ea typeface="Yu Mincho" panose="020B0400000000000000" pitchFamily="18" charset="-128"/>
                  </a:rPr>
                  <a:t>, ta </a:t>
                </a:r>
                <a:r>
                  <a:rPr lang="en-US" sz="2400" dirty="0" err="1">
                    <a:effectLst/>
                    <a:latin typeface="Times New Roman" panose="02020603050405020304" pitchFamily="18" charset="0"/>
                    <a:ea typeface="Yu Mincho" panose="020B0400000000000000" pitchFamily="18" charset="-128"/>
                  </a:rPr>
                  <a:t>tính</a:t>
                </a:r>
                <a:r>
                  <a:rPr lang="en-US" sz="2400" dirty="0">
                    <a:effectLst/>
                    <a:latin typeface="Times New Roman" panose="02020603050405020304" pitchFamily="18" charset="0"/>
                    <a:ea typeface="Yu Mincho" panose="020B0400000000000000" pitchFamily="18" charset="-128"/>
                  </a:rPr>
                  <a:t> </a:t>
                </a:r>
                <a:r>
                  <a:rPr lang="en-US" sz="2400" b="1" dirty="0">
                    <a:effectLst/>
                    <a:latin typeface="Cambria Math" panose="02040503050406030204" pitchFamily="18" charset="0"/>
                    <a:ea typeface="Yu Mincho" panose="020B0400000000000000" pitchFamily="18" charset="-128"/>
                    <a:cs typeface="Cambria Math" panose="02040503050406030204" pitchFamily="18" charset="0"/>
                  </a:rPr>
                  <a:t>𝜓</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bằng</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cách</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lấy</a:t>
                </a:r>
                <a:r>
                  <a:rPr lang="en-US" sz="2400" dirty="0">
                    <a:effectLst/>
                    <a:latin typeface="Times New Roman" panose="02020603050405020304" pitchFamily="18" charset="0"/>
                    <a:ea typeface="Yu Mincho" panose="020B0400000000000000" pitchFamily="18" charset="-128"/>
                  </a:rPr>
                  <a:t> ma </a:t>
                </a:r>
                <a:r>
                  <a:rPr lang="en-US" sz="2400" dirty="0" err="1">
                    <a:effectLst/>
                    <a:latin typeface="Times New Roman" panose="02020603050405020304" pitchFamily="18" charset="0"/>
                    <a:ea typeface="Yu Mincho" panose="020B0400000000000000" pitchFamily="18" charset="-128"/>
                  </a:rPr>
                  <a:t>trận</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đường</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chéo</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của</a:t>
                </a:r>
                <a:r>
                  <a:rPr lang="en-US" sz="2400" b="1" dirty="0">
                    <a:effectLst/>
                    <a:latin typeface="Times New Roman" panose="02020603050405020304" pitchFamily="18" charset="0"/>
                    <a:ea typeface="Yu Mincho" panose="020B0400000000000000" pitchFamily="18" charset="-128"/>
                  </a:rPr>
                  <a:t> </a:t>
                </a:r>
                <a14:m>
                  <m:oMath xmlns:m="http://schemas.openxmlformats.org/officeDocument/2006/math">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𝑺</m:t>
                    </m:r>
                  </m:oMath>
                </a14:m>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trừ</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cho</a:t>
                </a:r>
                <a:r>
                  <a:rPr lang="en-US" sz="2400" dirty="0">
                    <a:effectLst/>
                    <a:latin typeface="Times New Roman" panose="02020603050405020304" pitchFamily="18" charset="0"/>
                    <a:ea typeface="Yu Mincho" panose="020B0400000000000000" pitchFamily="18" charset="-128"/>
                  </a:rPr>
                  <a:t> </a:t>
                </a:r>
                <a14:m>
                  <m:oMath xmlns:m="http://schemas.openxmlformats.org/officeDocument/2006/math">
                    <m:acc>
                      <m:accPr>
                        <m:chr m:val="̂"/>
                        <m:ctrlPr>
                          <a:rPr lang="en-US" sz="2400" b="1" i="1">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𝑳</m:t>
                        </m:r>
                      </m:e>
                    </m:acc>
                    <m:sSup>
                      <m:sSupPr>
                        <m:ctrlPr>
                          <a:rPr lang="en-US" sz="2400" i="1">
                            <a:effectLst/>
                            <a:latin typeface="Cambria Math" panose="02040503050406030204" pitchFamily="18" charset="0"/>
                            <a:ea typeface="Yu Mincho" panose="020B0400000000000000" pitchFamily="18" charset="-128"/>
                          </a:rPr>
                        </m:ctrlPr>
                      </m:sSupPr>
                      <m:e>
                        <m:acc>
                          <m:accPr>
                            <m:chr m:val="̂"/>
                            <m:ctrlPr>
                              <a:rPr lang="en-US" sz="2400" b="1" i="1">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𝑳</m:t>
                            </m:r>
                          </m:e>
                        </m:acc>
                      </m:e>
                      <m:sup>
                        <m:r>
                          <a:rPr lang="en-US" sz="2400" i="1">
                            <a:effectLst/>
                            <a:latin typeface="Cambria Math" panose="02040503050406030204" pitchFamily="18" charset="0"/>
                            <a:ea typeface="Yu Mincho" panose="020B0400000000000000" pitchFamily="18" charset="-128"/>
                            <a:cs typeface="Times New Roman" panose="02020603050405020304" pitchFamily="18" charset="0"/>
                          </a:rPr>
                          <m:t>′</m:t>
                        </m:r>
                      </m:sup>
                    </m:sSup>
                  </m:oMath>
                </a14:m>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Lặp</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lại</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bước</a:t>
                </a:r>
                <a:r>
                  <a:rPr lang="en-US" sz="2400" dirty="0">
                    <a:effectLst/>
                    <a:latin typeface="Times New Roman" panose="02020603050405020304" pitchFamily="18" charset="0"/>
                    <a:ea typeface="Yu Mincho" panose="020B0400000000000000" pitchFamily="18" charset="-128"/>
                  </a:rPr>
                  <a:t> 2 </a:t>
                </a:r>
                <a:r>
                  <a:rPr lang="en-US" sz="2400" dirty="0" err="1">
                    <a:effectLst/>
                    <a:latin typeface="Times New Roman" panose="02020603050405020304" pitchFamily="18" charset="0"/>
                    <a:ea typeface="Yu Mincho" panose="020B0400000000000000" pitchFamily="18" charset="-128"/>
                  </a:rPr>
                  <a:t>và</a:t>
                </a:r>
                <a:r>
                  <a:rPr lang="en-US" sz="2400" dirty="0">
                    <a:effectLst/>
                    <a:latin typeface="Times New Roman" panose="02020603050405020304" pitchFamily="18" charset="0"/>
                    <a:ea typeface="Yu Mincho" panose="020B0400000000000000" pitchFamily="18" charset="-128"/>
                  </a:rPr>
                  <a:t> 3 </a:t>
                </a:r>
                <a:r>
                  <a:rPr lang="en-US" sz="2400" dirty="0" err="1">
                    <a:effectLst/>
                    <a:latin typeface="Times New Roman" panose="02020603050405020304" pitchFamily="18" charset="0"/>
                    <a:ea typeface="Yu Mincho" panose="020B0400000000000000" pitchFamily="18" charset="-128"/>
                  </a:rPr>
                  <a:t>cho</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đến</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khi</a:t>
                </a:r>
                <a:r>
                  <a:rPr lang="en-US" sz="2400" dirty="0">
                    <a:effectLst/>
                    <a:latin typeface="Times New Roman" panose="02020603050405020304" pitchFamily="18" charset="0"/>
                    <a:ea typeface="Yu Mincho" panose="020B0400000000000000" pitchFamily="18" charset="-128"/>
                  </a:rPr>
                  <a:t> </a:t>
                </a:r>
                <a14:m>
                  <m:oMath xmlns:m="http://schemas.openxmlformats.org/officeDocument/2006/math">
                    <m:acc>
                      <m:accPr>
                        <m:chr m:val="̂"/>
                        <m:ctrlPr>
                          <a:rPr lang="en-US" sz="2400" i="1">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𝑳</m:t>
                        </m:r>
                      </m:e>
                    </m:acc>
                  </m:oMath>
                </a14:m>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và</a:t>
                </a:r>
                <a:r>
                  <a:rPr lang="en-US" sz="2400" dirty="0">
                    <a:effectLst/>
                    <a:latin typeface="Times New Roman" panose="02020603050405020304" pitchFamily="18" charset="0"/>
                    <a:ea typeface="Yu Mincho" panose="020B0400000000000000" pitchFamily="18" charset="-128"/>
                  </a:rPr>
                  <a:t> </a:t>
                </a:r>
                <a14:m>
                  <m:oMath xmlns:m="http://schemas.openxmlformats.org/officeDocument/2006/math">
                    <m:acc>
                      <m:accPr>
                        <m:chr m:val="̂"/>
                        <m:ctrlPr>
                          <a:rPr lang="en-US" sz="2400" b="1" i="1">
                            <a:effectLst/>
                            <a:latin typeface="Cambria Math" panose="02040503050406030204" pitchFamily="18" charset="0"/>
                            <a:ea typeface="Yu Mincho" panose="020B0400000000000000" pitchFamily="18" charset="-128"/>
                          </a:rPr>
                        </m:ctrlPr>
                      </m:accPr>
                      <m:e>
                        <m:r>
                          <a:rPr lang="en-US" sz="2400" b="1" i="1">
                            <a:effectLst/>
                            <a:latin typeface="Cambria Math" panose="02040503050406030204" pitchFamily="18" charset="0"/>
                            <a:ea typeface="Yu Mincho" panose="020B0400000000000000" pitchFamily="18" charset="-128"/>
                            <a:cs typeface="Times New Roman" panose="02020603050405020304" pitchFamily="18" charset="0"/>
                          </a:rPr>
                          <m:t>𝝍</m:t>
                        </m:r>
                      </m:e>
                    </m:acc>
                  </m:oMath>
                </a14:m>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hội</a:t>
                </a:r>
                <a:r>
                  <a:rPr lang="en-US" sz="2400" dirty="0">
                    <a:effectLst/>
                    <a:latin typeface="Times New Roman" panose="02020603050405020304" pitchFamily="18" charset="0"/>
                    <a:ea typeface="Yu Mincho" panose="020B0400000000000000" pitchFamily="18" charset="-128"/>
                  </a:rPr>
                  <a:t> </a:t>
                </a:r>
                <a:r>
                  <a:rPr lang="en-US" sz="2400" dirty="0" err="1">
                    <a:effectLst/>
                    <a:latin typeface="Times New Roman" panose="02020603050405020304" pitchFamily="18" charset="0"/>
                    <a:ea typeface="Yu Mincho" panose="020B0400000000000000" pitchFamily="18" charset="-128"/>
                  </a:rPr>
                  <a:t>tụ</a:t>
                </a:r>
                <a:r>
                  <a:rPr lang="en-US" sz="2400" dirty="0">
                    <a:effectLst/>
                    <a:latin typeface="Times New Roman" panose="02020603050405020304" pitchFamily="18" charset="0"/>
                    <a:ea typeface="Yu Mincho" panose="020B0400000000000000" pitchFamily="18" charset="-128"/>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DF25ECAD-1741-4E27-9199-3F486BFD43F9}"/>
                  </a:ext>
                </a:extLst>
              </p:cNvPr>
              <p:cNvSpPr txBox="1">
                <a:spLocks noRot="1" noChangeAspect="1" noMove="1" noResize="1" noEditPoints="1" noAdjustHandles="1" noChangeArrowheads="1" noChangeShapeType="1" noTextEdit="1"/>
              </p:cNvSpPr>
              <p:nvPr/>
            </p:nvSpPr>
            <p:spPr>
              <a:xfrm>
                <a:off x="827587" y="5300968"/>
                <a:ext cx="10771958" cy="847924"/>
              </a:xfrm>
              <a:prstGeom prst="rect">
                <a:avLst/>
              </a:prstGeom>
              <a:blipFill>
                <a:blip r:embed="rId3"/>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1142357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31</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Kiểm</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định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nhân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cho</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mẫu</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lớn</a:t>
            </a:r>
            <a:endParaRPr lang="en-US" sz="2800" dirty="0">
              <a:solidFill>
                <a:schemeClr val="accent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6873AFE-B1D2-4B4A-8FB7-3E7D9A024BF7}"/>
                  </a:ext>
                </a:extLst>
              </p:cNvPr>
              <p:cNvSpPr txBox="1"/>
              <p:nvPr/>
            </p:nvSpPr>
            <p:spPr>
              <a:xfrm>
                <a:off x="827587" y="1490008"/>
                <a:ext cx="10471784" cy="1938992"/>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effectLst/>
                    <a:latin typeface="Arial" panose="020B0604020202020204" pitchFamily="34" charset="0"/>
                    <a:ea typeface="Calibri" panose="020F0502020204030204" pitchFamily="34" charset="0"/>
                    <a:cs typeface="Arial" panose="020B0604020202020204" pitchFamily="34" charset="0"/>
                  </a:rPr>
                  <a:t>Ban </a:t>
                </a:r>
                <a:r>
                  <a:rPr lang="en-US" sz="2400" dirty="0" err="1">
                    <a:effectLst/>
                    <a:latin typeface="Arial" panose="020B0604020202020204" pitchFamily="34" charset="0"/>
                    <a:ea typeface="Calibri" panose="020F0502020204030204" pitchFamily="34" charset="0"/>
                    <a:cs typeface="Arial" panose="020B0604020202020204" pitchFamily="34" charset="0"/>
                  </a:rPr>
                  <a:t>đầu</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chúng</a:t>
                </a:r>
                <a:r>
                  <a:rPr lang="en-US" sz="2400" dirty="0">
                    <a:effectLst/>
                    <a:latin typeface="Arial" panose="020B0604020202020204" pitchFamily="34" charset="0"/>
                    <a:ea typeface="Calibri" panose="020F0502020204030204" pitchFamily="34" charset="0"/>
                    <a:cs typeface="Arial" panose="020B0604020202020204" pitchFamily="34" charset="0"/>
                  </a:rPr>
                  <a:t> ta </a:t>
                </a:r>
                <a:r>
                  <a:rPr lang="en-US" sz="2400" dirty="0" err="1">
                    <a:effectLst/>
                    <a:latin typeface="Arial" panose="020B0604020202020204" pitchFamily="34" charset="0"/>
                    <a:ea typeface="Calibri" panose="020F0502020204030204" pitchFamily="34" charset="0"/>
                    <a:cs typeface="Arial" panose="020B0604020202020204" pitchFamily="34" charset="0"/>
                  </a:rPr>
                  <a:t>đã</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giả</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định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tổng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thể</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có</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phối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chuẩn</a:t>
                </a:r>
                <a:r>
                  <a:rPr lang="en-US" sz="2400" dirty="0">
                    <a:effectLst/>
                    <a:latin typeface="Arial" panose="020B0604020202020204" pitchFamily="34" charset="0"/>
                    <a:ea typeface="Calibri" panose="020F0502020204030204" pitchFamily="34" charset="0"/>
                    <a:cs typeface="Arial" panose="020B0604020202020204" pitchFamily="34" charset="0"/>
                  </a:rPr>
                  <a:t>. </a:t>
                </a:r>
              </a:p>
              <a:p>
                <a:pPr marL="342900" indent="-342900">
                  <a:buFont typeface="Symbol" panose="05050102010706020507" pitchFamily="18" charset="2"/>
                  <a:buChar char="Þ"/>
                </a:pPr>
                <a:r>
                  <a:rPr lang="en-US" sz="2400" dirty="0" err="1">
                    <a:latin typeface="Arial" panose="020B0604020202020204" pitchFamily="34" charset="0"/>
                    <a:ea typeface="Calibri" panose="020F0502020204030204" pitchFamily="34" charset="0"/>
                    <a:cs typeface="Arial" panose="020B0604020202020204" pitchFamily="34" charset="0"/>
                  </a:rPr>
                  <a:t>P</a:t>
                </a:r>
                <a:r>
                  <a:rPr lang="en-US" sz="2400" dirty="0" err="1">
                    <a:effectLst/>
                    <a:latin typeface="Arial" panose="020B0604020202020204" pitchFamily="34" charset="0"/>
                    <a:ea typeface="Calibri" panose="020F0502020204030204" pitchFamily="34" charset="0"/>
                    <a:cs typeface="Arial" panose="020B0604020202020204" pitchFamily="34" charset="0"/>
                  </a:rPr>
                  <a:t>hải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kiểm</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định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xem</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mô</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hình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chúng</a:t>
                </a:r>
                <a:r>
                  <a:rPr lang="en-US" sz="2400" dirty="0">
                    <a:effectLst/>
                    <a:latin typeface="Arial" panose="020B0604020202020204" pitchFamily="34" charset="0"/>
                    <a:ea typeface="Calibri" panose="020F0502020204030204" pitchFamily="34" charset="0"/>
                    <a:cs typeface="Arial" panose="020B0604020202020204" pitchFamily="34" charset="0"/>
                  </a:rPr>
                  <a:t> ta </a:t>
                </a:r>
                <a:r>
                  <a:rPr lang="en-US" sz="2400" dirty="0" err="1">
                    <a:effectLst/>
                    <a:latin typeface="Arial" panose="020B0604020202020204" pitchFamily="34" charset="0"/>
                    <a:ea typeface="Calibri" panose="020F0502020204030204" pitchFamily="34" charset="0"/>
                    <a:cs typeface="Arial" panose="020B0604020202020204" pitchFamily="34" charset="0"/>
                  </a:rPr>
                  <a:t>đưa</a:t>
                </a:r>
                <a:r>
                  <a:rPr lang="en-US" sz="2400" dirty="0">
                    <a:effectLst/>
                    <a:latin typeface="Arial" panose="020B0604020202020204" pitchFamily="34" charset="0"/>
                    <a:ea typeface="Calibri" panose="020F0502020204030204" pitchFamily="34" charset="0"/>
                    <a:cs typeface="Arial" panose="020B0604020202020204" pitchFamily="34" charset="0"/>
                  </a:rPr>
                  <a:t> ra </a:t>
                </a:r>
                <a:r>
                  <a:rPr lang="en-US" sz="2400" dirty="0" err="1">
                    <a:effectLst/>
                    <a:latin typeface="Arial" panose="020B0604020202020204" pitchFamily="34" charset="0"/>
                    <a:ea typeface="Calibri" panose="020F0502020204030204" pitchFamily="34" charset="0"/>
                    <a:cs typeface="Arial" panose="020B0604020202020204" pitchFamily="34" charset="0"/>
                  </a:rPr>
                  <a:t>có</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phù</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hợp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với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mục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đích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thống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kê</a:t>
                </a:r>
                <a:r>
                  <a:rPr lang="en-US" sz="2400" dirty="0">
                    <a:effectLst/>
                    <a:latin typeface="Arial" panose="020B0604020202020204" pitchFamily="34" charset="0"/>
                    <a:ea typeface="Calibri" panose="020F0502020204030204" pitchFamily="34" charset="0"/>
                    <a:cs typeface="Arial" panose="020B0604020202020204" pitchFamily="34" charset="0"/>
                  </a:rPr>
                  <a:t> hay </a:t>
                </a:r>
                <a:r>
                  <a:rPr lang="en-US" sz="2400" dirty="0" err="1">
                    <a:effectLst/>
                    <a:latin typeface="Arial" panose="020B0604020202020204" pitchFamily="34" charset="0"/>
                    <a:ea typeface="Calibri" panose="020F0502020204030204" pitchFamily="34" charset="0"/>
                    <a:cs typeface="Arial" panose="020B0604020202020204" pitchFamily="34" charset="0"/>
                  </a:rPr>
                  <a:t>không</a:t>
                </a:r>
                <a:r>
                  <a:rPr lang="en-US" sz="2400" dirty="0">
                    <a:effectLst/>
                    <a:latin typeface="Arial" panose="020B0604020202020204" pitchFamily="34" charset="0"/>
                    <a:ea typeface="Calibri" panose="020F0502020204030204" pitchFamily="34" charset="0"/>
                    <a:cs typeface="Arial" panose="020B0604020202020204" pitchFamily="34" charset="0"/>
                  </a:rPr>
                  <a:t>. </a:t>
                </a:r>
              </a:p>
              <a:p>
                <a:pPr marL="342900" indent="-342900">
                  <a:buFont typeface="Symbol" panose="05050102010706020507" pitchFamily="18" charset="2"/>
                  <a:buChar char="Þ"/>
                </a:pPr>
                <a:r>
                  <a:rPr lang="en-US" sz="2400" dirty="0" err="1">
                    <a:effectLst/>
                    <a:latin typeface="Arial" panose="020B0604020202020204" pitchFamily="34" charset="0"/>
                    <a:ea typeface="Calibri" panose="020F0502020204030204" pitchFamily="34" charset="0"/>
                    <a:cs typeface="Arial" panose="020B0604020202020204" pitchFamily="34" charset="0"/>
                  </a:rPr>
                  <a:t>Nghĩa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là</a:t>
                </a:r>
                <a:r>
                  <a:rPr lang="en-US" sz="2400" dirty="0">
                    <a:effectLst/>
                    <a:latin typeface="Arial" panose="020B0604020202020204" pitchFamily="34" charset="0"/>
                    <a:ea typeface="Calibri" panose="020F0502020204030204" pitchFamily="34" charset="0"/>
                    <a:cs typeface="Arial" panose="020B0604020202020204" pitchFamily="34" charset="0"/>
                  </a:rPr>
                  <a:t> ta </a:t>
                </a:r>
                <a:r>
                  <a:rPr lang="en-US" sz="2400" dirty="0" err="1">
                    <a:effectLst/>
                    <a:latin typeface="Arial" panose="020B0604020202020204" pitchFamily="34" charset="0"/>
                    <a:ea typeface="Calibri" panose="020F0502020204030204" pitchFamily="34" charset="0"/>
                    <a:cs typeface="Arial" panose="020B0604020202020204" pitchFamily="34" charset="0"/>
                  </a:rPr>
                  <a:t>sẽ</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kiểm</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định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giả</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thuyết</a:t>
                </a:r>
                <a:r>
                  <a:rPr lang="en-US" sz="24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sSub>
                      <m:sSubPr>
                        <m:ctrlPr>
                          <a:rPr lang="en-US" sz="2400" i="1">
                            <a:effectLst/>
                            <a:latin typeface="Cambria Math" panose="020405030504060302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cho</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mô</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hình</a:t>
                </a:r>
                <a:r>
                  <a:rPr lang="en-US" sz="2400" dirty="0">
                    <a:effectLst/>
                    <a:latin typeface="Arial" panose="020B0604020202020204" pitchFamily="34" charset="0"/>
                    <a:ea typeface="Yu Mincho" panose="02020400000000000000" pitchFamily="18" charset="-128"/>
                    <a:cs typeface="Arial" panose="020B0604020202020204" pitchFamily="34" charset="0"/>
                  </a:rPr>
                  <a:t> </a:t>
                </a:r>
                <a14:m>
                  <m:oMath xmlns:m="http://schemas.openxmlformats.org/officeDocument/2006/math">
                    <m:r>
                      <a:rPr lang="en-US" sz="2400" i="1">
                        <a:effectLst/>
                        <a:latin typeface="Cambria Math" panose="02040503050406030204" pitchFamily="18" charset="0"/>
                        <a:ea typeface="Yu Mincho" panose="02020400000000000000" pitchFamily="18" charset="-128"/>
                        <a:cs typeface="Times New Roman" panose="02020603050405020304" pitchFamily="18" charset="0"/>
                      </a:rPr>
                      <m:t>𝑚</m:t>
                    </m:r>
                  </m:oMath>
                </a14:m>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nhân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tố</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chung</a:t>
                </a:r>
                <a:r>
                  <a:rPr lang="en-US" sz="2400" dirty="0">
                    <a:effectLst/>
                    <a:latin typeface="Arial" panose="020B0604020202020204" pitchFamily="34" charset="0"/>
                    <a:ea typeface="Yu Mincho" panose="02020400000000000000" pitchFamily="18" charset="-128"/>
                    <a:cs typeface="Arial" panose="020B0604020202020204" pitchFamily="34" charset="0"/>
                  </a:rPr>
                  <a:t> </a:t>
                </a:r>
                <a14:m>
                  <m:oMath xmlns:m="http://schemas.openxmlformats.org/officeDocument/2006/math">
                    <m:r>
                      <a:rPr lang="en-US" sz="2400" i="1">
                        <a:effectLst/>
                        <a:latin typeface="Cambria Math" panose="02040503050406030204" pitchFamily="18" charset="0"/>
                        <a:ea typeface="Yu Mincho" panose="02020400000000000000" pitchFamily="18" charset="-128"/>
                        <a:cs typeface="Times New Roman" panose="02020603050405020304" pitchFamily="18" charset="0"/>
                      </a:rPr>
                      <m:t>∑</m:t>
                    </m:r>
                    <m:r>
                      <a:rPr lang="en-US" sz="2400" b="1" i="1">
                        <a:effectLst/>
                        <a:latin typeface="Cambria Math" panose="02040503050406030204" pitchFamily="18" charset="0"/>
                        <a:ea typeface="Yu Mincho" panose="02020400000000000000" pitchFamily="18" charset="-128"/>
                        <a:cs typeface="Times New Roman" panose="02020603050405020304" pitchFamily="18" charset="0"/>
                      </a:rPr>
                      <m:t>=</m:t>
                    </m:r>
                    <m:r>
                      <a:rPr lang="en-US" sz="2400" b="1" i="1">
                        <a:effectLst/>
                        <a:latin typeface="Cambria Math" panose="02040503050406030204" pitchFamily="18" charset="0"/>
                        <a:ea typeface="Yu Mincho" panose="02020400000000000000" pitchFamily="18" charset="-128"/>
                        <a:cs typeface="Times New Roman" panose="02020603050405020304" pitchFamily="18" charset="0"/>
                      </a:rPr>
                      <m:t>𝑳</m:t>
                    </m:r>
                    <m:sSup>
                      <m:sSupPr>
                        <m:ctrlPr>
                          <a:rPr lang="en-US" sz="2400" b="1" i="1">
                            <a:effectLst/>
                            <a:latin typeface="Cambria Math" panose="02040503050406030204" pitchFamily="18" charset="0"/>
                            <a:ea typeface="Yu Mincho" panose="02020400000000000000" pitchFamily="18" charset="-128"/>
                          </a:rPr>
                        </m:ctrlPr>
                      </m:sSupPr>
                      <m:e>
                        <m:r>
                          <a:rPr lang="en-US" sz="2400" b="1" i="1">
                            <a:effectLst/>
                            <a:latin typeface="Cambria Math" panose="02040503050406030204" pitchFamily="18" charset="0"/>
                            <a:ea typeface="Yu Mincho" panose="02020400000000000000" pitchFamily="18" charset="-128"/>
                            <a:cs typeface="Times New Roman" panose="02020603050405020304" pitchFamily="18" charset="0"/>
                          </a:rPr>
                          <m:t>𝑳</m:t>
                        </m:r>
                      </m:e>
                      <m:sup>
                        <m:r>
                          <a:rPr lang="en-US" sz="2400" b="1" i="1">
                            <a:effectLst/>
                            <a:latin typeface="Cambria Math" panose="02040503050406030204" pitchFamily="18" charset="0"/>
                            <a:ea typeface="Yu Mincho" panose="02020400000000000000" pitchFamily="18" charset="-128"/>
                            <a:cs typeface="Times New Roman" panose="02020603050405020304" pitchFamily="18" charset="0"/>
                          </a:rPr>
                          <m:t>′</m:t>
                        </m:r>
                      </m:sup>
                    </m:sSup>
                    <m:r>
                      <a:rPr lang="en-US" sz="2400" b="1" i="1">
                        <a:effectLst/>
                        <a:latin typeface="Cambria Math" panose="02040503050406030204" pitchFamily="18" charset="0"/>
                        <a:ea typeface="Yu Mincho" panose="02020400000000000000" pitchFamily="18" charset="-128"/>
                        <a:cs typeface="Times New Roman" panose="02020603050405020304" pitchFamily="18" charset="0"/>
                      </a:rPr>
                      <m:t>+</m:t>
                    </m:r>
                    <m:r>
                      <a:rPr lang="en-US" sz="2400" b="1" i="1">
                        <a:effectLst/>
                        <a:latin typeface="Cambria Math" panose="02040503050406030204" pitchFamily="18" charset="0"/>
                        <a:ea typeface="Yu Mincho" panose="02020400000000000000" pitchFamily="18" charset="-128"/>
                        <a:cs typeface="Times New Roman" panose="02020603050405020304" pitchFamily="18" charset="0"/>
                      </a:rPr>
                      <m:t>𝝍</m:t>
                    </m:r>
                  </m:oMath>
                </a14:m>
                <a:endParaRPr lang="vi-VN" sz="24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13" name="TextBox 12">
                <a:extLst>
                  <a:ext uri="{FF2B5EF4-FFF2-40B4-BE49-F238E27FC236}">
                    <a16:creationId xmlns:a16="http://schemas.microsoft.com/office/drawing/2014/main" id="{36873AFE-B1D2-4B4A-8FB7-3E7D9A024BF7}"/>
                  </a:ext>
                </a:extLst>
              </p:cNvPr>
              <p:cNvSpPr txBox="1">
                <a:spLocks noRot="1" noChangeAspect="1" noMove="1" noResize="1" noEditPoints="1" noAdjustHandles="1" noChangeArrowheads="1" noChangeShapeType="1" noTextEdit="1"/>
              </p:cNvSpPr>
              <p:nvPr/>
            </p:nvSpPr>
            <p:spPr>
              <a:xfrm>
                <a:off x="827587" y="1490008"/>
                <a:ext cx="10471784" cy="1938992"/>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F25ECAD-1741-4E27-9199-3F486BFD43F9}"/>
                  </a:ext>
                </a:extLst>
              </p:cNvPr>
              <p:cNvSpPr txBox="1"/>
              <p:nvPr/>
            </p:nvSpPr>
            <p:spPr>
              <a:xfrm>
                <a:off x="827587" y="4041871"/>
                <a:ext cx="10471784" cy="777457"/>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400" i="1" smtClean="0">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Yu Mincho" panose="02020400000000000000" pitchFamily="18" charset="-128"/>
                          <a:cs typeface="Times New Roman" panose="02020603050405020304" pitchFamily="18" charset="0"/>
                        </a:rPr>
                        <m:t> </m:t>
                      </m:r>
                      <m:limLow>
                        <m:limLowPr>
                          <m:ctrlPr>
                            <a:rPr lang="en-US" sz="2400" b="1" i="1">
                              <a:effectLst/>
                              <a:latin typeface="Cambria Math" panose="02040503050406030204" pitchFamily="18" charset="0"/>
                              <a:ea typeface="Yu Mincho" panose="02020400000000000000" pitchFamily="18" charset="-128"/>
                            </a:rPr>
                          </m:ctrlPr>
                        </m:limLowPr>
                        <m:e>
                          <m:groupChr>
                            <m:groupChrPr>
                              <m:chr m:val="⏟"/>
                              <m:ctrlPr>
                                <a:rPr lang="en-US" sz="2400" b="1" i="1">
                                  <a:effectLst/>
                                  <a:latin typeface="Cambria Math" panose="02040503050406030204" pitchFamily="18" charset="0"/>
                                  <a:ea typeface="Yu Mincho" panose="02020400000000000000" pitchFamily="18" charset="-128"/>
                                </a:rPr>
                              </m:ctrlPr>
                            </m:groupChrPr>
                            <m:e>
                              <m:r>
                                <a:rPr lang="en-US" sz="1800" i="1">
                                  <a:effectLst/>
                                  <a:latin typeface="Cambria Math" panose="02040503050406030204" pitchFamily="18" charset="0"/>
                                  <a:ea typeface="Yu Mincho" panose="02020400000000000000" pitchFamily="18" charset="-128"/>
                                  <a:cs typeface="Times New Roman" panose="02020603050405020304" pitchFamily="18" charset="0"/>
                                </a:rPr>
                                <m:t>∑</m:t>
                              </m:r>
                            </m:e>
                          </m:groupChr>
                        </m:e>
                        <m:lim>
                          <m:d>
                            <m:dPr>
                              <m:ctrlPr>
                                <a:rPr lang="en-US" sz="2400" b="1" i="1">
                                  <a:effectLst/>
                                  <a:latin typeface="Cambria Math" panose="02040503050406030204" pitchFamily="18" charset="0"/>
                                  <a:ea typeface="Yu Mincho" panose="02020400000000000000" pitchFamily="18" charset="-128"/>
                                </a:rPr>
                              </m:ctrlPr>
                            </m:dPr>
                            <m:e>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𝒑</m:t>
                              </m:r>
                              <m:r>
                                <a:rPr lang="en-US" sz="1800" b="1" i="1">
                                  <a:effectLst/>
                                  <a:latin typeface="Cambria Math" panose="02040503050406030204" pitchFamily="18" charset="0"/>
                                  <a:ea typeface="Yu Mincho" panose="02020400000000000000" pitchFamily="18" charset="-128"/>
                                  <a:cs typeface="Times New Roman" panose="02020603050405020304" pitchFamily="18" charset="0"/>
                                </a:rPr>
                                <m:t>×</m:t>
                              </m:r>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𝒑</m:t>
                              </m:r>
                            </m:e>
                          </m:d>
                        </m:lim>
                      </m:limLow>
                      <m:r>
                        <a:rPr lang="en-US" sz="1800" b="1" i="1">
                          <a:effectLst/>
                          <a:latin typeface="Cambria Math" panose="02040503050406030204" pitchFamily="18" charset="0"/>
                          <a:ea typeface="Yu Mincho" panose="02020400000000000000" pitchFamily="18" charset="-128"/>
                          <a:cs typeface="Times New Roman" panose="02020603050405020304" pitchFamily="18" charset="0"/>
                        </a:rPr>
                        <m:t>=</m:t>
                      </m:r>
                      <m:limLow>
                        <m:limLowPr>
                          <m:ctrlPr>
                            <a:rPr lang="en-US" sz="2400" b="1" i="1">
                              <a:effectLst/>
                              <a:latin typeface="Cambria Math" panose="02040503050406030204" pitchFamily="18" charset="0"/>
                              <a:ea typeface="Yu Mincho" panose="02020400000000000000" pitchFamily="18" charset="-128"/>
                            </a:rPr>
                          </m:ctrlPr>
                        </m:limLowPr>
                        <m:e>
                          <m:groupChr>
                            <m:groupChrPr>
                              <m:chr m:val="⏟"/>
                              <m:ctrlPr>
                                <a:rPr lang="en-US" sz="2400" b="1" i="1">
                                  <a:effectLst/>
                                  <a:latin typeface="Cambria Math" panose="02040503050406030204" pitchFamily="18" charset="0"/>
                                  <a:ea typeface="Yu Mincho" panose="02020400000000000000" pitchFamily="18" charset="-128"/>
                                </a:rPr>
                              </m:ctrlPr>
                            </m:groupChrPr>
                            <m:e>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𝑳</m:t>
                              </m:r>
                            </m:e>
                          </m:groupChr>
                        </m:e>
                        <m:lim>
                          <m:d>
                            <m:dPr>
                              <m:ctrlPr>
                                <a:rPr lang="en-US" sz="2400" b="1" i="1">
                                  <a:effectLst/>
                                  <a:latin typeface="Cambria Math" panose="02040503050406030204" pitchFamily="18" charset="0"/>
                                  <a:ea typeface="Yu Mincho" panose="02020400000000000000" pitchFamily="18" charset="-128"/>
                                </a:rPr>
                              </m:ctrlPr>
                            </m:dPr>
                            <m:e>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𝒑</m:t>
                              </m:r>
                              <m:r>
                                <a:rPr lang="en-US" sz="1800" b="1" i="1">
                                  <a:effectLst/>
                                  <a:latin typeface="Cambria Math" panose="02040503050406030204" pitchFamily="18" charset="0"/>
                                  <a:ea typeface="Yu Mincho" panose="02020400000000000000" pitchFamily="18" charset="-128"/>
                                  <a:cs typeface="Times New Roman" panose="02020603050405020304" pitchFamily="18" charset="0"/>
                                </a:rPr>
                                <m:t>×</m:t>
                              </m:r>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𝒎</m:t>
                              </m:r>
                            </m:e>
                          </m:d>
                        </m:lim>
                      </m:limLow>
                      <m:sSup>
                        <m:sSupPr>
                          <m:ctrlPr>
                            <a:rPr lang="en-US" sz="2400" b="1" i="1">
                              <a:effectLst/>
                              <a:latin typeface="Cambria Math" panose="02040503050406030204" pitchFamily="18" charset="0"/>
                              <a:ea typeface="Yu Mincho" panose="02020400000000000000" pitchFamily="18" charset="-128"/>
                            </a:rPr>
                          </m:ctrlPr>
                        </m:sSupPr>
                        <m:e>
                          <m:limLow>
                            <m:limLowPr>
                              <m:ctrlPr>
                                <a:rPr lang="en-US" sz="2400" b="1" i="1">
                                  <a:effectLst/>
                                  <a:latin typeface="Cambria Math" panose="02040503050406030204" pitchFamily="18" charset="0"/>
                                  <a:ea typeface="Yu Mincho" panose="02020400000000000000" pitchFamily="18" charset="-128"/>
                                </a:rPr>
                              </m:ctrlPr>
                            </m:limLowPr>
                            <m:e>
                              <m:groupChr>
                                <m:groupChrPr>
                                  <m:chr m:val="⏟"/>
                                  <m:ctrlPr>
                                    <a:rPr lang="en-US" sz="2400" b="1" i="1">
                                      <a:effectLst/>
                                      <a:latin typeface="Cambria Math" panose="02040503050406030204" pitchFamily="18" charset="0"/>
                                      <a:ea typeface="Yu Mincho" panose="02020400000000000000" pitchFamily="18" charset="-128"/>
                                    </a:rPr>
                                  </m:ctrlPr>
                                </m:groupChrPr>
                                <m:e>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𝑳</m:t>
                                  </m:r>
                                </m:e>
                              </m:groupChr>
                            </m:e>
                            <m:lim>
                              <m:d>
                                <m:dPr>
                                  <m:ctrlPr>
                                    <a:rPr lang="en-US" sz="2400" b="1" i="1">
                                      <a:effectLst/>
                                      <a:latin typeface="Cambria Math" panose="02040503050406030204" pitchFamily="18" charset="0"/>
                                      <a:ea typeface="Yu Mincho" panose="02020400000000000000" pitchFamily="18" charset="-128"/>
                                    </a:rPr>
                                  </m:ctrlPr>
                                </m:dPr>
                                <m:e>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𝒎</m:t>
                                  </m:r>
                                  <m:r>
                                    <a:rPr lang="en-US" sz="1800" b="1" i="1">
                                      <a:effectLst/>
                                      <a:latin typeface="Cambria Math" panose="02040503050406030204" pitchFamily="18" charset="0"/>
                                      <a:ea typeface="Yu Mincho" panose="02020400000000000000" pitchFamily="18" charset="-128"/>
                                      <a:cs typeface="Times New Roman" panose="02020603050405020304" pitchFamily="18" charset="0"/>
                                    </a:rPr>
                                    <m:t>×</m:t>
                                  </m:r>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𝒑</m:t>
                                  </m:r>
                                </m:e>
                              </m:d>
                            </m:lim>
                          </m:limLow>
                        </m:e>
                        <m:sup>
                          <m:r>
                            <a:rPr lang="en-US" sz="1800" b="1" i="1">
                              <a:effectLst/>
                              <a:latin typeface="Cambria Math" panose="02040503050406030204" pitchFamily="18" charset="0"/>
                              <a:ea typeface="Yu Mincho" panose="02020400000000000000" pitchFamily="18" charset="-128"/>
                              <a:cs typeface="Times New Roman" panose="02020603050405020304" pitchFamily="18" charset="0"/>
                            </a:rPr>
                            <m:t>′</m:t>
                          </m:r>
                        </m:sup>
                      </m:sSup>
                      <m:r>
                        <a:rPr lang="en-US" sz="1800" b="1" i="1">
                          <a:effectLst/>
                          <a:latin typeface="Cambria Math" panose="02040503050406030204" pitchFamily="18" charset="0"/>
                          <a:ea typeface="Yu Mincho" panose="02020400000000000000" pitchFamily="18" charset="-128"/>
                          <a:cs typeface="Times New Roman" panose="02020603050405020304" pitchFamily="18" charset="0"/>
                        </a:rPr>
                        <m:t>+</m:t>
                      </m:r>
                      <m:limLow>
                        <m:limLowPr>
                          <m:ctrlPr>
                            <a:rPr lang="en-US" sz="2400" b="1" i="1">
                              <a:effectLst/>
                              <a:latin typeface="Cambria Math" panose="02040503050406030204" pitchFamily="18" charset="0"/>
                              <a:ea typeface="Yu Mincho" panose="02020400000000000000" pitchFamily="18" charset="-128"/>
                            </a:rPr>
                          </m:ctrlPr>
                        </m:limLowPr>
                        <m:e>
                          <m:groupChr>
                            <m:groupChrPr>
                              <m:chr m:val="⏟"/>
                              <m:ctrlPr>
                                <a:rPr lang="en-US" sz="2400" b="1" i="1">
                                  <a:effectLst/>
                                  <a:latin typeface="Cambria Math" panose="02040503050406030204" pitchFamily="18" charset="0"/>
                                  <a:ea typeface="Yu Mincho" panose="02020400000000000000" pitchFamily="18" charset="-128"/>
                                </a:rPr>
                              </m:ctrlPr>
                            </m:groupChrPr>
                            <m:e>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𝝍</m:t>
                              </m:r>
                            </m:e>
                          </m:groupChr>
                        </m:e>
                        <m:lim>
                          <m:d>
                            <m:dPr>
                              <m:ctrlPr>
                                <a:rPr lang="en-US" sz="2400" b="1" i="1">
                                  <a:effectLst/>
                                  <a:latin typeface="Cambria Math" panose="02040503050406030204" pitchFamily="18" charset="0"/>
                                  <a:ea typeface="Yu Mincho" panose="02020400000000000000" pitchFamily="18" charset="-128"/>
                                </a:rPr>
                              </m:ctrlPr>
                            </m:dPr>
                            <m:e>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𝒑</m:t>
                              </m:r>
                              <m:r>
                                <a:rPr lang="en-US" sz="1800" b="1" i="1">
                                  <a:effectLst/>
                                  <a:latin typeface="Cambria Math" panose="02040503050406030204" pitchFamily="18" charset="0"/>
                                  <a:ea typeface="Yu Mincho" panose="02020400000000000000" pitchFamily="18" charset="-128"/>
                                  <a:cs typeface="Times New Roman" panose="02020603050405020304" pitchFamily="18" charset="0"/>
                                </a:rPr>
                                <m:t>×</m:t>
                              </m:r>
                              <m:r>
                                <a:rPr lang="en-US" sz="1800" b="1" i="1">
                                  <a:effectLst/>
                                  <a:latin typeface="Cambria Math" panose="02040503050406030204" pitchFamily="18" charset="0"/>
                                  <a:ea typeface="Yu Mincho" panose="02020400000000000000" pitchFamily="18" charset="-128"/>
                                  <a:cs typeface="Times New Roman" panose="02020603050405020304" pitchFamily="18" charset="0"/>
                                </a:rPr>
                                <m:t>𝒑</m:t>
                              </m:r>
                            </m:e>
                          </m:d>
                        </m:lim>
                      </m:limLow>
                    </m:oMath>
                  </m:oMathPara>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DF25ECAD-1741-4E27-9199-3F486BFD43F9}"/>
                  </a:ext>
                </a:extLst>
              </p:cNvPr>
              <p:cNvSpPr txBox="1">
                <a:spLocks noRot="1" noChangeAspect="1" noMove="1" noResize="1" noEditPoints="1" noAdjustHandles="1" noChangeArrowheads="1" noChangeShapeType="1" noTextEdit="1"/>
              </p:cNvSpPr>
              <p:nvPr/>
            </p:nvSpPr>
            <p:spPr>
              <a:xfrm>
                <a:off x="827587" y="4041871"/>
                <a:ext cx="10471784" cy="777457"/>
              </a:xfrm>
              <a:prstGeom prst="rect">
                <a:avLst/>
              </a:prstGeom>
              <a:blipFill>
                <a:blip r:embed="rId3"/>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3445002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32</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Kiểm</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định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nhân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cho</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mẫu</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lớn</a:t>
            </a:r>
            <a:endParaRPr lang="en-US" sz="2800" dirty="0">
              <a:solidFill>
                <a:schemeClr val="accent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F25ECAD-1741-4E27-9199-3F486BFD43F9}"/>
                  </a:ext>
                </a:extLst>
              </p:cNvPr>
              <p:cNvSpPr txBox="1"/>
              <p:nvPr/>
            </p:nvSpPr>
            <p:spPr>
              <a:xfrm>
                <a:off x="971278" y="1517930"/>
                <a:ext cx="10471784" cy="967381"/>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err="1">
                    <a:latin typeface="Arial" panose="020B0604020202020204" pitchFamily="34" charset="0"/>
                    <a:ea typeface="Yu Mincho" panose="02020400000000000000" pitchFamily="18" charset="-128"/>
                    <a:cs typeface="Arial" panose="020B0604020202020204" pitchFamily="34" charset="0"/>
                  </a:rPr>
                  <a:t>C</a:t>
                </a:r>
                <a:r>
                  <a:rPr lang="en-US" sz="2400" dirty="0" err="1">
                    <a:effectLst/>
                    <a:latin typeface="Arial" panose="020B0604020202020204" pitchFamily="34" charset="0"/>
                    <a:ea typeface="Yu Mincho" panose="02020400000000000000" pitchFamily="18" charset="-128"/>
                    <a:cs typeface="Arial" panose="020B0604020202020204" pitchFamily="34" charset="0"/>
                  </a:rPr>
                  <a:t>ực</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đại</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hàm</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triển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vọng</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của</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nó</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tỉ</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lệ</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thuận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với</a:t>
                </a:r>
                <a:br>
                  <a:rPr lang="en-US" sz="2400" dirty="0">
                    <a:effectLst/>
                    <a:latin typeface="Arial" panose="020B0604020202020204" pitchFamily="34" charset="0"/>
                    <a:ea typeface="Yu Mincho" panose="02020400000000000000" pitchFamily="18" charset="-128"/>
                    <a:cs typeface="Arial" panose="020B0604020202020204" pitchFamily="34" charset="0"/>
                  </a:rPr>
                </a:br>
                <a14:m>
                  <m:oMathPara xmlns:m="http://schemas.openxmlformats.org/officeDocument/2006/math">
                    <m:oMathParaPr>
                      <m:jc m:val="centerGroup"/>
                    </m:oMathParaPr>
                    <m:oMath xmlns:m="http://schemas.openxmlformats.org/officeDocument/2006/math">
                      <m:sSup>
                        <m:sSupPr>
                          <m:ctrlPr>
                            <a:rPr lang="en-US" sz="2400" i="1" smtClean="0">
                              <a:effectLst/>
                              <a:latin typeface="Cambria Math" panose="02040503050406030204" pitchFamily="18" charset="0"/>
                            </a:rPr>
                          </m:ctrlPr>
                        </m:sSupPr>
                        <m:e>
                          <m:d>
                            <m:dPr>
                              <m:begChr m:val="|"/>
                              <m:endChr m:val="|"/>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𝑺</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e>
                          </m:d>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den>
                          </m:f>
                        </m:sup>
                      </m:sSup>
                      <m:sSup>
                        <m:sSupPr>
                          <m:ctrlPr>
                            <a:rPr lang="en-US" sz="2400" i="1">
                              <a:effectLst/>
                              <a:latin typeface="Cambria Math" panose="020405030504060302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𝑛𝑝</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den>
                          </m:f>
                        </m:sup>
                      </m:sSup>
                    </m:oMath>
                  </m:oMathPara>
                </a14:m>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2" name="TextBox 1">
                <a:extLst>
                  <a:ext uri="{FF2B5EF4-FFF2-40B4-BE49-F238E27FC236}">
                    <a16:creationId xmlns:a16="http://schemas.microsoft.com/office/drawing/2014/main" id="{DF25ECAD-1741-4E27-9199-3F486BFD43F9}"/>
                  </a:ext>
                </a:extLst>
              </p:cNvPr>
              <p:cNvSpPr txBox="1">
                <a:spLocks noRot="1" noChangeAspect="1" noMove="1" noResize="1" noEditPoints="1" noAdjustHandles="1" noChangeArrowheads="1" noChangeShapeType="1" noTextEdit="1"/>
              </p:cNvSpPr>
              <p:nvPr/>
            </p:nvSpPr>
            <p:spPr>
              <a:xfrm>
                <a:off x="971278" y="1517930"/>
                <a:ext cx="10471784" cy="967381"/>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AE190BE-3E62-4E68-9D78-648259249ACF}"/>
                  </a:ext>
                </a:extLst>
              </p:cNvPr>
              <p:cNvSpPr txBox="1"/>
              <p:nvPr/>
            </p:nvSpPr>
            <p:spPr>
              <a:xfrm>
                <a:off x="971278" y="2987338"/>
                <a:ext cx="10471784" cy="2480551"/>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err="1">
                    <a:latin typeface="Arial" panose="020B0604020202020204" pitchFamily="34" charset="0"/>
                    <a:cs typeface="Arial" panose="020B0604020202020204" pitchFamily="34" charset="0"/>
                  </a:rPr>
                  <a:t>Xét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thuyết</a:t>
                </a:r>
                <a:r>
                  <a:rPr lang="en-US" sz="2400" dirty="0">
                    <a:latin typeface="Arial" panose="020B0604020202020204" pitchFamily="34" charset="0"/>
                    <a:cs typeface="Arial" panose="020B0604020202020204" pitchFamily="34" charset="0"/>
                  </a:rPr>
                  <a:t> </a:t>
                </a:r>
                <a14:m>
                  <m:oMath xmlns:m="http://schemas.openxmlformats.org/officeDocument/2006/math">
                    <m:sSub>
                      <m:sSubPr>
                        <m:ctrlPr>
                          <a:rPr lang="en-US" sz="2400" i="1"/>
                        </m:ctrlPr>
                      </m:sSubPr>
                      <m:e>
                        <m:r>
                          <a:rPr lang="en-US" sz="2400" i="1"/>
                          <m:t>𝐻</m:t>
                        </m:r>
                      </m:e>
                      <m:sub>
                        <m:r>
                          <a:rPr lang="en-US" sz="2400" i="1"/>
                          <m:t>0</m:t>
                        </m:r>
                      </m:sub>
                    </m:sSub>
                  </m:oMath>
                </a14:m>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triển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vọng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tỉ</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br>
                  <a:rPr lang="en-US" sz="2400" dirty="0">
                    <a:effectLst/>
                    <a:latin typeface="Arial" panose="020B0604020202020204" pitchFamily="34" charset="0"/>
                    <a:ea typeface="Yu Mincho" panose="02020400000000000000" pitchFamily="18" charset="-128"/>
                    <a:cs typeface="Arial" panose="020B0604020202020204" pitchFamily="34" charset="0"/>
                  </a:rPr>
                </a:br>
                <a14:m>
                  <m:oMathPara xmlns:m="http://schemas.openxmlformats.org/officeDocument/2006/math">
                    <m:oMathParaPr>
                      <m:jc m:val="centerGroup"/>
                    </m:oMathParaPr>
                    <m:oMath xmlns:m="http://schemas.openxmlformats.org/officeDocument/2006/math">
                      <m:sSup>
                        <m:sSupPr>
                          <m:ctrlPr>
                            <a:rPr lang="en-US" sz="2400" i="1" smtClean="0">
                              <a:effectLst/>
                              <a:latin typeface="Cambria Math" panose="02040503050406030204" pitchFamily="18" charset="0"/>
                              <a:ea typeface="Yu Mincho" panose="02020400000000000000" pitchFamily="18" charset="-128"/>
                            </a:rPr>
                          </m:ctrlPr>
                        </m:sSupPr>
                        <m:e>
                          <m:d>
                            <m:dPr>
                              <m:begChr m:val="|"/>
                              <m:endChr m:val="|"/>
                              <m:ctrlPr>
                                <a:rPr lang="en-US" sz="2400" i="1">
                                  <a:effectLst/>
                                  <a:latin typeface="Cambria Math" panose="02040503050406030204" pitchFamily="18" charset="0"/>
                                  <a:ea typeface="Yu Mincho" panose="02020400000000000000" pitchFamily="18" charset="-128"/>
                                </a:rPr>
                              </m:ctrlPr>
                            </m:dPr>
                            <m:e>
                              <m:acc>
                                <m:accPr>
                                  <m:chr m:val="̂"/>
                                  <m:ctrlPr>
                                    <a:rPr lang="en-US" sz="2400" b="1" i="1">
                                      <a:effectLst/>
                                      <a:latin typeface="Cambria Math" panose="02040503050406030204" pitchFamily="18" charset="0"/>
                                      <a:ea typeface="Yu Mincho" panose="02020400000000000000" pitchFamily="18" charset="-128"/>
                                    </a:rPr>
                                  </m:ctrlPr>
                                </m:acc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m:t>
                                  </m:r>
                                </m:e>
                              </m:acc>
                            </m:e>
                          </m:d>
                        </m:e>
                        <m:sup>
                          <m:r>
                            <a:rPr lang="en-US" sz="2400" i="1">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US" sz="2400" i="1">
                                  <a:effectLst/>
                                  <a:latin typeface="Cambria Math" panose="02040503050406030204" pitchFamily="18" charset="0"/>
                                  <a:ea typeface="Yu Mincho" panose="02020400000000000000" pitchFamily="18" charset="-128"/>
                                </a:rPr>
                              </m:ctrlPr>
                            </m:fPr>
                            <m:num>
                              <m:r>
                                <a:rPr lang="en-US" sz="2400" i="1">
                                  <a:effectLst/>
                                  <a:latin typeface="Cambria Math" panose="02040503050406030204" pitchFamily="18" charset="0"/>
                                  <a:ea typeface="Yu Mincho" panose="02020400000000000000" pitchFamily="18" charset="-128"/>
                                  <a:cs typeface="Times New Roman" panose="02020603050405020304" pitchFamily="18" charset="0"/>
                                </a:rPr>
                                <m:t>𝑛</m:t>
                              </m:r>
                            </m:num>
                            <m:den>
                              <m:r>
                                <a:rPr lang="en-US" sz="2400" i="1">
                                  <a:effectLst/>
                                  <a:latin typeface="Cambria Math" panose="02040503050406030204" pitchFamily="18" charset="0"/>
                                  <a:ea typeface="Yu Mincho" panose="02020400000000000000" pitchFamily="18" charset="-128"/>
                                  <a:cs typeface="Times New Roman" panose="02020603050405020304" pitchFamily="18" charset="0"/>
                                </a:rPr>
                                <m:t>2</m:t>
                              </m:r>
                            </m:den>
                          </m:f>
                        </m:sup>
                      </m:sSup>
                      <m:r>
                        <m:rPr>
                          <m:sty m:val="p"/>
                        </m:rPr>
                        <a:rPr lang="en-US" sz="2400">
                          <a:effectLst/>
                          <a:latin typeface="Cambria Math" panose="02040503050406030204" pitchFamily="18" charset="0"/>
                          <a:ea typeface="Yu Mincho" panose="02020400000000000000" pitchFamily="18" charset="-128"/>
                          <a:cs typeface="Times New Roman" panose="02020603050405020304" pitchFamily="18" charset="0"/>
                        </a:rPr>
                        <m:t>exp</m:t>
                      </m:r>
                      <m:d>
                        <m:dPr>
                          <m:ctrlPr>
                            <a:rPr lang="en-US" sz="2400" i="1">
                              <a:effectLst/>
                              <a:latin typeface="Cambria Math" panose="02040503050406030204" pitchFamily="18" charset="0"/>
                              <a:ea typeface="Yu Mincho" panose="02020400000000000000" pitchFamily="18" charset="-128"/>
                            </a:rPr>
                          </m:ctrlPr>
                        </m:d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US" sz="2400" i="1">
                                  <a:effectLst/>
                                  <a:latin typeface="Cambria Math" panose="02040503050406030204" pitchFamily="18" charset="0"/>
                                  <a:ea typeface="Yu Mincho" panose="02020400000000000000" pitchFamily="18" charset="-128"/>
                                </a:rPr>
                              </m:ctrlPr>
                            </m:fPr>
                            <m:num>
                              <m:r>
                                <a:rPr lang="en-US" sz="2400" i="1">
                                  <a:effectLst/>
                                  <a:latin typeface="Cambria Math" panose="02040503050406030204" pitchFamily="18" charset="0"/>
                                  <a:ea typeface="Yu Mincho" panose="02020400000000000000" pitchFamily="18" charset="-128"/>
                                  <a:cs typeface="Times New Roman" panose="02020603050405020304" pitchFamily="18" charset="0"/>
                                </a:rPr>
                                <m:t>1</m:t>
                              </m:r>
                            </m:num>
                            <m:den>
                              <m:r>
                                <a:rPr lang="en-US" sz="2400" i="1">
                                  <a:effectLst/>
                                  <a:latin typeface="Cambria Math" panose="02040503050406030204" pitchFamily="18" charset="0"/>
                                  <a:ea typeface="Yu Mincho" panose="02020400000000000000" pitchFamily="18" charset="-128"/>
                                  <a:cs typeface="Times New Roman" panose="02020603050405020304" pitchFamily="18" charset="0"/>
                                </a:rPr>
                                <m:t>2</m:t>
                              </m:r>
                            </m:den>
                          </m:f>
                          <m:r>
                            <a:rPr lang="en-US" sz="2400" i="1">
                              <a:effectLst/>
                              <a:latin typeface="Cambria Math" panose="02040503050406030204" pitchFamily="18" charset="0"/>
                              <a:ea typeface="Yu Mincho" panose="02020400000000000000" pitchFamily="18" charset="-128"/>
                              <a:cs typeface="Times New Roman" panose="02020603050405020304" pitchFamily="18" charset="0"/>
                            </a:rPr>
                            <m:t>𝑡𝑟</m:t>
                          </m:r>
                          <m:d>
                            <m:dPr>
                              <m:begChr m:val="["/>
                              <m:endChr m:val="]"/>
                              <m:ctrlPr>
                                <a:rPr lang="en-US" sz="2400" i="1">
                                  <a:effectLst/>
                                  <a:latin typeface="Cambria Math" panose="02040503050406030204" pitchFamily="18" charset="0"/>
                                  <a:ea typeface="Yu Mincho" panose="02020400000000000000" pitchFamily="18" charset="-128"/>
                                </a:rPr>
                              </m:ctrlPr>
                            </m:dPr>
                            <m:e>
                              <m:sSup>
                                <m:sSupPr>
                                  <m:ctrlPr>
                                    <a:rPr lang="en-US" sz="2400" i="1">
                                      <a:effectLst/>
                                      <a:latin typeface="Cambria Math" panose="02040503050406030204" pitchFamily="18" charset="0"/>
                                      <a:ea typeface="Yu Mincho" panose="02020400000000000000" pitchFamily="18" charset="-128"/>
                                    </a:rPr>
                                  </m:ctrlPr>
                                </m:sSupPr>
                                <m:e>
                                  <m:acc>
                                    <m:accPr>
                                      <m:chr m:val="̂"/>
                                      <m:ctrlPr>
                                        <a:rPr lang="en-US" sz="2400" i="1">
                                          <a:effectLst/>
                                          <a:latin typeface="Cambria Math" panose="02040503050406030204" pitchFamily="18" charset="0"/>
                                          <a:ea typeface="Yu Mincho" panose="02020400000000000000" pitchFamily="18" charset="-128"/>
                                        </a:rPr>
                                      </m:ctrlPr>
                                    </m:acc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m:t>
                                      </m:r>
                                    </m:e>
                                  </m:acc>
                                </m:e>
                                <m:sup>
                                  <m:r>
                                    <a:rPr lang="en-US" sz="2400" i="1">
                                      <a:effectLst/>
                                      <a:latin typeface="Cambria Math" panose="02040503050406030204" pitchFamily="18" charset="0"/>
                                      <a:ea typeface="Yu Mincho" panose="02020400000000000000" pitchFamily="18" charset="-128"/>
                                      <a:cs typeface="Times New Roman" panose="02020603050405020304" pitchFamily="18" charset="0"/>
                                    </a:rPr>
                                    <m:t>−1</m:t>
                                  </m:r>
                                </m:sup>
                              </m:sSup>
                              <m:d>
                                <m:dPr>
                                  <m:ctrlPr>
                                    <a:rPr lang="en-US" sz="2400" i="1">
                                      <a:effectLst/>
                                      <a:latin typeface="Cambria Math" panose="02040503050406030204" pitchFamily="18" charset="0"/>
                                      <a:ea typeface="Yu Mincho" panose="02020400000000000000" pitchFamily="18" charset="-128"/>
                                    </a:rPr>
                                  </m:ctrlPr>
                                </m:dPr>
                                <m:e>
                                  <m:nary>
                                    <m:naryPr>
                                      <m:chr m:val="∑"/>
                                      <m:limLoc m:val="undOvr"/>
                                      <m:ctrlPr>
                                        <a:rPr lang="en-US" sz="2400" i="1">
                                          <a:effectLst/>
                                          <a:latin typeface="Cambria Math" panose="02040503050406030204" pitchFamily="18" charset="0"/>
                                          <a:ea typeface="Yu Mincho" panose="02020400000000000000" pitchFamily="18" charset="-128"/>
                                        </a:rPr>
                                      </m:ctrlPr>
                                    </m:naryPr>
                                    <m:sub>
                                      <m:r>
                                        <a:rPr lang="en-US" sz="2400" i="1">
                                          <a:effectLst/>
                                          <a:latin typeface="Cambria Math" panose="02040503050406030204" pitchFamily="18" charset="0"/>
                                          <a:ea typeface="Yu Mincho" panose="02020400000000000000" pitchFamily="18" charset="-128"/>
                                          <a:cs typeface="Times New Roman" panose="02020603050405020304" pitchFamily="18" charset="0"/>
                                        </a:rPr>
                                        <m:t>𝑗</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=1</m:t>
                                      </m:r>
                                    </m:sub>
                                    <m:sup>
                                      <m:r>
                                        <a:rPr lang="en-US" sz="2400" i="1">
                                          <a:effectLst/>
                                          <a:latin typeface="Cambria Math" panose="02040503050406030204" pitchFamily="18" charset="0"/>
                                          <a:ea typeface="Yu Mincho" panose="02020400000000000000" pitchFamily="18" charset="-128"/>
                                          <a:cs typeface="Times New Roman" panose="02020603050405020304" pitchFamily="18" charset="0"/>
                                        </a:rPr>
                                        <m:t>𝑛</m:t>
                                      </m:r>
                                    </m:sup>
                                    <m:e>
                                      <m:d>
                                        <m:dPr>
                                          <m:ctrlPr>
                                            <a:rPr lang="en-US" sz="2400" i="1">
                                              <a:effectLst/>
                                              <a:latin typeface="Cambria Math" panose="02040503050406030204" pitchFamily="18" charset="0"/>
                                              <a:ea typeface="Yu Mincho" panose="02020400000000000000" pitchFamily="18" charset="-128"/>
                                            </a:rPr>
                                          </m:ctrlPr>
                                        </m:dPr>
                                        <m:e>
                                          <m:sSub>
                                            <m:sSubPr>
                                              <m:ctrlPr>
                                                <a:rPr lang="en-US" sz="2400" i="1">
                                                  <a:effectLst/>
                                                  <a:latin typeface="Cambria Math" panose="02040503050406030204" pitchFamily="18" charset="0"/>
                                                  <a:ea typeface="Yu Mincho" panose="02020400000000000000" pitchFamily="18" charset="-128"/>
                                                </a:rPr>
                                              </m:ctrlPr>
                                            </m:sSubPr>
                                            <m:e>
                                              <m:r>
                                                <a:rPr lang="en-US" sz="2400" b="1" i="1">
                                                  <a:effectLst/>
                                                  <a:latin typeface="Cambria Math" panose="02040503050406030204" pitchFamily="18" charset="0"/>
                                                  <a:ea typeface="Yu Mincho" panose="02020400000000000000" pitchFamily="18" charset="-128"/>
                                                  <a:cs typeface="Times New Roman" panose="02020603050405020304" pitchFamily="18" charset="0"/>
                                                </a:rPr>
                                                <m:t>𝒙</m:t>
                                              </m:r>
                                            </m:e>
                                            <m:sub>
                                              <m:r>
                                                <a:rPr lang="en-US" sz="2400" i="1">
                                                  <a:effectLst/>
                                                  <a:latin typeface="Cambria Math" panose="02040503050406030204" pitchFamily="18" charset="0"/>
                                                  <a:ea typeface="Yu Mincho" panose="02020400000000000000" pitchFamily="18" charset="-128"/>
                                                  <a:cs typeface="Times New Roman" panose="02020603050405020304" pitchFamily="18" charset="0"/>
                                                </a:rPr>
                                                <m:t>𝑗</m:t>
                                              </m:r>
                                            </m:sub>
                                          </m:sSub>
                                          <m:r>
                                            <a:rPr lang="en-US" sz="2400" i="1">
                                              <a:effectLst/>
                                              <a:latin typeface="Cambria Math" panose="02040503050406030204" pitchFamily="18" charset="0"/>
                                              <a:ea typeface="Yu Mincho" panose="02020400000000000000" pitchFamily="18" charset="-128"/>
                                              <a:cs typeface="Times New Roman" panose="02020603050405020304" pitchFamily="18" charset="0"/>
                                            </a:rPr>
                                            <m:t>−</m:t>
                                          </m:r>
                                          <m:acc>
                                            <m:accPr>
                                              <m:chr m:val="̅"/>
                                              <m:ctrlPr>
                                                <a:rPr lang="en-US" sz="2400" i="1">
                                                  <a:effectLst/>
                                                  <a:latin typeface="Cambria Math" panose="02040503050406030204" pitchFamily="18" charset="0"/>
                                                  <a:ea typeface="Yu Mincho" panose="02020400000000000000" pitchFamily="18" charset="-128"/>
                                                </a:rPr>
                                              </m:ctrlPr>
                                            </m:accPr>
                                            <m:e>
                                              <m:r>
                                                <a:rPr lang="en-US" sz="2400" b="1" i="1">
                                                  <a:effectLst/>
                                                  <a:latin typeface="Cambria Math" panose="02040503050406030204" pitchFamily="18" charset="0"/>
                                                  <a:ea typeface="Yu Mincho" panose="02020400000000000000" pitchFamily="18" charset="-128"/>
                                                  <a:cs typeface="Times New Roman" panose="02020603050405020304" pitchFamily="18" charset="0"/>
                                                </a:rPr>
                                                <m:t>𝒙</m:t>
                                              </m:r>
                                            </m:e>
                                          </m:acc>
                                        </m:e>
                                      </m:d>
                                      <m:sSup>
                                        <m:sSupPr>
                                          <m:ctrlPr>
                                            <a:rPr lang="en-US" sz="2400" i="1">
                                              <a:effectLst/>
                                              <a:latin typeface="Cambria Math" panose="02040503050406030204" pitchFamily="18" charset="0"/>
                                              <a:ea typeface="Yu Mincho" panose="02020400000000000000" pitchFamily="18" charset="-128"/>
                                            </a:rPr>
                                          </m:ctrlPr>
                                        </m:sSupPr>
                                        <m:e>
                                          <m:d>
                                            <m:dPr>
                                              <m:ctrlPr>
                                                <a:rPr lang="en-US" sz="2400" i="1">
                                                  <a:effectLst/>
                                                  <a:latin typeface="Cambria Math" panose="02040503050406030204" pitchFamily="18" charset="0"/>
                                                  <a:ea typeface="Yu Mincho" panose="02020400000000000000" pitchFamily="18" charset="-128"/>
                                                </a:rPr>
                                              </m:ctrlPr>
                                            </m:dPr>
                                            <m:e>
                                              <m:sSub>
                                                <m:sSubPr>
                                                  <m:ctrlPr>
                                                    <a:rPr lang="en-US" sz="2400" i="1">
                                                      <a:effectLst/>
                                                      <a:latin typeface="Cambria Math" panose="02040503050406030204" pitchFamily="18" charset="0"/>
                                                      <a:ea typeface="Yu Mincho" panose="02020400000000000000" pitchFamily="18" charset="-128"/>
                                                    </a:rPr>
                                                  </m:ctrlPr>
                                                </m:sSubPr>
                                                <m:e>
                                                  <m:r>
                                                    <a:rPr lang="en-US" sz="2400" b="1" i="1">
                                                      <a:effectLst/>
                                                      <a:latin typeface="Cambria Math" panose="02040503050406030204" pitchFamily="18" charset="0"/>
                                                      <a:ea typeface="Yu Mincho" panose="02020400000000000000" pitchFamily="18" charset="-128"/>
                                                      <a:cs typeface="Times New Roman" panose="02020603050405020304" pitchFamily="18" charset="0"/>
                                                    </a:rPr>
                                                    <m:t>𝒙</m:t>
                                                  </m:r>
                                                </m:e>
                                                <m:sub>
                                                  <m:r>
                                                    <a:rPr lang="en-US" sz="2400" i="1">
                                                      <a:effectLst/>
                                                      <a:latin typeface="Cambria Math" panose="02040503050406030204" pitchFamily="18" charset="0"/>
                                                      <a:ea typeface="Yu Mincho" panose="02020400000000000000" pitchFamily="18" charset="-128"/>
                                                      <a:cs typeface="Times New Roman" panose="02020603050405020304" pitchFamily="18" charset="0"/>
                                                    </a:rPr>
                                                    <m:t>𝑗</m:t>
                                                  </m:r>
                                                </m:sub>
                                              </m:sSub>
                                              <m:r>
                                                <a:rPr lang="en-US" sz="2400" i="1">
                                                  <a:effectLst/>
                                                  <a:latin typeface="Cambria Math" panose="02040503050406030204" pitchFamily="18" charset="0"/>
                                                  <a:ea typeface="Yu Mincho" panose="02020400000000000000" pitchFamily="18" charset="-128"/>
                                                  <a:cs typeface="Times New Roman" panose="02020603050405020304" pitchFamily="18" charset="0"/>
                                                </a:rPr>
                                                <m:t>−</m:t>
                                              </m:r>
                                              <m:acc>
                                                <m:accPr>
                                                  <m:chr m:val="̅"/>
                                                  <m:ctrlPr>
                                                    <a:rPr lang="en-US" sz="2400" i="1">
                                                      <a:effectLst/>
                                                      <a:latin typeface="Cambria Math" panose="02040503050406030204" pitchFamily="18" charset="0"/>
                                                      <a:ea typeface="Yu Mincho" panose="02020400000000000000" pitchFamily="18" charset="-128"/>
                                                    </a:rPr>
                                                  </m:ctrlPr>
                                                </m:accPr>
                                                <m:e>
                                                  <m:r>
                                                    <a:rPr lang="en-US" sz="2400" b="1" i="1">
                                                      <a:effectLst/>
                                                      <a:latin typeface="Cambria Math" panose="02040503050406030204" pitchFamily="18" charset="0"/>
                                                      <a:ea typeface="Yu Mincho" panose="02020400000000000000" pitchFamily="18" charset="-128"/>
                                                      <a:cs typeface="Times New Roman" panose="02020603050405020304" pitchFamily="18" charset="0"/>
                                                    </a:rPr>
                                                    <m:t>𝒙</m:t>
                                                  </m:r>
                                                </m:e>
                                              </m:acc>
                                            </m:e>
                                          </m:d>
                                        </m:e>
                                        <m:sup>
                                          <m:r>
                                            <a:rPr lang="en-US" sz="2400" i="1">
                                              <a:effectLst/>
                                              <a:latin typeface="Cambria Math" panose="02040503050406030204" pitchFamily="18" charset="0"/>
                                              <a:ea typeface="Yu Mincho" panose="02020400000000000000" pitchFamily="18" charset="-128"/>
                                              <a:cs typeface="Times New Roman" panose="02020603050405020304" pitchFamily="18" charset="0"/>
                                            </a:rPr>
                                            <m:t>′</m:t>
                                          </m:r>
                                        </m:sup>
                                      </m:sSup>
                                    </m:e>
                                  </m:nary>
                                </m:e>
                              </m:d>
                            </m:e>
                          </m:d>
                        </m:e>
                      </m:d>
                      <m:r>
                        <a:rPr lang="en-US" sz="2400" i="1">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sz="2400" i="1">
                              <a:effectLst/>
                              <a:latin typeface="Cambria Math" panose="02040503050406030204" pitchFamily="18" charset="0"/>
                              <a:ea typeface="Yu Mincho" panose="02020400000000000000" pitchFamily="18" charset="-128"/>
                            </a:rPr>
                          </m:ctrlPr>
                        </m:sSupPr>
                        <m:e>
                          <m:d>
                            <m:dPr>
                              <m:begChr m:val="|"/>
                              <m:endChr m:val="|"/>
                              <m:ctrlPr>
                                <a:rPr lang="en-US" sz="2400" i="1">
                                  <a:effectLst/>
                                  <a:latin typeface="Cambria Math" panose="02040503050406030204" pitchFamily="18" charset="0"/>
                                  <a:ea typeface="Yu Mincho" panose="02020400000000000000" pitchFamily="18" charset="-128"/>
                                </a:rPr>
                              </m:ctrlPr>
                            </m:dPr>
                            <m:e>
                              <m:acc>
                                <m:accPr>
                                  <m:chr m:val="̂"/>
                                  <m:ctrlPr>
                                    <a:rPr lang="en-US" sz="2400" b="1" i="1">
                                      <a:effectLst/>
                                      <a:latin typeface="Cambria Math" panose="02040503050406030204" pitchFamily="18" charset="0"/>
                                      <a:ea typeface="Yu Mincho" panose="02020400000000000000" pitchFamily="18" charset="-128"/>
                                    </a:rPr>
                                  </m:ctrlPr>
                                </m:accPr>
                                <m:e>
                                  <m:r>
                                    <a:rPr lang="en-US" sz="2400" b="1" i="1">
                                      <a:effectLst/>
                                      <a:latin typeface="Cambria Math" panose="02040503050406030204" pitchFamily="18" charset="0"/>
                                      <a:ea typeface="Yu Mincho" panose="02020400000000000000" pitchFamily="18" charset="-128"/>
                                      <a:cs typeface="Times New Roman" panose="02020603050405020304" pitchFamily="18" charset="0"/>
                                    </a:rPr>
                                    <m:t>𝑳</m:t>
                                  </m:r>
                                </m:e>
                              </m:acc>
                              <m:sSup>
                                <m:sSupPr>
                                  <m:ctrlPr>
                                    <a:rPr lang="en-US" sz="2400" b="1" i="1">
                                      <a:effectLst/>
                                      <a:latin typeface="Cambria Math" panose="02040503050406030204" pitchFamily="18" charset="0"/>
                                      <a:ea typeface="Yu Mincho" panose="02020400000000000000" pitchFamily="18" charset="-128"/>
                                    </a:rPr>
                                  </m:ctrlPr>
                                </m:sSupPr>
                                <m:e>
                                  <m:acc>
                                    <m:accPr>
                                      <m:chr m:val="̂"/>
                                      <m:ctrlPr>
                                        <a:rPr lang="en-US" sz="2400" b="1" i="1">
                                          <a:effectLst/>
                                          <a:latin typeface="Cambria Math" panose="02040503050406030204" pitchFamily="18" charset="0"/>
                                          <a:ea typeface="Yu Mincho" panose="02020400000000000000" pitchFamily="18" charset="-128"/>
                                        </a:rPr>
                                      </m:ctrlPr>
                                    </m:accPr>
                                    <m:e>
                                      <m:r>
                                        <a:rPr lang="en-US" sz="2400" b="1" i="1">
                                          <a:effectLst/>
                                          <a:latin typeface="Cambria Math" panose="02040503050406030204" pitchFamily="18" charset="0"/>
                                          <a:ea typeface="Yu Mincho" panose="02020400000000000000" pitchFamily="18" charset="-128"/>
                                          <a:cs typeface="Times New Roman" panose="02020603050405020304" pitchFamily="18" charset="0"/>
                                        </a:rPr>
                                        <m:t>𝑳</m:t>
                                      </m:r>
                                    </m:e>
                                  </m:acc>
                                </m:e>
                                <m:sup>
                                  <m:r>
                                    <a:rPr lang="en-US" sz="2400" b="1" i="1">
                                      <a:effectLst/>
                                      <a:latin typeface="Cambria Math" panose="02040503050406030204" pitchFamily="18" charset="0"/>
                                      <a:ea typeface="Yu Mincho" panose="02020400000000000000" pitchFamily="18" charset="-128"/>
                                      <a:cs typeface="Times New Roman" panose="02020603050405020304" pitchFamily="18" charset="0"/>
                                    </a:rPr>
                                    <m:t>′</m:t>
                                  </m:r>
                                </m:sup>
                              </m:sSup>
                              <m:r>
                                <a:rPr lang="en-US" sz="2400" i="1">
                                  <a:effectLst/>
                                  <a:latin typeface="Cambria Math" panose="02040503050406030204" pitchFamily="18" charset="0"/>
                                  <a:ea typeface="Yu Mincho" panose="02020400000000000000" pitchFamily="18" charset="-128"/>
                                  <a:cs typeface="Times New Roman" panose="02020603050405020304" pitchFamily="18" charset="0"/>
                                </a:rPr>
                                <m:t>+</m:t>
                              </m:r>
                              <m:acc>
                                <m:accPr>
                                  <m:chr m:val="̂"/>
                                  <m:ctrlPr>
                                    <a:rPr lang="en-US" sz="2400" i="1">
                                      <a:effectLst/>
                                      <a:latin typeface="Cambria Math" panose="02040503050406030204" pitchFamily="18" charset="0"/>
                                      <a:ea typeface="Yu Mincho" panose="02020400000000000000" pitchFamily="18" charset="-128"/>
                                    </a:rPr>
                                  </m:ctrlPr>
                                </m:accPr>
                                <m:e>
                                  <m:r>
                                    <a:rPr lang="en-US" sz="2400" b="1" i="1">
                                      <a:effectLst/>
                                      <a:latin typeface="Cambria Math" panose="02040503050406030204" pitchFamily="18" charset="0"/>
                                      <a:ea typeface="Yu Mincho" panose="02020400000000000000" pitchFamily="18" charset="-128"/>
                                      <a:cs typeface="Times New Roman" panose="02020603050405020304" pitchFamily="18" charset="0"/>
                                    </a:rPr>
                                    <m:t>𝝍</m:t>
                                  </m:r>
                                </m:e>
                              </m:acc>
                            </m:e>
                          </m:d>
                        </m:e>
                        <m:sup>
                          <m:r>
                            <a:rPr lang="en-US" sz="2400" i="1">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US" sz="2400" i="1">
                                  <a:effectLst/>
                                  <a:latin typeface="Cambria Math" panose="02040503050406030204" pitchFamily="18" charset="0"/>
                                  <a:ea typeface="Yu Mincho" panose="02020400000000000000" pitchFamily="18" charset="-128"/>
                                </a:rPr>
                              </m:ctrlPr>
                            </m:fPr>
                            <m:num>
                              <m:r>
                                <a:rPr lang="en-US" sz="2400" i="1">
                                  <a:effectLst/>
                                  <a:latin typeface="Cambria Math" panose="02040503050406030204" pitchFamily="18" charset="0"/>
                                  <a:ea typeface="Yu Mincho" panose="02020400000000000000" pitchFamily="18" charset="-128"/>
                                  <a:cs typeface="Times New Roman" panose="02020603050405020304" pitchFamily="18" charset="0"/>
                                </a:rPr>
                                <m:t>𝑛</m:t>
                              </m:r>
                            </m:num>
                            <m:den>
                              <m:r>
                                <a:rPr lang="en-US" sz="2400" i="1">
                                  <a:effectLst/>
                                  <a:latin typeface="Cambria Math" panose="02040503050406030204" pitchFamily="18" charset="0"/>
                                  <a:ea typeface="Yu Mincho" panose="02020400000000000000" pitchFamily="18" charset="-128"/>
                                  <a:cs typeface="Times New Roman" panose="02020603050405020304" pitchFamily="18" charset="0"/>
                                </a:rPr>
                                <m:t>2</m:t>
                              </m:r>
                            </m:den>
                          </m:f>
                        </m:sup>
                      </m:sSup>
                      <m:r>
                        <a:rPr lang="en-US" sz="2400" i="1">
                          <a:effectLst/>
                          <a:latin typeface="Cambria Math" panose="02040503050406030204" pitchFamily="18" charset="0"/>
                          <a:ea typeface="Yu Mincho" panose="02020400000000000000" pitchFamily="18" charset="-128"/>
                          <a:cs typeface="Times New Roman" panose="02020603050405020304" pitchFamily="18" charset="0"/>
                        </a:rPr>
                        <m:t>𝑒𝑥𝑝</m:t>
                      </m:r>
                      <m:d>
                        <m:dPr>
                          <m:ctrlPr>
                            <a:rPr lang="en-US" sz="2400" i="1">
                              <a:effectLst/>
                              <a:latin typeface="Cambria Math" panose="02040503050406030204" pitchFamily="18" charset="0"/>
                              <a:ea typeface="Yu Mincho" panose="02020400000000000000" pitchFamily="18" charset="-128"/>
                            </a:rPr>
                          </m:ctrlPr>
                        </m:d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US" sz="2400" i="1">
                                  <a:effectLst/>
                                  <a:latin typeface="Cambria Math" panose="02040503050406030204" pitchFamily="18" charset="0"/>
                                  <a:ea typeface="Yu Mincho" panose="02020400000000000000" pitchFamily="18" charset="-128"/>
                                </a:rPr>
                              </m:ctrlPr>
                            </m:fPr>
                            <m:num>
                              <m:r>
                                <a:rPr lang="en-US" sz="2400" i="1">
                                  <a:effectLst/>
                                  <a:latin typeface="Cambria Math" panose="02040503050406030204" pitchFamily="18" charset="0"/>
                                  <a:ea typeface="Yu Mincho" panose="02020400000000000000" pitchFamily="18" charset="-128"/>
                                  <a:cs typeface="Times New Roman" panose="02020603050405020304" pitchFamily="18" charset="0"/>
                                </a:rPr>
                                <m:t>1</m:t>
                              </m:r>
                            </m:num>
                            <m:den>
                              <m:r>
                                <a:rPr lang="en-US" sz="2400" i="1">
                                  <a:effectLst/>
                                  <a:latin typeface="Cambria Math" panose="02040503050406030204" pitchFamily="18" charset="0"/>
                                  <a:ea typeface="Yu Mincho" panose="02020400000000000000" pitchFamily="18" charset="-128"/>
                                  <a:cs typeface="Times New Roman" panose="02020603050405020304" pitchFamily="18" charset="0"/>
                                </a:rPr>
                                <m:t>2</m:t>
                              </m:r>
                            </m:den>
                          </m:f>
                          <m:r>
                            <a:rPr lang="en-US" sz="2400" i="1">
                              <a:effectLst/>
                              <a:latin typeface="Cambria Math" panose="02040503050406030204" pitchFamily="18" charset="0"/>
                              <a:ea typeface="Yu Mincho" panose="02020400000000000000" pitchFamily="18" charset="-128"/>
                              <a:cs typeface="Times New Roman" panose="02020603050405020304" pitchFamily="18" charset="0"/>
                            </a:rPr>
                            <m:t>𝑛</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 </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𝑡𝑟</m:t>
                          </m:r>
                          <m:d>
                            <m:dPr>
                              <m:begChr m:val="["/>
                              <m:endChr m:val="]"/>
                              <m:ctrlPr>
                                <a:rPr lang="en-US" sz="2400" i="1">
                                  <a:effectLst/>
                                  <a:latin typeface="Cambria Math" panose="02040503050406030204" pitchFamily="18" charset="0"/>
                                  <a:ea typeface="Yu Mincho" panose="02020400000000000000" pitchFamily="18" charset="-128"/>
                                </a:rPr>
                              </m:ctrlPr>
                            </m:dPr>
                            <m:e>
                              <m:sSup>
                                <m:sSupPr>
                                  <m:ctrlPr>
                                    <a:rPr lang="en-US" sz="2400" i="1">
                                      <a:effectLst/>
                                      <a:latin typeface="Cambria Math" panose="02040503050406030204" pitchFamily="18" charset="0"/>
                                      <a:ea typeface="Yu Mincho" panose="02020400000000000000" pitchFamily="18" charset="-128"/>
                                    </a:rPr>
                                  </m:ctrlPr>
                                </m:sSupPr>
                                <m:e>
                                  <m:d>
                                    <m:dPr>
                                      <m:ctrlPr>
                                        <a:rPr lang="en-US" sz="2400" i="1">
                                          <a:effectLst/>
                                          <a:latin typeface="Cambria Math" panose="02040503050406030204" pitchFamily="18" charset="0"/>
                                          <a:ea typeface="Yu Mincho" panose="02020400000000000000" pitchFamily="18" charset="-128"/>
                                        </a:rPr>
                                      </m:ctrlPr>
                                    </m:dPr>
                                    <m:e>
                                      <m:acc>
                                        <m:accPr>
                                          <m:chr m:val="̂"/>
                                          <m:ctrlPr>
                                            <a:rPr lang="en-US" sz="2400" b="1" i="1">
                                              <a:effectLst/>
                                              <a:latin typeface="Cambria Math" panose="02040503050406030204" pitchFamily="18" charset="0"/>
                                              <a:ea typeface="Yu Mincho" panose="02020400000000000000" pitchFamily="18" charset="-128"/>
                                            </a:rPr>
                                          </m:ctrlPr>
                                        </m:accPr>
                                        <m:e>
                                          <m:r>
                                            <a:rPr lang="en-US" sz="2400" b="1" i="1">
                                              <a:effectLst/>
                                              <a:latin typeface="Cambria Math" panose="02040503050406030204" pitchFamily="18" charset="0"/>
                                              <a:ea typeface="Yu Mincho" panose="02020400000000000000" pitchFamily="18" charset="-128"/>
                                              <a:cs typeface="Times New Roman" panose="02020603050405020304" pitchFamily="18" charset="0"/>
                                            </a:rPr>
                                            <m:t>𝑳</m:t>
                                          </m:r>
                                        </m:e>
                                      </m:acc>
                                      <m:sSup>
                                        <m:sSupPr>
                                          <m:ctrlPr>
                                            <a:rPr lang="en-US" sz="2400" b="1" i="1">
                                              <a:effectLst/>
                                              <a:latin typeface="Cambria Math" panose="02040503050406030204" pitchFamily="18" charset="0"/>
                                              <a:ea typeface="Yu Mincho" panose="02020400000000000000" pitchFamily="18" charset="-128"/>
                                            </a:rPr>
                                          </m:ctrlPr>
                                        </m:sSupPr>
                                        <m:e>
                                          <m:acc>
                                            <m:accPr>
                                              <m:chr m:val="̂"/>
                                              <m:ctrlPr>
                                                <a:rPr lang="en-US" sz="2400" b="1" i="1">
                                                  <a:effectLst/>
                                                  <a:latin typeface="Cambria Math" panose="02040503050406030204" pitchFamily="18" charset="0"/>
                                                  <a:ea typeface="Yu Mincho" panose="02020400000000000000" pitchFamily="18" charset="-128"/>
                                                </a:rPr>
                                              </m:ctrlPr>
                                            </m:accPr>
                                            <m:e>
                                              <m:r>
                                                <a:rPr lang="en-US" sz="2400" b="1" i="1">
                                                  <a:effectLst/>
                                                  <a:latin typeface="Cambria Math" panose="02040503050406030204" pitchFamily="18" charset="0"/>
                                                  <a:ea typeface="Yu Mincho" panose="02020400000000000000" pitchFamily="18" charset="-128"/>
                                                  <a:cs typeface="Times New Roman" panose="02020603050405020304" pitchFamily="18" charset="0"/>
                                                </a:rPr>
                                                <m:t>𝑳</m:t>
                                              </m:r>
                                            </m:e>
                                          </m:acc>
                                        </m:e>
                                        <m:sup>
                                          <m:r>
                                            <a:rPr lang="en-US" sz="2400" b="1" i="1">
                                              <a:effectLst/>
                                              <a:latin typeface="Cambria Math" panose="02040503050406030204" pitchFamily="18" charset="0"/>
                                              <a:ea typeface="Yu Mincho" panose="02020400000000000000" pitchFamily="18" charset="-128"/>
                                              <a:cs typeface="Times New Roman" panose="02020603050405020304" pitchFamily="18" charset="0"/>
                                            </a:rPr>
                                            <m:t>′</m:t>
                                          </m:r>
                                        </m:sup>
                                      </m:sSup>
                                      <m:r>
                                        <a:rPr lang="en-US" sz="2400" i="1">
                                          <a:effectLst/>
                                          <a:latin typeface="Cambria Math" panose="02040503050406030204" pitchFamily="18" charset="0"/>
                                          <a:ea typeface="Yu Mincho" panose="02020400000000000000" pitchFamily="18" charset="-128"/>
                                          <a:cs typeface="Times New Roman" panose="02020603050405020304" pitchFamily="18" charset="0"/>
                                        </a:rPr>
                                        <m:t>+</m:t>
                                      </m:r>
                                      <m:acc>
                                        <m:accPr>
                                          <m:chr m:val="̂"/>
                                          <m:ctrlPr>
                                            <a:rPr lang="en-US" sz="2400" i="1">
                                              <a:effectLst/>
                                              <a:latin typeface="Cambria Math" panose="02040503050406030204" pitchFamily="18" charset="0"/>
                                              <a:ea typeface="Yu Mincho" panose="02020400000000000000" pitchFamily="18" charset="-128"/>
                                            </a:rPr>
                                          </m:ctrlPr>
                                        </m:accPr>
                                        <m:e>
                                          <m:r>
                                            <a:rPr lang="en-US" sz="2400" b="1" i="1">
                                              <a:effectLst/>
                                              <a:latin typeface="Cambria Math" panose="02040503050406030204" pitchFamily="18" charset="0"/>
                                              <a:ea typeface="Yu Mincho" panose="02020400000000000000" pitchFamily="18" charset="-128"/>
                                              <a:cs typeface="Times New Roman" panose="02020603050405020304" pitchFamily="18" charset="0"/>
                                            </a:rPr>
                                            <m:t>𝝍</m:t>
                                          </m:r>
                                        </m:e>
                                      </m:acc>
                                    </m:e>
                                  </m:d>
                                </m:e>
                                <m:sup>
                                  <m:r>
                                    <a:rPr lang="en-US" sz="2400" i="1">
                                      <a:effectLst/>
                                      <a:latin typeface="Cambria Math" panose="02040503050406030204" pitchFamily="18" charset="0"/>
                                      <a:ea typeface="Yu Mincho" panose="02020400000000000000" pitchFamily="18" charset="-128"/>
                                      <a:cs typeface="Times New Roman" panose="02020603050405020304" pitchFamily="18" charset="0"/>
                                    </a:rPr>
                                    <m:t>−1</m:t>
                                  </m:r>
                                </m:sup>
                              </m:sSup>
                              <m:sSub>
                                <m:sSubPr>
                                  <m:ctrlPr>
                                    <a:rPr lang="en-US" sz="2400" i="1">
                                      <a:effectLst/>
                                      <a:latin typeface="Cambria Math" panose="02040503050406030204" pitchFamily="18" charset="0"/>
                                      <a:ea typeface="Yu Mincho" panose="02020400000000000000" pitchFamily="18" charset="-128"/>
                                    </a:rPr>
                                  </m:ctrlPr>
                                </m:sSubPr>
                                <m:e>
                                  <m:r>
                                    <a:rPr lang="en-US" sz="2400" b="1" i="1">
                                      <a:effectLst/>
                                      <a:latin typeface="Cambria Math" panose="02040503050406030204" pitchFamily="18" charset="0"/>
                                      <a:ea typeface="Yu Mincho" panose="02020400000000000000" pitchFamily="18" charset="-128"/>
                                      <a:cs typeface="Times New Roman" panose="02020603050405020304" pitchFamily="18" charset="0"/>
                                    </a:rPr>
                                    <m:t>𝑺</m:t>
                                  </m:r>
                                </m:e>
                                <m:sub>
                                  <m:r>
                                    <a:rPr lang="en-US" sz="2400" i="1">
                                      <a:effectLst/>
                                      <a:latin typeface="Cambria Math" panose="02040503050406030204" pitchFamily="18" charset="0"/>
                                      <a:ea typeface="Yu Mincho" panose="02020400000000000000" pitchFamily="18" charset="-128"/>
                                      <a:cs typeface="Times New Roman" panose="02020603050405020304" pitchFamily="18" charset="0"/>
                                    </a:rPr>
                                    <m:t>𝑛</m:t>
                                  </m:r>
                                </m:sub>
                              </m:sSub>
                            </m:e>
                          </m:d>
                        </m:e>
                      </m:d>
                    </m:oMath>
                  </m:oMathPara>
                </a14:m>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6" name="TextBox 5">
                <a:extLst>
                  <a:ext uri="{FF2B5EF4-FFF2-40B4-BE49-F238E27FC236}">
                    <a16:creationId xmlns:a16="http://schemas.microsoft.com/office/drawing/2014/main" id="{CAE190BE-3E62-4E68-9D78-648259249ACF}"/>
                  </a:ext>
                </a:extLst>
              </p:cNvPr>
              <p:cNvSpPr txBox="1">
                <a:spLocks noRot="1" noChangeAspect="1" noMove="1" noResize="1" noEditPoints="1" noAdjustHandles="1" noChangeArrowheads="1" noChangeShapeType="1" noTextEdit="1"/>
              </p:cNvSpPr>
              <p:nvPr/>
            </p:nvSpPr>
            <p:spPr>
              <a:xfrm>
                <a:off x="971278" y="2987338"/>
                <a:ext cx="10471784" cy="2480551"/>
              </a:xfrm>
              <a:prstGeom prst="rect">
                <a:avLst/>
              </a:prstGeom>
              <a:blipFill>
                <a:blip r:embed="rId3"/>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1843882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33</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Kiểm</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định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nhân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cho</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mẫu</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lớn</a:t>
            </a:r>
            <a:endParaRPr lang="en-US" sz="2800" dirty="0">
              <a:solidFill>
                <a:schemeClr val="accent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F25ECAD-1741-4E27-9199-3F486BFD43F9}"/>
                  </a:ext>
                </a:extLst>
              </p:cNvPr>
              <p:cNvSpPr txBox="1"/>
              <p:nvPr/>
            </p:nvSpPr>
            <p:spPr>
              <a:xfrm>
                <a:off x="977674" y="1461133"/>
                <a:ext cx="10471784" cy="2041072"/>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err="1">
                    <a:latin typeface="Arial" panose="020B0604020202020204" pitchFamily="34" charset="0"/>
                    <a:ea typeface="Yu Mincho" panose="02020400000000000000" pitchFamily="18" charset="-128"/>
                    <a:cs typeface="Arial" panose="020B0604020202020204" pitchFamily="34" charset="0"/>
                  </a:rPr>
                  <a:t>T</a:t>
                </a:r>
                <a:r>
                  <a:rPr lang="en-US" sz="2400" dirty="0" err="1">
                    <a:effectLst/>
                    <a:latin typeface="Arial" panose="020B0604020202020204" pitchFamily="34" charset="0"/>
                    <a:ea typeface="Yu Mincho" panose="02020400000000000000" pitchFamily="18" charset="-128"/>
                    <a:cs typeface="Arial" panose="020B0604020202020204" pitchFamily="34" charset="0"/>
                  </a:rPr>
                  <a:t>ỉ</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lệ</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triển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vọng</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thống</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kê</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cho</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kiểm</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định</a:t>
                </a:r>
                <a:r>
                  <a:rPr lang="en-US" sz="2400" dirty="0">
                    <a:effectLst/>
                    <a:latin typeface="Arial" panose="020B0604020202020204" pitchFamily="34" charset="0"/>
                    <a:ea typeface="Yu Mincho" panose="02020400000000000000" pitchFamily="18" charset="-128"/>
                    <a:cs typeface="Arial" panose="020B0604020202020204" pitchFamily="34" charset="0"/>
                  </a:rPr>
                  <a:t> </a:t>
                </a:r>
                <a14:m>
                  <m:oMath xmlns:m="http://schemas.openxmlformats.org/officeDocument/2006/math">
                    <m:sSub>
                      <m:sSubPr>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𝐻</m:t>
                        </m:r>
                      </m:e>
                      <m:sub>
                        <m:r>
                          <a:rPr lang="en-US" sz="2400" i="1">
                            <a:effectLst/>
                            <a:latin typeface="Cambria Math" panose="02040503050406030204" pitchFamily="18" charset="0"/>
                            <a:ea typeface="Yu Mincho" panose="02020400000000000000" pitchFamily="18" charset="-128"/>
                            <a:cs typeface="Times New Roman" panose="02020603050405020304" pitchFamily="18" charset="0"/>
                          </a:rPr>
                          <m:t>0</m:t>
                        </m:r>
                      </m:sub>
                    </m:sSub>
                  </m:oMath>
                </a14:m>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là</a:t>
                </a:r>
                <a:r>
                  <a:rPr lang="en-US" sz="2400" dirty="0">
                    <a:effectLst/>
                    <a:latin typeface="Arial" panose="020B0604020202020204" pitchFamily="34" charset="0"/>
                    <a:ea typeface="Yu Mincho" panose="02020400000000000000" pitchFamily="18" charset="-128"/>
                    <a:cs typeface="Arial" panose="020B0604020202020204" pitchFamily="34" charset="0"/>
                  </a:rPr>
                  <a:t>:</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14:m>
                  <m:oMath xmlns:m="http://schemas.openxmlformats.org/officeDocument/2006/math">
                    <m:r>
                      <a:rPr lang="en-US" sz="2400" i="1" smtClean="0">
                        <a:effectLst/>
                        <a:latin typeface="Cambria Math" panose="02040503050406030204" pitchFamily="18" charset="0"/>
                        <a:ea typeface="Yu Mincho" panose="02020400000000000000" pitchFamily="18" charset="-128"/>
                        <a:cs typeface="Times New Roman" panose="02020603050405020304" pitchFamily="18" charset="0"/>
                      </a:rPr>
                      <m:t>−2</m:t>
                    </m:r>
                    <m:func>
                      <m:funcPr>
                        <m:ctrlPr>
                          <a:rPr lang="en-US" sz="2400" i="1">
                            <a:effectLst/>
                            <a:latin typeface="Cambria Math" panose="02040503050406030204" pitchFamily="18" charset="0"/>
                            <a:ea typeface="Yu Mincho" panose="02020400000000000000" pitchFamily="18" charset="-128"/>
                          </a:rPr>
                        </m:ctrlPr>
                      </m:funcPr>
                      <m:fName>
                        <m:r>
                          <m:rPr>
                            <m:sty m:val="p"/>
                          </m:rPr>
                          <a:rPr lang="en-US" sz="2400">
                            <a:effectLst/>
                            <a:latin typeface="Cambria Math" panose="02040503050406030204" pitchFamily="18" charset="0"/>
                            <a:ea typeface="Yu Mincho" panose="02020400000000000000" pitchFamily="18" charset="-128"/>
                            <a:cs typeface="Times New Roman" panose="02020603050405020304" pitchFamily="18" charset="0"/>
                          </a:rPr>
                          <m:t>ln</m:t>
                        </m:r>
                      </m:fName>
                      <m:e>
                        <m:r>
                          <m:rPr>
                            <m:sty m:val="p"/>
                          </m:rPr>
                          <a:rPr lang="en-US" sz="2400">
                            <a:effectLst/>
                            <a:latin typeface="Cambria Math" panose="02040503050406030204" pitchFamily="18" charset="0"/>
                            <a:ea typeface="Yu Mincho" panose="02020400000000000000" pitchFamily="18" charset="-128"/>
                            <a:cs typeface="Times New Roman" panose="02020603050405020304" pitchFamily="18" charset="0"/>
                          </a:rPr>
                          <m:t>Λ</m:t>
                        </m:r>
                      </m:e>
                    </m:func>
                    <m:r>
                      <a:rPr lang="en-US" sz="2400" i="1">
                        <a:effectLst/>
                        <a:latin typeface="Cambria Math" panose="02040503050406030204" pitchFamily="18" charset="0"/>
                        <a:ea typeface="Yu Mincho" panose="02020400000000000000" pitchFamily="18" charset="-128"/>
                        <a:cs typeface="Times New Roman" panose="02020603050405020304" pitchFamily="18" charset="0"/>
                      </a:rPr>
                      <m:t>=−2</m:t>
                    </m:r>
                    <m:func>
                      <m:funcPr>
                        <m:ctrlPr>
                          <a:rPr lang="en-US" sz="2400" i="1">
                            <a:effectLst/>
                            <a:latin typeface="Cambria Math" panose="02040503050406030204" pitchFamily="18" charset="0"/>
                            <a:ea typeface="Yu Mincho" panose="02020400000000000000" pitchFamily="18" charset="-128"/>
                          </a:rPr>
                        </m:ctrlPr>
                      </m:funcPr>
                      <m:fName>
                        <m:r>
                          <m:rPr>
                            <m:sty m:val="p"/>
                          </m:rPr>
                          <a:rPr lang="en-US" sz="2400">
                            <a:effectLst/>
                            <a:latin typeface="Cambria Math" panose="02040503050406030204" pitchFamily="18" charset="0"/>
                            <a:ea typeface="Yu Mincho" panose="02020400000000000000" pitchFamily="18" charset="-128"/>
                            <a:cs typeface="Times New Roman" panose="02020603050405020304" pitchFamily="18" charset="0"/>
                          </a:rPr>
                          <m:t>ln</m:t>
                        </m:r>
                      </m:fName>
                      <m:e>
                        <m:d>
                          <m:dPr>
                            <m:begChr m:val="["/>
                            <m:endChr m:val="]"/>
                            <m:ctrlPr>
                              <a:rPr lang="en-US" sz="2400" i="1">
                                <a:effectLst/>
                                <a:latin typeface="Cambria Math" panose="02040503050406030204" pitchFamily="18" charset="0"/>
                                <a:ea typeface="Yu Mincho" panose="02020400000000000000" pitchFamily="18" charset="-128"/>
                              </a:rPr>
                            </m:ctrlPr>
                          </m:dPr>
                          <m:e>
                            <m:f>
                              <m:fPr>
                                <m:ctrlPr>
                                  <a:rPr lang="en-US" sz="2400" i="1">
                                    <a:effectLst/>
                                    <a:latin typeface="Cambria Math" panose="02040503050406030204" pitchFamily="18" charset="0"/>
                                    <a:ea typeface="Yu Mincho" panose="02020400000000000000" pitchFamily="18" charset="-128"/>
                                  </a:rPr>
                                </m:ctrlPr>
                              </m:fPr>
                              <m:num>
                                <m:r>
                                  <a:rPr lang="en-US" sz="2400" i="1">
                                    <a:effectLst/>
                                    <a:latin typeface="Cambria Math" panose="02040503050406030204" pitchFamily="18" charset="0"/>
                                    <a:ea typeface="Yu Mincho" panose="02020400000000000000" pitchFamily="18" charset="-128"/>
                                    <a:cs typeface="Times New Roman" panose="02020603050405020304" pitchFamily="18" charset="0"/>
                                  </a:rPr>
                                  <m:t>𝑚𝑎𝑥𝑖𝑚𝑖𝑧𝑒𝑑</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 </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𝑙𝑖𝑘𝑒𝑙𝑖h𝑜𝑜𝑑</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 </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𝑢𝑛𝑑𝑒𝑟</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 </m:t>
                                </m:r>
                                <m:sSub>
                                  <m:sSubPr>
                                    <m:ctrlPr>
                                      <a:rPr lang="en-US" sz="2400" i="1">
                                        <a:effectLst/>
                                        <a:latin typeface="Cambria Math" panose="02040503050406030204" pitchFamily="18" charset="0"/>
                                        <a:ea typeface="Yu Mincho" panose="02020400000000000000" pitchFamily="18" charset="-128"/>
                                      </a:rPr>
                                    </m:ctrlPr>
                                  </m:sSub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𝐻</m:t>
                                    </m:r>
                                  </m:e>
                                  <m:sub>
                                    <m:r>
                                      <a:rPr lang="en-US" sz="2400" i="1">
                                        <a:effectLst/>
                                        <a:latin typeface="Cambria Math" panose="02040503050406030204" pitchFamily="18" charset="0"/>
                                        <a:ea typeface="Yu Mincho" panose="02020400000000000000" pitchFamily="18" charset="-128"/>
                                        <a:cs typeface="Times New Roman" panose="02020603050405020304" pitchFamily="18" charset="0"/>
                                      </a:rPr>
                                      <m:t>0</m:t>
                                    </m:r>
                                  </m:sub>
                                </m:sSub>
                              </m:num>
                              <m:den>
                                <m:r>
                                  <a:rPr lang="en-US" sz="2400" i="1">
                                    <a:effectLst/>
                                    <a:latin typeface="Cambria Math" panose="02040503050406030204" pitchFamily="18" charset="0"/>
                                    <a:ea typeface="Yu Mincho" panose="02020400000000000000" pitchFamily="18" charset="-128"/>
                                    <a:cs typeface="Times New Roman" panose="02020603050405020304" pitchFamily="18" charset="0"/>
                                  </a:rPr>
                                  <m:t>𝑚𝑎𝑥𝑖𝑚𝑖𝑧𝑒𝑑</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 </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𝑙𝑖𝑘𝑒𝑙𝑖h𝑜𝑜𝑑</m:t>
                                </m:r>
                              </m:den>
                            </m:f>
                          </m:e>
                        </m:d>
                      </m:e>
                    </m:func>
                  </m:oMath>
                </a14:m>
                <a:r>
                  <a:rPr lang="en-US" sz="2400" dirty="0">
                    <a:effectLst/>
                    <a:latin typeface="Arial" panose="020B0604020202020204" pitchFamily="34" charset="0"/>
                    <a:ea typeface="Yu Mincho" panose="02020400000000000000" pitchFamily="18" charset="-128"/>
                    <a:cs typeface="Arial" panose="020B0604020202020204" pitchFamily="34" charset="0"/>
                  </a:rPr>
                  <a:t> </a:t>
                </a:r>
                <a:br>
                  <a:rPr lang="en-US" sz="2400" dirty="0">
                    <a:effectLst/>
                    <a:latin typeface="Arial" panose="020B0604020202020204" pitchFamily="34" charset="0"/>
                    <a:ea typeface="Yu Mincho" panose="02020400000000000000" pitchFamily="18" charset="-128"/>
                    <a:cs typeface="Arial" panose="020B0604020202020204" pitchFamily="34" charset="0"/>
                  </a:rPr>
                </a:br>
                <a14:m>
                  <m:oMathPara xmlns:m="http://schemas.openxmlformats.org/officeDocument/2006/math">
                    <m:oMathParaPr>
                      <m:jc m:val="centerGroup"/>
                    </m:oMathParaPr>
                    <m:oMath xmlns:m="http://schemas.openxmlformats.org/officeDocument/2006/math">
                      <m:r>
                        <a:rPr lang="en-US" sz="2400" i="1"/>
                        <m:t>=−2</m:t>
                      </m:r>
                      <m:sSup>
                        <m:sSupPr>
                          <m:ctrlPr>
                            <a:rPr lang="en-US" sz="2400" i="1"/>
                          </m:ctrlPr>
                        </m:sSupPr>
                        <m:e>
                          <m:func>
                            <m:funcPr>
                              <m:ctrlPr>
                                <a:rPr lang="en-US" sz="2400" i="1"/>
                              </m:ctrlPr>
                            </m:funcPr>
                            <m:fName>
                              <m:r>
                                <m:rPr>
                                  <m:sty m:val="p"/>
                                </m:rPr>
                                <a:rPr lang="en-US" sz="2400"/>
                                <m:t>ln</m:t>
                              </m:r>
                            </m:fName>
                            <m:e>
                              <m:d>
                                <m:dPr>
                                  <m:ctrlPr>
                                    <a:rPr lang="en-US" sz="2400" i="1"/>
                                  </m:ctrlPr>
                                </m:dPr>
                                <m:e>
                                  <m:f>
                                    <m:fPr>
                                      <m:ctrlPr>
                                        <a:rPr lang="en-US" sz="2400" i="1"/>
                                      </m:ctrlPr>
                                    </m:fPr>
                                    <m:num>
                                      <m:d>
                                        <m:dPr>
                                          <m:begChr m:val="|"/>
                                          <m:endChr m:val="|"/>
                                          <m:ctrlPr>
                                            <a:rPr lang="en-US" sz="2400" i="1"/>
                                          </m:ctrlPr>
                                        </m:dPr>
                                        <m:e>
                                          <m:acc>
                                            <m:accPr>
                                              <m:chr m:val="̂"/>
                                              <m:ctrlPr>
                                                <a:rPr lang="en-US" sz="2400" i="1"/>
                                              </m:ctrlPr>
                                            </m:accPr>
                                            <m:e>
                                              <m:r>
                                                <a:rPr lang="en-US" sz="2400" i="1"/>
                                                <m:t>∑</m:t>
                                              </m:r>
                                            </m:e>
                                          </m:acc>
                                        </m:e>
                                      </m:d>
                                    </m:num>
                                    <m:den>
                                      <m:d>
                                        <m:dPr>
                                          <m:begChr m:val="|"/>
                                          <m:endChr m:val="|"/>
                                          <m:ctrlPr>
                                            <a:rPr lang="en-US" sz="2400" i="1"/>
                                          </m:ctrlPr>
                                        </m:dPr>
                                        <m:e>
                                          <m:sSub>
                                            <m:sSubPr>
                                              <m:ctrlPr>
                                                <a:rPr lang="en-US" sz="2400" i="1"/>
                                              </m:ctrlPr>
                                            </m:sSubPr>
                                            <m:e>
                                              <m:r>
                                                <a:rPr lang="en-US" sz="2400" b="1" i="1"/>
                                                <m:t>𝑺</m:t>
                                              </m:r>
                                            </m:e>
                                            <m:sub>
                                              <m:r>
                                                <a:rPr lang="en-US" sz="2400" i="1"/>
                                                <m:t>𝑛</m:t>
                                              </m:r>
                                            </m:sub>
                                          </m:sSub>
                                        </m:e>
                                      </m:d>
                                    </m:den>
                                  </m:f>
                                </m:e>
                              </m:d>
                            </m:e>
                          </m:func>
                        </m:e>
                        <m:sup>
                          <m:r>
                            <a:rPr lang="en-US" sz="2400" i="1"/>
                            <m:t>−</m:t>
                          </m:r>
                          <m:f>
                            <m:fPr>
                              <m:ctrlPr>
                                <a:rPr lang="en-US" sz="2400" i="1"/>
                              </m:ctrlPr>
                            </m:fPr>
                            <m:num>
                              <m:r>
                                <a:rPr lang="en-US" sz="2400" i="1"/>
                                <m:t>𝑛</m:t>
                              </m:r>
                            </m:num>
                            <m:den>
                              <m:r>
                                <a:rPr lang="en-US" sz="2400" i="1"/>
                                <m:t>2</m:t>
                              </m:r>
                            </m:den>
                          </m:f>
                        </m:sup>
                      </m:sSup>
                      <m:r>
                        <a:rPr lang="en-US" sz="2400" i="1"/>
                        <m:t>+ </m:t>
                      </m:r>
                      <m:r>
                        <a:rPr lang="en-US" sz="2400" i="1"/>
                        <m:t>𝑛</m:t>
                      </m:r>
                      <m:d>
                        <m:dPr>
                          <m:begChr m:val="["/>
                          <m:endChr m:val="]"/>
                          <m:ctrlPr>
                            <a:rPr lang="en-US" sz="2400" i="1"/>
                          </m:ctrlPr>
                        </m:dPr>
                        <m:e>
                          <m:r>
                            <a:rPr lang="en-US" sz="2400" i="1"/>
                            <m:t>𝑡𝑟</m:t>
                          </m:r>
                          <m:d>
                            <m:dPr>
                              <m:ctrlPr>
                                <a:rPr lang="en-US" sz="2400" i="1"/>
                              </m:ctrlPr>
                            </m:dPr>
                            <m:e>
                              <m:sSup>
                                <m:sSupPr>
                                  <m:ctrlPr>
                                    <a:rPr lang="en-US" sz="2400" i="1"/>
                                  </m:ctrlPr>
                                </m:sSupPr>
                                <m:e>
                                  <m:acc>
                                    <m:accPr>
                                      <m:chr m:val="̂"/>
                                      <m:ctrlPr>
                                        <a:rPr lang="en-US" sz="2400" i="1"/>
                                      </m:ctrlPr>
                                    </m:accPr>
                                    <m:e>
                                      <m:r>
                                        <a:rPr lang="en-US" sz="2400" i="1"/>
                                        <m:t>∑</m:t>
                                      </m:r>
                                    </m:e>
                                  </m:acc>
                                </m:e>
                                <m:sup>
                                  <m:r>
                                    <a:rPr lang="en-US" sz="2400" i="1"/>
                                    <m:t>−1</m:t>
                                  </m:r>
                                </m:sup>
                              </m:sSup>
                              <m:r>
                                <a:rPr lang="en-US" sz="2400" i="1"/>
                                <m:t> </m:t>
                              </m:r>
                              <m:sSub>
                                <m:sSubPr>
                                  <m:ctrlPr>
                                    <a:rPr lang="en-US" sz="2400" i="1"/>
                                  </m:ctrlPr>
                                </m:sSubPr>
                                <m:e>
                                  <m:r>
                                    <a:rPr lang="en-US" sz="2400" b="1" i="1"/>
                                    <m:t>𝑺</m:t>
                                  </m:r>
                                </m:e>
                                <m:sub>
                                  <m:r>
                                    <a:rPr lang="en-US" sz="2400" i="1"/>
                                    <m:t>𝑛</m:t>
                                  </m:r>
                                </m:sub>
                              </m:sSub>
                            </m:e>
                          </m:d>
                          <m:r>
                            <a:rPr lang="en-US" sz="2400" i="1"/>
                            <m:t>−</m:t>
                          </m:r>
                          <m:r>
                            <a:rPr lang="en-US" sz="2400" i="1"/>
                            <m:t>𝑝</m:t>
                          </m:r>
                          <m:r>
                            <a:rPr lang="en-US" sz="2400" i="1"/>
                            <m:t> </m:t>
                          </m:r>
                        </m:e>
                      </m:d>
                    </m:oMath>
                  </m:oMathPara>
                </a14:m>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2" name="TextBox 1">
                <a:extLst>
                  <a:ext uri="{FF2B5EF4-FFF2-40B4-BE49-F238E27FC236}">
                    <a16:creationId xmlns:a16="http://schemas.microsoft.com/office/drawing/2014/main" id="{DF25ECAD-1741-4E27-9199-3F486BFD43F9}"/>
                  </a:ext>
                </a:extLst>
              </p:cNvPr>
              <p:cNvSpPr txBox="1">
                <a:spLocks noRot="1" noChangeAspect="1" noMove="1" noResize="1" noEditPoints="1" noAdjustHandles="1" noChangeArrowheads="1" noChangeShapeType="1" noTextEdit="1"/>
              </p:cNvSpPr>
              <p:nvPr/>
            </p:nvSpPr>
            <p:spPr>
              <a:xfrm>
                <a:off x="977674" y="1461133"/>
                <a:ext cx="10471784" cy="2041072"/>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AE190BE-3E62-4E68-9D78-648259249ACF}"/>
                  </a:ext>
                </a:extLst>
              </p:cNvPr>
              <p:cNvSpPr txBox="1"/>
              <p:nvPr/>
            </p:nvSpPr>
            <p:spPr>
              <a:xfrm>
                <a:off x="977674" y="4011365"/>
                <a:ext cx="10471784" cy="1534779"/>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err="1">
                    <a:effectLst/>
                    <a:latin typeface="Arial" panose="020B0604020202020204" pitchFamily="34" charset="0"/>
                    <a:ea typeface="Calibri" panose="020F0502020204030204" pitchFamily="34" charset="0"/>
                    <a:cs typeface="Arial" panose="020B0604020202020204" pitchFamily="34" charset="0"/>
                  </a:rPr>
                  <a:t>Với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bậc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tự</a:t>
                </a:r>
                <a:r>
                  <a:rPr lang="en-US" sz="2400" dirty="0">
                    <a:effectLst/>
                    <a:latin typeface="Arial" panose="020B0604020202020204" pitchFamily="34" charset="0"/>
                    <a:ea typeface="Calibri" panose="020F0502020204030204" pitchFamily="34" charset="0"/>
                    <a:cs typeface="Arial" panose="020B0604020202020204" pitchFamily="34" charset="0"/>
                  </a:rPr>
                  <a:t> do:</a:t>
                </a:r>
                <a:br>
                  <a:rPr lang="en-US" sz="2400" dirty="0">
                    <a:effectLst/>
                    <a:latin typeface="Arial" panose="020B0604020202020204" pitchFamily="34" charset="0"/>
                    <a:ea typeface="Calibri" panose="020F0502020204030204" pitchFamily="34" charset="0"/>
                    <a:cs typeface="Arial" panose="020B0604020202020204" pitchFamily="34" charset="0"/>
                  </a:rPr>
                </a:br>
                <a14:m>
                  <m:oMathPara xmlns:m="http://schemas.openxmlformats.org/officeDocument/2006/math">
                    <m:oMathParaPr>
                      <m:jc m:val="centerGroup"/>
                    </m:oMathParaPr>
                    <m:oMath xmlns:m="http://schemas.openxmlformats.org/officeDocument/2006/math">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𝑣</m:t>
                      </m:r>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𝑝</m:t>
                      </m:r>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𝑝</m:t>
                          </m:r>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e>
                      </m:d>
                      <m:r>
                        <a:rPr lang="en-US" sz="24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𝑝</m:t>
                          </m:r>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e>
                          </m:d>
                          <m:r>
                            <a:rPr lang="en-US"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𝑚</m:t>
                          </m:r>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e>
                          </m:d>
                        </m:e>
                      </m:d>
                      <m:r>
                        <a:rPr lang="en-US"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den>
                      </m:f>
                      <m:d>
                        <m:dPr>
                          <m:begChr m:val="["/>
                          <m:endChr m:val="]"/>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𝑝</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𝑚</m:t>
                                  </m:r>
                                </m:e>
                              </m:d>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𝑝</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𝑚</m:t>
                          </m:r>
                        </m:e>
                      </m:d>
                    </m:oMath>
                  </m:oMathPara>
                </a14:m>
                <a:endParaRPr lang="en-US" sz="2400" dirty="0">
                  <a:effectLst/>
                  <a:latin typeface="Arial" panose="020B0604020202020204" pitchFamily="34" charset="0"/>
                  <a:ea typeface="Calibri" panose="020F0502020204030204" pitchFamily="34" charset="0"/>
                  <a:cs typeface="Arial" panose="020B0604020202020204" pitchFamily="34" charset="0"/>
                </a:endParaRPr>
              </a:p>
              <a:p>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6" name="TextBox 5">
                <a:extLst>
                  <a:ext uri="{FF2B5EF4-FFF2-40B4-BE49-F238E27FC236}">
                    <a16:creationId xmlns:a16="http://schemas.microsoft.com/office/drawing/2014/main" id="{CAE190BE-3E62-4E68-9D78-648259249ACF}"/>
                  </a:ext>
                </a:extLst>
              </p:cNvPr>
              <p:cNvSpPr txBox="1">
                <a:spLocks noRot="1" noChangeAspect="1" noMove="1" noResize="1" noEditPoints="1" noAdjustHandles="1" noChangeArrowheads="1" noChangeShapeType="1" noTextEdit="1"/>
              </p:cNvSpPr>
              <p:nvPr/>
            </p:nvSpPr>
            <p:spPr>
              <a:xfrm>
                <a:off x="977674" y="4011365"/>
                <a:ext cx="10471784" cy="1534779"/>
              </a:xfrm>
              <a:prstGeom prst="rect">
                <a:avLst/>
              </a:prstGeom>
              <a:blipFill>
                <a:blip r:embed="rId3"/>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3833328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34</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Kiểm</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định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nhân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cho</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mẫu</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lớn</a:t>
            </a:r>
            <a:endParaRPr lang="en-US" sz="2800" dirty="0">
              <a:solidFill>
                <a:schemeClr val="accent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F25ECAD-1741-4E27-9199-3F486BFD43F9}"/>
                  </a:ext>
                </a:extLst>
              </p:cNvPr>
              <p:cNvSpPr txBox="1"/>
              <p:nvPr/>
            </p:nvSpPr>
            <p:spPr>
              <a:xfrm>
                <a:off x="977674" y="1461133"/>
                <a:ext cx="10471784" cy="745460"/>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latin typeface="Arial" panose="020B0604020202020204" pitchFamily="34" charset="0"/>
                    <a:cs typeface="Arial" panose="020B0604020202020204" pitchFamily="34" charset="0"/>
                  </a:rPr>
                  <a:t>Do </a:t>
                </a:r>
                <a14:m>
                  <m:oMath xmlns:m="http://schemas.openxmlformats.org/officeDocument/2006/math">
                    <m:r>
                      <a:rPr lang="en-US" sz="2400" i="1"/>
                      <m:t>𝑡𝑟</m:t>
                    </m:r>
                    <m:d>
                      <m:dPr>
                        <m:ctrlPr>
                          <a:rPr lang="en-US" sz="2400" i="1"/>
                        </m:ctrlPr>
                      </m:dPr>
                      <m:e>
                        <m:sSup>
                          <m:sSupPr>
                            <m:ctrlPr>
                              <a:rPr lang="en-US" sz="2400" b="1" i="1"/>
                            </m:ctrlPr>
                          </m:sSupPr>
                          <m:e>
                            <m:acc>
                              <m:accPr>
                                <m:chr m:val="̂"/>
                                <m:ctrlPr>
                                  <a:rPr lang="en-US" sz="2400" b="1" i="1"/>
                                </m:ctrlPr>
                              </m:accPr>
                              <m:e>
                                <m:r>
                                  <a:rPr lang="en-US" sz="2400" b="1" i="1"/>
                                  <m:t>∑</m:t>
                                </m:r>
                              </m:e>
                            </m:acc>
                          </m:e>
                          <m:sup>
                            <m:r>
                              <a:rPr lang="en-US" sz="2400" b="1" i="1"/>
                              <m:t>−</m:t>
                            </m:r>
                            <m:r>
                              <a:rPr lang="en-US" sz="2400" b="1" i="1"/>
                              <m:t>𝟏</m:t>
                            </m:r>
                          </m:sup>
                        </m:sSup>
                        <m:r>
                          <a:rPr lang="en-US" sz="2400" b="1" i="1"/>
                          <m:t> </m:t>
                        </m:r>
                        <m:sSub>
                          <m:sSubPr>
                            <m:ctrlPr>
                              <a:rPr lang="en-US" sz="2400" b="1" i="1"/>
                            </m:ctrlPr>
                          </m:sSubPr>
                          <m:e>
                            <m:r>
                              <a:rPr lang="en-US" sz="2400" b="1" i="1"/>
                              <m:t>𝑺</m:t>
                            </m:r>
                          </m:e>
                          <m:sub>
                            <m:r>
                              <a:rPr lang="en-US" sz="2400" b="1" i="1"/>
                              <m:t>𝒏</m:t>
                            </m:r>
                          </m:sub>
                        </m:sSub>
                      </m:e>
                    </m:d>
                    <m:r>
                      <a:rPr lang="en-US" sz="2400" i="1"/>
                      <m:t>−</m:t>
                    </m:r>
                    <m:r>
                      <a:rPr lang="en-US" sz="2400" i="1"/>
                      <m:t>𝑝</m:t>
                    </m:r>
                    <m:r>
                      <a:rPr lang="en-US" sz="2400" i="1"/>
                      <m:t>=0</m:t>
                    </m:r>
                  </m:oMath>
                </a14:m>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nên</a:t>
                </a:r>
                <a:r>
                  <a:rPr lang="en-US" sz="2400" dirty="0">
                    <a:latin typeface="Arial" panose="020B0604020202020204" pitchFamily="34" charset="0"/>
                    <a:cs typeface="Arial" panose="020B0604020202020204" pitchFamily="34" charset="0"/>
                  </a:rPr>
                  <a:t> </a:t>
                </a:r>
                <a14:m>
                  <m:oMath xmlns:m="http://schemas.openxmlformats.org/officeDocument/2006/math">
                    <m:r>
                      <a:rPr lang="en-US" sz="2400" i="1"/>
                      <m:t>−2</m:t>
                    </m:r>
                    <m:func>
                      <m:funcPr>
                        <m:ctrlPr>
                          <a:rPr lang="en-US" sz="2400" i="1"/>
                        </m:ctrlPr>
                      </m:funcPr>
                      <m:fName>
                        <m:r>
                          <m:rPr>
                            <m:sty m:val="p"/>
                          </m:rPr>
                          <a:rPr lang="en-US" sz="2400"/>
                          <m:t>ln</m:t>
                        </m:r>
                      </m:fName>
                      <m:e>
                        <m:r>
                          <m:rPr>
                            <m:sty m:val="p"/>
                          </m:rPr>
                          <a:rPr lang="en-US" sz="2400"/>
                          <m:t>Λ</m:t>
                        </m:r>
                      </m:e>
                    </m:func>
                    <m:r>
                      <a:rPr lang="en-US" sz="2400" i="1"/>
                      <m:t>=</m:t>
                    </m:r>
                    <m:r>
                      <a:rPr lang="en-US" sz="2400" i="1"/>
                      <m:t>𝑛</m:t>
                    </m:r>
                    <m:func>
                      <m:funcPr>
                        <m:ctrlPr>
                          <a:rPr lang="en-US" sz="2400" i="1"/>
                        </m:ctrlPr>
                      </m:funcPr>
                      <m:fName>
                        <m:r>
                          <m:rPr>
                            <m:sty m:val="p"/>
                          </m:rPr>
                          <a:rPr lang="en-US" sz="2400"/>
                          <m:t>ln</m:t>
                        </m:r>
                      </m:fName>
                      <m:e>
                        <m:d>
                          <m:dPr>
                            <m:ctrlPr>
                              <a:rPr lang="en-US" sz="2400" i="1"/>
                            </m:ctrlPr>
                          </m:dPr>
                          <m:e>
                            <m:f>
                              <m:fPr>
                                <m:ctrlPr>
                                  <a:rPr lang="en-US" sz="2400" i="1"/>
                                </m:ctrlPr>
                              </m:fPr>
                              <m:num>
                                <m:d>
                                  <m:dPr>
                                    <m:begChr m:val="|"/>
                                    <m:endChr m:val="|"/>
                                    <m:ctrlPr>
                                      <a:rPr lang="en-US" sz="2400" i="1"/>
                                    </m:ctrlPr>
                                  </m:dPr>
                                  <m:e>
                                    <m:acc>
                                      <m:accPr>
                                        <m:chr m:val="̂"/>
                                        <m:ctrlPr>
                                          <a:rPr lang="en-US" sz="2400" b="1" i="1"/>
                                        </m:ctrlPr>
                                      </m:accPr>
                                      <m:e>
                                        <m:r>
                                          <a:rPr lang="en-US" sz="2400" i="1"/>
                                          <m:t>∑</m:t>
                                        </m:r>
                                      </m:e>
                                    </m:acc>
                                  </m:e>
                                </m:d>
                              </m:num>
                              <m:den>
                                <m:d>
                                  <m:dPr>
                                    <m:begChr m:val="|"/>
                                    <m:endChr m:val="|"/>
                                    <m:ctrlPr>
                                      <a:rPr lang="en-US" sz="2400" i="1"/>
                                    </m:ctrlPr>
                                  </m:dPr>
                                  <m:e>
                                    <m:sSub>
                                      <m:sSubPr>
                                        <m:ctrlPr>
                                          <a:rPr lang="en-US" sz="2400" i="1"/>
                                        </m:ctrlPr>
                                      </m:sSubPr>
                                      <m:e>
                                        <m:r>
                                          <a:rPr lang="en-US" sz="2400" b="1" i="1"/>
                                          <m:t>𝑺</m:t>
                                        </m:r>
                                      </m:e>
                                      <m:sub>
                                        <m:r>
                                          <a:rPr lang="en-US" sz="2400" i="1"/>
                                          <m:t>𝑛</m:t>
                                        </m:r>
                                      </m:sub>
                                    </m:sSub>
                                  </m:e>
                                </m:d>
                              </m:den>
                            </m:f>
                          </m:e>
                        </m:d>
                      </m:e>
                    </m:func>
                  </m:oMath>
                </a14:m>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2" name="TextBox 1">
                <a:extLst>
                  <a:ext uri="{FF2B5EF4-FFF2-40B4-BE49-F238E27FC236}">
                    <a16:creationId xmlns:a16="http://schemas.microsoft.com/office/drawing/2014/main" id="{DF25ECAD-1741-4E27-9199-3F486BFD43F9}"/>
                  </a:ext>
                </a:extLst>
              </p:cNvPr>
              <p:cNvSpPr txBox="1">
                <a:spLocks noRot="1" noChangeAspect="1" noMove="1" noResize="1" noEditPoints="1" noAdjustHandles="1" noChangeArrowheads="1" noChangeShapeType="1" noTextEdit="1"/>
              </p:cNvSpPr>
              <p:nvPr/>
            </p:nvSpPr>
            <p:spPr>
              <a:xfrm>
                <a:off x="977674" y="1461133"/>
                <a:ext cx="10471784" cy="745460"/>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AE190BE-3E62-4E68-9D78-648259249ACF}"/>
                  </a:ext>
                </a:extLst>
              </p:cNvPr>
              <p:cNvSpPr txBox="1"/>
              <p:nvPr/>
            </p:nvSpPr>
            <p:spPr>
              <a:xfrm>
                <a:off x="977674" y="2627235"/>
                <a:ext cx="10471784" cy="3290644"/>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latin typeface="Arial" panose="020B0604020202020204" pitchFamily="34" charset="0"/>
                    <a:cs typeface="Arial" panose="020B0604020202020204" pitchFamily="34" charset="0"/>
                  </a:rPr>
                  <a:t>Sử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chỉnh</a:t>
                </a:r>
                <a:r>
                  <a:rPr lang="en-US" sz="2400" dirty="0">
                    <a:latin typeface="Arial" panose="020B0604020202020204" pitchFamily="34" charset="0"/>
                    <a:cs typeface="Arial" panose="020B0604020202020204" pitchFamily="34" charset="0"/>
                  </a:rPr>
                  <a:t> Bartlett, ta </a:t>
                </a:r>
                <a:r>
                  <a:rPr lang="en-US" sz="2400" dirty="0" err="1">
                    <a:latin typeface="Arial" panose="020B0604020202020204" pitchFamily="34" charset="0"/>
                    <a:cs typeface="Arial" panose="020B0604020202020204" pitchFamily="34" charset="0"/>
                  </a:rPr>
                  <a:t>bác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bỏ</a:t>
                </a:r>
                <a:r>
                  <a:rPr lang="en-US" sz="2400" dirty="0">
                    <a:latin typeface="Arial" panose="020B0604020202020204" pitchFamily="34" charset="0"/>
                    <a:cs typeface="Arial" panose="020B0604020202020204" pitchFamily="34" charset="0"/>
                  </a:rPr>
                  <a:t> </a:t>
                </a:r>
                <a14:m>
                  <m:oMath xmlns:m="http://schemas.openxmlformats.org/officeDocument/2006/math">
                    <m:sSub>
                      <m:sSubPr>
                        <m:ctrlPr>
                          <a:rPr lang="en-US" sz="2400" i="1"/>
                        </m:ctrlPr>
                      </m:sSubPr>
                      <m:e>
                        <m:r>
                          <a:rPr lang="en-US" sz="2400" i="1"/>
                          <m:t>𝐻</m:t>
                        </m:r>
                      </m:e>
                      <m:sub>
                        <m:r>
                          <a:rPr lang="en-US" sz="2400" i="1"/>
                          <m:t>0</m:t>
                        </m:r>
                      </m:sub>
                    </m:sSub>
                  </m:oMath>
                </a14:m>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a:t>
                </a:r>
                <a:r>
                  <a:rPr lang="en-US" sz="2400" dirty="0">
                    <a:latin typeface="Arial" panose="020B0604020202020204" pitchFamily="34" charset="0"/>
                    <a:cs typeface="Arial" panose="020B0604020202020204" pitchFamily="34" charset="0"/>
                  </a:rPr>
                  <a:t> tin </a:t>
                </a:r>
                <a:r>
                  <a:rPr lang="en-US" sz="2400" dirty="0" err="1">
                    <a:latin typeface="Arial" panose="020B0604020202020204" pitchFamily="34" charset="0"/>
                    <a:cs typeface="Arial" panose="020B0604020202020204" pitchFamily="34" charset="0"/>
                  </a:rPr>
                  <a:t>cậy</a:t>
                </a:r>
                <a:r>
                  <a:rPr lang="en-US" sz="2400" dirty="0">
                    <a:latin typeface="Arial" panose="020B0604020202020204" pitchFamily="34" charset="0"/>
                    <a:cs typeface="Arial" panose="020B0604020202020204" pitchFamily="34" charset="0"/>
                  </a:rPr>
                  <a:t> </a:t>
                </a:r>
                <a14:m>
                  <m:oMath xmlns:m="http://schemas.openxmlformats.org/officeDocument/2006/math">
                    <m:r>
                      <a:rPr lang="en-US" sz="2400" i="1"/>
                      <m:t>𝛼</m:t>
                    </m:r>
                  </m:oMath>
                </a14:m>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nếu</a:t>
                </a:r>
                <a:r>
                  <a:rPr lang="en-US" sz="2400" dirty="0">
                    <a:latin typeface="Arial" panose="020B0604020202020204" pitchFamily="34" charset="0"/>
                    <a:cs typeface="Arial" panose="020B0604020202020204" pitchFamily="34" charset="0"/>
                  </a:rPr>
                  <a:t>:</a:t>
                </a:r>
              </a:p>
              <a:p>
                <a14:m>
                  <m:oMathPara xmlns:m="http://schemas.openxmlformats.org/officeDocument/2006/math">
                    <m:oMathParaPr>
                      <m:jc m:val="centerGroup"/>
                    </m:oMathParaPr>
                    <m:oMath xmlns:m="http://schemas.openxmlformats.org/officeDocument/2006/math">
                      <m:d>
                        <m:dPr>
                          <m:ctrlPr>
                            <a:rPr lang="en-US" sz="2400" i="1" smtClean="0">
                              <a:effectLst/>
                              <a:latin typeface="Cambria Math" panose="02040503050406030204" pitchFamily="18" charset="0"/>
                              <a:ea typeface="Yu Mincho" panose="02020400000000000000" pitchFamily="18" charset="-128"/>
                            </a:rPr>
                          </m:ctrlPr>
                        </m:d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𝑛</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−1−</m:t>
                          </m:r>
                          <m:f>
                            <m:fPr>
                              <m:ctrlPr>
                                <a:rPr lang="en-US" sz="2400" i="1">
                                  <a:effectLst/>
                                  <a:latin typeface="Cambria Math" panose="02040503050406030204" pitchFamily="18" charset="0"/>
                                  <a:ea typeface="Yu Mincho" panose="02020400000000000000" pitchFamily="18" charset="-128"/>
                                </a:rPr>
                              </m:ctrlPr>
                            </m:fPr>
                            <m:num>
                              <m:r>
                                <a:rPr lang="en-US" sz="2400" i="1">
                                  <a:effectLst/>
                                  <a:latin typeface="Cambria Math" panose="02040503050406030204" pitchFamily="18" charset="0"/>
                                  <a:ea typeface="Yu Mincho" panose="02020400000000000000" pitchFamily="18" charset="-128"/>
                                  <a:cs typeface="Times New Roman" panose="02020603050405020304" pitchFamily="18" charset="0"/>
                                </a:rPr>
                                <m:t>2</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𝑝</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+4</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𝑚</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+5</m:t>
                              </m:r>
                            </m:num>
                            <m:den>
                              <m:r>
                                <a:rPr lang="en-US" sz="2400" i="1">
                                  <a:effectLst/>
                                  <a:latin typeface="Cambria Math" panose="02040503050406030204" pitchFamily="18" charset="0"/>
                                  <a:ea typeface="Yu Mincho" panose="02020400000000000000" pitchFamily="18" charset="-128"/>
                                  <a:cs typeface="Times New Roman" panose="02020603050405020304" pitchFamily="18" charset="0"/>
                                </a:rPr>
                                <m:t>6</m:t>
                              </m:r>
                            </m:den>
                          </m:f>
                        </m:e>
                      </m:d>
                      <m:func>
                        <m:funcPr>
                          <m:ctrlPr>
                            <a:rPr lang="en-US" sz="2400" i="1">
                              <a:effectLst/>
                              <a:latin typeface="Cambria Math" panose="02040503050406030204" pitchFamily="18" charset="0"/>
                              <a:ea typeface="Yu Mincho" panose="02020400000000000000" pitchFamily="18" charset="-128"/>
                            </a:rPr>
                          </m:ctrlPr>
                        </m:funcPr>
                        <m:fName>
                          <m:r>
                            <m:rPr>
                              <m:sty m:val="p"/>
                            </m:rPr>
                            <a:rPr lang="en-US" sz="2400">
                              <a:effectLst/>
                              <a:latin typeface="Cambria Math" panose="02040503050406030204" pitchFamily="18" charset="0"/>
                              <a:ea typeface="Yu Mincho" panose="02020400000000000000" pitchFamily="18" charset="-128"/>
                              <a:cs typeface="Times New Roman" panose="02020603050405020304" pitchFamily="18" charset="0"/>
                            </a:rPr>
                            <m:t>ln</m:t>
                          </m:r>
                        </m:fName>
                        <m:e>
                          <m:f>
                            <m:fPr>
                              <m:ctrlPr>
                                <a:rPr lang="en-US" sz="2400" i="1">
                                  <a:effectLst/>
                                  <a:latin typeface="Cambria Math" panose="02040503050406030204" pitchFamily="18" charset="0"/>
                                  <a:ea typeface="Yu Mincho" panose="02020400000000000000" pitchFamily="18" charset="-128"/>
                                </a:rPr>
                              </m:ctrlPr>
                            </m:fPr>
                            <m:num>
                              <m:d>
                                <m:dPr>
                                  <m:begChr m:val="|"/>
                                  <m:endChr m:val="|"/>
                                  <m:ctrlPr>
                                    <a:rPr lang="en-US" sz="2400" i="1">
                                      <a:effectLst/>
                                      <a:latin typeface="Cambria Math" panose="02040503050406030204" pitchFamily="18" charset="0"/>
                                      <a:ea typeface="Yu Mincho" panose="02020400000000000000" pitchFamily="18" charset="-128"/>
                                    </a:rPr>
                                  </m:ctrlPr>
                                </m:dPr>
                                <m:e>
                                  <m:acc>
                                    <m:accPr>
                                      <m:chr m:val="̂"/>
                                      <m:ctrlPr>
                                        <a:rPr lang="en-US" sz="2400" b="1" i="1">
                                          <a:effectLst/>
                                          <a:latin typeface="Cambria Math" panose="02040503050406030204" pitchFamily="18" charset="0"/>
                                          <a:ea typeface="Yu Mincho" panose="02020400000000000000" pitchFamily="18" charset="-128"/>
                                        </a:rPr>
                                      </m:ctrlPr>
                                    </m:accPr>
                                    <m:e>
                                      <m:r>
                                        <a:rPr lang="en-US" sz="2400" b="1" i="1">
                                          <a:effectLst/>
                                          <a:latin typeface="Cambria Math" panose="02040503050406030204" pitchFamily="18" charset="0"/>
                                          <a:ea typeface="Yu Mincho" panose="02020400000000000000" pitchFamily="18" charset="-128"/>
                                          <a:cs typeface="Times New Roman" panose="02020603050405020304" pitchFamily="18" charset="0"/>
                                        </a:rPr>
                                        <m:t>𝑳</m:t>
                                      </m:r>
                                    </m:e>
                                  </m:acc>
                                  <m:sSup>
                                    <m:sSupPr>
                                      <m:ctrlPr>
                                        <a:rPr lang="en-US" sz="2400" b="1" i="1">
                                          <a:effectLst/>
                                          <a:latin typeface="Cambria Math" panose="02040503050406030204" pitchFamily="18" charset="0"/>
                                          <a:ea typeface="Yu Mincho" panose="02020400000000000000" pitchFamily="18" charset="-128"/>
                                        </a:rPr>
                                      </m:ctrlPr>
                                    </m:sSupPr>
                                    <m:e>
                                      <m:acc>
                                        <m:accPr>
                                          <m:chr m:val="̂"/>
                                          <m:ctrlPr>
                                            <a:rPr lang="en-US" sz="2400" b="1" i="1">
                                              <a:effectLst/>
                                              <a:latin typeface="Cambria Math" panose="02040503050406030204" pitchFamily="18" charset="0"/>
                                              <a:ea typeface="Yu Mincho" panose="02020400000000000000" pitchFamily="18" charset="-128"/>
                                            </a:rPr>
                                          </m:ctrlPr>
                                        </m:accPr>
                                        <m:e>
                                          <m:r>
                                            <a:rPr lang="en-US" sz="2400" b="1" i="1">
                                              <a:effectLst/>
                                              <a:latin typeface="Cambria Math" panose="02040503050406030204" pitchFamily="18" charset="0"/>
                                              <a:ea typeface="Yu Mincho" panose="02020400000000000000" pitchFamily="18" charset="-128"/>
                                              <a:cs typeface="Times New Roman" panose="02020603050405020304" pitchFamily="18" charset="0"/>
                                            </a:rPr>
                                            <m:t>𝑳</m:t>
                                          </m:r>
                                        </m:e>
                                      </m:acc>
                                    </m:e>
                                    <m:sup>
                                      <m:r>
                                        <a:rPr lang="en-US" sz="2400" b="1" i="1">
                                          <a:effectLst/>
                                          <a:latin typeface="Cambria Math" panose="02040503050406030204" pitchFamily="18" charset="0"/>
                                          <a:ea typeface="Yu Mincho" panose="02020400000000000000" pitchFamily="18" charset="-128"/>
                                          <a:cs typeface="Times New Roman" panose="02020603050405020304" pitchFamily="18" charset="0"/>
                                        </a:rPr>
                                        <m:t>′</m:t>
                                      </m:r>
                                    </m:sup>
                                  </m:sSup>
                                  <m:r>
                                    <a:rPr lang="en-US" sz="2400" b="1" i="1">
                                      <a:effectLst/>
                                      <a:latin typeface="Cambria Math" panose="02040503050406030204" pitchFamily="18" charset="0"/>
                                      <a:ea typeface="Yu Mincho" panose="02020400000000000000" pitchFamily="18" charset="-128"/>
                                      <a:cs typeface="Times New Roman" panose="02020603050405020304" pitchFamily="18" charset="0"/>
                                    </a:rPr>
                                    <m:t>+</m:t>
                                  </m:r>
                                  <m:acc>
                                    <m:accPr>
                                      <m:chr m:val="̂"/>
                                      <m:ctrlPr>
                                        <a:rPr lang="en-US" sz="2400" b="1" i="1">
                                          <a:effectLst/>
                                          <a:latin typeface="Cambria Math" panose="02040503050406030204" pitchFamily="18" charset="0"/>
                                          <a:ea typeface="Yu Mincho" panose="02020400000000000000" pitchFamily="18" charset="-128"/>
                                        </a:rPr>
                                      </m:ctrlPr>
                                    </m:accPr>
                                    <m:e>
                                      <m:r>
                                        <a:rPr lang="en-US" sz="2400" b="1" i="1">
                                          <a:effectLst/>
                                          <a:latin typeface="Cambria Math" panose="02040503050406030204" pitchFamily="18" charset="0"/>
                                          <a:ea typeface="Yu Mincho" panose="02020400000000000000" pitchFamily="18" charset="-128"/>
                                          <a:cs typeface="Times New Roman" panose="02020603050405020304" pitchFamily="18" charset="0"/>
                                        </a:rPr>
                                        <m:t>𝝍</m:t>
                                      </m:r>
                                    </m:e>
                                  </m:acc>
                                </m:e>
                              </m:d>
                            </m:num>
                            <m:den>
                              <m:d>
                                <m:dPr>
                                  <m:begChr m:val="|"/>
                                  <m:endChr m:val="|"/>
                                  <m:ctrlPr>
                                    <a:rPr lang="en-US" sz="2400" i="1">
                                      <a:effectLst/>
                                      <a:latin typeface="Cambria Math" panose="02040503050406030204" pitchFamily="18" charset="0"/>
                                      <a:ea typeface="Yu Mincho" panose="02020400000000000000" pitchFamily="18" charset="-128"/>
                                    </a:rPr>
                                  </m:ctrlPr>
                                </m:dPr>
                                <m:e>
                                  <m:sSub>
                                    <m:sSubPr>
                                      <m:ctrlPr>
                                        <a:rPr lang="en-US" sz="2400" i="1">
                                          <a:effectLst/>
                                          <a:latin typeface="Cambria Math" panose="02040503050406030204" pitchFamily="18" charset="0"/>
                                          <a:ea typeface="Yu Mincho" panose="02020400000000000000" pitchFamily="18" charset="-128"/>
                                        </a:rPr>
                                      </m:ctrlPr>
                                    </m:sSubPr>
                                    <m:e>
                                      <m:r>
                                        <a:rPr lang="en-US" sz="2400" b="1" i="1">
                                          <a:effectLst/>
                                          <a:latin typeface="Cambria Math" panose="02040503050406030204" pitchFamily="18" charset="0"/>
                                          <a:ea typeface="Yu Mincho" panose="02020400000000000000" pitchFamily="18" charset="-128"/>
                                          <a:cs typeface="Times New Roman" panose="02020603050405020304" pitchFamily="18" charset="0"/>
                                        </a:rPr>
                                        <m:t>𝑺</m:t>
                                      </m:r>
                                    </m:e>
                                    <m:sub>
                                      <m:r>
                                        <a:rPr lang="en-US" sz="2400" i="1">
                                          <a:effectLst/>
                                          <a:latin typeface="Cambria Math" panose="02040503050406030204" pitchFamily="18" charset="0"/>
                                          <a:ea typeface="Yu Mincho" panose="02020400000000000000" pitchFamily="18" charset="-128"/>
                                          <a:cs typeface="Times New Roman" panose="02020603050405020304" pitchFamily="18" charset="0"/>
                                        </a:rPr>
                                        <m:t>𝑛</m:t>
                                      </m:r>
                                    </m:sub>
                                  </m:sSub>
                                </m:e>
                              </m:d>
                            </m:den>
                          </m:f>
                          <m:r>
                            <a:rPr lang="en-US" sz="2400" i="1">
                              <a:effectLst/>
                              <a:latin typeface="Cambria Math" panose="02040503050406030204" pitchFamily="18" charset="0"/>
                              <a:ea typeface="Yu Mincho" panose="02020400000000000000" pitchFamily="18" charset="-128"/>
                              <a:cs typeface="Times New Roman" panose="02020603050405020304" pitchFamily="18" charset="0"/>
                            </a:rPr>
                            <m:t>&gt;</m:t>
                          </m:r>
                          <m:sSubSup>
                            <m:sSubSupPr>
                              <m:ctrlPr>
                                <a:rPr lang="en-US" sz="2400" i="1">
                                  <a:effectLst/>
                                  <a:latin typeface="Cambria Math" panose="02040503050406030204" pitchFamily="18" charset="0"/>
                                  <a:ea typeface="Yu Mincho" panose="02020400000000000000" pitchFamily="18" charset="-128"/>
                                </a:rPr>
                              </m:ctrlPr>
                            </m:sSubSup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𝜒</m:t>
                              </m:r>
                            </m:e>
                            <m:sub>
                              <m:f>
                                <m:fPr>
                                  <m:ctrlPr>
                                    <a:rPr lang="en-US" sz="2400" i="1">
                                      <a:effectLst/>
                                      <a:latin typeface="Cambria Math" panose="02040503050406030204" pitchFamily="18" charset="0"/>
                                      <a:ea typeface="Yu Mincho" panose="02020400000000000000" pitchFamily="18" charset="-128"/>
                                    </a:rPr>
                                  </m:ctrlPr>
                                </m:fPr>
                                <m:num>
                                  <m:sSup>
                                    <m:sSupPr>
                                      <m:ctrlPr>
                                        <a:rPr lang="en-US" sz="2400" i="1">
                                          <a:effectLst/>
                                          <a:latin typeface="Cambria Math" panose="02040503050406030204" pitchFamily="18" charset="0"/>
                                          <a:ea typeface="Yu Mincho" panose="02020400000000000000" pitchFamily="18" charset="-128"/>
                                        </a:rPr>
                                      </m:ctrlPr>
                                    </m:sSupPr>
                                    <m:e>
                                      <m:d>
                                        <m:dPr>
                                          <m:ctrlPr>
                                            <a:rPr lang="en-US" sz="2400" i="1">
                                              <a:effectLst/>
                                              <a:latin typeface="Cambria Math" panose="02040503050406030204" pitchFamily="18" charset="0"/>
                                              <a:ea typeface="Yu Mincho" panose="02020400000000000000" pitchFamily="18" charset="-128"/>
                                            </a:rPr>
                                          </m:ctrlPr>
                                        </m:d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𝑝</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𝑚</m:t>
                                          </m:r>
                                        </m:e>
                                      </m:d>
                                    </m:e>
                                    <m:sup>
                                      <m:r>
                                        <a:rPr lang="en-US" sz="2400" i="1">
                                          <a:effectLst/>
                                          <a:latin typeface="Cambria Math" panose="02040503050406030204" pitchFamily="18" charset="0"/>
                                          <a:ea typeface="Yu Mincho" panose="02020400000000000000" pitchFamily="18" charset="-128"/>
                                          <a:cs typeface="Times New Roman" panose="02020603050405020304" pitchFamily="18" charset="0"/>
                                        </a:rPr>
                                        <m:t>2</m:t>
                                      </m:r>
                                    </m:sup>
                                  </m:sSup>
                                  <m:r>
                                    <a:rPr lang="en-US" sz="2400" i="1">
                                      <a:effectLst/>
                                      <a:latin typeface="Cambria Math" panose="02040503050406030204" pitchFamily="18" charset="0"/>
                                      <a:ea typeface="Yu Mincho" panose="02020400000000000000" pitchFamily="18" charset="-128"/>
                                      <a:cs typeface="Times New Roman" panose="02020603050405020304" pitchFamily="18" charset="0"/>
                                    </a:rPr>
                                    <m:t>−</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𝑝</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𝑚</m:t>
                                  </m:r>
                                </m:num>
                                <m:den>
                                  <m:r>
                                    <a:rPr lang="en-US" sz="2400" i="1">
                                      <a:effectLst/>
                                      <a:latin typeface="Cambria Math" panose="02040503050406030204" pitchFamily="18" charset="0"/>
                                      <a:ea typeface="Yu Mincho" panose="02020400000000000000" pitchFamily="18" charset="-128"/>
                                      <a:cs typeface="Times New Roman" panose="02020603050405020304" pitchFamily="18" charset="0"/>
                                    </a:rPr>
                                    <m:t>2</m:t>
                                  </m:r>
                                </m:den>
                              </m:f>
                            </m:sub>
                            <m:sup>
                              <m:r>
                                <a:rPr lang="en-US" sz="2400" i="1">
                                  <a:effectLst/>
                                  <a:latin typeface="Cambria Math" panose="02040503050406030204" pitchFamily="18" charset="0"/>
                                  <a:ea typeface="Yu Mincho" panose="02020400000000000000" pitchFamily="18" charset="-128"/>
                                  <a:cs typeface="Times New Roman" panose="02020603050405020304" pitchFamily="18" charset="0"/>
                                </a:rPr>
                                <m:t>2</m:t>
                              </m:r>
                            </m:sup>
                          </m:sSubSup>
                          <m:d>
                            <m:dPr>
                              <m:ctrlPr>
                                <a:rPr lang="en-US" sz="2400" i="1">
                                  <a:effectLst/>
                                  <a:latin typeface="Cambria Math" panose="02040503050406030204" pitchFamily="18" charset="0"/>
                                  <a:ea typeface="Yu Mincho" panose="02020400000000000000" pitchFamily="18" charset="-128"/>
                                </a:rPr>
                              </m:ctrlPr>
                            </m:d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𝛼</m:t>
                              </m:r>
                            </m:e>
                          </m:d>
                        </m:e>
                      </m:func>
                    </m:oMath>
                  </m:oMathPara>
                </a14:m>
                <a:endParaRPr lang="en-US" sz="2400" dirty="0">
                  <a:effectLst/>
                  <a:latin typeface="Arial" panose="020B0604020202020204" pitchFamily="34" charset="0"/>
                  <a:ea typeface="Yu Mincho" panose="02020400000000000000" pitchFamily="18" charset="-128"/>
                  <a:cs typeface="Arial" panose="020B0604020202020204" pitchFamily="34" charset="0"/>
                </a:endParaRPr>
              </a:p>
              <a:p>
                <a:pPr marL="0" marR="0">
                  <a:lnSpc>
                    <a:spcPct val="107000"/>
                  </a:lnSpc>
                  <a:spcBef>
                    <a:spcPts val="0"/>
                  </a:spcBef>
                  <a:spcAft>
                    <a:spcPts val="800"/>
                  </a:spcAft>
                </a:pPr>
                <a:r>
                  <a:rPr lang="en-US" sz="2400" dirty="0" err="1">
                    <a:effectLst/>
                    <a:latin typeface="Arial" panose="020B0604020202020204" pitchFamily="34" charset="0"/>
                    <a:ea typeface="Yu Mincho" panose="02020400000000000000" pitchFamily="18" charset="-128"/>
                    <a:cs typeface="Arial" panose="020B0604020202020204" pitchFamily="34" charset="0"/>
                  </a:rPr>
                  <a:t>khi</a:t>
                </a:r>
                <a:r>
                  <a:rPr lang="en-US" sz="2400" dirty="0">
                    <a:effectLst/>
                    <a:latin typeface="Arial" panose="020B0604020202020204" pitchFamily="34" charset="0"/>
                    <a:ea typeface="Yu Mincho" panose="02020400000000000000" pitchFamily="18" charset="-128"/>
                    <a:cs typeface="Arial" panose="020B0604020202020204" pitchFamily="34" charset="0"/>
                  </a:rPr>
                  <a:t> </a:t>
                </a:r>
                <a14:m>
                  <m:oMath xmlns:m="http://schemas.openxmlformats.org/officeDocument/2006/math">
                    <m:r>
                      <a:rPr lang="en-US" sz="2400" i="1">
                        <a:effectLst/>
                        <a:latin typeface="Cambria Math" panose="02040503050406030204" pitchFamily="18" charset="0"/>
                        <a:ea typeface="Yu Mincho" panose="02020400000000000000" pitchFamily="18" charset="-128"/>
                        <a:cs typeface="Times New Roman" panose="02020603050405020304" pitchFamily="18" charset="0"/>
                      </a:rPr>
                      <m:t>𝑛</m:t>
                    </m:r>
                  </m:oMath>
                </a14:m>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và</a:t>
                </a:r>
                <a:r>
                  <a:rPr lang="en-US" sz="2400" dirty="0">
                    <a:effectLst/>
                    <a:latin typeface="Arial" panose="020B0604020202020204" pitchFamily="34" charset="0"/>
                    <a:ea typeface="Yu Mincho" panose="02020400000000000000" pitchFamily="18" charset="-128"/>
                    <a:cs typeface="Arial" panose="020B0604020202020204" pitchFamily="34" charset="0"/>
                  </a:rPr>
                  <a:t> </a:t>
                </a:r>
                <a14:m>
                  <m:oMath xmlns:m="http://schemas.openxmlformats.org/officeDocument/2006/math">
                    <m:r>
                      <a:rPr lang="en-US" sz="2400" i="1">
                        <a:effectLst/>
                        <a:latin typeface="Cambria Math" panose="02040503050406030204" pitchFamily="18" charset="0"/>
                        <a:ea typeface="Yu Mincho" panose="02020400000000000000" pitchFamily="18" charset="-128"/>
                        <a:cs typeface="Times New Roman" panose="02020603050405020304" pitchFamily="18" charset="0"/>
                      </a:rPr>
                      <m:t>𝑛</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𝑝</m:t>
                    </m:r>
                  </m:oMath>
                </a14:m>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lớn</a:t>
                </a:r>
                <a:r>
                  <a:rPr lang="en-US" sz="2400" dirty="0">
                    <a:effectLst/>
                    <a:latin typeface="Arial" panose="020B0604020202020204" pitchFamily="34" charset="0"/>
                    <a:ea typeface="Yu Mincho" panose="02020400000000000000" pitchFamily="18" charset="-128"/>
                    <a:cs typeface="Arial" panose="020B0604020202020204" pitchFamily="34" charset="0"/>
                  </a:rPr>
                  <a:t>.</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r>
                  <a:rPr lang="en-US" sz="2400" dirty="0" err="1">
                    <a:effectLst/>
                    <a:latin typeface="Arial" panose="020B0604020202020204" pitchFamily="34" charset="0"/>
                    <a:ea typeface="Calibri" panose="020F0502020204030204" pitchFamily="34" charset="0"/>
                    <a:cs typeface="Arial" panose="020B0604020202020204" pitchFamily="34" charset="0"/>
                  </a:rPr>
                  <a:t>Điều</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kiện</a:t>
                </a:r>
                <a:r>
                  <a:rPr lang="en-US" sz="2400" dirty="0">
                    <a:latin typeface="Arial" panose="020B0604020202020204" pitchFamily="34" charset="0"/>
                    <a:ea typeface="Calibri" panose="020F0502020204030204" pitchFamily="34" charset="0"/>
                    <a:cs typeface="Arial" panose="020B0604020202020204" pitchFamily="34" charset="0"/>
                  </a:rPr>
                  <a:t>:</a:t>
                </a:r>
                <a:br>
                  <a:rPr lang="en-US" sz="2400" dirty="0">
                    <a:latin typeface="Arial" panose="020B0604020202020204" pitchFamily="34" charset="0"/>
                    <a:ea typeface="Calibri" panose="020F0502020204030204" pitchFamily="34" charset="0"/>
                    <a:cs typeface="Arial" panose="020B0604020202020204" pitchFamily="34" charset="0"/>
                  </a:rPr>
                </a:br>
                <a14:m>
                  <m:oMathPara xmlns:m="http://schemas.openxmlformats.org/officeDocument/2006/math">
                    <m:oMathParaPr>
                      <m:jc m:val="centerGroup"/>
                    </m:oMathParaPr>
                    <m:oMath xmlns:m="http://schemas.openxmlformats.org/officeDocument/2006/math">
                      <m:r>
                        <a:rPr lang="en-US" sz="2400" i="1" smtClean="0">
                          <a:effectLst/>
                          <a:latin typeface="Cambria Math" panose="02040503050406030204" pitchFamily="18" charset="0"/>
                          <a:ea typeface="Yu Mincho" panose="02020400000000000000" pitchFamily="18" charset="-128"/>
                          <a:cs typeface="Times New Roman" panose="02020603050405020304" pitchFamily="18" charset="0"/>
                        </a:rPr>
                        <m:t>𝑚</m:t>
                      </m:r>
                      <m:r>
                        <a:rPr lang="en-US" sz="2400" i="1" smtClean="0">
                          <a:effectLst/>
                          <a:latin typeface="Cambria Math" panose="02040503050406030204" pitchFamily="18" charset="0"/>
                          <a:ea typeface="Yu Mincho" panose="02020400000000000000" pitchFamily="18" charset="-128"/>
                          <a:cs typeface="Times New Roman" panose="02020603050405020304" pitchFamily="18" charset="0"/>
                        </a:rPr>
                        <m:t>&lt;</m:t>
                      </m:r>
                      <m:f>
                        <m:fPr>
                          <m:ctrlPr>
                            <a:rPr lang="en-US" sz="2400" i="1">
                              <a:effectLst/>
                              <a:latin typeface="Cambria Math" panose="02040503050406030204" pitchFamily="18" charset="0"/>
                              <a:ea typeface="Yu Mincho" panose="02020400000000000000" pitchFamily="18" charset="-128"/>
                            </a:rPr>
                          </m:ctrlPr>
                        </m:fPr>
                        <m:num>
                          <m:r>
                            <a:rPr lang="en-US" sz="2400" i="1">
                              <a:effectLst/>
                              <a:latin typeface="Cambria Math" panose="02040503050406030204" pitchFamily="18" charset="0"/>
                              <a:ea typeface="Yu Mincho" panose="02020400000000000000" pitchFamily="18" charset="-128"/>
                              <a:cs typeface="Times New Roman" panose="02020603050405020304" pitchFamily="18" charset="0"/>
                            </a:rPr>
                            <m:t>1</m:t>
                          </m:r>
                        </m:num>
                        <m:den>
                          <m:r>
                            <a:rPr lang="en-US" sz="2400" i="1">
                              <a:effectLst/>
                              <a:latin typeface="Cambria Math" panose="02040503050406030204" pitchFamily="18" charset="0"/>
                              <a:ea typeface="Yu Mincho" panose="02020400000000000000" pitchFamily="18" charset="-128"/>
                              <a:cs typeface="Times New Roman" panose="02020603050405020304" pitchFamily="18" charset="0"/>
                            </a:rPr>
                            <m:t>2</m:t>
                          </m:r>
                        </m:den>
                      </m:f>
                      <m:d>
                        <m:dPr>
                          <m:ctrlPr>
                            <a:rPr lang="en-US" sz="2400" i="1">
                              <a:effectLst/>
                              <a:latin typeface="Cambria Math" panose="02040503050406030204" pitchFamily="18" charset="0"/>
                              <a:ea typeface="Yu Mincho" panose="02020400000000000000" pitchFamily="18" charset="-128"/>
                            </a:rPr>
                          </m:ctrlPr>
                        </m:dPr>
                        <m:e>
                          <m:r>
                            <a:rPr lang="en-US" sz="2400" i="1">
                              <a:effectLst/>
                              <a:latin typeface="Cambria Math" panose="02040503050406030204" pitchFamily="18" charset="0"/>
                              <a:ea typeface="Yu Mincho" panose="02020400000000000000" pitchFamily="18" charset="-128"/>
                              <a:cs typeface="Times New Roman" panose="02020603050405020304" pitchFamily="18" charset="0"/>
                            </a:rPr>
                            <m:t>2</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𝑝</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+1−</m:t>
                          </m:r>
                          <m:rad>
                            <m:radPr>
                              <m:degHide m:val="on"/>
                              <m:ctrlPr>
                                <a:rPr lang="en-US" sz="2400" i="1">
                                  <a:effectLst/>
                                  <a:latin typeface="Cambria Math" panose="02040503050406030204" pitchFamily="18" charset="0"/>
                                  <a:ea typeface="Yu Mincho" panose="02020400000000000000" pitchFamily="18" charset="-128"/>
                                </a:rPr>
                              </m:ctrlPr>
                            </m:radPr>
                            <m:deg/>
                            <m:e>
                              <m:r>
                                <a:rPr lang="en-US" sz="2400" i="1">
                                  <a:effectLst/>
                                  <a:latin typeface="Cambria Math" panose="02040503050406030204" pitchFamily="18" charset="0"/>
                                  <a:ea typeface="Yu Mincho" panose="02020400000000000000" pitchFamily="18" charset="-128"/>
                                  <a:cs typeface="Times New Roman" panose="02020603050405020304" pitchFamily="18" charset="0"/>
                                </a:rPr>
                                <m:t>8</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𝑝</m:t>
                              </m:r>
                              <m:r>
                                <a:rPr lang="en-US" sz="2400" i="1">
                                  <a:effectLst/>
                                  <a:latin typeface="Cambria Math" panose="02040503050406030204" pitchFamily="18" charset="0"/>
                                  <a:ea typeface="Yu Mincho" panose="02020400000000000000" pitchFamily="18" charset="-128"/>
                                  <a:cs typeface="Times New Roman" panose="02020603050405020304" pitchFamily="18" charset="0"/>
                                </a:rPr>
                                <m:t>+1</m:t>
                              </m:r>
                            </m:e>
                          </m:rad>
                        </m:e>
                      </m:d>
                    </m:oMath>
                  </m:oMathPara>
                </a14:m>
                <a:endParaRPr lang="en-US" sz="2400" dirty="0">
                  <a:effectLst/>
                  <a:latin typeface="Arial" panose="020B0604020202020204" pitchFamily="34" charset="0"/>
                  <a:ea typeface="Calibri" panose="020F0502020204030204" pitchFamily="34" charset="0"/>
                  <a:cs typeface="Arial" panose="020B0604020202020204" pitchFamily="34" charset="0"/>
                </a:endParaRPr>
              </a:p>
              <a:p>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6" name="TextBox 5">
                <a:extLst>
                  <a:ext uri="{FF2B5EF4-FFF2-40B4-BE49-F238E27FC236}">
                    <a16:creationId xmlns:a16="http://schemas.microsoft.com/office/drawing/2014/main" id="{CAE190BE-3E62-4E68-9D78-648259249ACF}"/>
                  </a:ext>
                </a:extLst>
              </p:cNvPr>
              <p:cNvSpPr txBox="1">
                <a:spLocks noRot="1" noChangeAspect="1" noMove="1" noResize="1" noEditPoints="1" noAdjustHandles="1" noChangeArrowheads="1" noChangeShapeType="1" noTextEdit="1"/>
              </p:cNvSpPr>
              <p:nvPr/>
            </p:nvSpPr>
            <p:spPr>
              <a:xfrm>
                <a:off x="977674" y="2627235"/>
                <a:ext cx="10471784" cy="3290644"/>
              </a:xfrm>
              <a:prstGeom prst="rect">
                <a:avLst/>
              </a:prstGeom>
              <a:blipFill>
                <a:blip r:embed="rId3"/>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2576836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35</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Xoay</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nhân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a:t>
            </a:r>
            <a:endParaRPr lang="en-US" sz="2800" dirty="0">
              <a:solidFill>
                <a:schemeClr val="accent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DF25ECAD-1741-4E27-9199-3F486BFD43F9}"/>
              </a:ext>
            </a:extLst>
          </p:cNvPr>
          <p:cNvSpPr txBox="1"/>
          <p:nvPr/>
        </p:nvSpPr>
        <p:spPr>
          <a:xfrm>
            <a:off x="977674" y="1358555"/>
            <a:ext cx="10471784" cy="2308324"/>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phép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đổi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ban </a:t>
            </a:r>
            <a:r>
              <a:rPr lang="en-US" sz="2400" dirty="0" err="1">
                <a:latin typeface="Arial" panose="020B0604020202020204" pitchFamily="34" charset="0"/>
                <a:cs typeface="Arial" panose="020B0604020202020204" pitchFamily="34" charset="0"/>
              </a:rPr>
              <a:t>đầu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lại</a:t>
            </a:r>
            <a:r>
              <a:rPr lang="en-US" sz="2400" dirty="0">
                <a:latin typeface="Arial" panose="020B0604020202020204" pitchFamily="34" charset="0"/>
                <a:cs typeface="Arial" panose="020B0604020202020204" pitchFamily="34" charset="0"/>
              </a:rPr>
              <a:t> ma </a:t>
            </a:r>
            <a:r>
              <a:rPr lang="en-US" sz="2400" dirty="0" err="1">
                <a:latin typeface="Arial" panose="020B0604020202020204" pitchFamily="34" charset="0"/>
                <a:cs typeface="Arial" panose="020B0604020202020204" pitchFamily="34" charset="0"/>
              </a:rPr>
              <a:t>trận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ma </a:t>
            </a:r>
            <a:r>
              <a:rPr lang="en-US" sz="2400" dirty="0" err="1">
                <a:latin typeface="Arial" panose="020B0604020202020204" pitchFamily="34" charset="0"/>
                <a:cs typeface="Arial" panose="020B0604020202020204" pitchFamily="34" charset="0"/>
              </a:rPr>
              <a:t>trận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ma </a:t>
            </a:r>
            <a:r>
              <a:rPr lang="en-US" sz="2400" dirty="0" err="1">
                <a:latin typeface="Arial" panose="020B0604020202020204" pitchFamily="34" charset="0"/>
                <a:cs typeface="Arial" panose="020B0604020202020204" pitchFamily="34" charset="0"/>
              </a:rPr>
              <a:t>trận</a:t>
            </a:r>
            <a:r>
              <a:rPr lang="en-US" sz="2400" dirty="0">
                <a:latin typeface="Arial" panose="020B0604020202020204" pitchFamily="34" charset="0"/>
                <a:cs typeface="Arial" panose="020B0604020202020204" pitchFamily="34" charset="0"/>
              </a:rPr>
              <a:t>, ta </a:t>
            </a:r>
            <a:r>
              <a:rPr lang="en-US" sz="2400" dirty="0" err="1">
                <a:latin typeface="Arial" panose="020B0604020202020204" pitchFamily="34" charset="0"/>
                <a:cs typeface="Arial" panose="020B0604020202020204" pitchFamily="34" charset="0"/>
              </a:rPr>
              <a:t>biết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phép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đổi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tuân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phép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xoay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trục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tọa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lí</a:t>
            </a:r>
            <a:r>
              <a:rPr lang="en-US" sz="2400" dirty="0">
                <a:latin typeface="Arial" panose="020B0604020202020204" pitchFamily="34" charset="0"/>
                <a:cs typeface="Arial" panose="020B0604020202020204" pitchFamily="34" charset="0"/>
              </a:rPr>
              <a:t> do </a:t>
            </a:r>
            <a:r>
              <a:rPr lang="en-US" sz="2400" dirty="0" err="1">
                <a:latin typeface="Arial" panose="020B0604020202020204" pitchFamily="34" charset="0"/>
                <a:cs typeface="Arial" panose="020B0604020202020204" pitchFamily="34" charset="0"/>
              </a:rPr>
              <a:t>này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phép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đổi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gọi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xoay</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nhân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tố</a:t>
            </a:r>
            <a:r>
              <a:rPr lang="en-US" sz="2400" i="1"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D75CAA1-F005-4F61-B60F-FF43034418C6}"/>
                  </a:ext>
                </a:extLst>
              </p:cNvPr>
              <p:cNvSpPr txBox="1"/>
              <p:nvPr/>
            </p:nvSpPr>
            <p:spPr>
              <a:xfrm>
                <a:off x="977674" y="4014278"/>
                <a:ext cx="10471784" cy="1873526"/>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pPr marL="0" marR="0" indent="457200">
                  <a:lnSpc>
                    <a:spcPct val="107000"/>
                  </a:lnSpc>
                  <a:spcBef>
                    <a:spcPts val="0"/>
                  </a:spcBef>
                  <a:spcAft>
                    <a:spcPts val="800"/>
                  </a:spcAft>
                </a:pPr>
                <a:r>
                  <a:rPr lang="en-US" sz="2400" dirty="0" err="1">
                    <a:effectLst/>
                    <a:latin typeface="Arial" panose="020B0604020202020204" pitchFamily="34" charset="0"/>
                    <a:ea typeface="Calibri" panose="020F0502020204030204" pitchFamily="34" charset="0"/>
                    <a:cs typeface="Arial" panose="020B0604020202020204" pitchFamily="34" charset="0"/>
                  </a:rPr>
                  <a:t>Nếu</a:t>
                </a:r>
                <a:r>
                  <a:rPr lang="en-US" sz="24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acc>
                      <m:accPr>
                        <m:chr m:val="̂"/>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𝑳</m:t>
                        </m:r>
                      </m:e>
                    </m:acc>
                  </m:oMath>
                </a14:m>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là</a:t>
                </a:r>
                <a:r>
                  <a:rPr lang="en-US" sz="2400" dirty="0">
                    <a:effectLst/>
                    <a:latin typeface="Arial" panose="020B0604020202020204" pitchFamily="34" charset="0"/>
                    <a:ea typeface="Calibri" panose="020F0502020204030204" pitchFamily="34" charset="0"/>
                    <a:cs typeface="Arial" panose="020B0604020202020204" pitchFamily="34" charset="0"/>
                  </a:rPr>
                  <a:t> ma </a:t>
                </a:r>
                <a:r>
                  <a:rPr lang="en-US" sz="2400" dirty="0" err="1">
                    <a:effectLst/>
                    <a:latin typeface="Arial" panose="020B0604020202020204" pitchFamily="34" charset="0"/>
                    <a:ea typeface="Calibri" panose="020F0502020204030204" pitchFamily="34" charset="0"/>
                    <a:cs typeface="Arial" panose="020B0604020202020204" pitchFamily="34" charset="0"/>
                  </a:rPr>
                  <a:t>trận</a:t>
                </a:r>
                <a:r>
                  <a:rPr lang="en-US" sz="24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a:rPr lang="en-US" sz="2400" i="1">
                        <a:effectLst/>
                        <a:latin typeface="Cambria Math" panose="02040503050406030204" pitchFamily="18" charset="0"/>
                        <a:ea typeface="Calibri" panose="020F0502020204030204" pitchFamily="34" charset="0"/>
                        <a:cs typeface="Times New Roman" panose="02020603050405020304" pitchFamily="18" charset="0"/>
                      </a:rPr>
                      <m:t>𝑝</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𝑚</m:t>
                    </m:r>
                  </m:oMath>
                </a14:m>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ước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lượng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hệ</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tải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có</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được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từ</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bất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kì</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phương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pháp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nào</a:t>
                </a:r>
                <a:r>
                  <a:rPr lang="en-US" sz="2400" dirty="0">
                    <a:effectLst/>
                    <a:latin typeface="Arial" panose="020B0604020202020204" pitchFamily="34" charset="0"/>
                    <a:ea typeface="Calibri" panose="020F0502020204030204" pitchFamily="34" charset="0"/>
                    <a:cs typeface="Arial" panose="020B0604020202020204" pitchFamily="34" charset="0"/>
                  </a:rPr>
                  <a:t> (principal component, maximum likelihood, v.v..) </a:t>
                </a:r>
                <a:r>
                  <a:rPr lang="en-US" sz="2400" dirty="0" err="1">
                    <a:effectLst/>
                    <a:latin typeface="Arial" panose="020B0604020202020204" pitchFamily="34" charset="0"/>
                    <a:ea typeface="Calibri" panose="020F0502020204030204" pitchFamily="34" charset="0"/>
                    <a:cs typeface="Arial" panose="020B0604020202020204" pitchFamily="34" charset="0"/>
                  </a:rPr>
                  <a:t>thì</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14:m>
                  <m:oMath xmlns:m="http://schemas.openxmlformats.org/officeDocument/2006/math">
                    <m:sSup>
                      <m:sSupPr>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𝑳</m:t>
                            </m:r>
                          </m:e>
                        </m:acc>
                      </m:e>
                      <m:sup>
                        <m:r>
                          <a:rPr lang="en-US" sz="2400" b="1"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𝑳</m:t>
                        </m:r>
                      </m:e>
                    </m:acc>
                    <m:r>
                      <a:rPr lang="en-US" sz="2400" b="1" i="1">
                        <a:effectLst/>
                        <a:latin typeface="Cambria Math" panose="02040503050406030204" pitchFamily="18" charset="0"/>
                        <a:ea typeface="Calibri" panose="020F0502020204030204" pitchFamily="34" charset="0"/>
                        <a:cs typeface="Times New Roman" panose="02020603050405020304" pitchFamily="18" charset="0"/>
                      </a:rPr>
                      <m:t>𝑻</m:t>
                    </m:r>
                  </m:oMath>
                </a14:m>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với</a:t>
                </a:r>
                <a:r>
                  <a:rPr lang="en-US" sz="24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a:rPr lang="en-US" sz="2400" b="1" i="1">
                        <a:effectLst/>
                        <a:latin typeface="Cambria Math" panose="02040503050406030204" pitchFamily="18" charset="0"/>
                        <a:ea typeface="Calibri" panose="020F0502020204030204" pitchFamily="34" charset="0"/>
                        <a:cs typeface="Times New Roman" panose="02020603050405020304" pitchFamily="18" charset="0"/>
                      </a:rPr>
                      <m:t>𝑻</m:t>
                    </m:r>
                    <m:sSup>
                      <m:sSupPr>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𝑻</m:t>
                        </m:r>
                      </m:e>
                      <m:sup>
                        <m:r>
                          <a:rPr lang="en-US" sz="2400" b="1"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𝑻</m:t>
                        </m:r>
                      </m:e>
                      <m:sup>
                        <m:r>
                          <a:rPr lang="en-US" sz="2400" b="1"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2400" b="1" i="1">
                        <a:effectLst/>
                        <a:latin typeface="Cambria Math" panose="02040503050406030204" pitchFamily="18" charset="0"/>
                        <a:ea typeface="Calibri" panose="020F0502020204030204" pitchFamily="34" charset="0"/>
                        <a:cs typeface="Times New Roman" panose="02020603050405020304" pitchFamily="18" charset="0"/>
                      </a:rPr>
                      <m:t>𝑻</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a:effectLst/>
                        <a:latin typeface="Cambria Math" panose="02040503050406030204" pitchFamily="18" charset="0"/>
                        <a:ea typeface="Calibri" panose="020F0502020204030204" pitchFamily="34" charset="0"/>
                        <a:cs typeface="Times New Roman" panose="02020603050405020304" pitchFamily="18" charset="0"/>
                      </a:rPr>
                      <m:t>𝑰</m:t>
                    </m:r>
                  </m:oMath>
                </a14:m>
                <a:endParaRPr lang="en-US" sz="2400" dirty="0">
                  <a:effectLst/>
                  <a:latin typeface="Arial" panose="020B0604020202020204" pitchFamily="34" charset="0"/>
                  <a:ea typeface="Calibri" panose="020F0502020204030204" pitchFamily="34" charset="0"/>
                  <a:cs typeface="Arial" panose="020B0604020202020204" pitchFamily="34" charset="0"/>
                </a:endParaRPr>
              </a:p>
              <a:p>
                <a:r>
                  <a:rPr lang="en-US" sz="2400" dirty="0" err="1">
                    <a:effectLst/>
                    <a:latin typeface="Arial" panose="020B0604020202020204" pitchFamily="34" charset="0"/>
                    <a:ea typeface="Calibri" panose="020F0502020204030204" pitchFamily="34" charset="0"/>
                    <a:cs typeface="Arial" panose="020B0604020202020204" pitchFamily="34" charset="0"/>
                  </a:rPr>
                  <a:t>là</a:t>
                </a:r>
                <a:r>
                  <a:rPr lang="en-US" sz="2400" dirty="0">
                    <a:effectLst/>
                    <a:latin typeface="Arial" panose="020B0604020202020204" pitchFamily="34" charset="0"/>
                    <a:ea typeface="Calibri" panose="020F0502020204030204" pitchFamily="34" charset="0"/>
                    <a:cs typeface="Arial" panose="020B0604020202020204" pitchFamily="34" charset="0"/>
                  </a:rPr>
                  <a:t> ma </a:t>
                </a:r>
                <a:r>
                  <a:rPr lang="en-US" sz="2400" dirty="0" err="1">
                    <a:effectLst/>
                    <a:latin typeface="Arial" panose="020B0604020202020204" pitchFamily="34" charset="0"/>
                    <a:ea typeface="Calibri" panose="020F0502020204030204" pitchFamily="34" charset="0"/>
                    <a:cs typeface="Arial" panose="020B0604020202020204" pitchFamily="34" charset="0"/>
                  </a:rPr>
                  <a:t>trận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hệ</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tải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đã</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được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xoay</a:t>
                </a:r>
                <a:r>
                  <a:rPr lang="en-US" sz="2400" dirty="0">
                    <a:effectLst/>
                    <a:latin typeface="Arial" panose="020B0604020202020204" pitchFamily="34" charset="0"/>
                    <a:ea typeface="Calibri" panose="020F0502020204030204" pitchFamily="34" charset="0"/>
                    <a:cs typeface="Arial" panose="020B0604020202020204" pitchFamily="34" charset="0"/>
                  </a:rPr>
                  <a:t>.</a:t>
                </a:r>
              </a:p>
            </p:txBody>
          </p:sp>
        </mc:Choice>
        <mc:Fallback>
          <p:sp>
            <p:nvSpPr>
              <p:cNvPr id="3" name="TextBox 2">
                <a:extLst>
                  <a:ext uri="{FF2B5EF4-FFF2-40B4-BE49-F238E27FC236}">
                    <a16:creationId xmlns:a16="http://schemas.microsoft.com/office/drawing/2014/main" id="{FD75CAA1-F005-4F61-B60F-FF43034418C6}"/>
                  </a:ext>
                </a:extLst>
              </p:cNvPr>
              <p:cNvSpPr txBox="1">
                <a:spLocks noRot="1" noChangeAspect="1" noMove="1" noResize="1" noEditPoints="1" noAdjustHandles="1" noChangeArrowheads="1" noChangeShapeType="1" noTextEdit="1"/>
              </p:cNvSpPr>
              <p:nvPr/>
            </p:nvSpPr>
            <p:spPr>
              <a:xfrm>
                <a:off x="977674" y="4014278"/>
                <a:ext cx="10471784" cy="1873526"/>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120779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36</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Xoay</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nhân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a:t>
            </a:r>
            <a:endParaRPr lang="en-US" sz="2800" dirty="0">
              <a:solidFill>
                <a:schemeClr val="accent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DF25ECAD-1741-4E27-9199-3F486BFD43F9}"/>
              </a:ext>
            </a:extLst>
          </p:cNvPr>
          <p:cNvSpPr txBox="1"/>
          <p:nvPr/>
        </p:nvSpPr>
        <p:spPr>
          <a:xfrm>
            <a:off x="977674" y="1358555"/>
            <a:ext cx="10471784" cy="830997"/>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err="1">
                <a:effectLst/>
                <a:latin typeface="Arial" panose="020B0604020202020204" pitchFamily="34" charset="0"/>
                <a:ea typeface="Calibri" panose="020F0502020204030204" pitchFamily="34" charset="0"/>
                <a:cs typeface="Arial" panose="020B0604020202020204" pitchFamily="34" charset="0"/>
              </a:rPr>
              <a:t>Chúng</a:t>
            </a:r>
            <a:r>
              <a:rPr lang="en-US" sz="2400" dirty="0">
                <a:effectLst/>
                <a:latin typeface="Arial" panose="020B0604020202020204" pitchFamily="34" charset="0"/>
                <a:ea typeface="Calibri" panose="020F0502020204030204" pitchFamily="34" charset="0"/>
                <a:cs typeface="Arial" panose="020B0604020202020204" pitchFamily="34" charset="0"/>
              </a:rPr>
              <a:t> ta </a:t>
            </a:r>
            <a:r>
              <a:rPr lang="en-US" sz="2400" dirty="0" err="1">
                <a:effectLst/>
                <a:latin typeface="Arial" panose="020B0604020202020204" pitchFamily="34" charset="0"/>
                <a:ea typeface="Calibri" panose="020F0502020204030204" pitchFamily="34" charset="0"/>
                <a:cs typeface="Arial" panose="020B0604020202020204" pitchFamily="34" charset="0"/>
              </a:rPr>
              <a:t>sẽ</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tập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trung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dùng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phương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pháp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đồ</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thị</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và</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tích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để</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xác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định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một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phép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xoay</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trực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giao</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để</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đạt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cấu</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trúc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đơn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giản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hơn</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D75CAA1-F005-4F61-B60F-FF43034418C6}"/>
                  </a:ext>
                </a:extLst>
              </p:cNvPr>
              <p:cNvSpPr txBox="1"/>
              <p:nvPr/>
            </p:nvSpPr>
            <p:spPr>
              <a:xfrm>
                <a:off x="977674" y="2390063"/>
                <a:ext cx="10471784" cy="2593852"/>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a:spAutoFit/>
              </a:bodyPr>
              <a:lstStyle/>
              <a:p>
                <a:pPr indent="457200">
                  <a:lnSpc>
                    <a:spcPct val="107000"/>
                  </a:lnSpc>
                  <a:spcAft>
                    <a:spcPts val="800"/>
                  </a:spcAft>
                </a:pPr>
                <a:r>
                  <a:rPr lang="en-US" sz="2400" dirty="0">
                    <a:latin typeface="Arial" panose="020B0604020202020204" pitchFamily="34" charset="0"/>
                    <a:cs typeface="Arial" panose="020B0604020202020204" pitchFamily="34" charset="0"/>
                  </a:rPr>
                  <a:t>Khi </a:t>
                </a:r>
                <a14:m>
                  <m:oMath xmlns:m="http://schemas.openxmlformats.org/officeDocument/2006/math">
                    <m:r>
                      <a:rPr lang="en-US" sz="2400" i="1"/>
                      <m:t>𝑚</m:t>
                    </m:r>
                    <m:r>
                      <a:rPr lang="en-US" sz="2400" i="1"/>
                      <m:t>=2</m:t>
                    </m:r>
                  </m:oMath>
                </a14:m>
                <a:r>
                  <a:rPr lang="en-US" sz="2400" dirty="0">
                    <a:latin typeface="Arial" panose="020B0604020202020204" pitchFamily="34" charset="0"/>
                    <a:cs typeface="Arial" panose="020B0604020202020204" pitchFamily="34" charset="0"/>
                  </a:rPr>
                  <a:t>, hay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2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1 </a:t>
                </a:r>
                <a:r>
                  <a:rPr lang="en-US" sz="2400" dirty="0" err="1">
                    <a:latin typeface="Arial" panose="020B0604020202020204" pitchFamily="34" charset="0"/>
                    <a:cs typeface="Arial" panose="020B0604020202020204" pitchFamily="34" charset="0"/>
                  </a:rPr>
                  <a:t>lược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đổi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trúc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thường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đồ</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thị</a:t>
                </a: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xem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vector </a:t>
                </a:r>
                <a:r>
                  <a:rPr lang="en-US" sz="2400" dirty="0" err="1">
                    <a:latin typeface="Arial" panose="020B0604020202020204" pitchFamily="34" charset="0"/>
                    <a:cs typeface="Arial" panose="020B0604020202020204" pitchFamily="34" charset="0"/>
                  </a:rPr>
                  <a:t>đơn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trục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vuông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góc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đồ</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tố</a:t>
                </a:r>
                <a:r>
                  <a:rPr lang="en-US" sz="2400" dirty="0">
                    <a:latin typeface="Arial" panose="020B0604020202020204" pitchFamily="34" charset="0"/>
                    <a:cs typeface="Arial" panose="020B0604020202020204" pitchFamily="34" charset="0"/>
                  </a:rPr>
                  <a:t>  </a:t>
                </a:r>
                <a14:m>
                  <m:oMath xmlns:m="http://schemas.openxmlformats.org/officeDocument/2006/math">
                    <m:d>
                      <m:dPr>
                        <m:ctrlPr>
                          <a:rPr lang="en-US" sz="2400" i="1"/>
                        </m:ctrlPr>
                      </m:dPr>
                      <m:e>
                        <m:sSub>
                          <m:sSubPr>
                            <m:ctrlPr>
                              <a:rPr lang="en-US" sz="2400" b="1" i="1"/>
                            </m:ctrlPr>
                          </m:sSubPr>
                          <m:e>
                            <m:acc>
                              <m:accPr>
                                <m:chr m:val="̂"/>
                                <m:ctrlPr>
                                  <a:rPr lang="en-US" sz="2400" b="1" i="1"/>
                                </m:ctrlPr>
                              </m:accPr>
                              <m:e>
                                <m:r>
                                  <a:rPr lang="en-US" sz="2400" b="1" i="1"/>
                                  <m:t>𝒍</m:t>
                                </m:r>
                              </m:e>
                            </m:acc>
                          </m:e>
                          <m:sub>
                            <m:r>
                              <a:rPr lang="en-US" sz="2400" b="1" i="1"/>
                              <m:t>𝒊</m:t>
                            </m:r>
                            <m:r>
                              <a:rPr lang="en-US" sz="2400" b="1" i="1"/>
                              <m:t>𝟏</m:t>
                            </m:r>
                          </m:sub>
                        </m:sSub>
                        <m:r>
                          <a:rPr lang="en-US" sz="2400" i="1"/>
                          <m:t>,</m:t>
                        </m:r>
                        <m:sSub>
                          <m:sSubPr>
                            <m:ctrlPr>
                              <a:rPr lang="en-US" sz="2400" b="1" i="1"/>
                            </m:ctrlPr>
                          </m:sSubPr>
                          <m:e>
                            <m:acc>
                              <m:accPr>
                                <m:chr m:val="̂"/>
                                <m:ctrlPr>
                                  <a:rPr lang="en-US" sz="2400" b="1" i="1"/>
                                </m:ctrlPr>
                              </m:accPr>
                              <m:e>
                                <m:r>
                                  <a:rPr lang="en-US" sz="2400" b="1" i="1"/>
                                  <m:t>𝒍</m:t>
                                </m:r>
                              </m:e>
                            </m:acc>
                          </m:e>
                          <m:sub>
                            <m:r>
                              <a:rPr lang="en-US" sz="2400" b="1" i="1"/>
                              <m:t>𝒊</m:t>
                            </m:r>
                            <m:r>
                              <a:rPr lang="en-US" sz="2400" b="1" i="1"/>
                              <m:t>𝟐</m:t>
                            </m:r>
                          </m:sub>
                        </m:sSub>
                      </m:e>
                    </m:d>
                  </m:oMath>
                </a14:m>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p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Sau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trục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xoay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góc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Φ,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xoay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mới</a:t>
                </a:r>
                <a:r>
                  <a:rPr lang="en-US" sz="2400" dirty="0">
                    <a:latin typeface="Arial" panose="020B0604020202020204" pitchFamily="34" charset="0"/>
                    <a:cs typeface="Arial" panose="020B0604020202020204" pitchFamily="34" charset="0"/>
                  </a:rPr>
                  <a:t> </a:t>
                </a:r>
                <a14:m>
                  <m:oMath xmlns:m="http://schemas.openxmlformats.org/officeDocument/2006/math">
                    <m:sSubSup>
                      <m:sSubSupPr>
                        <m:ctrlPr>
                          <a:rPr lang="en-US" sz="2400" i="1"/>
                        </m:ctrlPr>
                      </m:sSubSupPr>
                      <m:e>
                        <m:acc>
                          <m:accPr>
                            <m:chr m:val="̂"/>
                            <m:ctrlPr>
                              <a:rPr lang="en-US" sz="2400" i="1"/>
                            </m:ctrlPr>
                          </m:accPr>
                          <m:e>
                            <m:r>
                              <a:rPr lang="en-US" sz="2400" i="1"/>
                              <m:t>𝑙</m:t>
                            </m:r>
                          </m:e>
                        </m:acc>
                      </m:e>
                      <m:sub>
                        <m:r>
                          <a:rPr lang="en-US" sz="2400" i="1"/>
                          <m:t>𝑖𝑗</m:t>
                        </m:r>
                      </m:sub>
                      <m:sup>
                        <m:r>
                          <a:rPr lang="en-US" sz="2400" i="1"/>
                          <m:t>∗</m:t>
                        </m:r>
                      </m:sup>
                    </m:sSubSup>
                  </m:oMath>
                </a14:m>
                <a:r>
                  <a:rPr lang="en-US" sz="2400" dirty="0">
                    <a:latin typeface="Arial" panose="020B0604020202020204" pitchFamily="34" charset="0"/>
                    <a:cs typeface="Arial" panose="020B0604020202020204" pitchFamily="34" charset="0"/>
                  </a:rPr>
                  <a:t> </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3" name="TextBox 2">
                <a:extLst>
                  <a:ext uri="{FF2B5EF4-FFF2-40B4-BE49-F238E27FC236}">
                    <a16:creationId xmlns:a16="http://schemas.microsoft.com/office/drawing/2014/main" id="{FD75CAA1-F005-4F61-B60F-FF43034418C6}"/>
                  </a:ext>
                </a:extLst>
              </p:cNvPr>
              <p:cNvSpPr txBox="1">
                <a:spLocks noRot="1" noChangeAspect="1" noMove="1" noResize="1" noEditPoints="1" noAdjustHandles="1" noChangeArrowheads="1" noChangeShapeType="1" noTextEdit="1"/>
              </p:cNvSpPr>
              <p:nvPr/>
            </p:nvSpPr>
            <p:spPr>
              <a:xfrm>
                <a:off x="977674" y="2390063"/>
                <a:ext cx="10471784" cy="2593852"/>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7D69570-FDC2-442B-9E48-88BEDF2EEC55}"/>
                  </a:ext>
                </a:extLst>
              </p:cNvPr>
              <p:cNvSpPr txBox="1"/>
              <p:nvPr/>
            </p:nvSpPr>
            <p:spPr>
              <a:xfrm>
                <a:off x="977674" y="5215886"/>
                <a:ext cx="10471784" cy="935577"/>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pPr indent="457200">
                  <a:lnSpc>
                    <a:spcPct val="107000"/>
                  </a:lnSpc>
                  <a:spcAft>
                    <a:spcPts val="800"/>
                  </a:spcAft>
                </a:pPr>
                <a14:m>
                  <m:oMathPara xmlns:m="http://schemas.openxmlformats.org/officeDocument/2006/math">
                    <m:oMathParaPr>
                      <m:jc m:val="centerGroup"/>
                    </m:oMathParaPr>
                    <m:oMath xmlns:m="http://schemas.openxmlformats.org/officeDocument/2006/math">
                      <m:limLow>
                        <m:limLowPr>
                          <m:ctrlPr>
                            <a:rPr lang="en-US" sz="2400" i="1" smtClean="0">
                              <a:effectLst/>
                              <a:latin typeface="Cambria Math" panose="02040503050406030204" pitchFamily="18" charset="0"/>
                              <a:ea typeface="Calibri" panose="020F0502020204030204" pitchFamily="34" charset="0"/>
                              <a:cs typeface="Times New Roman" panose="02020603050405020304" pitchFamily="18" charset="0"/>
                            </a:rPr>
                          </m:ctrlPr>
                        </m:limLowPr>
                        <m:e>
                          <m:groupChr>
                            <m:groupChrPr>
                              <m:chr m:val="⏟"/>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groupChrPr>
                            <m:e>
                              <m:sSup>
                                <m:sSupPr>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𝑳</m:t>
                                      </m:r>
                                    </m:e>
                                  </m:acc>
                                </m:e>
                                <m:sup>
                                  <m:r>
                                    <a:rPr lang="en-US" sz="2400" b="1" i="1">
                                      <a:effectLst/>
                                      <a:latin typeface="Cambria Math" panose="02040503050406030204" pitchFamily="18" charset="0"/>
                                      <a:ea typeface="Calibri" panose="020F0502020204030204" pitchFamily="34" charset="0"/>
                                      <a:cs typeface="Times New Roman" panose="02020603050405020304" pitchFamily="18" charset="0"/>
                                    </a:rPr>
                                    <m:t>∗</m:t>
                                  </m:r>
                                </m:sup>
                              </m:sSup>
                            </m:e>
                          </m:groupChr>
                        </m:e>
                        <m:lim>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𝑝</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e>
                          </m:d>
                        </m:lim>
                      </m:limLow>
                      <m:r>
                        <a:rPr lang="en-US" sz="2400" i="1">
                          <a:effectLst/>
                          <a:latin typeface="Cambria Math" panose="02040503050406030204" pitchFamily="18" charset="0"/>
                          <a:ea typeface="Calibri" panose="020F0502020204030204" pitchFamily="34" charset="0"/>
                          <a:cs typeface="Times New Roman" panose="02020603050405020304" pitchFamily="18" charset="0"/>
                        </a:rPr>
                        <m:t>=</m:t>
                      </m:r>
                      <m:limLow>
                        <m:limLowPr>
                          <m:ctrlPr>
                            <a:rPr lang="en-US" sz="2400" i="1">
                              <a:effectLst/>
                              <a:latin typeface="Cambria Math" panose="02040503050406030204" pitchFamily="18" charset="0"/>
                              <a:ea typeface="Yu Mincho" panose="02020400000000000000" pitchFamily="18" charset="-128"/>
                              <a:cs typeface="Calibri" panose="020F0502020204030204" pitchFamily="34" charset="0"/>
                            </a:rPr>
                          </m:ctrlPr>
                        </m:limLowPr>
                        <m:e>
                          <m:groupChr>
                            <m:groupChrPr>
                              <m:chr m:val="⏟"/>
                              <m:ctrlPr>
                                <a:rPr lang="en-US" sz="2400" b="1" i="1">
                                  <a:effectLst/>
                                  <a:latin typeface="Cambria Math" panose="02040503050406030204" pitchFamily="18" charset="0"/>
                                  <a:ea typeface="Yu Mincho" panose="02020400000000000000" pitchFamily="18" charset="-128"/>
                                  <a:cs typeface="Calibri" panose="020F0502020204030204" pitchFamily="34" charset="0"/>
                                </a:rPr>
                              </m:ctrlPr>
                            </m:groupChrPr>
                            <m:e>
                              <m:acc>
                                <m:accPr>
                                  <m:chr m:val="̂"/>
                                  <m:ctrlPr>
                                    <a:rPr lang="en-US" sz="2400" b="1" i="1">
                                      <a:effectLst/>
                                      <a:latin typeface="Cambria Math" panose="02040503050406030204" pitchFamily="18" charset="0"/>
                                      <a:ea typeface="Yu Mincho" panose="02020400000000000000" pitchFamily="18" charset="-128"/>
                                      <a:cs typeface="Calibri" panose="020F0502020204030204" pitchFamily="34" charset="0"/>
                                    </a:rPr>
                                  </m:ctrlPr>
                                </m:accPr>
                                <m:e>
                                  <m:r>
                                    <a:rPr lang="en-US" sz="2400" b="1" i="1">
                                      <a:effectLst/>
                                      <a:latin typeface="Cambria Math" panose="02040503050406030204" pitchFamily="18" charset="0"/>
                                      <a:ea typeface="Yu Mincho" panose="02020400000000000000" pitchFamily="18" charset="-128"/>
                                      <a:cs typeface="Calibri" panose="020F0502020204030204" pitchFamily="34" charset="0"/>
                                    </a:rPr>
                                    <m:t>𝑳</m:t>
                                  </m:r>
                                </m:e>
                              </m:acc>
                            </m:e>
                          </m:groupChr>
                        </m:e>
                        <m:lim>
                          <m:d>
                            <m:dPr>
                              <m:ctrlPr>
                                <a:rPr lang="en-US" sz="2400" i="1">
                                  <a:effectLst/>
                                  <a:latin typeface="Cambria Math" panose="02040503050406030204" pitchFamily="18" charset="0"/>
                                  <a:ea typeface="Yu Mincho" panose="02020400000000000000" pitchFamily="18" charset="-128"/>
                                  <a:cs typeface="Calibri" panose="020F0502020204030204" pitchFamily="34" charset="0"/>
                                </a:rPr>
                              </m:ctrlPr>
                            </m:dPr>
                            <m:e>
                              <m:r>
                                <a:rPr lang="en-US" sz="2400" i="1">
                                  <a:effectLst/>
                                  <a:latin typeface="Cambria Math" panose="02040503050406030204" pitchFamily="18" charset="0"/>
                                  <a:ea typeface="Yu Mincho" panose="02020400000000000000" pitchFamily="18" charset="-128"/>
                                  <a:cs typeface="Calibri" panose="020F0502020204030204" pitchFamily="34" charset="0"/>
                                </a:rPr>
                                <m:t>𝑝</m:t>
                              </m:r>
                              <m:r>
                                <a:rPr lang="en-US" sz="2400" i="1">
                                  <a:effectLst/>
                                  <a:latin typeface="Cambria Math" panose="02040503050406030204" pitchFamily="18" charset="0"/>
                                  <a:ea typeface="Yu Mincho" panose="02020400000000000000" pitchFamily="18" charset="-128"/>
                                  <a:cs typeface="Calibri" panose="020F0502020204030204" pitchFamily="34" charset="0"/>
                                </a:rPr>
                                <m:t>×2</m:t>
                              </m:r>
                            </m:e>
                          </m:d>
                        </m:lim>
                      </m:limLow>
                      <m:limLow>
                        <m:limLowPr>
                          <m:ctrlPr>
                            <a:rPr lang="en-US" sz="2400" i="1">
                              <a:effectLst/>
                              <a:latin typeface="Cambria Math" panose="02040503050406030204" pitchFamily="18" charset="0"/>
                              <a:ea typeface="Yu Mincho" panose="02020400000000000000" pitchFamily="18" charset="-128"/>
                              <a:cs typeface="Calibri" panose="020F0502020204030204" pitchFamily="34" charset="0"/>
                            </a:rPr>
                          </m:ctrlPr>
                        </m:limLowPr>
                        <m:e>
                          <m:groupChr>
                            <m:groupChrPr>
                              <m:chr m:val="⏟"/>
                              <m:ctrlPr>
                                <a:rPr lang="en-US" sz="2400" b="1" i="1">
                                  <a:effectLst/>
                                  <a:latin typeface="Cambria Math" panose="02040503050406030204" pitchFamily="18" charset="0"/>
                                  <a:ea typeface="Yu Mincho" panose="02020400000000000000" pitchFamily="18" charset="-128"/>
                                  <a:cs typeface="Calibri" panose="020F0502020204030204" pitchFamily="34" charset="0"/>
                                </a:rPr>
                              </m:ctrlPr>
                            </m:groupChrPr>
                            <m:e>
                              <m:r>
                                <a:rPr lang="en-US" sz="2400" b="1" i="1">
                                  <a:effectLst/>
                                  <a:latin typeface="Cambria Math" panose="02040503050406030204" pitchFamily="18" charset="0"/>
                                  <a:ea typeface="Yu Mincho" panose="02020400000000000000" pitchFamily="18" charset="-128"/>
                                  <a:cs typeface="Calibri" panose="020F0502020204030204" pitchFamily="34" charset="0"/>
                                </a:rPr>
                                <m:t>𝑻</m:t>
                              </m:r>
                            </m:e>
                          </m:groupChr>
                        </m:e>
                        <m:lim>
                          <m:d>
                            <m:dPr>
                              <m:ctrlPr>
                                <a:rPr lang="en-US" sz="2400" i="1">
                                  <a:effectLst/>
                                  <a:latin typeface="Cambria Math" panose="02040503050406030204" pitchFamily="18" charset="0"/>
                                  <a:ea typeface="Yu Mincho" panose="02020400000000000000" pitchFamily="18" charset="-128"/>
                                  <a:cs typeface="Calibri" panose="020F0502020204030204" pitchFamily="34" charset="0"/>
                                </a:rPr>
                              </m:ctrlPr>
                            </m:dPr>
                            <m:e>
                              <m:r>
                                <a:rPr lang="en-US" sz="2400" i="1">
                                  <a:effectLst/>
                                  <a:latin typeface="Cambria Math" panose="02040503050406030204" pitchFamily="18" charset="0"/>
                                  <a:ea typeface="Yu Mincho" panose="02020400000000000000" pitchFamily="18" charset="-128"/>
                                  <a:cs typeface="Calibri" panose="020F0502020204030204" pitchFamily="34" charset="0"/>
                                </a:rPr>
                                <m:t>2×2</m:t>
                              </m:r>
                            </m:e>
                          </m:d>
                        </m:lim>
                      </m:limLow>
                    </m:oMath>
                  </m:oMathPara>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D7D69570-FDC2-442B-9E48-88BEDF2EEC55}"/>
                  </a:ext>
                </a:extLst>
              </p:cNvPr>
              <p:cNvSpPr txBox="1">
                <a:spLocks noRot="1" noChangeAspect="1" noMove="1" noResize="1" noEditPoints="1" noAdjustHandles="1" noChangeArrowheads="1" noChangeShapeType="1" noTextEdit="1"/>
              </p:cNvSpPr>
              <p:nvPr/>
            </p:nvSpPr>
            <p:spPr>
              <a:xfrm>
                <a:off x="977674" y="5215886"/>
                <a:ext cx="10471784" cy="935577"/>
              </a:xfrm>
              <a:prstGeom prst="rect">
                <a:avLst/>
              </a:prstGeom>
              <a:blipFill>
                <a:blip r:embed="rId3"/>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2494896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37</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Xoay</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nhân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a:t>
            </a:r>
            <a:endParaRPr lang="en-US" sz="2800" dirty="0">
              <a:solidFill>
                <a:schemeClr val="accent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D75CAA1-F005-4F61-B60F-FF43034418C6}"/>
                  </a:ext>
                </a:extLst>
              </p:cNvPr>
              <p:cNvSpPr txBox="1"/>
              <p:nvPr/>
            </p:nvSpPr>
            <p:spPr>
              <a:xfrm>
                <a:off x="951548" y="1742000"/>
                <a:ext cx="10471784" cy="2572884"/>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800" dirty="0" err="1">
                    <a:latin typeface="Arial" panose="020B0604020202020204" pitchFamily="34" charset="0"/>
                    <a:cs typeface="Arial" panose="020B0604020202020204" pitchFamily="34" charset="0"/>
                  </a:rPr>
                  <a:t>Nếu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xoay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theo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chiều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kim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đồng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hồ</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thì</a:t>
                </a:r>
                <a:r>
                  <a:rPr lang="en-US" sz="2800" dirty="0">
                    <a:latin typeface="Arial" panose="020B0604020202020204" pitchFamily="34" charset="0"/>
                    <a:cs typeface="Arial" panose="020B0604020202020204" pitchFamily="34" charset="0"/>
                  </a:rPr>
                  <a:t>:</a:t>
                </a:r>
                <a:br>
                  <a:rPr lang="en-US" sz="2800" dirty="0">
                    <a:latin typeface="Arial" panose="020B0604020202020204" pitchFamily="34" charset="0"/>
                    <a:cs typeface="Arial" panose="020B0604020202020204" pitchFamily="34" charset="0"/>
                  </a:rPr>
                </a:br>
                <a14:m>
                  <m:oMathPara xmlns:m="http://schemas.openxmlformats.org/officeDocument/2006/math">
                    <m:oMathParaPr>
                      <m:jc m:val="centerGroup"/>
                    </m:oMathParaPr>
                    <m:oMath xmlns:m="http://schemas.openxmlformats.org/officeDocument/2006/math">
                      <m:r>
                        <a:rPr lang="en-US" sz="2800" b="1" i="1"/>
                        <m:t>𝑻</m:t>
                      </m:r>
                      <m:r>
                        <a:rPr lang="en-US" sz="2800" i="1"/>
                        <m:t>=</m:t>
                      </m:r>
                      <m:d>
                        <m:dPr>
                          <m:begChr m:val="["/>
                          <m:endChr m:val="]"/>
                          <m:ctrlPr>
                            <a:rPr lang="en-US" sz="2800" i="1"/>
                          </m:ctrlPr>
                        </m:dPr>
                        <m:e>
                          <m:m>
                            <m:mPr>
                              <m:mcs>
                                <m:mc>
                                  <m:mcPr>
                                    <m:count m:val="2"/>
                                    <m:mcJc m:val="center"/>
                                  </m:mcPr>
                                </m:mc>
                              </m:mcs>
                              <m:ctrlPr>
                                <a:rPr lang="en-US" sz="2800" i="1"/>
                              </m:ctrlPr>
                            </m:mPr>
                            <m:mr>
                              <m:e>
                                <m:func>
                                  <m:funcPr>
                                    <m:ctrlPr>
                                      <a:rPr lang="en-US" sz="2800" i="1"/>
                                    </m:ctrlPr>
                                  </m:funcPr>
                                  <m:fName>
                                    <m:r>
                                      <m:rPr>
                                        <m:sty m:val="p"/>
                                      </m:rPr>
                                      <a:rPr lang="en-US" sz="2800"/>
                                      <m:t>cos</m:t>
                                    </m:r>
                                  </m:fName>
                                  <m:e>
                                    <m:r>
                                      <a:rPr lang="en-US" sz="2800" i="1"/>
                                      <m:t>𝜙</m:t>
                                    </m:r>
                                  </m:e>
                                </m:func>
                              </m:e>
                              <m:e>
                                <m:func>
                                  <m:funcPr>
                                    <m:ctrlPr>
                                      <a:rPr lang="en-US" sz="2800" i="1"/>
                                    </m:ctrlPr>
                                  </m:funcPr>
                                  <m:fName>
                                    <m:r>
                                      <m:rPr>
                                        <m:sty m:val="p"/>
                                      </m:rPr>
                                      <a:rPr lang="en-US" sz="2800"/>
                                      <m:t>sin</m:t>
                                    </m:r>
                                  </m:fName>
                                  <m:e>
                                    <m:r>
                                      <a:rPr lang="en-US" sz="2800" i="1"/>
                                      <m:t>𝜙</m:t>
                                    </m:r>
                                  </m:e>
                                </m:func>
                              </m:e>
                            </m:mr>
                            <m:mr>
                              <m:e>
                                <m:r>
                                  <a:rPr lang="en-US" sz="2800" i="1"/>
                                  <m:t>−</m:t>
                                </m:r>
                                <m:func>
                                  <m:funcPr>
                                    <m:ctrlPr>
                                      <a:rPr lang="en-US" sz="2800" i="1"/>
                                    </m:ctrlPr>
                                  </m:funcPr>
                                  <m:fName>
                                    <m:r>
                                      <m:rPr>
                                        <m:sty m:val="p"/>
                                      </m:rPr>
                                      <a:rPr lang="en-US" sz="2800"/>
                                      <m:t>sin</m:t>
                                    </m:r>
                                  </m:fName>
                                  <m:e>
                                    <m:r>
                                      <a:rPr lang="en-US" sz="2800" i="1"/>
                                      <m:t>𝜙</m:t>
                                    </m:r>
                                  </m:e>
                                </m:func>
                              </m:e>
                              <m:e>
                                <m:func>
                                  <m:funcPr>
                                    <m:ctrlPr>
                                      <a:rPr lang="en-US" sz="2800" i="1"/>
                                    </m:ctrlPr>
                                  </m:funcPr>
                                  <m:fName>
                                    <m:r>
                                      <m:rPr>
                                        <m:sty m:val="p"/>
                                      </m:rPr>
                                      <a:rPr lang="en-US" sz="2800"/>
                                      <m:t>cos</m:t>
                                    </m:r>
                                  </m:fName>
                                  <m:e>
                                    <m:r>
                                      <a:rPr lang="en-US" sz="2800" i="1"/>
                                      <m:t>𝜙</m:t>
                                    </m:r>
                                  </m:e>
                                </m:func>
                              </m:e>
                            </m:mr>
                          </m:m>
                        </m:e>
                      </m:d>
                    </m:oMath>
                  </m:oMathPara>
                </a14:m>
                <a:endParaRPr lang="en-US" sz="2800" dirty="0">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Nếu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xoay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chiều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kim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đồng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hồ</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thì</a:t>
                </a:r>
                <a:r>
                  <a:rPr lang="en-US" sz="2800" dirty="0">
                    <a:latin typeface="Arial" panose="020B0604020202020204" pitchFamily="34" charset="0"/>
                    <a:cs typeface="Arial" panose="020B0604020202020204" pitchFamily="34" charset="0"/>
                  </a:rPr>
                  <a:t>:</a:t>
                </a:r>
                <a:br>
                  <a:rPr lang="en-US" sz="2800" dirty="0">
                    <a:latin typeface="Arial" panose="020B0604020202020204" pitchFamily="34" charset="0"/>
                    <a:cs typeface="Arial" panose="020B0604020202020204" pitchFamily="34" charset="0"/>
                  </a:rPr>
                </a:br>
                <a14:m>
                  <m:oMathPara xmlns:m="http://schemas.openxmlformats.org/officeDocument/2006/math">
                    <m:oMathParaPr>
                      <m:jc m:val="centerGroup"/>
                    </m:oMathParaPr>
                    <m:oMath xmlns:m="http://schemas.openxmlformats.org/officeDocument/2006/math">
                      <m:r>
                        <a:rPr lang="en-US" sz="2800" b="1" i="1"/>
                        <m:t>𝑻</m:t>
                      </m:r>
                      <m:r>
                        <a:rPr lang="en-US" sz="2800" i="1"/>
                        <m:t>=</m:t>
                      </m:r>
                      <m:d>
                        <m:dPr>
                          <m:begChr m:val="["/>
                          <m:endChr m:val="]"/>
                          <m:ctrlPr>
                            <a:rPr lang="en-US" sz="2800" i="1"/>
                          </m:ctrlPr>
                        </m:dPr>
                        <m:e>
                          <m:m>
                            <m:mPr>
                              <m:mcs>
                                <m:mc>
                                  <m:mcPr>
                                    <m:count m:val="2"/>
                                    <m:mcJc m:val="center"/>
                                  </m:mcPr>
                                </m:mc>
                              </m:mcs>
                              <m:ctrlPr>
                                <a:rPr lang="en-US" sz="2800" i="1"/>
                              </m:ctrlPr>
                            </m:mPr>
                            <m:mr>
                              <m:e>
                                <m:func>
                                  <m:funcPr>
                                    <m:ctrlPr>
                                      <a:rPr lang="en-US" sz="2800" i="1"/>
                                    </m:ctrlPr>
                                  </m:funcPr>
                                  <m:fName>
                                    <m:r>
                                      <m:rPr>
                                        <m:sty m:val="p"/>
                                      </m:rPr>
                                      <a:rPr lang="en-US" sz="2800"/>
                                      <m:t>cos</m:t>
                                    </m:r>
                                  </m:fName>
                                  <m:e>
                                    <m:r>
                                      <a:rPr lang="en-US" sz="2800" i="1"/>
                                      <m:t>𝜙</m:t>
                                    </m:r>
                                  </m:e>
                                </m:func>
                              </m:e>
                              <m:e>
                                <m:r>
                                  <a:rPr lang="en-US" sz="2800" i="1"/>
                                  <m:t>−</m:t>
                                </m:r>
                                <m:func>
                                  <m:funcPr>
                                    <m:ctrlPr>
                                      <a:rPr lang="en-US" sz="2800" i="1"/>
                                    </m:ctrlPr>
                                  </m:funcPr>
                                  <m:fName>
                                    <m:r>
                                      <m:rPr>
                                        <m:sty m:val="p"/>
                                      </m:rPr>
                                      <a:rPr lang="en-US" sz="2800"/>
                                      <m:t>sin</m:t>
                                    </m:r>
                                  </m:fName>
                                  <m:e>
                                    <m:r>
                                      <a:rPr lang="en-US" sz="2800" i="1"/>
                                      <m:t>𝜙</m:t>
                                    </m:r>
                                  </m:e>
                                </m:func>
                              </m:e>
                            </m:mr>
                            <m:mr>
                              <m:e>
                                <m:func>
                                  <m:funcPr>
                                    <m:ctrlPr>
                                      <a:rPr lang="en-US" sz="2800" i="1"/>
                                    </m:ctrlPr>
                                  </m:funcPr>
                                  <m:fName>
                                    <m:r>
                                      <m:rPr>
                                        <m:sty m:val="p"/>
                                      </m:rPr>
                                      <a:rPr lang="en-US" sz="2800"/>
                                      <m:t>sin</m:t>
                                    </m:r>
                                  </m:fName>
                                  <m:e>
                                    <m:r>
                                      <a:rPr lang="en-US" sz="2800" i="1"/>
                                      <m:t>𝜙</m:t>
                                    </m:r>
                                  </m:e>
                                </m:func>
                              </m:e>
                              <m:e>
                                <m:func>
                                  <m:funcPr>
                                    <m:ctrlPr>
                                      <a:rPr lang="en-US" sz="2800" i="1"/>
                                    </m:ctrlPr>
                                  </m:funcPr>
                                  <m:fName>
                                    <m:r>
                                      <m:rPr>
                                        <m:sty m:val="p"/>
                                      </m:rPr>
                                      <a:rPr lang="en-US" sz="2800"/>
                                      <m:t>cos</m:t>
                                    </m:r>
                                  </m:fName>
                                  <m:e>
                                    <m:r>
                                      <a:rPr lang="en-US" sz="2800" i="1"/>
                                      <m:t>𝜙</m:t>
                                    </m:r>
                                  </m:e>
                                </m:func>
                              </m:e>
                            </m:mr>
                          </m:m>
                        </m:e>
                      </m:d>
                    </m:oMath>
                  </m:oMathPara>
                </a14:m>
                <a:endParaRPr lang="en-US" sz="2800" dirty="0">
                  <a:latin typeface="Arial" panose="020B0604020202020204" pitchFamily="34" charset="0"/>
                  <a:cs typeface="Arial" panose="020B0604020202020204" pitchFamily="34" charset="0"/>
                </a:endParaRPr>
              </a:p>
            </p:txBody>
          </p:sp>
        </mc:Choice>
        <mc:Fallback>
          <p:sp>
            <p:nvSpPr>
              <p:cNvPr id="3" name="TextBox 2">
                <a:extLst>
                  <a:ext uri="{FF2B5EF4-FFF2-40B4-BE49-F238E27FC236}">
                    <a16:creationId xmlns:a16="http://schemas.microsoft.com/office/drawing/2014/main" id="{FD75CAA1-F005-4F61-B60F-FF43034418C6}"/>
                  </a:ext>
                </a:extLst>
              </p:cNvPr>
              <p:cNvSpPr txBox="1">
                <a:spLocks noRot="1" noChangeAspect="1" noMove="1" noResize="1" noEditPoints="1" noAdjustHandles="1" noChangeArrowheads="1" noChangeShapeType="1" noTextEdit="1"/>
              </p:cNvSpPr>
              <p:nvPr/>
            </p:nvSpPr>
            <p:spPr>
              <a:xfrm>
                <a:off x="951548" y="1742000"/>
                <a:ext cx="10471784" cy="2572884"/>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1724704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38</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Xoay</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nhân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a:t>
            </a:r>
            <a:endParaRPr lang="en-US" sz="2800" dirty="0">
              <a:solidFill>
                <a:schemeClr val="accent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D75CAA1-F005-4F61-B60F-FF43034418C6}"/>
                  </a:ext>
                </a:extLst>
              </p:cNvPr>
              <p:cNvSpPr txBox="1"/>
              <p:nvPr/>
            </p:nvSpPr>
            <p:spPr>
              <a:xfrm>
                <a:off x="951548" y="1881413"/>
                <a:ext cx="10471784" cy="1815882"/>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800" dirty="0" err="1">
                    <a:latin typeface="Arial" panose="020B0604020202020204" pitchFamily="34" charset="0"/>
                    <a:cs typeface="Arial" panose="020B0604020202020204" pitchFamily="34" charset="0"/>
                  </a:rPr>
                  <a:t>Đối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với</a:t>
                </a:r>
                <a:r>
                  <a:rPr lang="en-US" sz="2800" dirty="0">
                    <a:latin typeface="Arial" panose="020B0604020202020204" pitchFamily="34" charset="0"/>
                    <a:cs typeface="Arial" panose="020B0604020202020204" pitchFamily="34" charset="0"/>
                  </a:rPr>
                  <a:t> </a:t>
                </a:r>
                <a14:m>
                  <m:oMath xmlns:m="http://schemas.openxmlformats.org/officeDocument/2006/math">
                    <m:r>
                      <a:rPr lang="en-US" sz="2800" i="1"/>
                      <m:t>𝑚</m:t>
                    </m:r>
                    <m:r>
                      <a:rPr lang="en-US" sz="2800" i="1"/>
                      <m:t>&gt;2</m:t>
                    </m:r>
                  </m:oMath>
                </a14:m>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không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dễ</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hình</a:t>
                </a:r>
                <a:r>
                  <a:rPr lang="en-US" sz="2800" dirty="0">
                    <a:latin typeface="Arial" panose="020B0604020202020204" pitchFamily="34" charset="0"/>
                    <a:cs typeface="Arial" panose="020B0604020202020204" pitchFamily="34" charset="0"/>
                  </a:rPr>
                  <a:t> dung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định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hướng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cường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độ</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của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xoay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kiểm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để</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có</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thể</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rút</a:t>
                </a:r>
                <a:r>
                  <a:rPr lang="en-US" sz="2800" dirty="0">
                    <a:latin typeface="Arial" panose="020B0604020202020204" pitchFamily="34" charset="0"/>
                    <a:cs typeface="Arial" panose="020B0604020202020204" pitchFamily="34" charset="0"/>
                  </a:rPr>
                  <a:t> ra </a:t>
                </a:r>
                <a:r>
                  <a:rPr lang="en-US" sz="2800" dirty="0" err="1">
                    <a:latin typeface="Arial" panose="020B0604020202020204" pitchFamily="34" charset="0"/>
                    <a:cs typeface="Arial" panose="020B0604020202020204" pitchFamily="34" charset="0"/>
                  </a:rPr>
                  <a:t>được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luận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có</a:t>
                </a:r>
                <a:r>
                  <a:rPr lang="en-US" sz="2800" dirty="0">
                    <a:latin typeface="Arial" panose="020B0604020202020204" pitchFamily="34" charset="0"/>
                    <a:cs typeface="Arial" panose="020B0604020202020204" pitchFamily="34" charset="0"/>
                  </a:rPr>
                  <a:t> ý </a:t>
                </a:r>
                <a:r>
                  <a:rPr lang="en-US" sz="2800" dirty="0" err="1">
                    <a:latin typeface="Arial" panose="020B0604020202020204" pitchFamily="34" charset="0"/>
                    <a:cs typeface="Arial" panose="020B0604020202020204" pitchFamily="34" charset="0"/>
                  </a:rPr>
                  <a:t>nghĩa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từ</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liệu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gốc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Việc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chọn</a:t>
                </a:r>
                <a:r>
                  <a:rPr lang="en-US" sz="2800" dirty="0">
                    <a:latin typeface="Arial" panose="020B0604020202020204" pitchFamily="34" charset="0"/>
                    <a:cs typeface="Arial" panose="020B0604020202020204" pitchFamily="34" charset="0"/>
                  </a:rPr>
                  <a:t> ma </a:t>
                </a:r>
                <a:r>
                  <a:rPr lang="en-US" sz="2800" dirty="0" err="1">
                    <a:latin typeface="Arial" panose="020B0604020202020204" pitchFamily="34" charset="0"/>
                    <a:cs typeface="Arial" panose="020B0604020202020204" pitchFamily="34" charset="0"/>
                  </a:rPr>
                  <a:t>trận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trực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giao</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T </a:t>
                </a:r>
                <a:r>
                  <a:rPr lang="en-US" sz="2800" dirty="0" err="1">
                    <a:latin typeface="Arial" panose="020B0604020202020204" pitchFamily="34" charset="0"/>
                    <a:cs typeface="Arial" panose="020B0604020202020204" pitchFamily="34" charset="0"/>
                  </a:rPr>
                  <a:t>thoả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mãn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một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cấu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trúc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đơn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sẽ</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nhắc</a:t>
                </a:r>
                <a:r>
                  <a:rPr lang="en-US" sz="2800" dirty="0">
                    <a:latin typeface="Arial" panose="020B0604020202020204" pitchFamily="34" charset="0"/>
                    <a:cs typeface="Arial" panose="020B0604020202020204" pitchFamily="34" charset="0"/>
                  </a:rPr>
                  <a:t>.</a:t>
                </a:r>
              </a:p>
            </p:txBody>
          </p:sp>
        </mc:Choice>
        <mc:Fallback>
          <p:sp>
            <p:nvSpPr>
              <p:cNvPr id="3" name="TextBox 2">
                <a:extLst>
                  <a:ext uri="{FF2B5EF4-FFF2-40B4-BE49-F238E27FC236}">
                    <a16:creationId xmlns:a16="http://schemas.microsoft.com/office/drawing/2014/main" id="{FD75CAA1-F005-4F61-B60F-FF43034418C6}"/>
                  </a:ext>
                </a:extLst>
              </p:cNvPr>
              <p:cNvSpPr txBox="1">
                <a:spLocks noRot="1" noChangeAspect="1" noMove="1" noResize="1" noEditPoints="1" noAdjustHandles="1" noChangeArrowheads="1" noChangeShapeType="1" noTextEdit="1"/>
              </p:cNvSpPr>
              <p:nvPr/>
            </p:nvSpPr>
            <p:spPr>
              <a:xfrm>
                <a:off x="951548" y="1881413"/>
                <a:ext cx="10471784" cy="1815882"/>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480866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39</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Xoay</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nhân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a:t>
            </a:r>
            <a:endParaRPr lang="en-US" sz="2800" dirty="0">
              <a:solidFill>
                <a:schemeClr val="accent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D75CAA1-F005-4F61-B60F-FF43034418C6}"/>
                  </a:ext>
                </a:extLst>
              </p:cNvPr>
              <p:cNvSpPr txBox="1"/>
              <p:nvPr/>
            </p:nvSpPr>
            <p:spPr>
              <a:xfrm>
                <a:off x="977674" y="1298145"/>
                <a:ext cx="10471784" cy="4798301"/>
              </a:xfrm>
              <a:prstGeom prst="rect">
                <a:avLst/>
              </a:prstGeom>
              <a:solidFill>
                <a:schemeClr val="accent6">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800" dirty="0" err="1">
                    <a:latin typeface="Arial" panose="020B0604020202020204" pitchFamily="34" charset="0"/>
                    <a:cs typeface="Arial" panose="020B0604020202020204" pitchFamily="34" charset="0"/>
                  </a:rPr>
                  <a:t>Ví</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dụ</a:t>
                </a:r>
                <a:r>
                  <a:rPr lang="en-US" sz="2800" dirty="0">
                    <a:latin typeface="Arial" panose="020B0604020202020204" pitchFamily="34" charset="0"/>
                    <a:cs typeface="Arial" panose="020B0604020202020204" pitchFamily="34" charset="0"/>
                  </a:rPr>
                  <a:t>: </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Lawley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và</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Maxwell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trình</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bày</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ma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trận</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tương</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quan</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mẫu</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của</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điểm</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số</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trong</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i="1" dirty="0">
                    <a:ln>
                      <a:noFill/>
                    </a:ln>
                    <a:solidFill>
                      <a:srgbClr val="000000"/>
                    </a:solidFill>
                    <a:effectLst/>
                    <a:latin typeface="Arial" panose="020B0604020202020204" pitchFamily="34" charset="0"/>
                    <a:ea typeface="Arial Unicode MS"/>
                    <a:cs typeface="Arial" panose="020B0604020202020204" pitchFamily="34" charset="0"/>
                  </a:rPr>
                  <a:t>p = </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6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nhóm</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ngành</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của</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i="1" dirty="0">
                    <a:ln>
                      <a:noFill/>
                    </a:ln>
                    <a:solidFill>
                      <a:srgbClr val="000000"/>
                    </a:solidFill>
                    <a:effectLst/>
                    <a:latin typeface="Arial" panose="020B0604020202020204" pitchFamily="34" charset="0"/>
                    <a:ea typeface="Arial Unicode MS"/>
                    <a:cs typeface="Arial" panose="020B0604020202020204" pitchFamily="34" charset="0"/>
                  </a:rPr>
                  <a:t>n = </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220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nam</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học</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sinh</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Ma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trận</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tương</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quan</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là</a:t>
                </a:r>
                <a:endParaRPr lang="vi-VN" sz="2800" dirty="0">
                  <a:ln>
                    <a:noFill/>
                  </a:ln>
                  <a:solidFill>
                    <a:srgbClr val="000000"/>
                  </a:solidFill>
                  <a:effectLst/>
                  <a:latin typeface="Arial" panose="020B0604020202020204" pitchFamily="34" charset="0"/>
                  <a:ea typeface="Arial Unicode MS"/>
                  <a:cs typeface="Arial" panose="020B0604020202020204" pitchFamily="34" charset="0"/>
                </a:endParaRPr>
              </a:p>
              <a:p>
                <a:pPr marL="0" marR="0">
                  <a:lnSpc>
                    <a:spcPts val="1800"/>
                  </a:lnSpc>
                  <a:spcBef>
                    <a:spcPts val="0"/>
                  </a:spcBef>
                  <a:spcAft>
                    <a:spcPts val="0"/>
                  </a:spcAft>
                </a:pPr>
                <a:r>
                  <a:rPr lang="vi-VN"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a          b          c           d          e           f</a:t>
                </a:r>
              </a:p>
              <a:p>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Yu Mincho" panose="020B0400000000000000" pitchFamily="18" charset="-128"/>
                          <a:cs typeface="Times New Roman" panose="02020603050405020304" pitchFamily="18" charset="0"/>
                        </a:rPr>
                        <m:t>𝑅</m:t>
                      </m:r>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d>
                        <m:dPr>
                          <m:begChr m:val="["/>
                          <m:endChr m:val="]"/>
                          <m:ctrlPr>
                            <a:rPr lang="en-US" sz="2800" i="1">
                              <a:effectLst/>
                              <a:latin typeface="Cambria Math" panose="02040503050406030204" pitchFamily="18" charset="0"/>
                              <a:ea typeface="Yu Mincho" panose="020B0400000000000000" pitchFamily="18" charset="-128"/>
                            </a:rPr>
                          </m:ctrlPr>
                        </m:dPr>
                        <m:e>
                          <m:m>
                            <m:mPr>
                              <m:mcs>
                                <m:mc>
                                  <m:mcPr>
                                    <m:count m:val="3"/>
                                    <m:mcJc m:val="center"/>
                                  </m:mcPr>
                                </m:mc>
                              </m:mcs>
                              <m:ctrlPr>
                                <a:rPr lang="en-US" sz="2800" i="1">
                                  <a:effectLst/>
                                  <a:latin typeface="Cambria Math" panose="02040503050406030204" pitchFamily="18" charset="0"/>
                                  <a:ea typeface="Yu Mincho" panose="020B0400000000000000" pitchFamily="18" charset="-128"/>
                                </a:rPr>
                              </m:ctrlPr>
                            </m:mP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1.0</m:t>
                                      </m:r>
                                    </m:e>
                                  </m:mr>
                                  <m:mr>
                                    <m:e/>
                                  </m:m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m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m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mr>
                                                    <m:mr>
                                                      <m:e/>
                                                    </m:mr>
                                                  </m:m>
                                                </m:e>
                                              </m:mr>
                                            </m:m>
                                          </m:e>
                                        </m:mr>
                                      </m:m>
                                    </m:e>
                                  </m:mr>
                                </m:m>
                              </m:e>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.439</m:t>
                                      </m:r>
                                    </m:e>
                                  </m:m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1.0</m:t>
                                      </m:r>
                                    </m:e>
                                  </m:m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m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m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mr>
                                                    <m:mr>
                                                      <m:e/>
                                                    </m:mr>
                                                  </m:m>
                                                </m:e>
                                              </m:mr>
                                            </m:m>
                                          </m:e>
                                        </m:mr>
                                      </m:m>
                                    </m:e>
                                  </m:mr>
                                </m:m>
                              </m:e>
                              <m:e>
                                <m:m>
                                  <m:mPr>
                                    <m:mcs>
                                      <m:mc>
                                        <m:mcPr>
                                          <m:count m:val="3"/>
                                          <m:mcJc m:val="center"/>
                                        </m:mcPr>
                                      </m:mc>
                                    </m:mcs>
                                    <m:ctrlPr>
                                      <a:rPr lang="en-US" sz="2800" i="1">
                                        <a:effectLst/>
                                        <a:latin typeface="Cambria Math" panose="02040503050406030204" pitchFamily="18" charset="0"/>
                                        <a:ea typeface="Yu Mincho" panose="020B0400000000000000" pitchFamily="18" charset="-128"/>
                                      </a:rPr>
                                    </m:ctrlPr>
                                  </m:mP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.410</m:t>
                                            </m:r>
                                          </m:e>
                                        </m:m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.351</m:t>
                                            </m:r>
                                          </m:e>
                                        </m:m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1.0</m:t>
                                                  </m:r>
                                                </m:e>
                                              </m:m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m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mr>
                                                          <m:mr>
                                                            <m:e/>
                                                          </m:mr>
                                                        </m:m>
                                                      </m:e>
                                                    </m:mr>
                                                  </m:m>
                                                </m:e>
                                              </m:mr>
                                            </m:m>
                                          </m:e>
                                        </m:mr>
                                      </m:m>
                                    </m:e>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.288</m:t>
                                            </m:r>
                                          </m:e>
                                        </m:m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.354</m:t>
                                            </m:r>
                                          </m:e>
                                        </m:m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.164</m:t>
                                                  </m:r>
                                                </m:e>
                                              </m:m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1.0</m:t>
                                                        </m:r>
                                                      </m:e>
                                                    </m:m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mr>
                                                          <m:mr>
                                                            <m:e/>
                                                          </m:mr>
                                                        </m:m>
                                                      </m:e>
                                                    </m:mr>
                                                  </m:m>
                                                </m:e>
                                              </m:mr>
                                            </m:m>
                                          </m:e>
                                        </m:mr>
                                      </m:m>
                                    </m:e>
                                    <m:e>
                                      <m:m>
                                        <m:mPr>
                                          <m:mcs>
                                            <m:mc>
                                              <m:mcPr>
                                                <m:count m:val="2"/>
                                                <m:mcJc m:val="center"/>
                                              </m:mcPr>
                                            </m:mc>
                                          </m:mcs>
                                          <m:ctrlPr>
                                            <a:rPr lang="en-US" sz="2800" i="1">
                                              <a:effectLst/>
                                              <a:latin typeface="Cambria Math" panose="02040503050406030204" pitchFamily="18" charset="0"/>
                                              <a:ea typeface="Yu Mincho" panose="020B0400000000000000" pitchFamily="18" charset="-128"/>
                                            </a:rPr>
                                          </m:ctrlPr>
                                        </m:mP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.329</m:t>
                                                  </m:r>
                                                </m:e>
                                              </m:m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.320</m:t>
                                                  </m:r>
                                                </m:e>
                                              </m:m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.190</m:t>
                                                        </m:r>
                                                      </m:e>
                                                    </m:m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.595</m:t>
                                                              </m:r>
                                                            </m:e>
                                                          </m:m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1.0</m:t>
                                                                    </m:r>
                                                                  </m:e>
                                                                </m:mr>
                                                                <m:mr>
                                                                  <m:e/>
                                                                </m:mr>
                                                              </m:m>
                                                            </m:e>
                                                          </m:mr>
                                                        </m:m>
                                                      </m:e>
                                                    </m:mr>
                                                  </m:m>
                                                </m:e>
                                              </m:mr>
                                            </m:m>
                                          </m:e>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.248</m:t>
                                                  </m:r>
                                                </m:e>
                                              </m:m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.329</m:t>
                                                  </m:r>
                                                </m:e>
                                              </m:m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.181</m:t>
                                                        </m:r>
                                                      </m:e>
                                                    </m:m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.470</m:t>
                                                              </m:r>
                                                            </m:e>
                                                          </m:mr>
                                                          <m:mr>
                                                            <m:e>
                                                              <m:m>
                                                                <m:mPr>
                                                                  <m:mcs>
                                                                    <m:mc>
                                                                      <m:mcPr>
                                                                        <m:count m:val="1"/>
                                                                        <m:mcJc m:val="center"/>
                                                                      </m:mcPr>
                                                                    </m:mc>
                                                                  </m:mcs>
                                                                  <m:ctrlPr>
                                                                    <a:rPr lang="en-US" sz="2800" i="1">
                                                                      <a:effectLst/>
                                                                      <a:latin typeface="Cambria Math" panose="02040503050406030204" pitchFamily="18" charset="0"/>
                                                                      <a:ea typeface="Yu Mincho" panose="020B0400000000000000" pitchFamily="18" charset="-128"/>
                                                                    </a:rPr>
                                                                  </m:ctrlPr>
                                                                </m:mP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.464</m:t>
                                                                    </m:r>
                                                                  </m:e>
                                                                </m:m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1.0</m:t>
                                                                    </m:r>
                                                                  </m:e>
                                                                </m:mr>
                                                              </m:m>
                                                            </m:e>
                                                          </m:mr>
                                                        </m:m>
                                                      </m:e>
                                                    </m:mr>
                                                  </m:m>
                                                </m:e>
                                              </m:mr>
                                            </m:m>
                                          </m:e>
                                        </m:mr>
                                      </m:m>
                                    </m:e>
                                  </m:mr>
                                </m:m>
                              </m:e>
                            </m:mr>
                          </m:m>
                        </m:e>
                      </m:d>
                    </m:oMath>
                  </m:oMathPara>
                </a14:m>
                <a:endParaRPr lang="vi-VN" sz="2800" dirty="0">
                  <a:ln>
                    <a:noFill/>
                  </a:ln>
                  <a:solidFill>
                    <a:srgbClr val="000000"/>
                  </a:solidFill>
                  <a:effectLst/>
                  <a:latin typeface="Arial" panose="020B0604020202020204" pitchFamily="34" charset="0"/>
                  <a:ea typeface="Arial Unicode MS"/>
                  <a:cs typeface="Arial" panose="020B0604020202020204" pitchFamily="34" charset="0"/>
                </a:endParaRPr>
              </a:p>
              <a:p>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và</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kết</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quả</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triển</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vọng</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cực</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đại</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với</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i="1" dirty="0">
                    <a:ln>
                      <a:noFill/>
                    </a:ln>
                    <a:solidFill>
                      <a:srgbClr val="000000"/>
                    </a:solidFill>
                    <a:effectLst/>
                    <a:latin typeface="Arial" panose="020B0604020202020204" pitchFamily="34" charset="0"/>
                    <a:ea typeface="Arial Unicode MS"/>
                    <a:cs typeface="Arial" panose="020B0604020202020204" pitchFamily="34" charset="0"/>
                  </a:rPr>
                  <a:t>m = </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2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nhân</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tố</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chung</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cho</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ta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các</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ước</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lượng</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tại</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bảng</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a:solidFill>
                      <a:srgbClr val="000000"/>
                    </a:solidFill>
                    <a:latin typeface="Arial" panose="020B0604020202020204" pitchFamily="34" charset="0"/>
                    <a:ea typeface="Arial Unicode MS"/>
                    <a:cs typeface="Arial" panose="020B0604020202020204" pitchFamily="34" charset="0"/>
                  </a:rPr>
                  <a:t>ở slide </a:t>
                </a:r>
                <a:r>
                  <a:rPr lang="en-US" sz="2800" dirty="0" err="1">
                    <a:solidFill>
                      <a:srgbClr val="000000"/>
                    </a:solidFill>
                    <a:latin typeface="Arial" panose="020B0604020202020204" pitchFamily="34" charset="0"/>
                    <a:ea typeface="Arial Unicode MS"/>
                    <a:cs typeface="Arial" panose="020B0604020202020204" pitchFamily="34" charset="0"/>
                  </a:rPr>
                  <a:t>kế</a:t>
                </a:r>
                <a:r>
                  <a:rPr lang="en-US" sz="2800" dirty="0">
                    <a:solidFill>
                      <a:srgbClr val="000000"/>
                    </a:solidFill>
                    <a:latin typeface="Arial" panose="020B0604020202020204" pitchFamily="34" charset="0"/>
                    <a:ea typeface="Arial Unicode MS"/>
                    <a:cs typeface="Arial" panose="020B0604020202020204" pitchFamily="34" charset="0"/>
                  </a:rPr>
                  <a:t> </a:t>
                </a:r>
                <a:r>
                  <a:rPr lang="en-US" sz="2800" dirty="0" err="1">
                    <a:solidFill>
                      <a:srgbClr val="000000"/>
                    </a:solidFill>
                    <a:latin typeface="Arial" panose="020B0604020202020204" pitchFamily="34" charset="0"/>
                    <a:ea typeface="Arial Unicode MS"/>
                    <a:cs typeface="Arial" panose="020B0604020202020204" pitchFamily="34" charset="0"/>
                  </a:rPr>
                  <a:t>tiếp</a:t>
                </a:r>
                <a:r>
                  <a:rPr lang="en-US" sz="2800" dirty="0">
                    <a:solidFill>
                      <a:srgbClr val="000000"/>
                    </a:solidFill>
                    <a:latin typeface="Arial" panose="020B0604020202020204" pitchFamily="34" charset="0"/>
                    <a:ea typeface="Arial Unicode MS"/>
                    <a:cs typeface="Arial" panose="020B0604020202020204" pitchFamily="34" charset="0"/>
                  </a:rPr>
                  <a:t>.</a:t>
                </a:r>
                <a:endParaRPr lang="en-US" sz="2800" dirty="0">
                  <a:ln>
                    <a:noFill/>
                  </a:ln>
                  <a:solidFill>
                    <a:srgbClr val="000000"/>
                  </a:solidFill>
                  <a:effectLst/>
                  <a:latin typeface="Arial" panose="020B0604020202020204" pitchFamily="34" charset="0"/>
                  <a:ea typeface="Arial Unicode MS"/>
                  <a:cs typeface="Arial" panose="020B0604020202020204" pitchFamily="34" charset="0"/>
                </a:endParaRPr>
              </a:p>
            </p:txBody>
          </p:sp>
        </mc:Choice>
        <mc:Fallback>
          <p:sp>
            <p:nvSpPr>
              <p:cNvPr id="3" name="TextBox 2">
                <a:extLst>
                  <a:ext uri="{FF2B5EF4-FFF2-40B4-BE49-F238E27FC236}">
                    <a16:creationId xmlns:a16="http://schemas.microsoft.com/office/drawing/2014/main" id="{FD75CAA1-F005-4F61-B60F-FF43034418C6}"/>
                  </a:ext>
                </a:extLst>
              </p:cNvPr>
              <p:cNvSpPr txBox="1">
                <a:spLocks noRot="1" noChangeAspect="1" noMove="1" noResize="1" noEditPoints="1" noAdjustHandles="1" noChangeArrowheads="1" noChangeShapeType="1" noTextEdit="1"/>
              </p:cNvSpPr>
              <p:nvPr/>
            </p:nvSpPr>
            <p:spPr>
              <a:xfrm>
                <a:off x="977674" y="1298145"/>
                <a:ext cx="10471784" cy="4798301"/>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428922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26145"/>
            <a:ext cx="12192000" cy="514081"/>
          </a:xfrm>
        </p:spPr>
        <p:style>
          <a:lnRef idx="0">
            <a:schemeClr val="accent1"/>
          </a:lnRef>
          <a:fillRef idx="3">
            <a:schemeClr val="accent1"/>
          </a:fillRef>
          <a:effectRef idx="3">
            <a:schemeClr val="accent1"/>
          </a:effectRef>
          <a:fontRef idx="minor">
            <a:schemeClr val="lt1"/>
          </a:fontRef>
        </p:style>
        <p:txBody>
          <a:bodyPr>
            <a:normAutofit/>
          </a:bodyPr>
          <a:lstStyle/>
          <a:p>
            <a:r>
              <a:rPr lang="en-US" sz="2800" dirty="0" err="1">
                <a:latin typeface="Arial" panose="020B0604020202020204" pitchFamily="34" charset="0"/>
                <a:cs typeface="Arial" panose="020B0604020202020204" pitchFamily="34" charset="0"/>
              </a:rPr>
              <a:t>Giới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thiệu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Động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lực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nghiên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cứu</a:t>
            </a:r>
            <a:endParaRPr lang="en-US" sz="28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42E34CC-619F-412C-B82C-2FAF90B95DD8}"/>
              </a:ext>
            </a:extLst>
          </p:cNvPr>
          <p:cNvSpPr txBox="1"/>
          <p:nvPr/>
        </p:nvSpPr>
        <p:spPr>
          <a:xfrm>
            <a:off x="5224053" y="529253"/>
            <a:ext cx="1743894" cy="523220"/>
          </a:xfrm>
          <a:prstGeom prst="rect">
            <a:avLst/>
          </a:prstGeom>
          <a:noFill/>
        </p:spPr>
        <p:txBody>
          <a:bodyPr wrap="square" rtlCol="0">
            <a:spAutoFit/>
          </a:bodyPr>
          <a:lstStyle/>
          <a:p>
            <a:r>
              <a:rPr lang="vi-VN" sz="2800" dirty="0">
                <a:solidFill>
                  <a:schemeClr val="accent1"/>
                </a:solidFill>
                <a:latin typeface="Arial" panose="020B0604020202020204" pitchFamily="34" charset="0"/>
                <a:cs typeface="Arial" panose="020B0604020202020204" pitchFamily="34" charset="0"/>
              </a:rPr>
              <a:t>Giới thiệu </a:t>
            </a:r>
          </a:p>
        </p:txBody>
      </p:sp>
      <p:sp>
        <p:nvSpPr>
          <p:cNvPr id="5" name="TextBox 4">
            <a:extLst>
              <a:ext uri="{FF2B5EF4-FFF2-40B4-BE49-F238E27FC236}">
                <a16:creationId xmlns:a16="http://schemas.microsoft.com/office/drawing/2014/main" id="{17B4F98C-EE0B-4BBC-9B81-6E2D9DE36548}"/>
              </a:ext>
            </a:extLst>
          </p:cNvPr>
          <p:cNvSpPr txBox="1"/>
          <p:nvPr/>
        </p:nvSpPr>
        <p:spPr>
          <a:xfrm>
            <a:off x="1391188" y="1231923"/>
            <a:ext cx="9914710" cy="2092881"/>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rtlCol="0">
            <a:spAutoFit/>
          </a:bodyPr>
          <a:lstStyle/>
          <a:p>
            <a:r>
              <a:rPr lang="vi-VN" sz="2800" dirty="0">
                <a:effectLst/>
                <a:latin typeface="Arial" panose="020B0604020202020204" pitchFamily="34" charset="0"/>
                <a:cs typeface="Arial" panose="020B0604020202020204" pitchFamily="34" charset="0"/>
              </a:rPr>
              <a:t>Phân tích dữ kiện (Factor Analysis) là một phương pháp thống kê dùng để mô tả sự biến thiên của những biến có tương quan được quan sát bằng một số nhỏ hơn các biến không quan sát được gọi là nhân tố.</a:t>
            </a:r>
          </a:p>
          <a:p>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35E31AE-BC0A-4659-A699-A774B76F57DC}"/>
              </a:ext>
            </a:extLst>
          </p:cNvPr>
          <p:cNvSpPr txBox="1"/>
          <p:nvPr/>
        </p:nvSpPr>
        <p:spPr>
          <a:xfrm>
            <a:off x="1391189" y="3504254"/>
            <a:ext cx="9914709" cy="138499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rtlCol="0">
            <a:spAutoFit/>
          </a:bodyPr>
          <a:lstStyle/>
          <a:p>
            <a:r>
              <a:rPr lang="en-US" sz="2800" dirty="0">
                <a:latin typeface="Arial" panose="020B0604020202020204" pitchFamily="34" charset="0"/>
                <a:cs typeface="Arial" panose="020B0604020202020204" pitchFamily="34" charset="0"/>
              </a:rPr>
              <a:t>S</a:t>
            </a:r>
            <a:r>
              <a:rPr lang="vi-VN" sz="2800" dirty="0">
                <a:effectLst/>
                <a:latin typeface="Arial" panose="020B0604020202020204" pitchFamily="34" charset="0"/>
                <a:cs typeface="Arial" panose="020B0604020202020204" pitchFamily="34" charset="0"/>
              </a:rPr>
              <a:t>ử dụng giống như một phương pháp giảm chiều dữ liệu hoặc như là một phương pháp phân tích cấu trúc bên dưới dữ liệu.</a:t>
            </a:r>
            <a:endParaRPr lang="vi-VN" sz="2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61AB609-BF67-416F-93BA-81923282F969}"/>
              </a:ext>
            </a:extLst>
          </p:cNvPr>
          <p:cNvSpPr txBox="1"/>
          <p:nvPr/>
        </p:nvSpPr>
        <p:spPr>
          <a:xfrm>
            <a:off x="1391188" y="5068699"/>
            <a:ext cx="9914708" cy="138499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rtlCol="0">
            <a:spAutoFit/>
          </a:bodyPr>
          <a:lstStyle/>
          <a:p>
            <a:r>
              <a:rPr lang="en-US" sz="2800" dirty="0">
                <a:effectLst/>
                <a:latin typeface="Arial" panose="020B0604020202020204" pitchFamily="34" charset="0"/>
                <a:cs typeface="Arial" panose="020B0604020202020204" pitchFamily="34" charset="0"/>
              </a:rPr>
              <a:t>Đ</a:t>
            </a:r>
            <a:r>
              <a:rPr lang="vi-VN" sz="2800" dirty="0">
                <a:effectLst/>
                <a:latin typeface="Arial" panose="020B0604020202020204" pitchFamily="34" charset="0"/>
                <a:cs typeface="Arial" panose="020B0604020202020204" pitchFamily="34" charset="0"/>
              </a:rPr>
              <a:t>ược áp dụng vào các lĩnh vực trong khoa học hành vi, khoa học xã hội, tiếp thị, quản lý sản phẩm, vận trù học và các ngành khoa học dữ liệu.</a:t>
            </a:r>
            <a:endParaRPr lang="en-US" sz="2800"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461F902A-C896-4299-9A2C-379A318989EF}"/>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746468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40</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Xoay</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nhân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a:t>
            </a:r>
            <a:endParaRPr lang="en-US" sz="2800" dirty="0">
              <a:solidFill>
                <a:schemeClr val="accent1"/>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C3530AE9-11B1-457B-B023-A886544334F4}"/>
              </a:ext>
            </a:extLst>
          </p:cNvPr>
          <p:cNvPicPr>
            <a:picLocks noChangeAspect="1"/>
          </p:cNvPicPr>
          <p:nvPr/>
        </p:nvPicPr>
        <p:blipFill>
          <a:blip r:embed="rId2"/>
          <a:stretch>
            <a:fillRect/>
          </a:stretch>
        </p:blipFill>
        <p:spPr>
          <a:xfrm>
            <a:off x="1048186" y="1525237"/>
            <a:ext cx="10423783" cy="3342185"/>
          </a:xfrm>
          <a:prstGeom prst="rect">
            <a:avLst/>
          </a:prstGeom>
        </p:spPr>
      </p:pic>
    </p:spTree>
    <p:extLst>
      <p:ext uri="{BB962C8B-B14F-4D97-AF65-F5344CB8AC3E}">
        <p14:creationId xmlns:p14="http://schemas.microsoft.com/office/powerpoint/2010/main" val="2928358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41</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Xoay</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nhân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a:t>
            </a:r>
            <a:endParaRPr lang="en-US" sz="2800"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D75CAA1-F005-4F61-B60F-FF43034418C6}"/>
              </a:ext>
            </a:extLst>
          </p:cNvPr>
          <p:cNvSpPr txBox="1"/>
          <p:nvPr/>
        </p:nvSpPr>
        <p:spPr>
          <a:xfrm>
            <a:off x="860108" y="1004960"/>
            <a:ext cx="10471784" cy="523220"/>
          </a:xfrm>
          <a:prstGeom prst="rect">
            <a:avLst/>
          </a:prstGeom>
          <a:solidFill>
            <a:schemeClr val="accent6">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800" dirty="0" err="1">
                <a:solidFill>
                  <a:srgbClr val="000000"/>
                </a:solidFill>
                <a:latin typeface="Arial" panose="020B0604020202020204" pitchFamily="34" charset="0"/>
                <a:ea typeface="Arial Unicode MS"/>
                <a:cs typeface="Arial" panose="020B0604020202020204" pitchFamily="34" charset="0"/>
              </a:rPr>
              <a:t>Vẽ</a:t>
            </a:r>
            <a:r>
              <a:rPr lang="en-US" sz="2800" dirty="0">
                <a:solidFill>
                  <a:srgbClr val="000000"/>
                </a:solidFill>
                <a:latin typeface="Arial" panose="020B0604020202020204" pitchFamily="34" charset="0"/>
                <a:ea typeface="Arial Unicode MS"/>
                <a:cs typeface="Arial" panose="020B0604020202020204" pitchFamily="34" charset="0"/>
              </a:rPr>
              <a:t> </a:t>
            </a:r>
            <a:r>
              <a:rPr lang="en-US" sz="2800" dirty="0" err="1">
                <a:solidFill>
                  <a:srgbClr val="000000"/>
                </a:solidFill>
                <a:latin typeface="Arial" panose="020B0604020202020204" pitchFamily="34" charset="0"/>
                <a:ea typeface="Arial Unicode MS"/>
                <a:cs typeface="Arial" panose="020B0604020202020204" pitchFamily="34" charset="0"/>
              </a:rPr>
              <a:t>hình</a:t>
            </a:r>
            <a:r>
              <a:rPr lang="en-US" sz="2800" dirty="0">
                <a:solidFill>
                  <a:srgbClr val="000000"/>
                </a:solidFill>
                <a:latin typeface="Arial" panose="020B0604020202020204" pitchFamily="34" charset="0"/>
                <a:ea typeface="Arial Unicode MS"/>
                <a:cs typeface="Arial" panose="020B0604020202020204" pitchFamily="34" charset="0"/>
              </a:rPr>
              <a:t>:</a:t>
            </a:r>
            <a:endParaRPr lang="en-US" sz="2800" dirty="0">
              <a:ln>
                <a:noFill/>
              </a:ln>
              <a:solidFill>
                <a:srgbClr val="000000"/>
              </a:solidFill>
              <a:effectLst/>
              <a:latin typeface="Arial" panose="020B0604020202020204" pitchFamily="34" charset="0"/>
              <a:ea typeface="Arial Unicode MS"/>
              <a:cs typeface="Arial" panose="020B0604020202020204" pitchFamily="34" charset="0"/>
            </a:endParaRPr>
          </a:p>
        </p:txBody>
      </p:sp>
      <p:pic>
        <p:nvPicPr>
          <p:cNvPr id="2" name="Picture 1">
            <a:extLst>
              <a:ext uri="{FF2B5EF4-FFF2-40B4-BE49-F238E27FC236}">
                <a16:creationId xmlns:a16="http://schemas.microsoft.com/office/drawing/2014/main" id="{7C33F487-A267-424F-8876-95CD4FF2F192}"/>
              </a:ext>
            </a:extLst>
          </p:cNvPr>
          <p:cNvPicPr>
            <a:picLocks noChangeAspect="1"/>
          </p:cNvPicPr>
          <p:nvPr/>
        </p:nvPicPr>
        <p:blipFill>
          <a:blip r:embed="rId2"/>
          <a:stretch>
            <a:fillRect/>
          </a:stretch>
        </p:blipFill>
        <p:spPr>
          <a:xfrm>
            <a:off x="2141616" y="1679521"/>
            <a:ext cx="7908768" cy="4355519"/>
          </a:xfrm>
          <a:prstGeom prst="rect">
            <a:avLst/>
          </a:prstGeom>
        </p:spPr>
      </p:pic>
    </p:spTree>
    <p:extLst>
      <p:ext uri="{BB962C8B-B14F-4D97-AF65-F5344CB8AC3E}">
        <p14:creationId xmlns:p14="http://schemas.microsoft.com/office/powerpoint/2010/main" val="1925435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42</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Xoay</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nhân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a:t>
            </a:r>
            <a:endParaRPr lang="en-US" sz="2800" dirty="0">
              <a:solidFill>
                <a:schemeClr val="accent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D1DA612-000E-44F8-A468-7F8F57D1FD0F}"/>
              </a:ext>
            </a:extLst>
          </p:cNvPr>
          <p:cNvPicPr>
            <a:picLocks noChangeAspect="1"/>
          </p:cNvPicPr>
          <p:nvPr/>
        </p:nvPicPr>
        <p:blipFill>
          <a:blip r:embed="rId2"/>
          <a:stretch>
            <a:fillRect/>
          </a:stretch>
        </p:blipFill>
        <p:spPr>
          <a:xfrm>
            <a:off x="2642736" y="1938444"/>
            <a:ext cx="7979544" cy="4034727"/>
          </a:xfrm>
          <a:prstGeom prst="rect">
            <a:avLst/>
          </a:prstGeom>
        </p:spPr>
      </p:pic>
      <p:sp>
        <p:nvSpPr>
          <p:cNvPr id="6" name="TextBox 5">
            <a:extLst>
              <a:ext uri="{FF2B5EF4-FFF2-40B4-BE49-F238E27FC236}">
                <a16:creationId xmlns:a16="http://schemas.microsoft.com/office/drawing/2014/main" id="{D123D439-3C12-4D17-B8F1-D2C1BF9B94CF}"/>
              </a:ext>
            </a:extLst>
          </p:cNvPr>
          <p:cNvSpPr txBox="1"/>
          <p:nvPr/>
        </p:nvSpPr>
        <p:spPr>
          <a:xfrm>
            <a:off x="860108" y="1004960"/>
            <a:ext cx="10471784" cy="523220"/>
          </a:xfrm>
          <a:prstGeom prst="rect">
            <a:avLst/>
          </a:prstGeom>
          <a:solidFill>
            <a:schemeClr val="accent6">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800" dirty="0">
                <a:ln>
                  <a:noFill/>
                </a:ln>
                <a:solidFill>
                  <a:srgbClr val="000000"/>
                </a:solidFill>
                <a:effectLst/>
                <a:latin typeface="Arial" panose="020B0604020202020204" pitchFamily="34" charset="0"/>
                <a:ea typeface="Arial Unicode MS"/>
                <a:cs typeface="Arial" panose="020B0604020202020204" pitchFamily="34" charset="0"/>
              </a:rPr>
              <a:t>Sau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khi</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xoay</a:t>
            </a:r>
            <a:endParaRPr lang="en-US" sz="2800" dirty="0">
              <a:ln>
                <a:noFill/>
              </a:ln>
              <a:solidFill>
                <a:srgbClr val="000000"/>
              </a:solidFill>
              <a:effectLst/>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194070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43</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Xoay</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nhân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a:t>
            </a:r>
            <a:endParaRPr lang="en-US" sz="2800"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D75CAA1-F005-4F61-B60F-FF43034418C6}"/>
              </a:ext>
            </a:extLst>
          </p:cNvPr>
          <p:cNvSpPr txBox="1"/>
          <p:nvPr/>
        </p:nvSpPr>
        <p:spPr>
          <a:xfrm>
            <a:off x="951548" y="1176019"/>
            <a:ext cx="10471784" cy="523220"/>
          </a:xfrm>
          <a:prstGeom prst="rect">
            <a:avLst/>
          </a:prstGeom>
          <a:solidFill>
            <a:schemeClr val="accent6">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800" dirty="0">
                <a:ln>
                  <a:noFill/>
                </a:ln>
                <a:solidFill>
                  <a:srgbClr val="000000"/>
                </a:solidFill>
                <a:effectLst/>
                <a:latin typeface="Arial" panose="020B0604020202020204" pitchFamily="34" charset="0"/>
                <a:ea typeface="Arial Unicode MS"/>
                <a:cs typeface="Arial" panose="020B0604020202020204" pitchFamily="34" charset="0"/>
              </a:rPr>
              <a:t>Ta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có</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bảng</a:t>
            </a:r>
            <a:r>
              <a:rPr lang="en-US" sz="2800" dirty="0">
                <a:ln>
                  <a:noFill/>
                </a:ln>
                <a:solidFill>
                  <a:srgbClr val="000000"/>
                </a:solidFill>
                <a:effectLst/>
                <a:latin typeface="Arial" panose="020B0604020202020204" pitchFamily="34" charset="0"/>
                <a:ea typeface="Arial Unicode MS"/>
                <a:cs typeface="Arial" panose="020B0604020202020204" pitchFamily="34" charset="0"/>
              </a:rPr>
              <a:t> ma </a:t>
            </a:r>
            <a:r>
              <a:rPr lang="en-US" sz="2800" dirty="0" err="1">
                <a:ln>
                  <a:noFill/>
                </a:ln>
                <a:solidFill>
                  <a:srgbClr val="000000"/>
                </a:solidFill>
                <a:effectLst/>
                <a:latin typeface="Arial" panose="020B0604020202020204" pitchFamily="34" charset="0"/>
                <a:ea typeface="Arial Unicode MS"/>
                <a:cs typeface="Arial" panose="020B0604020202020204" pitchFamily="34" charset="0"/>
              </a:rPr>
              <a:t>trận</a:t>
            </a:r>
            <a:r>
              <a:rPr lang="en-US" sz="2800" dirty="0">
                <a:solidFill>
                  <a:srgbClr val="000000"/>
                </a:solidFill>
                <a:latin typeface="Arial" panose="020B0604020202020204" pitchFamily="34" charset="0"/>
                <a:ea typeface="Arial Unicode MS"/>
                <a:cs typeface="Arial" panose="020B0604020202020204" pitchFamily="34" charset="0"/>
              </a:rPr>
              <a:t> </a:t>
            </a:r>
            <a:r>
              <a:rPr lang="en-US" sz="2800" dirty="0" err="1">
                <a:solidFill>
                  <a:srgbClr val="000000"/>
                </a:solidFill>
                <a:latin typeface="Arial" panose="020B0604020202020204" pitchFamily="34" charset="0"/>
                <a:ea typeface="Arial Unicode MS"/>
                <a:cs typeface="Arial" panose="020B0604020202020204" pitchFamily="34" charset="0"/>
              </a:rPr>
              <a:t>hệ</a:t>
            </a:r>
            <a:r>
              <a:rPr lang="en-US" sz="2800" dirty="0">
                <a:solidFill>
                  <a:srgbClr val="000000"/>
                </a:solidFill>
                <a:latin typeface="Arial" panose="020B0604020202020204" pitchFamily="34" charset="0"/>
                <a:ea typeface="Arial Unicode MS"/>
                <a:cs typeface="Arial" panose="020B0604020202020204" pitchFamily="34" charset="0"/>
              </a:rPr>
              <a:t> </a:t>
            </a:r>
            <a:r>
              <a:rPr lang="en-US" sz="2800" dirty="0" err="1">
                <a:solidFill>
                  <a:srgbClr val="000000"/>
                </a:solidFill>
                <a:latin typeface="Arial" panose="020B0604020202020204" pitchFamily="34" charset="0"/>
                <a:ea typeface="Arial Unicode MS"/>
                <a:cs typeface="Arial" panose="020B0604020202020204" pitchFamily="34" charset="0"/>
              </a:rPr>
              <a:t>số</a:t>
            </a:r>
            <a:r>
              <a:rPr lang="en-US" sz="2800" dirty="0">
                <a:solidFill>
                  <a:srgbClr val="000000"/>
                </a:solidFill>
                <a:latin typeface="Arial" panose="020B0604020202020204" pitchFamily="34" charset="0"/>
                <a:ea typeface="Arial Unicode MS"/>
                <a:cs typeface="Arial" panose="020B0604020202020204" pitchFamily="34" charset="0"/>
              </a:rPr>
              <a:t> </a:t>
            </a:r>
            <a:r>
              <a:rPr lang="en-US" sz="2800" dirty="0" err="1">
                <a:solidFill>
                  <a:srgbClr val="000000"/>
                </a:solidFill>
                <a:latin typeface="Arial" panose="020B0604020202020204" pitchFamily="34" charset="0"/>
                <a:ea typeface="Arial Unicode MS"/>
                <a:cs typeface="Arial" panose="020B0604020202020204" pitchFamily="34" charset="0"/>
              </a:rPr>
              <a:t>tải</a:t>
            </a:r>
            <a:r>
              <a:rPr lang="en-US" sz="2800" dirty="0">
                <a:solidFill>
                  <a:srgbClr val="000000"/>
                </a:solidFill>
                <a:latin typeface="Arial" panose="020B0604020202020204" pitchFamily="34" charset="0"/>
                <a:ea typeface="Arial Unicode MS"/>
                <a:cs typeface="Arial" panose="020B0604020202020204" pitchFamily="34" charset="0"/>
              </a:rPr>
              <a:t> </a:t>
            </a:r>
            <a:r>
              <a:rPr lang="en-US" sz="2800" dirty="0" err="1">
                <a:solidFill>
                  <a:srgbClr val="000000"/>
                </a:solidFill>
                <a:latin typeface="Arial" panose="020B0604020202020204" pitchFamily="34" charset="0"/>
                <a:ea typeface="Arial Unicode MS"/>
                <a:cs typeface="Arial" panose="020B0604020202020204" pitchFamily="34" charset="0"/>
              </a:rPr>
              <a:t>mới</a:t>
            </a:r>
            <a:r>
              <a:rPr lang="en-US" sz="2800" dirty="0">
                <a:solidFill>
                  <a:srgbClr val="000000"/>
                </a:solidFill>
                <a:latin typeface="Arial" panose="020B0604020202020204" pitchFamily="34" charset="0"/>
                <a:ea typeface="Arial Unicode MS"/>
                <a:cs typeface="Arial" panose="020B0604020202020204" pitchFamily="34" charset="0"/>
              </a:rPr>
              <a:t> </a:t>
            </a:r>
            <a:r>
              <a:rPr lang="en-US" sz="2800" dirty="0" err="1">
                <a:solidFill>
                  <a:srgbClr val="000000"/>
                </a:solidFill>
                <a:latin typeface="Arial" panose="020B0604020202020204" pitchFamily="34" charset="0"/>
                <a:ea typeface="Arial Unicode MS"/>
                <a:cs typeface="Arial" panose="020B0604020202020204" pitchFamily="34" charset="0"/>
              </a:rPr>
              <a:t>với</a:t>
            </a:r>
            <a:r>
              <a:rPr lang="en-US" sz="2800" dirty="0">
                <a:solidFill>
                  <a:srgbClr val="000000"/>
                </a:solidFill>
                <a:latin typeface="Arial" panose="020B0604020202020204" pitchFamily="34" charset="0"/>
                <a:ea typeface="Arial Unicode MS"/>
                <a:cs typeface="Arial" panose="020B0604020202020204" pitchFamily="34" charset="0"/>
              </a:rPr>
              <a:t> </a:t>
            </a:r>
            <a:r>
              <a:rPr lang="en-US" sz="2800" dirty="0" err="1">
                <a:solidFill>
                  <a:srgbClr val="000000"/>
                </a:solidFill>
                <a:latin typeface="Arial" panose="020B0604020202020204" pitchFamily="34" charset="0"/>
                <a:ea typeface="Arial Unicode MS"/>
                <a:cs typeface="Arial" panose="020B0604020202020204" pitchFamily="34" charset="0"/>
              </a:rPr>
              <a:t>sự</a:t>
            </a:r>
            <a:r>
              <a:rPr lang="en-US" sz="2800" dirty="0">
                <a:solidFill>
                  <a:srgbClr val="000000"/>
                </a:solidFill>
                <a:latin typeface="Arial" panose="020B0604020202020204" pitchFamily="34" charset="0"/>
                <a:ea typeface="Arial Unicode MS"/>
                <a:cs typeface="Arial" panose="020B0604020202020204" pitchFamily="34" charset="0"/>
              </a:rPr>
              <a:t> </a:t>
            </a:r>
            <a:r>
              <a:rPr lang="en-US" sz="2800" dirty="0" err="1">
                <a:solidFill>
                  <a:srgbClr val="000000"/>
                </a:solidFill>
                <a:latin typeface="Arial" panose="020B0604020202020204" pitchFamily="34" charset="0"/>
                <a:ea typeface="Arial Unicode MS"/>
                <a:cs typeface="Arial" panose="020B0604020202020204" pitchFamily="34" charset="0"/>
              </a:rPr>
              <a:t>giải</a:t>
            </a:r>
            <a:r>
              <a:rPr lang="en-US" sz="2800" dirty="0">
                <a:solidFill>
                  <a:srgbClr val="000000"/>
                </a:solidFill>
                <a:latin typeface="Arial" panose="020B0604020202020204" pitchFamily="34" charset="0"/>
                <a:ea typeface="Arial Unicode MS"/>
                <a:cs typeface="Arial" panose="020B0604020202020204" pitchFamily="34" charset="0"/>
              </a:rPr>
              <a:t> </a:t>
            </a:r>
            <a:r>
              <a:rPr lang="en-US" sz="2800" dirty="0" err="1">
                <a:solidFill>
                  <a:srgbClr val="000000"/>
                </a:solidFill>
                <a:latin typeface="Arial" panose="020B0604020202020204" pitchFamily="34" charset="0"/>
                <a:ea typeface="Arial Unicode MS"/>
                <a:cs typeface="Arial" panose="020B0604020202020204" pitchFamily="34" charset="0"/>
              </a:rPr>
              <a:t>thích</a:t>
            </a:r>
            <a:r>
              <a:rPr lang="en-US" sz="2800" dirty="0">
                <a:solidFill>
                  <a:srgbClr val="000000"/>
                </a:solidFill>
                <a:latin typeface="Arial" panose="020B0604020202020204" pitchFamily="34" charset="0"/>
                <a:ea typeface="Arial Unicode MS"/>
                <a:cs typeface="Arial" panose="020B0604020202020204" pitchFamily="34" charset="0"/>
              </a:rPr>
              <a:t> </a:t>
            </a:r>
            <a:r>
              <a:rPr lang="en-US" sz="2800" dirty="0" err="1">
                <a:solidFill>
                  <a:srgbClr val="000000"/>
                </a:solidFill>
                <a:latin typeface="Arial" panose="020B0604020202020204" pitchFamily="34" charset="0"/>
                <a:ea typeface="Arial Unicode MS"/>
                <a:cs typeface="Arial" panose="020B0604020202020204" pitchFamily="34" charset="0"/>
              </a:rPr>
              <a:t>rõ</a:t>
            </a:r>
            <a:r>
              <a:rPr lang="en-US" sz="2800" dirty="0">
                <a:solidFill>
                  <a:srgbClr val="000000"/>
                </a:solidFill>
                <a:latin typeface="Arial" panose="020B0604020202020204" pitchFamily="34" charset="0"/>
                <a:ea typeface="Arial Unicode MS"/>
                <a:cs typeface="Arial" panose="020B0604020202020204" pitchFamily="34" charset="0"/>
              </a:rPr>
              <a:t> </a:t>
            </a:r>
            <a:r>
              <a:rPr lang="en-US" sz="2800" dirty="0" err="1">
                <a:solidFill>
                  <a:srgbClr val="000000"/>
                </a:solidFill>
                <a:latin typeface="Arial" panose="020B0604020202020204" pitchFamily="34" charset="0"/>
                <a:ea typeface="Arial Unicode MS"/>
                <a:cs typeface="Arial" panose="020B0604020202020204" pitchFamily="34" charset="0"/>
              </a:rPr>
              <a:t>ràng</a:t>
            </a:r>
            <a:r>
              <a:rPr lang="en-US" sz="2800" dirty="0">
                <a:solidFill>
                  <a:srgbClr val="000000"/>
                </a:solidFill>
                <a:latin typeface="Arial" panose="020B0604020202020204" pitchFamily="34" charset="0"/>
                <a:ea typeface="Arial Unicode MS"/>
                <a:cs typeface="Arial" panose="020B0604020202020204" pitchFamily="34" charset="0"/>
              </a:rPr>
              <a:t> </a:t>
            </a:r>
            <a:r>
              <a:rPr lang="en-US" sz="2800" dirty="0" err="1">
                <a:solidFill>
                  <a:srgbClr val="000000"/>
                </a:solidFill>
                <a:latin typeface="Arial" panose="020B0604020202020204" pitchFamily="34" charset="0"/>
                <a:ea typeface="Arial Unicode MS"/>
                <a:cs typeface="Arial" panose="020B0604020202020204" pitchFamily="34" charset="0"/>
              </a:rPr>
              <a:t>hơn</a:t>
            </a:r>
            <a:endParaRPr lang="en-US" sz="2800" dirty="0">
              <a:ln>
                <a:noFill/>
              </a:ln>
              <a:solidFill>
                <a:srgbClr val="000000"/>
              </a:solidFill>
              <a:effectLst/>
              <a:latin typeface="Arial" panose="020B0604020202020204" pitchFamily="34" charset="0"/>
              <a:ea typeface="Arial Unicode MS"/>
              <a:cs typeface="Arial" panose="020B0604020202020204" pitchFamily="34" charset="0"/>
            </a:endParaRPr>
          </a:p>
        </p:txBody>
      </p:sp>
      <p:pic>
        <p:nvPicPr>
          <p:cNvPr id="2" name="Picture 1">
            <a:extLst>
              <a:ext uri="{FF2B5EF4-FFF2-40B4-BE49-F238E27FC236}">
                <a16:creationId xmlns:a16="http://schemas.microsoft.com/office/drawing/2014/main" id="{5D8CCA77-32AF-4BEE-98EA-16748355B842}"/>
              </a:ext>
            </a:extLst>
          </p:cNvPr>
          <p:cNvPicPr>
            <a:picLocks noChangeAspect="1"/>
          </p:cNvPicPr>
          <p:nvPr/>
        </p:nvPicPr>
        <p:blipFill>
          <a:blip r:embed="rId2"/>
          <a:stretch>
            <a:fillRect/>
          </a:stretch>
        </p:blipFill>
        <p:spPr>
          <a:xfrm>
            <a:off x="951548" y="2150648"/>
            <a:ext cx="10515004" cy="3348815"/>
          </a:xfrm>
          <a:prstGeom prst="rect">
            <a:avLst/>
          </a:prstGeom>
        </p:spPr>
      </p:pic>
    </p:spTree>
    <p:extLst>
      <p:ext uri="{BB962C8B-B14F-4D97-AF65-F5344CB8AC3E}">
        <p14:creationId xmlns:p14="http://schemas.microsoft.com/office/powerpoint/2010/main" val="1568919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44</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Xoay</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nhân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a:t>
            </a:r>
            <a:endParaRPr lang="en-US" sz="2800"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D75CAA1-F005-4F61-B60F-FF43034418C6}"/>
              </a:ext>
            </a:extLst>
          </p:cNvPr>
          <p:cNvSpPr txBox="1"/>
          <p:nvPr/>
        </p:nvSpPr>
        <p:spPr>
          <a:xfrm>
            <a:off x="1016862" y="1842225"/>
            <a:ext cx="10471784" cy="830997"/>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err="1">
                <a:effectLst/>
                <a:latin typeface="Arial" panose="020B0604020202020204" pitchFamily="34" charset="0"/>
                <a:ea typeface="Calibri" panose="020F0502020204030204" pitchFamily="34" charset="0"/>
                <a:cs typeface="Arial" panose="020B0604020202020204" pitchFamily="34" charset="0"/>
              </a:rPr>
              <a:t>Phép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xoay</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nghiêng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thường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được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dùng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sau</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khi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quan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sát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hệ</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tải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và</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không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theo</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mẫu</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được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công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nhận</a:t>
            </a:r>
            <a:r>
              <a:rPr lang="en-US" sz="2400" dirty="0">
                <a:effectLst/>
                <a:latin typeface="Arial" panose="020B0604020202020204" pitchFamily="34" charset="0"/>
                <a:ea typeface="Calibri" panose="020F0502020204030204" pitchFamily="34" charset="0"/>
                <a:cs typeface="Arial" panose="020B0604020202020204" pitchFamily="34" charset="0"/>
              </a:rPr>
              <a:t>.</a:t>
            </a:r>
            <a:endParaRPr lang="en-US" sz="2400" dirty="0">
              <a:ln>
                <a:noFill/>
              </a:ln>
              <a:solidFill>
                <a:srgbClr val="000000"/>
              </a:solidFill>
              <a:effectLst/>
              <a:latin typeface="Arial" panose="020B0604020202020204" pitchFamily="34" charset="0"/>
              <a:ea typeface="Arial Unicode MS"/>
              <a:cs typeface="Arial" panose="020B0604020202020204" pitchFamily="34" charset="0"/>
            </a:endParaRPr>
          </a:p>
        </p:txBody>
      </p:sp>
      <p:sp>
        <p:nvSpPr>
          <p:cNvPr id="5" name="TextBox 4">
            <a:extLst>
              <a:ext uri="{FF2B5EF4-FFF2-40B4-BE49-F238E27FC236}">
                <a16:creationId xmlns:a16="http://schemas.microsoft.com/office/drawing/2014/main" id="{9E4764A9-593D-4743-9917-D6F430F65954}"/>
              </a:ext>
            </a:extLst>
          </p:cNvPr>
          <p:cNvSpPr txBox="1"/>
          <p:nvPr/>
        </p:nvSpPr>
        <p:spPr>
          <a:xfrm>
            <a:off x="1016862" y="1123406"/>
            <a:ext cx="2379481" cy="461665"/>
          </a:xfrm>
          <a:prstGeom prst="rect">
            <a:avLst/>
          </a:prstGeom>
          <a:noFill/>
        </p:spPr>
        <p:txBody>
          <a:bodyPr wrap="square" rtlCol="0">
            <a:spAutoFit/>
          </a:bodyPr>
          <a:lstStyle/>
          <a:p>
            <a:r>
              <a:rPr lang="en-US" sz="2400" b="1" dirty="0" err="1">
                <a:latin typeface="Arial" panose="020B0604020202020204" pitchFamily="34" charset="0"/>
                <a:cs typeface="Arial" panose="020B0604020202020204" pitchFamily="34" charset="0"/>
              </a:rPr>
              <a:t>Xoay</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nghiêng</a:t>
            </a:r>
            <a:endParaRPr lang="en-US" sz="2400"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7E7AE35-7204-4954-A740-067008DF5521}"/>
                  </a:ext>
                </a:extLst>
              </p:cNvPr>
              <p:cNvSpPr txBox="1"/>
              <p:nvPr/>
            </p:nvSpPr>
            <p:spPr>
              <a:xfrm>
                <a:off x="1016862" y="3046813"/>
                <a:ext cx="10471784" cy="2357825"/>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err="1">
                    <a:effectLst/>
                    <a:latin typeface="Arial" panose="020B0604020202020204" pitchFamily="34" charset="0"/>
                    <a:ea typeface="Calibri" panose="020F0502020204030204" pitchFamily="34" charset="0"/>
                    <a:cs typeface="Arial" panose="020B0604020202020204" pitchFamily="34" charset="0"/>
                  </a:rPr>
                  <a:t>Nếu</a:t>
                </a:r>
                <a:r>
                  <a:rPr lang="en-US" sz="2400" dirty="0">
                    <a:effectLst/>
                    <a:latin typeface="Arial" panose="020B0604020202020204" pitchFamily="34" charset="0"/>
                    <a:ea typeface="Calibri" panose="020F0502020204030204" pitchFamily="34" charset="0"/>
                    <a:cs typeface="Arial" panose="020B0604020202020204" pitchFamily="34" charset="0"/>
                  </a:rPr>
                  <a:t> ta </a:t>
                </a:r>
                <a:r>
                  <a:rPr lang="en-US" sz="2400" dirty="0" err="1">
                    <a:effectLst/>
                    <a:latin typeface="Arial" panose="020B0604020202020204" pitchFamily="34" charset="0"/>
                    <a:ea typeface="Calibri" panose="020F0502020204030204" pitchFamily="34" charset="0"/>
                    <a:cs typeface="Arial" panose="020B0604020202020204" pitchFamily="34" charset="0"/>
                  </a:rPr>
                  <a:t>cho</a:t>
                </a:r>
                <a:r>
                  <a:rPr lang="en-US" sz="24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a:rPr lang="en-US" sz="2400" i="1">
                        <a:effectLst/>
                        <a:latin typeface="Cambria Math" panose="02040503050406030204" pitchFamily="18" charset="0"/>
                        <a:ea typeface="Calibri" panose="020F0502020204030204" pitchFamily="34" charset="0"/>
                        <a:cs typeface="Times New Roman" panose="02020603050405020304" pitchFamily="18" charset="0"/>
                      </a:rPr>
                      <m:t>𝑚</m:t>
                    </m:r>
                  </m:oMath>
                </a14:m>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chung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là</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trục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tọa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độ</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điểm</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với</a:t>
                </a:r>
                <a:r>
                  <a:rPr lang="en-US" sz="24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a:rPr lang="en-US" sz="2400" i="1">
                        <a:effectLst/>
                        <a:latin typeface="Cambria Math" panose="02040503050406030204" pitchFamily="18" charset="0"/>
                        <a:ea typeface="Calibri" panose="020F0502020204030204" pitchFamily="34" charset="0"/>
                        <a:cs typeface="Times New Roman" panose="02020603050405020304" pitchFamily="18" charset="0"/>
                      </a:rPr>
                      <m:t>𝑚</m:t>
                    </m:r>
                  </m:oMath>
                </a14:m>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tọa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độ</a:t>
                </a:r>
                <a:r>
                  <a:rPr lang="en-US" sz="24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d>
                      <m:dPr>
                        <m:ctrlPr>
                          <a:rPr lang="en-US" sz="2400" i="1">
                            <a:effectLst/>
                            <a:latin typeface="Cambria Math" panose="02040503050406030204" pitchFamily="18" charset="0"/>
                          </a:rPr>
                        </m:ctrlPr>
                      </m:dPr>
                      <m:e>
                        <m:sSub>
                          <m:sSubPr>
                            <m:ctrlPr>
                              <a:rPr lang="en-US" sz="2400" i="1">
                                <a:effectLst/>
                                <a:latin typeface="Cambria Math" panose="02040503050406030204" pitchFamily="18" charset="0"/>
                              </a:rPr>
                            </m:ctrlPr>
                          </m:sSubPr>
                          <m:e>
                            <m:acc>
                              <m:accPr>
                                <m:chr m:val="̂"/>
                                <m:ctrlPr>
                                  <a:rPr lang="en-US" sz="2400" i="1">
                                    <a:effectLst/>
                                    <a:latin typeface="Cambria Math" panose="02040503050406030204" pitchFamily="18" charset="0"/>
                                  </a:rPr>
                                </m:ctrlPr>
                              </m:acc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𝑙</m:t>
                                </m:r>
                              </m:e>
                            </m:acc>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a:effectLst/>
                                <a:latin typeface="Cambria Math" panose="02040503050406030204" pitchFamily="18" charset="0"/>
                              </a:rPr>
                            </m:ctrlPr>
                          </m:sSubPr>
                          <m:e>
                            <m:acc>
                              <m:accPr>
                                <m:chr m:val="̂"/>
                                <m:ctrlPr>
                                  <a:rPr lang="en-US" sz="2400" i="1">
                                    <a:effectLst/>
                                    <a:latin typeface="Cambria Math" panose="02040503050406030204" pitchFamily="18" charset="0"/>
                                  </a:rPr>
                                </m:ctrlPr>
                              </m:acc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𝑙</m:t>
                                </m:r>
                              </m:e>
                            </m:acc>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a:effectLst/>
                                <a:latin typeface="Cambria Math" panose="02040503050406030204" pitchFamily="18" charset="0"/>
                              </a:rPr>
                            </m:ctrlPr>
                          </m:sSubPr>
                          <m:e>
                            <m:acc>
                              <m:accPr>
                                <m:chr m:val="̂"/>
                                <m:ctrlPr>
                                  <a:rPr lang="en-US" sz="2400" i="1">
                                    <a:effectLst/>
                                    <a:latin typeface="Cambria Math" panose="02040503050406030204" pitchFamily="18" charset="0"/>
                                  </a:rPr>
                                </m:ctrlPr>
                              </m:accPr>
                              <m:e>
                                <m:r>
                                  <a:rPr lang="en-US" sz="2400" i="1">
                                    <a:effectLst/>
                                    <a:latin typeface="Cambria Math" panose="02040503050406030204" pitchFamily="18" charset="0"/>
                                    <a:ea typeface="Calibri" panose="020F0502020204030204" pitchFamily="34" charset="0"/>
                                    <a:cs typeface="Times New Roman" panose="02020603050405020304" pitchFamily="18" charset="0"/>
                                  </a:rPr>
                                  <m:t>𝑙</m:t>
                                </m:r>
                              </m:e>
                            </m:acc>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𝑖𝑚</m:t>
                            </m:r>
                          </m:sub>
                        </m:sSub>
                      </m:e>
                    </m:d>
                  </m:oMath>
                </a14:m>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thể</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hiện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vị</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trí</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của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biến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thứ</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trong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không</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gian</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nhân</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tố</a:t>
                </a:r>
                <a:r>
                  <a:rPr lang="en-US" sz="2400" i="1" dirty="0">
                    <a:effectLst/>
                    <a:latin typeface="Arial" panose="020B0604020202020204" pitchFamily="34" charset="0"/>
                    <a:ea typeface="Calibri" panose="020F0502020204030204" pitchFamily="34" charset="0"/>
                    <a:cs typeface="Arial" panose="020B0604020202020204" pitchFamily="34" charset="0"/>
                  </a:rPr>
                  <a:t>.</a:t>
                </a:r>
              </a:p>
              <a:p>
                <a:r>
                  <a:rPr lang="en-US" sz="2400" dirty="0" err="1">
                    <a:effectLst/>
                    <a:latin typeface="Arial" panose="020B0604020202020204" pitchFamily="34" charset="0"/>
                    <a:ea typeface="Calibri" panose="020F0502020204030204" pitchFamily="34" charset="0"/>
                    <a:cs typeface="Arial" panose="020B0604020202020204" pitchFamily="34" charset="0"/>
                  </a:rPr>
                  <a:t>Một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phép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xoay</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nghiêng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về</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cấu</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trúc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đơn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giản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hơn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tương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ứng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với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một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phép</a:t>
                </a:r>
                <a:r>
                  <a:rPr lang="en-US" sz="2400" dirty="0">
                    <a:effectLst/>
                    <a:latin typeface="Arial" panose="020B0604020202020204" pitchFamily="34" charset="0"/>
                    <a:ea typeface="Calibri" panose="020F0502020204030204" pitchFamily="34" charset="0"/>
                    <a:cs typeface="Arial" panose="020B0604020202020204" pitchFamily="34" charset="0"/>
                  </a:rPr>
                  <a:t> di </a:t>
                </a:r>
                <a:r>
                  <a:rPr lang="en-US" sz="2400" dirty="0" err="1">
                    <a:effectLst/>
                    <a:latin typeface="Arial" panose="020B0604020202020204" pitchFamily="34" charset="0"/>
                    <a:ea typeface="Calibri" panose="020F0502020204030204" pitchFamily="34" charset="0"/>
                    <a:cs typeface="Arial" panose="020B0604020202020204" pitchFamily="34" charset="0"/>
                  </a:rPr>
                  <a:t>chuyển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không</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cứng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của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hệ</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tọa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độ</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sao</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cho</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trục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được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xoay</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không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vuông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góc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nữa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đi</a:t>
                </a:r>
                <a:r>
                  <a:rPr lang="en-US" sz="2400" dirty="0">
                    <a:effectLst/>
                    <a:latin typeface="Arial" panose="020B0604020202020204" pitchFamily="34" charset="0"/>
                    <a:ea typeface="Calibri" panose="020F0502020204030204" pitchFamily="34" charset="0"/>
                    <a:cs typeface="Arial" panose="020B0604020202020204" pitchFamily="34" charset="0"/>
                  </a:rPr>
                  <a:t> qua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cụm</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Phép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xoay</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nghiêng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thể</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hiện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từng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biến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theo</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ít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nhất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có</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thể</a:t>
                </a:r>
                <a:r>
                  <a:rPr lang="en-US" sz="2400" dirty="0">
                    <a:effectLst/>
                    <a:latin typeface="Arial" panose="020B0604020202020204" pitchFamily="34" charset="0"/>
                    <a:ea typeface="Calibri" panose="020F0502020204030204" pitchFamily="34" charset="0"/>
                    <a:cs typeface="Arial" panose="020B0604020202020204" pitchFamily="34" charset="0"/>
                  </a:rPr>
                  <a:t>.</a:t>
                </a:r>
              </a:p>
            </p:txBody>
          </p:sp>
        </mc:Choice>
        <mc:Fallback>
          <p:sp>
            <p:nvSpPr>
              <p:cNvPr id="6" name="TextBox 5">
                <a:extLst>
                  <a:ext uri="{FF2B5EF4-FFF2-40B4-BE49-F238E27FC236}">
                    <a16:creationId xmlns:a16="http://schemas.microsoft.com/office/drawing/2014/main" id="{A7E7AE35-7204-4954-A740-067008DF5521}"/>
                  </a:ext>
                </a:extLst>
              </p:cNvPr>
              <p:cNvSpPr txBox="1">
                <a:spLocks noRot="1" noChangeAspect="1" noMove="1" noResize="1" noEditPoints="1" noAdjustHandles="1" noChangeArrowheads="1" noChangeShapeType="1" noTextEdit="1"/>
              </p:cNvSpPr>
              <p:nvPr/>
            </p:nvSpPr>
            <p:spPr>
              <a:xfrm>
                <a:off x="1016862" y="3046813"/>
                <a:ext cx="10471784" cy="2357825"/>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1459762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45</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Điểm</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nhân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a:t>
            </a:r>
            <a:endParaRPr lang="en-US" sz="2800"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D75CAA1-F005-4F61-B60F-FF43034418C6}"/>
              </a:ext>
            </a:extLst>
          </p:cNvPr>
          <p:cNvSpPr txBox="1"/>
          <p:nvPr/>
        </p:nvSpPr>
        <p:spPr>
          <a:xfrm>
            <a:off x="1003800" y="1925631"/>
            <a:ext cx="10471784" cy="1938992"/>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a:spAutoFit/>
          </a:bodyPr>
          <a:lstStyle/>
          <a:p>
            <a:r>
              <a:rPr lang="vi-VN" sz="2400" dirty="0">
                <a:effectLst/>
                <a:ea typeface="Times New Roman" panose="02020603050405020304" pitchFamily="18" charset="0"/>
              </a:rPr>
              <a:t>Trong phân tích dữ kiện, mối quan tâm thường tập trung vào các tham số trong mô hình nhân tố. Tuy nhiên, giá trị ước tính của các yếu tố chung, được gọi là điểm nhân tố, cũng có thể được yêu cầu. Những đại lượng này thường được sử dụng cho mục đích chẩn đoán, cũng như đưa đến một phân tích tiếp theo.</a:t>
            </a:r>
            <a:endParaRPr lang="en-US" sz="2400" dirty="0">
              <a:ln>
                <a:noFill/>
              </a:ln>
              <a:solidFill>
                <a:srgbClr val="000000"/>
              </a:solidFill>
              <a:effectLst/>
              <a:ea typeface="Arial Unicode MS"/>
              <a:cs typeface="Arial" panose="020B0604020202020204" pitchFamily="34" charset="0"/>
            </a:endParaRPr>
          </a:p>
        </p:txBody>
      </p:sp>
    </p:spTree>
    <p:extLst>
      <p:ext uri="{BB962C8B-B14F-4D97-AF65-F5344CB8AC3E}">
        <p14:creationId xmlns:p14="http://schemas.microsoft.com/office/powerpoint/2010/main" val="100889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46</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Điểm</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nhân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a:t>
            </a:r>
            <a:endParaRPr lang="en-US" sz="2800"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D75CAA1-F005-4F61-B60F-FF43034418C6}"/>
              </a:ext>
            </a:extLst>
          </p:cNvPr>
          <p:cNvSpPr txBox="1"/>
          <p:nvPr/>
        </p:nvSpPr>
        <p:spPr>
          <a:xfrm>
            <a:off x="1003800" y="1925631"/>
            <a:ext cx="10471784" cy="1938992"/>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a:spAutoFit/>
          </a:bodyPr>
          <a:lstStyle/>
          <a:p>
            <a:r>
              <a:rPr lang="vi-VN" sz="2400" dirty="0">
                <a:effectLst/>
                <a:ea typeface="Times New Roman" panose="02020603050405020304" pitchFamily="18" charset="0"/>
              </a:rPr>
              <a:t>Trong phân tích dữ kiện, mối quan tâm thường tập trung vào các tham số trong mô hình nhân tố. Tuy nhiên, giá trị ước tính của các yếu tố chung, được gọi là điểm nhân tố, cũng có thể được yêu cầu. Những đại lượng này thường được sử dụng cho mục đích chẩn đoán, cũng như đưa đến một phân tích tiếp theo.</a:t>
            </a:r>
            <a:endParaRPr lang="en-US" sz="2400" dirty="0">
              <a:ln>
                <a:noFill/>
              </a:ln>
              <a:solidFill>
                <a:srgbClr val="000000"/>
              </a:solidFill>
              <a:effectLst/>
              <a:ea typeface="Arial Unicode MS"/>
              <a:cs typeface="Arial" panose="020B0604020202020204" pitchFamily="34" charset="0"/>
            </a:endParaRPr>
          </a:p>
        </p:txBody>
      </p:sp>
    </p:spTree>
    <p:extLst>
      <p:ext uri="{BB962C8B-B14F-4D97-AF65-F5344CB8AC3E}">
        <p14:creationId xmlns:p14="http://schemas.microsoft.com/office/powerpoint/2010/main" val="2166864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47</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52E1F53-10D2-4669-8932-A15CE5D18D74}"/>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Điểm</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nhân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theo</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bình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phương</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tối</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thiểu</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có</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trọng</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số</a:t>
            </a:r>
            <a:endParaRPr lang="en-US" sz="2800" dirty="0">
              <a:solidFill>
                <a:schemeClr val="accent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D75CAA1-F005-4F61-B60F-FF43034418C6}"/>
                  </a:ext>
                </a:extLst>
              </p:cNvPr>
              <p:cNvSpPr txBox="1"/>
              <p:nvPr/>
            </p:nvSpPr>
            <p:spPr>
              <a:xfrm>
                <a:off x="1043373" y="1071673"/>
                <a:ext cx="10471784" cy="1464440"/>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vi-VN" sz="2400" dirty="0">
                    <a:effectLst/>
                    <a:ea typeface="Calibri" panose="020F0502020204030204" pitchFamily="34" charset="0"/>
                  </a:rPr>
                  <a:t>Tổng bình phương của các lỗi, được tính theo nghịch đảo của phương sai</a:t>
                </a:r>
                <a:endParaRPr lang="en-US" sz="2400" dirty="0">
                  <a:effectLst/>
                  <a:ea typeface="Calibri" panose="020F0502020204030204" pitchFamily="34" charset="0"/>
                </a:endParaRPr>
              </a:p>
              <a:p>
                <a14:m>
                  <m:oMathPara xmlns:m="http://schemas.openxmlformats.org/officeDocument/2006/math">
                    <m:oMathParaPr>
                      <m:jc m:val="centerGroup"/>
                    </m:oMathParaPr>
                    <m:oMath xmlns:m="http://schemas.openxmlformats.org/officeDocument/2006/math">
                      <m:nary>
                        <m:naryPr>
                          <m:chr m:val="∑"/>
                          <m:limLoc m:val="undOvr"/>
                          <m:ctrlPr>
                            <a:rPr lang="en-US" sz="2400" i="1" smtClean="0">
                              <a:effectLst/>
                              <a:cs typeface="Times New Roman" panose="02020603050405020304" pitchFamily="18" charset="0"/>
                            </a:rPr>
                          </m:ctrlPr>
                        </m:naryPr>
                        <m:sub>
                          <m:r>
                            <a:rPr lang="vi-VN" sz="2400" i="1">
                              <a:effectLst/>
                              <a:ea typeface="Calibri" panose="020F0502020204030204" pitchFamily="34" charset="0"/>
                              <a:cs typeface="Times New Roman" panose="02020603050405020304" pitchFamily="18" charset="0"/>
                            </a:rPr>
                            <m:t>𝑖</m:t>
                          </m:r>
                          <m:r>
                            <a:rPr lang="vi-VN" sz="2400" i="1">
                              <a:effectLst/>
                              <a:ea typeface="Calibri" panose="020F0502020204030204" pitchFamily="34" charset="0"/>
                              <a:cs typeface="Times New Roman" panose="02020603050405020304" pitchFamily="18" charset="0"/>
                            </a:rPr>
                            <m:t>=1</m:t>
                          </m:r>
                        </m:sub>
                        <m:sup>
                          <m:r>
                            <a:rPr lang="vi-VN" sz="2400" i="1">
                              <a:effectLst/>
                              <a:ea typeface="Calibri" panose="020F0502020204030204" pitchFamily="34" charset="0"/>
                              <a:cs typeface="Times New Roman" panose="02020603050405020304" pitchFamily="18" charset="0"/>
                            </a:rPr>
                            <m:t>𝑝</m:t>
                          </m:r>
                        </m:sup>
                        <m:e>
                          <m:f>
                            <m:fPr>
                              <m:ctrlPr>
                                <a:rPr lang="en-US" sz="2400" i="1">
                                  <a:effectLst/>
                                  <a:cs typeface="Times New Roman" panose="02020603050405020304" pitchFamily="18" charset="0"/>
                                </a:rPr>
                              </m:ctrlPr>
                            </m:fPr>
                            <m:num>
                              <m:sSubSup>
                                <m:sSubSupPr>
                                  <m:ctrlPr>
                                    <a:rPr lang="en-US" sz="2400" i="1">
                                      <a:effectLst/>
                                      <a:cs typeface="Times New Roman" panose="02020603050405020304" pitchFamily="18" charset="0"/>
                                    </a:rPr>
                                  </m:ctrlPr>
                                </m:sSubSupPr>
                                <m:e>
                                  <m:r>
                                    <a:rPr lang="vi-VN" sz="2400" i="1">
                                      <a:effectLst/>
                                      <a:ea typeface="Calibri" panose="020F0502020204030204" pitchFamily="34" charset="0"/>
                                      <a:cs typeface="Times New Roman" panose="02020603050405020304" pitchFamily="18" charset="0"/>
                                    </a:rPr>
                                    <m:t>𝜀</m:t>
                                  </m:r>
                                </m:e>
                                <m:sub>
                                  <m:r>
                                    <a:rPr lang="vi-VN" sz="2400" i="1">
                                      <a:effectLst/>
                                      <a:ea typeface="Calibri" panose="020F0502020204030204" pitchFamily="34" charset="0"/>
                                      <a:cs typeface="Times New Roman" panose="02020603050405020304" pitchFamily="18" charset="0"/>
                                    </a:rPr>
                                    <m:t>𝑖</m:t>
                                  </m:r>
                                </m:sub>
                                <m:sup>
                                  <m:r>
                                    <a:rPr lang="vi-VN" sz="2400" i="1">
                                      <a:effectLst/>
                                      <a:ea typeface="Calibri" panose="020F0502020204030204" pitchFamily="34" charset="0"/>
                                      <a:cs typeface="Times New Roman" panose="02020603050405020304" pitchFamily="18" charset="0"/>
                                    </a:rPr>
                                    <m:t>2</m:t>
                                  </m:r>
                                </m:sup>
                              </m:sSubSup>
                            </m:num>
                            <m:den>
                              <m:sSub>
                                <m:sSubPr>
                                  <m:ctrlPr>
                                    <a:rPr lang="en-US" sz="2400" i="1">
                                      <a:effectLst/>
                                      <a:cs typeface="Times New Roman" panose="02020603050405020304" pitchFamily="18" charset="0"/>
                                    </a:rPr>
                                  </m:ctrlPr>
                                </m:sSubPr>
                                <m:e>
                                  <m:r>
                                    <a:rPr lang="vi-VN" sz="2400" i="1">
                                      <a:effectLst/>
                                      <a:ea typeface="Calibri" panose="020F0502020204030204" pitchFamily="34" charset="0"/>
                                      <a:cs typeface="Times New Roman" panose="02020603050405020304" pitchFamily="18" charset="0"/>
                                    </a:rPr>
                                    <m:t>𝜓</m:t>
                                  </m:r>
                                </m:e>
                                <m:sub>
                                  <m:r>
                                    <a:rPr lang="vi-VN" sz="2400" i="1">
                                      <a:effectLst/>
                                      <a:ea typeface="Calibri" panose="020F0502020204030204" pitchFamily="34" charset="0"/>
                                      <a:cs typeface="Times New Roman" panose="02020603050405020304" pitchFamily="18" charset="0"/>
                                    </a:rPr>
                                    <m:t>𝑖</m:t>
                                  </m:r>
                                </m:sub>
                              </m:sSub>
                            </m:den>
                          </m:f>
                          <m:r>
                            <a:rPr lang="vi-VN" sz="2400" i="1">
                              <a:effectLst/>
                              <a:ea typeface="Calibri" panose="020F0502020204030204" pitchFamily="34" charset="0"/>
                              <a:cs typeface="Times New Roman" panose="02020603050405020304" pitchFamily="18" charset="0"/>
                            </a:rPr>
                            <m:t>=</m:t>
                          </m:r>
                          <m:sSup>
                            <m:sSupPr>
                              <m:ctrlPr>
                                <a:rPr lang="en-US" sz="2400" i="1">
                                  <a:effectLst/>
                                  <a:cs typeface="Times New Roman" panose="02020603050405020304" pitchFamily="18" charset="0"/>
                                </a:rPr>
                              </m:ctrlPr>
                            </m:sSupPr>
                            <m:e>
                              <m:r>
                                <a:rPr lang="vi-VN" sz="2400" b="1" i="1">
                                  <a:effectLst/>
                                  <a:ea typeface="Calibri" panose="020F0502020204030204" pitchFamily="34" charset="0"/>
                                  <a:cs typeface="Times New Roman" panose="02020603050405020304" pitchFamily="18" charset="0"/>
                                </a:rPr>
                                <m:t>𝜺</m:t>
                              </m:r>
                            </m:e>
                            <m:sup>
                              <m:r>
                                <a:rPr lang="vi-VN" sz="2400" i="1">
                                  <a:effectLst/>
                                  <a:ea typeface="Calibri" panose="020F0502020204030204" pitchFamily="34" charset="0"/>
                                  <a:cs typeface="Times New Roman" panose="02020603050405020304" pitchFamily="18" charset="0"/>
                                </a:rPr>
                                <m:t>′</m:t>
                              </m:r>
                            </m:sup>
                          </m:sSup>
                          <m:sSup>
                            <m:sSupPr>
                              <m:ctrlPr>
                                <a:rPr lang="en-US" sz="2400" i="1">
                                  <a:effectLst/>
                                  <a:cs typeface="Times New Roman" panose="02020603050405020304" pitchFamily="18" charset="0"/>
                                </a:rPr>
                              </m:ctrlPr>
                            </m:sSupPr>
                            <m:e>
                              <m:r>
                                <a:rPr lang="vi-VN" sz="2400" b="1" i="1">
                                  <a:effectLst/>
                                  <a:ea typeface="Calibri" panose="020F0502020204030204" pitchFamily="34" charset="0"/>
                                  <a:cs typeface="Times New Roman" panose="02020603050405020304" pitchFamily="18" charset="0"/>
                                </a:rPr>
                                <m:t>𝝍</m:t>
                              </m:r>
                            </m:e>
                            <m:sup>
                              <m:r>
                                <a:rPr lang="vi-VN" sz="2400" i="1">
                                  <a:effectLst/>
                                  <a:ea typeface="Calibri" panose="020F0502020204030204" pitchFamily="34" charset="0"/>
                                  <a:cs typeface="Times New Roman" panose="02020603050405020304" pitchFamily="18" charset="0"/>
                                </a:rPr>
                                <m:t>−1</m:t>
                              </m:r>
                            </m:sup>
                          </m:sSup>
                          <m:r>
                            <a:rPr lang="vi-VN" sz="2400" b="1" i="1">
                              <a:effectLst/>
                              <a:ea typeface="Calibri" panose="020F0502020204030204" pitchFamily="34" charset="0"/>
                              <a:cs typeface="Times New Roman" panose="02020603050405020304" pitchFamily="18" charset="0"/>
                            </a:rPr>
                            <m:t>𝜺</m:t>
                          </m:r>
                          <m:r>
                            <a:rPr lang="vi-VN" sz="2400" i="1">
                              <a:effectLst/>
                              <a:ea typeface="Calibri" panose="020F0502020204030204" pitchFamily="34" charset="0"/>
                              <a:cs typeface="Times New Roman" panose="02020603050405020304" pitchFamily="18" charset="0"/>
                            </a:rPr>
                            <m:t>=</m:t>
                          </m:r>
                          <m:sSup>
                            <m:sSupPr>
                              <m:ctrlPr>
                                <a:rPr lang="en-US" sz="2400" i="1">
                                  <a:effectLst/>
                                  <a:cs typeface="Times New Roman" panose="02020603050405020304" pitchFamily="18" charset="0"/>
                                </a:rPr>
                              </m:ctrlPr>
                            </m:sSupPr>
                            <m:e>
                              <m:d>
                                <m:dPr>
                                  <m:ctrlPr>
                                    <a:rPr lang="en-US" sz="2400" i="1">
                                      <a:effectLst/>
                                      <a:cs typeface="Times New Roman" panose="02020603050405020304" pitchFamily="18" charset="0"/>
                                    </a:rPr>
                                  </m:ctrlPr>
                                </m:dPr>
                                <m:e>
                                  <m:r>
                                    <a:rPr lang="vi-VN" sz="2400" b="1" i="1">
                                      <a:effectLst/>
                                      <a:ea typeface="Calibri" panose="020F0502020204030204" pitchFamily="34" charset="0"/>
                                      <a:cs typeface="Times New Roman" panose="02020603050405020304" pitchFamily="18" charset="0"/>
                                    </a:rPr>
                                    <m:t>𝒙</m:t>
                                  </m:r>
                                  <m:r>
                                    <a:rPr lang="vi-VN" sz="2400" i="1">
                                      <a:effectLst/>
                                      <a:ea typeface="Calibri" panose="020F0502020204030204" pitchFamily="34" charset="0"/>
                                      <a:cs typeface="Times New Roman" panose="02020603050405020304" pitchFamily="18" charset="0"/>
                                    </a:rPr>
                                    <m:t>−</m:t>
                                  </m:r>
                                  <m:r>
                                    <a:rPr lang="vi-VN" sz="2400" b="1" i="1">
                                      <a:effectLst/>
                                      <a:ea typeface="Calibri" panose="020F0502020204030204" pitchFamily="34" charset="0"/>
                                      <a:cs typeface="Times New Roman" panose="02020603050405020304" pitchFamily="18" charset="0"/>
                                    </a:rPr>
                                    <m:t>𝝁</m:t>
                                  </m:r>
                                  <m:r>
                                    <a:rPr lang="vi-VN" sz="2400" i="1">
                                      <a:effectLst/>
                                      <a:ea typeface="Calibri" panose="020F0502020204030204" pitchFamily="34" charset="0"/>
                                      <a:cs typeface="Times New Roman" panose="02020603050405020304" pitchFamily="18" charset="0"/>
                                    </a:rPr>
                                    <m:t>−</m:t>
                                  </m:r>
                                  <m:r>
                                    <a:rPr lang="vi-VN" sz="2400" b="1" i="1">
                                      <a:effectLst/>
                                      <a:ea typeface="Calibri" panose="020F0502020204030204" pitchFamily="34" charset="0"/>
                                      <a:cs typeface="Times New Roman" panose="02020603050405020304" pitchFamily="18" charset="0"/>
                                    </a:rPr>
                                    <m:t>𝑳𝒇</m:t>
                                  </m:r>
                                </m:e>
                              </m:d>
                            </m:e>
                            <m:sup>
                              <m:r>
                                <a:rPr lang="vi-VN" sz="2400" i="1">
                                  <a:effectLst/>
                                  <a:ea typeface="Calibri" panose="020F0502020204030204" pitchFamily="34" charset="0"/>
                                  <a:cs typeface="Times New Roman" panose="02020603050405020304" pitchFamily="18" charset="0"/>
                                </a:rPr>
                                <m:t>′</m:t>
                              </m:r>
                            </m:sup>
                          </m:sSup>
                          <m:sSup>
                            <m:sSupPr>
                              <m:ctrlPr>
                                <a:rPr lang="en-US" sz="2400" i="1">
                                  <a:effectLst/>
                                  <a:cs typeface="Times New Roman" panose="02020603050405020304" pitchFamily="18" charset="0"/>
                                </a:rPr>
                              </m:ctrlPr>
                            </m:sSupPr>
                            <m:e>
                              <m:r>
                                <a:rPr lang="vi-VN" sz="2400" b="1" i="1">
                                  <a:effectLst/>
                                  <a:ea typeface="Calibri" panose="020F0502020204030204" pitchFamily="34" charset="0"/>
                                  <a:cs typeface="Times New Roman" panose="02020603050405020304" pitchFamily="18" charset="0"/>
                                </a:rPr>
                                <m:t>𝝍</m:t>
                              </m:r>
                            </m:e>
                            <m:sup>
                              <m:r>
                                <a:rPr lang="vi-VN" sz="2400" i="1">
                                  <a:effectLst/>
                                  <a:ea typeface="Calibri" panose="020F0502020204030204" pitchFamily="34" charset="0"/>
                                  <a:cs typeface="Times New Roman" panose="02020603050405020304" pitchFamily="18" charset="0"/>
                                </a:rPr>
                                <m:t>−1</m:t>
                              </m:r>
                            </m:sup>
                          </m:sSup>
                          <m:r>
                            <a:rPr lang="vi-VN" sz="2400" i="1">
                              <a:effectLst/>
                              <a:ea typeface="Calibri" panose="020F0502020204030204" pitchFamily="34" charset="0"/>
                              <a:cs typeface="Times New Roman" panose="02020603050405020304" pitchFamily="18" charset="0"/>
                            </a:rPr>
                            <m:t>(</m:t>
                          </m:r>
                          <m:r>
                            <a:rPr lang="vi-VN" sz="2400" b="1" i="1">
                              <a:effectLst/>
                              <a:ea typeface="Calibri" panose="020F0502020204030204" pitchFamily="34" charset="0"/>
                              <a:cs typeface="Times New Roman" panose="02020603050405020304" pitchFamily="18" charset="0"/>
                            </a:rPr>
                            <m:t>𝒙</m:t>
                          </m:r>
                          <m:r>
                            <a:rPr lang="vi-VN" sz="2400" i="1">
                              <a:effectLst/>
                              <a:ea typeface="Calibri" panose="020F0502020204030204" pitchFamily="34" charset="0"/>
                              <a:cs typeface="Times New Roman" panose="02020603050405020304" pitchFamily="18" charset="0"/>
                            </a:rPr>
                            <m:t>−</m:t>
                          </m:r>
                          <m:r>
                            <a:rPr lang="vi-VN" sz="2400" b="1" i="1">
                              <a:effectLst/>
                              <a:ea typeface="Calibri" panose="020F0502020204030204" pitchFamily="34" charset="0"/>
                              <a:cs typeface="Times New Roman" panose="02020603050405020304" pitchFamily="18" charset="0"/>
                            </a:rPr>
                            <m:t>𝝁</m:t>
                          </m:r>
                          <m:r>
                            <a:rPr lang="vi-VN" sz="2400" i="1">
                              <a:effectLst/>
                              <a:ea typeface="Calibri" panose="020F0502020204030204" pitchFamily="34" charset="0"/>
                              <a:cs typeface="Times New Roman" panose="02020603050405020304" pitchFamily="18" charset="0"/>
                            </a:rPr>
                            <m:t>−</m:t>
                          </m:r>
                          <m:r>
                            <a:rPr lang="vi-VN" sz="2400" b="1" i="1">
                              <a:effectLst/>
                              <a:ea typeface="Calibri" panose="020F0502020204030204" pitchFamily="34" charset="0"/>
                              <a:cs typeface="Times New Roman" panose="02020603050405020304" pitchFamily="18" charset="0"/>
                            </a:rPr>
                            <m:t>𝑳𝒇</m:t>
                          </m:r>
                          <m:r>
                            <a:rPr lang="vi-VN" sz="2400" i="1">
                              <a:effectLst/>
                              <a:ea typeface="Calibri" panose="020F0502020204030204" pitchFamily="34" charset="0"/>
                              <a:cs typeface="Times New Roman" panose="02020603050405020304" pitchFamily="18" charset="0"/>
                            </a:rPr>
                            <m:t>)</m:t>
                          </m:r>
                        </m:e>
                      </m:nary>
                    </m:oMath>
                  </m:oMathPara>
                </a14:m>
                <a:endParaRPr lang="en-US" sz="2400" dirty="0">
                  <a:ln>
                    <a:noFill/>
                  </a:ln>
                  <a:solidFill>
                    <a:srgbClr val="000000"/>
                  </a:solidFill>
                  <a:ea typeface="Arial Unicode MS"/>
                  <a:cs typeface="Arial" panose="020B0604020202020204" pitchFamily="34" charset="0"/>
                </a:endParaRPr>
              </a:p>
            </p:txBody>
          </p:sp>
        </mc:Choice>
        <mc:Fallback>
          <p:sp>
            <p:nvSpPr>
              <p:cNvPr id="3" name="TextBox 2">
                <a:extLst>
                  <a:ext uri="{FF2B5EF4-FFF2-40B4-BE49-F238E27FC236}">
                    <a16:creationId xmlns:a16="http://schemas.microsoft.com/office/drawing/2014/main" id="{FD75CAA1-F005-4F61-B60F-FF43034418C6}"/>
                  </a:ext>
                </a:extLst>
              </p:cNvPr>
              <p:cNvSpPr txBox="1">
                <a:spLocks noRot="1" noChangeAspect="1" noMove="1" noResize="1" noEditPoints="1" noAdjustHandles="1" noChangeArrowheads="1" noChangeShapeType="1" noTextEdit="1"/>
              </p:cNvSpPr>
              <p:nvPr/>
            </p:nvSpPr>
            <p:spPr>
              <a:xfrm>
                <a:off x="1043373" y="1071673"/>
                <a:ext cx="10471784" cy="1464440"/>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DEC8832-1272-40D2-A590-6DCC6D5B67B7}"/>
                  </a:ext>
                </a:extLst>
              </p:cNvPr>
              <p:cNvSpPr txBox="1"/>
              <p:nvPr/>
            </p:nvSpPr>
            <p:spPr>
              <a:xfrm>
                <a:off x="1043373" y="2701252"/>
                <a:ext cx="10471784" cy="872162"/>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vi-VN" sz="2400" dirty="0">
                    <a:effectLst/>
                    <a:ea typeface="Calibri" panose="020F0502020204030204" pitchFamily="34" charset="0"/>
                  </a:rPr>
                  <a:t>Bartlett đã phân tích chọn các ước lượng </a:t>
                </a:r>
                <a14:m>
                  <m:oMath xmlns:m="http://schemas.openxmlformats.org/officeDocument/2006/math">
                    <m:acc>
                      <m:accPr>
                        <m:chr m:val="̂"/>
                        <m:ctrlPr>
                          <a:rPr lang="en-US" sz="2400" b="1" i="1">
                            <a:effectLst/>
                            <a:latin typeface="Cambria Math" panose="02040503050406030204" pitchFamily="18" charset="0"/>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𝒇</m:t>
                        </m:r>
                      </m:e>
                    </m:acc>
                  </m:oMath>
                </a14:m>
                <a:r>
                  <a:rPr lang="vi-VN" sz="2400" dirty="0">
                    <a:effectLst/>
                    <a:ea typeface="Calibri" panose="020F0502020204030204" pitchFamily="34" charset="0"/>
                  </a:rPr>
                  <a:t> của </a:t>
                </a:r>
                <a:r>
                  <a:rPr lang="vi-VN" sz="2400" b="1" i="1" dirty="0">
                    <a:effectLst/>
                    <a:ea typeface="Calibri" panose="020F0502020204030204" pitchFamily="34" charset="0"/>
                  </a:rPr>
                  <a:t>f</a:t>
                </a:r>
                <a:r>
                  <a:rPr lang="vi-VN" sz="2400" dirty="0">
                    <a:effectLst/>
                    <a:ea typeface="Calibri" panose="020F0502020204030204" pitchFamily="34" charset="0"/>
                  </a:rPr>
                  <a:t> để cực tiểu </a:t>
                </a:r>
                <a:r>
                  <a:rPr lang="en-US" sz="2400" dirty="0" err="1">
                    <a:ea typeface="Calibri" panose="020F0502020204030204" pitchFamily="34" charset="0"/>
                  </a:rPr>
                  <a:t>hàm</a:t>
                </a:r>
                <a:r>
                  <a:rPr lang="en-US" sz="2400" dirty="0">
                    <a:ea typeface="Calibri" panose="020F0502020204030204" pitchFamily="34" charset="0"/>
                  </a:rPr>
                  <a:t> </a:t>
                </a:r>
                <a:r>
                  <a:rPr lang="en-US" sz="2400" dirty="0" err="1">
                    <a:ea typeface="Calibri" panose="020F0502020204030204" pitchFamily="34" charset="0"/>
                  </a:rPr>
                  <a:t>trên</a:t>
                </a:r>
                <a:endParaRPr lang="en-US" sz="2400" dirty="0">
                  <a:ea typeface="Calibri" panose="020F0502020204030204" pitchFamily="34" charset="0"/>
                </a:endParaRPr>
              </a:p>
              <a:p>
                <a:pPr/>
                <a14:m>
                  <m:oMathPara xmlns:m="http://schemas.openxmlformats.org/officeDocument/2006/math">
                    <m:oMathParaPr>
                      <m:jc m:val="centerGroup"/>
                    </m:oMathParaPr>
                    <m:oMath xmlns:m="http://schemas.openxmlformats.org/officeDocument/2006/math">
                      <m:acc>
                        <m:accPr>
                          <m:chr m:val="̂"/>
                          <m:ctrlPr>
                            <a:rPr lang="en-US" sz="2400" i="1" smtClean="0">
                              <a:effectLst/>
                              <a:latin typeface="Cambria Math" panose="02040503050406030204" pitchFamily="18" charset="0"/>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𝒇</m:t>
                          </m:r>
                        </m:e>
                      </m:acc>
                      <m:r>
                        <a:rPr lang="vi-VN" sz="24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a:effectLst/>
                              <a:latin typeface="Cambria Math" panose="02040503050406030204" pitchFamily="18" charset="0"/>
                              <a:cs typeface="Times New Roman" panose="02020603050405020304" pitchFamily="18" charset="0"/>
                            </a:rPr>
                          </m:ctrlPr>
                        </m:sSupPr>
                        <m:e>
                          <m:d>
                            <m:dPr>
                              <m:ctrlPr>
                                <a:rPr lang="en-US" sz="2400" i="1">
                                  <a:effectLst/>
                                  <a:latin typeface="Cambria Math" panose="02040503050406030204" pitchFamily="18" charset="0"/>
                                  <a:cs typeface="Times New Roman" panose="02020603050405020304" pitchFamily="18" charset="0"/>
                                </a:rPr>
                              </m:ctrlPr>
                            </m:dPr>
                            <m:e>
                              <m:sSup>
                                <m:sSupPr>
                                  <m:ctrlPr>
                                    <a:rPr lang="en-US" sz="2400" i="1">
                                      <a:effectLst/>
                                      <a:latin typeface="Cambria Math" panose="02040503050406030204" pitchFamily="18" charset="0"/>
                                      <a:cs typeface="Times New Roman" panose="02020603050405020304" pitchFamily="18" charset="0"/>
                                    </a:rPr>
                                  </m:ctrlPr>
                                </m:sSup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𝑳</m:t>
                                  </m:r>
                                </m:e>
                                <m:sup>
                                  <m:r>
                                    <a:rPr lang="vi-VN" sz="2400" i="1">
                                      <a:effectLst/>
                                      <a:latin typeface="Cambria Math" panose="02040503050406030204" pitchFamily="18" charset="0"/>
                                      <a:ea typeface="Calibri" panose="020F0502020204030204" pitchFamily="34" charset="0"/>
                                      <a:cs typeface="Times New Roman" panose="02020603050405020304" pitchFamily="18" charset="0"/>
                                    </a:rPr>
                                    <m:t>′</m:t>
                                  </m:r>
                                </m:sup>
                              </m:sSup>
                              <m:sSup>
                                <m:sSupPr>
                                  <m:ctrlPr>
                                    <a:rPr lang="en-US" sz="2400" i="1">
                                      <a:effectLst/>
                                      <a:latin typeface="Cambria Math" panose="02040503050406030204" pitchFamily="18" charset="0"/>
                                      <a:cs typeface="Times New Roman" panose="02020603050405020304" pitchFamily="18" charset="0"/>
                                    </a:rPr>
                                  </m:ctrlPr>
                                </m:sSup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𝝍</m:t>
                                  </m:r>
                                </m:e>
                                <m:sup>
                                  <m:r>
                                    <a:rPr lang="vi-VN" sz="2400" i="1">
                                      <a:effectLst/>
                                      <a:latin typeface="Cambria Math" panose="02040503050406030204" pitchFamily="18" charset="0"/>
                                      <a:ea typeface="Calibri" panose="020F0502020204030204" pitchFamily="34" charset="0"/>
                                      <a:cs typeface="Times New Roman" panose="02020603050405020304" pitchFamily="18" charset="0"/>
                                    </a:rPr>
                                    <m:t>−1</m:t>
                                  </m:r>
                                </m:sup>
                              </m:sSup>
                              <m:r>
                                <a:rPr lang="vi-VN" sz="2400" b="1" i="1">
                                  <a:effectLst/>
                                  <a:latin typeface="Cambria Math" panose="02040503050406030204" pitchFamily="18" charset="0"/>
                                  <a:ea typeface="Calibri" panose="020F0502020204030204" pitchFamily="34" charset="0"/>
                                  <a:cs typeface="Times New Roman" panose="02020603050405020304" pitchFamily="18" charset="0"/>
                                </a:rPr>
                                <m:t>𝑳</m:t>
                              </m:r>
                            </m:e>
                          </m:d>
                        </m:e>
                        <m:sup>
                          <m:r>
                            <a:rPr lang="vi-VN" sz="2400" i="1">
                              <a:effectLst/>
                              <a:latin typeface="Cambria Math" panose="02040503050406030204" pitchFamily="18" charset="0"/>
                              <a:ea typeface="Calibri" panose="020F0502020204030204" pitchFamily="34" charset="0"/>
                              <a:cs typeface="Times New Roman" panose="02020603050405020304" pitchFamily="18" charset="0"/>
                            </a:rPr>
                            <m:t>−1</m:t>
                          </m:r>
                        </m:sup>
                      </m:sSup>
                      <m:sSup>
                        <m:sSupPr>
                          <m:ctrlPr>
                            <a:rPr lang="en-US" sz="2400" i="1">
                              <a:effectLst/>
                              <a:latin typeface="Cambria Math" panose="02040503050406030204" pitchFamily="18" charset="0"/>
                              <a:cs typeface="Times New Roman" panose="02020603050405020304" pitchFamily="18" charset="0"/>
                            </a:rPr>
                          </m:ctrlPr>
                        </m:sSup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𝑳</m:t>
                          </m:r>
                        </m:e>
                        <m:sup>
                          <m:r>
                            <a:rPr lang="vi-VN" sz="2400" i="1">
                              <a:effectLst/>
                              <a:latin typeface="Cambria Math" panose="02040503050406030204" pitchFamily="18" charset="0"/>
                              <a:ea typeface="Calibri" panose="020F0502020204030204" pitchFamily="34" charset="0"/>
                              <a:cs typeface="Times New Roman" panose="02020603050405020304" pitchFamily="18" charset="0"/>
                            </a:rPr>
                            <m:t>′</m:t>
                          </m:r>
                        </m:sup>
                      </m:sSup>
                      <m:sSup>
                        <m:sSupPr>
                          <m:ctrlPr>
                            <a:rPr lang="en-US" sz="2400" i="1">
                              <a:effectLst/>
                              <a:latin typeface="Cambria Math" panose="02040503050406030204" pitchFamily="18" charset="0"/>
                              <a:cs typeface="Times New Roman" panose="02020603050405020304" pitchFamily="18" charset="0"/>
                            </a:rPr>
                          </m:ctrlPr>
                        </m:sSup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𝝍</m:t>
                          </m:r>
                        </m:e>
                        <m:sup>
                          <m:r>
                            <a:rPr lang="vi-VN" sz="2400" i="1">
                              <a:effectLst/>
                              <a:latin typeface="Cambria Math" panose="02040503050406030204" pitchFamily="18" charset="0"/>
                              <a:ea typeface="Calibri" panose="020F0502020204030204" pitchFamily="34" charset="0"/>
                              <a:cs typeface="Times New Roman" panose="02020603050405020304" pitchFamily="18" charset="0"/>
                            </a:rPr>
                            <m:t>−1</m:t>
                          </m:r>
                        </m:sup>
                      </m:sSup>
                      <m:d>
                        <m:dPr>
                          <m:ctrlPr>
                            <a:rPr lang="en-US" sz="2400" i="1">
                              <a:effectLst/>
                              <a:latin typeface="Cambria Math" panose="02040503050406030204" pitchFamily="18" charset="0"/>
                              <a:cs typeface="Times New Roman" panose="02020603050405020304" pitchFamily="18" charset="0"/>
                            </a:rPr>
                          </m:ctrlPr>
                        </m:d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𝒙</m:t>
                          </m:r>
                          <m:r>
                            <a:rPr lang="vi-VN" sz="2400" i="1">
                              <a:effectLst/>
                              <a:latin typeface="Cambria Math" panose="02040503050406030204" pitchFamily="18" charset="0"/>
                              <a:ea typeface="Calibri" panose="020F0502020204030204" pitchFamily="34" charset="0"/>
                              <a:cs typeface="Times New Roman" panose="02020603050405020304" pitchFamily="18" charset="0"/>
                            </a:rPr>
                            <m:t>−</m:t>
                          </m:r>
                          <m:r>
                            <a:rPr lang="vi-VN" sz="2400" b="1" i="1">
                              <a:effectLst/>
                              <a:latin typeface="Cambria Math" panose="02040503050406030204" pitchFamily="18" charset="0"/>
                              <a:ea typeface="Calibri" panose="020F0502020204030204" pitchFamily="34" charset="0"/>
                              <a:cs typeface="Times New Roman" panose="02020603050405020304" pitchFamily="18" charset="0"/>
                            </a:rPr>
                            <m:t>𝝁</m:t>
                          </m:r>
                        </m:e>
                      </m:d>
                    </m:oMath>
                  </m:oMathPara>
                </a14:m>
                <a:endParaRPr lang="en-US" sz="2400" dirty="0">
                  <a:ln>
                    <a:noFill/>
                  </a:ln>
                  <a:solidFill>
                    <a:srgbClr val="000000"/>
                  </a:solidFill>
                  <a:effectLst/>
                  <a:ea typeface="Arial Unicode MS"/>
                  <a:cs typeface="Arial" panose="020B0604020202020204" pitchFamily="34" charset="0"/>
                </a:endParaRPr>
              </a:p>
            </p:txBody>
          </p:sp>
        </mc:Choice>
        <mc:Fallback>
          <p:sp>
            <p:nvSpPr>
              <p:cNvPr id="8" name="TextBox 7">
                <a:extLst>
                  <a:ext uri="{FF2B5EF4-FFF2-40B4-BE49-F238E27FC236}">
                    <a16:creationId xmlns:a16="http://schemas.microsoft.com/office/drawing/2014/main" id="{4DEC8832-1272-40D2-A590-6DCC6D5B67B7}"/>
                  </a:ext>
                </a:extLst>
              </p:cNvPr>
              <p:cNvSpPr txBox="1">
                <a:spLocks noRot="1" noChangeAspect="1" noMove="1" noResize="1" noEditPoints="1" noAdjustHandles="1" noChangeArrowheads="1" noChangeShapeType="1" noTextEdit="1"/>
              </p:cNvSpPr>
              <p:nvPr/>
            </p:nvSpPr>
            <p:spPr>
              <a:xfrm>
                <a:off x="1043373" y="2701252"/>
                <a:ext cx="10471784" cy="872162"/>
              </a:xfrm>
              <a:prstGeom prst="rect">
                <a:avLst/>
              </a:prstGeom>
              <a:blipFill>
                <a:blip r:embed="rId3"/>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C803F98-AA0A-4EF7-9AE2-5E3BAFF31841}"/>
                  </a:ext>
                </a:extLst>
              </p:cNvPr>
              <p:cNvSpPr txBox="1"/>
              <p:nvPr/>
            </p:nvSpPr>
            <p:spPr>
              <a:xfrm>
                <a:off x="1043373" y="3785314"/>
                <a:ext cx="10471784" cy="134562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err="1">
                    <a:ln>
                      <a:noFill/>
                    </a:ln>
                    <a:solidFill>
                      <a:srgbClr val="000000"/>
                    </a:solidFill>
                    <a:effectLst/>
                    <a:ea typeface="Arial Unicode MS"/>
                    <a:cs typeface="Arial" panose="020B0604020202020204" pitchFamily="34" charset="0"/>
                  </a:rPr>
                  <a:t>Chúng</a:t>
                </a:r>
                <a:r>
                  <a:rPr lang="en-US" sz="2400" dirty="0">
                    <a:ln>
                      <a:noFill/>
                    </a:ln>
                    <a:solidFill>
                      <a:srgbClr val="000000"/>
                    </a:solidFill>
                    <a:effectLst/>
                    <a:ea typeface="Arial Unicode MS"/>
                    <a:cs typeface="Arial" panose="020B0604020202020204" pitchFamily="34" charset="0"/>
                  </a:rPr>
                  <a:t> ta </a:t>
                </a:r>
                <a:r>
                  <a:rPr lang="en-US" sz="2400" dirty="0" err="1">
                    <a:ln>
                      <a:noFill/>
                    </a:ln>
                    <a:solidFill>
                      <a:srgbClr val="000000"/>
                    </a:solidFill>
                    <a:effectLst/>
                    <a:ea typeface="Arial Unicode MS"/>
                    <a:cs typeface="Arial" panose="020B0604020202020204" pitchFamily="34" charset="0"/>
                  </a:rPr>
                  <a:t>lấy</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các</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ước</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lượng</a:t>
                </a:r>
                <a:r>
                  <a:rPr lang="en-US" sz="2400" dirty="0">
                    <a:ln>
                      <a:noFill/>
                    </a:ln>
                    <a:solidFill>
                      <a:srgbClr val="000000"/>
                    </a:solidFill>
                    <a:effectLst/>
                    <a:ea typeface="Arial Unicode MS"/>
                    <a:cs typeface="Arial" panose="020B0604020202020204" pitchFamily="34" charset="0"/>
                  </a:rPr>
                  <a:t> </a:t>
                </a:r>
                <a14:m>
                  <m:oMath xmlns:m="http://schemas.openxmlformats.org/officeDocument/2006/math">
                    <m:acc>
                      <m:accPr>
                        <m:chr m:val="̂"/>
                        <m:ctrlPr>
                          <a:rPr lang="en-US" sz="2400" b="1" i="1" smtClean="0">
                            <a:effectLst/>
                            <a:latin typeface="Cambria Math" panose="02040503050406030204" pitchFamily="18" charset="0"/>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𝑳</m:t>
                        </m:r>
                      </m:e>
                    </m:acc>
                  </m:oMath>
                </a14:m>
                <a:r>
                  <a:rPr lang="vi-VN" sz="2400" dirty="0">
                    <a:effectLst/>
                    <a:ea typeface="Calibri" panose="020F0502020204030204" pitchFamily="34" charset="0"/>
                  </a:rPr>
                  <a:t>, </a:t>
                </a:r>
                <a14:m>
                  <m:oMath xmlns:m="http://schemas.openxmlformats.org/officeDocument/2006/math">
                    <m:acc>
                      <m:accPr>
                        <m:chr m:val="̂"/>
                        <m:ctrlPr>
                          <a:rPr lang="en-US" sz="2400" i="1">
                            <a:effectLst/>
                            <a:latin typeface="Cambria Math" panose="02040503050406030204" pitchFamily="18" charset="0"/>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𝝍</m:t>
                        </m:r>
                      </m:e>
                    </m:acc>
                    <m:r>
                      <a:rPr lang="vi-VN" sz="24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vi-VN" sz="2400" dirty="0">
                    <a:effectLst/>
                    <a:ea typeface="Calibri" panose="020F0502020204030204" pitchFamily="34" charset="0"/>
                  </a:rPr>
                  <a:t>và </a:t>
                </a:r>
                <a14:m>
                  <m:oMath xmlns:m="http://schemas.openxmlformats.org/officeDocument/2006/math">
                    <m:acc>
                      <m:accPr>
                        <m:chr m:val="̂"/>
                        <m:ctrlPr>
                          <a:rPr lang="en-US" sz="2400" b="1" i="1">
                            <a:effectLst/>
                            <a:latin typeface="Cambria Math" panose="02040503050406030204" pitchFamily="18" charset="0"/>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𝝁</m:t>
                        </m:r>
                      </m:e>
                    </m:acc>
                  </m:oMath>
                </a14:m>
                <a:r>
                  <a:rPr lang="vi-VN" sz="2400" dirty="0">
                    <a:effectLst/>
                    <a:ea typeface="Calibri" panose="020F0502020204030204" pitchFamily="34" charset="0"/>
                  </a:rPr>
                  <a:t> = </a:t>
                </a:r>
                <a14:m>
                  <m:oMath xmlns:m="http://schemas.openxmlformats.org/officeDocument/2006/math">
                    <m:acc>
                      <m:accPr>
                        <m:chr m:val="̅"/>
                        <m:ctrlPr>
                          <a:rPr lang="en-US" sz="2400" b="1" i="1">
                            <a:effectLst/>
                            <a:latin typeface="Cambria Math" panose="02040503050406030204" pitchFamily="18" charset="0"/>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𝒙</m:t>
                        </m:r>
                      </m:e>
                    </m:acc>
                  </m:oMath>
                </a14:m>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làm</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giá</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trị</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thực</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và</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điểm</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nhân</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tố</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cho</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nhân</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tố</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thứ</a:t>
                </a:r>
                <a:r>
                  <a:rPr lang="en-US" sz="2400" dirty="0">
                    <a:ln>
                      <a:noFill/>
                    </a:ln>
                    <a:solidFill>
                      <a:srgbClr val="000000"/>
                    </a:solidFill>
                    <a:effectLst/>
                    <a:ea typeface="Arial Unicode MS"/>
                    <a:cs typeface="Arial" panose="020B0604020202020204" pitchFamily="34" charset="0"/>
                  </a:rPr>
                  <a:t> </a:t>
                </a:r>
                <a14:m>
                  <m:oMath xmlns:m="http://schemas.openxmlformats.org/officeDocument/2006/math">
                    <m:r>
                      <a:rPr lang="vi-VN" sz="2400" i="1">
                        <a:latin typeface="Cambria Math" panose="02040503050406030204" pitchFamily="18" charset="0"/>
                      </a:rPr>
                      <m:t>𝑗</m:t>
                    </m:r>
                  </m:oMath>
                </a14:m>
                <a:endParaRPr lang="en-US" sz="2400" dirty="0">
                  <a:ln>
                    <a:noFill/>
                  </a:ln>
                  <a:solidFill>
                    <a:srgbClr val="000000"/>
                  </a:solidFill>
                  <a:effectLst/>
                  <a:ea typeface="Arial Unicode MS"/>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US"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𝒇</m:t>
                              </m:r>
                            </m:e>
                          </m:acc>
                        </m:e>
                        <m:sub>
                          <m:r>
                            <a:rPr lang="vi-VN" sz="24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vi-VN" sz="24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𝑳</m:t>
                                      </m:r>
                                    </m:e>
                                  </m:acc>
                                </m:e>
                                <m:sup>
                                  <m:r>
                                    <a:rPr lang="vi-VN" sz="2400" i="1">
                                      <a:effectLst/>
                                      <a:latin typeface="Cambria Math" panose="02040503050406030204" pitchFamily="18" charset="0"/>
                                      <a:ea typeface="Calibri" panose="020F0502020204030204" pitchFamily="34" charset="0"/>
                                      <a:cs typeface="Times New Roman" panose="02020603050405020304" pitchFamily="18" charset="0"/>
                                    </a:rPr>
                                    <m:t>′</m:t>
                                  </m:r>
                                </m:sup>
                              </m:sSup>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𝝍</m:t>
                                      </m:r>
                                    </m:e>
                                  </m:acc>
                                </m:e>
                                <m:sup>
                                  <m:r>
                                    <a:rPr lang="vi-VN" sz="2400" i="1">
                                      <a:effectLst/>
                                      <a:latin typeface="Cambria Math" panose="02040503050406030204" pitchFamily="18" charset="0"/>
                                      <a:ea typeface="Calibri" panose="020F0502020204030204" pitchFamily="34" charset="0"/>
                                      <a:cs typeface="Times New Roman" panose="02020603050405020304" pitchFamily="18" charset="0"/>
                                    </a:rPr>
                                    <m:t>−1</m:t>
                                  </m:r>
                                </m:sup>
                              </m:sSup>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𝑳</m:t>
                                  </m:r>
                                </m:e>
                              </m:acc>
                            </m:e>
                          </m:d>
                        </m:e>
                        <m:sup>
                          <m:r>
                            <a:rPr lang="vi-VN" sz="2400" i="1">
                              <a:effectLst/>
                              <a:latin typeface="Cambria Math" panose="02040503050406030204" pitchFamily="18" charset="0"/>
                              <a:ea typeface="Calibri" panose="020F0502020204030204" pitchFamily="34" charset="0"/>
                              <a:cs typeface="Times New Roman" panose="02020603050405020304" pitchFamily="18" charset="0"/>
                            </a:rPr>
                            <m:t>−1</m:t>
                          </m:r>
                        </m:sup>
                      </m:sSup>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𝑳</m:t>
                              </m:r>
                            </m:e>
                          </m:acc>
                        </m:e>
                        <m:sup>
                          <m:r>
                            <a:rPr lang="vi-VN" sz="2400" i="1">
                              <a:effectLst/>
                              <a:latin typeface="Cambria Math" panose="02040503050406030204" pitchFamily="18" charset="0"/>
                              <a:ea typeface="Calibri" panose="020F0502020204030204" pitchFamily="34" charset="0"/>
                              <a:cs typeface="Times New Roman" panose="02020603050405020304" pitchFamily="18" charset="0"/>
                            </a:rPr>
                            <m:t>′</m:t>
                          </m:r>
                        </m:sup>
                      </m:sSup>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𝝍</m:t>
                              </m:r>
                            </m:e>
                          </m:acc>
                        </m:e>
                        <m:sup>
                          <m:r>
                            <a:rPr lang="vi-VN" sz="2400" i="1">
                              <a:effectLst/>
                              <a:latin typeface="Cambria Math" panose="02040503050406030204" pitchFamily="18" charset="0"/>
                              <a:ea typeface="Calibri" panose="020F0502020204030204" pitchFamily="34" charset="0"/>
                              <a:cs typeface="Times New Roman" panose="02020603050405020304" pitchFamily="18" charset="0"/>
                            </a:rPr>
                            <m:t>−1</m:t>
                          </m:r>
                        </m:sup>
                      </m:sSup>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vi-VN" sz="24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vi-VN" sz="24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𝒙</m:t>
                              </m:r>
                            </m:e>
                          </m:acc>
                        </m:e>
                      </m:d>
                    </m:oMath>
                  </m:oMathPara>
                </a14:m>
                <a:endParaRPr lang="en-US" sz="2400" dirty="0">
                  <a:effectLst/>
                  <a:ea typeface="Calibri" panose="020F0502020204030204" pitchFamily="34" charset="0"/>
                  <a:cs typeface="Times New Roman" panose="02020603050405020304" pitchFamily="18" charset="0"/>
                </a:endParaRPr>
              </a:p>
            </p:txBody>
          </p:sp>
        </mc:Choice>
        <mc:Fallback>
          <p:sp>
            <p:nvSpPr>
              <p:cNvPr id="9" name="TextBox 8">
                <a:extLst>
                  <a:ext uri="{FF2B5EF4-FFF2-40B4-BE49-F238E27FC236}">
                    <a16:creationId xmlns:a16="http://schemas.microsoft.com/office/drawing/2014/main" id="{4C803F98-AA0A-4EF7-9AE2-5E3BAFF31841}"/>
                  </a:ext>
                </a:extLst>
              </p:cNvPr>
              <p:cNvSpPr txBox="1">
                <a:spLocks noRot="1" noChangeAspect="1" noMove="1" noResize="1" noEditPoints="1" noAdjustHandles="1" noChangeArrowheads="1" noChangeShapeType="1" noTextEdit="1"/>
              </p:cNvSpPr>
              <p:nvPr/>
            </p:nvSpPr>
            <p:spPr>
              <a:xfrm>
                <a:off x="1043373" y="3785314"/>
                <a:ext cx="10471784" cy="1345625"/>
              </a:xfrm>
              <a:prstGeom prst="rect">
                <a:avLst/>
              </a:prstGeom>
              <a:blipFill>
                <a:blip r:embed="rId4"/>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DD7EC77-2335-4DBB-9D6E-29B577C9AB3E}"/>
                  </a:ext>
                </a:extLst>
              </p:cNvPr>
              <p:cNvSpPr txBox="1"/>
              <p:nvPr/>
            </p:nvSpPr>
            <p:spPr>
              <a:xfrm>
                <a:off x="1043373" y="5309106"/>
                <a:ext cx="10471784" cy="1234184"/>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vi-VN" sz="2400" dirty="0">
                    <a:effectLst/>
                    <a:ea typeface="Calibri" panose="020F0502020204030204" pitchFamily="34" charset="0"/>
                  </a:rPr>
                  <a:t>Khi </a:t>
                </a:r>
                <a14:m>
                  <m:oMath xmlns:m="http://schemas.openxmlformats.org/officeDocument/2006/math">
                    <m:acc>
                      <m:accPr>
                        <m:chr m:val="̂"/>
                        <m:ctrlPr>
                          <a:rPr lang="en-US" sz="2400" b="1" i="1">
                            <a:effectLst/>
                            <a:latin typeface="Cambria Math" panose="02040503050406030204" pitchFamily="18" charset="0"/>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𝑳</m:t>
                        </m:r>
                      </m:e>
                    </m:acc>
                  </m:oMath>
                </a14:m>
                <a:r>
                  <a:rPr lang="vi-VN" sz="2400" dirty="0">
                    <a:effectLst/>
                    <a:ea typeface="Calibri" panose="020F0502020204030204" pitchFamily="34" charset="0"/>
                  </a:rPr>
                  <a:t> và </a:t>
                </a:r>
                <a14:m>
                  <m:oMath xmlns:m="http://schemas.openxmlformats.org/officeDocument/2006/math">
                    <m:acc>
                      <m:accPr>
                        <m:chr m:val="̂"/>
                        <m:ctrlPr>
                          <a:rPr lang="en-US" sz="2400" i="1">
                            <a:effectLst/>
                            <a:latin typeface="Cambria Math" panose="02040503050406030204" pitchFamily="18" charset="0"/>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𝝍</m:t>
                        </m:r>
                      </m:e>
                    </m:acc>
                    <m:r>
                      <a:rPr lang="vi-VN" sz="24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vi-VN" sz="2400" dirty="0">
                    <a:effectLst/>
                    <a:ea typeface="Calibri" panose="020F0502020204030204" pitchFamily="34" charset="0"/>
                  </a:rPr>
                  <a:t> được xác định bằng phương pháp maximum likelihood, những ước tính này phải thỏa mãn điều kiện duy nhất, </a:t>
                </a:r>
                <a14:m>
                  <m:oMath xmlns:m="http://schemas.openxmlformats.org/officeDocument/2006/math">
                    <m:sSup>
                      <m:sSupPr>
                        <m:ctrlPr>
                          <a:rPr lang="en-US" sz="2400" i="1">
                            <a:effectLst/>
                            <a:latin typeface="Cambria Math" panose="02040503050406030204" pitchFamily="18" charset="0"/>
                          </a:rPr>
                        </m:ctrlPr>
                      </m:sSupPr>
                      <m:e>
                        <m:acc>
                          <m:accPr>
                            <m:chr m:val="̂"/>
                            <m:ctrlPr>
                              <a:rPr lang="en-US" sz="2400" i="1">
                                <a:effectLst/>
                                <a:latin typeface="Cambria Math" panose="02040503050406030204" pitchFamily="18" charset="0"/>
                                <a:ea typeface="Yu Mincho" panose="02020400000000000000" pitchFamily="18" charset="-128"/>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𝑳</m:t>
                            </m:r>
                          </m:e>
                        </m:acc>
                      </m:e>
                      <m:sup>
                        <m:r>
                          <a:rPr lang="vi-VN" sz="2400" i="1">
                            <a:effectLst/>
                            <a:latin typeface="Cambria Math" panose="02040503050406030204" pitchFamily="18" charset="0"/>
                            <a:ea typeface="Calibri" panose="020F0502020204030204" pitchFamily="34" charset="0"/>
                            <a:cs typeface="Times New Roman" panose="02020603050405020304" pitchFamily="18" charset="0"/>
                          </a:rPr>
                          <m:t>′</m:t>
                        </m:r>
                      </m:sup>
                    </m:sSup>
                    <m:sSup>
                      <m:sSupPr>
                        <m:ctrlPr>
                          <a:rPr lang="en-US" sz="2400" i="1">
                            <a:effectLst/>
                            <a:latin typeface="Cambria Math" panose="02040503050406030204" pitchFamily="18" charset="0"/>
                          </a:rPr>
                        </m:ctrlPr>
                      </m:sSupPr>
                      <m:e>
                        <m:acc>
                          <m:accPr>
                            <m:chr m:val="̂"/>
                            <m:ctrlPr>
                              <a:rPr lang="en-US" sz="2400" i="1">
                                <a:effectLst/>
                                <a:latin typeface="Cambria Math" panose="02040503050406030204" pitchFamily="18" charset="0"/>
                                <a:ea typeface="Yu Mincho" panose="02020400000000000000" pitchFamily="18" charset="-128"/>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𝝍</m:t>
                            </m:r>
                          </m:e>
                        </m:acc>
                      </m:e>
                      <m:sup>
                        <m:r>
                          <a:rPr lang="vi-VN" sz="2400" i="1">
                            <a:effectLst/>
                            <a:latin typeface="Cambria Math" panose="02040503050406030204" pitchFamily="18" charset="0"/>
                            <a:ea typeface="Calibri" panose="020F0502020204030204" pitchFamily="34" charset="0"/>
                            <a:cs typeface="Times New Roman" panose="02020603050405020304" pitchFamily="18" charset="0"/>
                          </a:rPr>
                          <m:t>−1</m:t>
                        </m:r>
                      </m:sup>
                    </m:sSup>
                    <m:acc>
                      <m:accPr>
                        <m:chr m:val="̂"/>
                        <m:ctrlPr>
                          <a:rPr lang="en-US" sz="2400" i="1">
                            <a:effectLst/>
                            <a:latin typeface="Cambria Math" panose="02040503050406030204" pitchFamily="18" charset="0"/>
                            <a:ea typeface="Yu Mincho" panose="02020400000000000000" pitchFamily="18" charset="-128"/>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𝑳</m:t>
                        </m:r>
                      </m:e>
                    </m:acc>
                    <m:r>
                      <a:rPr lang="vi-VN" sz="24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b="1" i="1">
                            <a:effectLst/>
                            <a:latin typeface="Cambria Math" panose="02040503050406030204" pitchFamily="18" charset="0"/>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m:t>
                        </m:r>
                      </m:e>
                    </m:acc>
                  </m:oMath>
                </a14:m>
                <a:r>
                  <a:rPr lang="vi-VN" sz="2400" dirty="0">
                    <a:effectLst/>
                    <a:ea typeface="Calibri" panose="020F0502020204030204" pitchFamily="34" charset="0"/>
                  </a:rPr>
                  <a:t> một ma trận đường chéo</a:t>
                </a:r>
                <a:endParaRPr lang="en-US" sz="2400" dirty="0">
                  <a:ln>
                    <a:noFill/>
                  </a:ln>
                  <a:solidFill>
                    <a:srgbClr val="000000"/>
                  </a:solidFill>
                  <a:effectLst/>
                  <a:ea typeface="Arial Unicode MS"/>
                  <a:cs typeface="Arial" panose="020B0604020202020204" pitchFamily="34" charset="0"/>
                </a:endParaRPr>
              </a:p>
            </p:txBody>
          </p:sp>
        </mc:Choice>
        <mc:Fallback>
          <p:sp>
            <p:nvSpPr>
              <p:cNvPr id="13" name="TextBox 12">
                <a:extLst>
                  <a:ext uri="{FF2B5EF4-FFF2-40B4-BE49-F238E27FC236}">
                    <a16:creationId xmlns:a16="http://schemas.microsoft.com/office/drawing/2014/main" id="{ADD7EC77-2335-4DBB-9D6E-29B577C9AB3E}"/>
                  </a:ext>
                </a:extLst>
              </p:cNvPr>
              <p:cNvSpPr txBox="1">
                <a:spLocks noRot="1" noChangeAspect="1" noMove="1" noResize="1" noEditPoints="1" noAdjustHandles="1" noChangeArrowheads="1" noChangeShapeType="1" noTextEdit="1"/>
              </p:cNvSpPr>
              <p:nvPr/>
            </p:nvSpPr>
            <p:spPr>
              <a:xfrm>
                <a:off x="1043373" y="5309106"/>
                <a:ext cx="10471784" cy="1234184"/>
              </a:xfrm>
              <a:prstGeom prst="rect">
                <a:avLst/>
              </a:prstGeom>
              <a:blipFill>
                <a:blip r:embed="rId5"/>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17190776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48</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D75CAA1-F005-4F61-B60F-FF43034418C6}"/>
                  </a:ext>
                </a:extLst>
              </p:cNvPr>
              <p:cNvSpPr txBox="1"/>
              <p:nvPr/>
            </p:nvSpPr>
            <p:spPr>
              <a:xfrm>
                <a:off x="860108" y="1525237"/>
                <a:ext cx="10471784" cy="4135876"/>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pPr algn="ctr"/>
                <a:r>
                  <a:rPr lang="en-US" sz="2400" b="1" dirty="0" err="1">
                    <a:latin typeface="Arial" panose="020B0604020202020204" pitchFamily="34" charset="0"/>
                    <a:ea typeface="Calibri" panose="020F0502020204030204" pitchFamily="34" charset="0"/>
                    <a:cs typeface="Arial" panose="020B0604020202020204" pitchFamily="34" charset="0"/>
                  </a:rPr>
                  <a:t>Điểm</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nhân</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tố</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có</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được</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từ</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phương</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pháp</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bình</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phương</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tối</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thiểu</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có</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trọng</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số</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từ</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ước</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lượng</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triển</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vọng</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cực</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err="1">
                    <a:latin typeface="Arial" panose="020B0604020202020204" pitchFamily="34" charset="0"/>
                    <a:ea typeface="Calibri" panose="020F0502020204030204" pitchFamily="34" charset="0"/>
                    <a:cs typeface="Arial" panose="020B0604020202020204" pitchFamily="34" charset="0"/>
                  </a:rPr>
                  <a:t>đại</a:t>
                </a:r>
                <a:endParaRPr lang="en-US" sz="2400" b="1" dirty="0">
                  <a:effectLst/>
                  <a:latin typeface="Arial" panose="020B0604020202020204" pitchFamily="34" charset="0"/>
                  <a:ea typeface="Calibri" panose="020F0502020204030204" pitchFamily="34"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sSub>
                        <m:sSubPr>
                          <m:ctrlPr>
                            <a:rPr lang="en-US" sz="24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400" b="1"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𝒇</m:t>
                              </m:r>
                            </m:e>
                          </m:acc>
                        </m:e>
                        <m:sub>
                          <m:r>
                            <a:rPr lang="en-US" sz="2400" b="1" i="1">
                              <a:effectLst/>
                              <a:latin typeface="Cambria Math" panose="02040503050406030204" pitchFamily="18" charset="0"/>
                              <a:ea typeface="Calibri" panose="020F0502020204030204" pitchFamily="34" charset="0"/>
                              <a:cs typeface="Times New Roman" panose="02020603050405020304" pitchFamily="18" charset="0"/>
                            </a:rPr>
                            <m:t>𝒋</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b="1"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𝑳</m:t>
                                      </m:r>
                                    </m:e>
                                  </m:acc>
                                </m:e>
                                <m:sup>
                                  <m:r>
                                    <a:rPr lang="en-US" sz="2400" b="1" i="1">
                                      <a:effectLst/>
                                      <a:latin typeface="Cambria Math" panose="02040503050406030204" pitchFamily="18" charset="0"/>
                                      <a:ea typeface="Calibri" panose="020F0502020204030204" pitchFamily="34" charset="0"/>
                                      <a:cs typeface="Times New Roman" panose="02020603050405020304" pitchFamily="18" charset="0"/>
                                    </a:rPr>
                                    <m:t>′</m:t>
                                  </m:r>
                                </m:sup>
                              </m:sSup>
                              <m:sSup>
                                <m:sSupPr>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b="1"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𝝍</m:t>
                                      </m:r>
                                    </m:e>
                                  </m:acc>
                                </m:e>
                                <m:sup>
                                  <m:r>
                                    <a:rPr lang="en-US" sz="2400" b="1" i="1">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a:effectLst/>
                                      <a:latin typeface="Cambria Math" panose="02040503050406030204" pitchFamily="18" charset="0"/>
                                      <a:ea typeface="Calibri" panose="020F0502020204030204" pitchFamily="34" charset="0"/>
                                      <a:cs typeface="Times New Roman" panose="02020603050405020304" pitchFamily="18" charset="0"/>
                                    </a:rPr>
                                    <m:t>𝟏</m:t>
                                  </m:r>
                                </m:sup>
                              </m:sSup>
                              <m:acc>
                                <m:accPr>
                                  <m:chr m:val="̂"/>
                                  <m:ctrlPr>
                                    <a:rPr lang="en-US" sz="2400" b="1"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𝑳</m:t>
                                  </m:r>
                                </m:e>
                              </m:acc>
                            </m:e>
                          </m:d>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p>
                      </m:sSup>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𝑳</m:t>
                              </m:r>
                            </m:e>
                          </m:acc>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up>
                      </m:sSup>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𝝍</m:t>
                              </m:r>
                            </m:e>
                          </m:acc>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p>
                      </m:sSup>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400" b="1" i="1">
                                  <a:effectLst/>
                                  <a:latin typeface="Cambria Math" panose="02040503050406030204" pitchFamily="18" charset="0"/>
                                  <a:ea typeface="Calibri" panose="020F0502020204030204" pitchFamily="34" charset="0"/>
                                  <a:cs typeface="Times New Roman" panose="02020603050405020304" pitchFamily="18" charset="0"/>
                                </a:rPr>
                                <m:t>𝒋</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b="1"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𝝁</m:t>
                              </m:r>
                            </m:e>
                          </m:acc>
                        </m:e>
                      </m:d>
                    </m:oMath>
                    <m:oMath xmlns:m="http://schemas.openxmlformats.org/officeDocument/2006/math">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m:t>
                              </m:r>
                            </m:e>
                          </m:acc>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𝑳</m:t>
                              </m:r>
                            </m:e>
                          </m:acc>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up>
                      </m:sSup>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𝝍</m:t>
                              </m:r>
                            </m:e>
                          </m:acc>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p>
                      </m:sSup>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𝒙</m:t>
                              </m:r>
                            </m:e>
                          </m:acc>
                        </m:e>
                      </m:d>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=1,2,…,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oMath>
                  </m:oMathPara>
                </a14:m>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err="1">
                    <a:effectLst/>
                    <a:latin typeface="Arial" panose="020B0604020202020204" pitchFamily="34" charset="0"/>
                    <a:ea typeface="Calibri" panose="020F0502020204030204" pitchFamily="34" charset="0"/>
                    <a:cs typeface="Arial" panose="020B0604020202020204" pitchFamily="34" charset="0"/>
                  </a:rPr>
                  <a:t>Đối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với</a:t>
                </a:r>
                <a:r>
                  <a:rPr lang="en-US" sz="2400" dirty="0">
                    <a:effectLst/>
                    <a:latin typeface="Arial" panose="020B0604020202020204" pitchFamily="34" charset="0"/>
                    <a:ea typeface="Calibri" panose="020F0502020204030204" pitchFamily="34" charset="0"/>
                    <a:cs typeface="Arial" panose="020B0604020202020204" pitchFamily="34" charset="0"/>
                  </a:rPr>
                  <a:t> ma </a:t>
                </a:r>
                <a:r>
                  <a:rPr lang="en-US" sz="2400" dirty="0" err="1">
                    <a:effectLst/>
                    <a:latin typeface="Arial" panose="020B0604020202020204" pitchFamily="34" charset="0"/>
                    <a:ea typeface="Calibri" panose="020F0502020204030204" pitchFamily="34" charset="0"/>
                    <a:cs typeface="Arial" panose="020B0604020202020204" pitchFamily="34" charset="0"/>
                  </a:rPr>
                  <a:t>trận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tương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quan</a:t>
                </a:r>
                <a:r>
                  <a:rPr lang="en-US" sz="2400" dirty="0">
                    <a:effectLst/>
                    <a:latin typeface="Arial" panose="020B060402020202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𝒇</m:t>
                              </m:r>
                            </m:e>
                          </m:acc>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𝑳</m:t>
                                      </m:r>
                                    </m:e>
                                  </m:acc>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up>
                              </m:sSup>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𝝍</m:t>
                                      </m:r>
                                    </m:e>
                                  </m:acc>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p>
                              </m:sSup>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𝑳</m:t>
                                  </m:r>
                                </m:e>
                              </m:acc>
                            </m:e>
                          </m:d>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p>
                      </m:sSup>
                      <m:sSup>
                        <m:sSupPr>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b="1"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𝑳</m:t>
                              </m:r>
                            </m:e>
                          </m:acc>
                        </m:e>
                        <m:sup>
                          <m:r>
                            <a:rPr lang="en-US" sz="2400" b="1" i="1">
                              <a:effectLst/>
                              <a:latin typeface="Cambria Math" panose="02040503050406030204" pitchFamily="18" charset="0"/>
                              <a:ea typeface="Calibri" panose="020F0502020204030204" pitchFamily="34" charset="0"/>
                              <a:cs typeface="Times New Roman" panose="02020603050405020304" pitchFamily="18" charset="0"/>
                            </a:rPr>
                            <m:t>′</m:t>
                          </m:r>
                        </m:sup>
                      </m:sSup>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𝝍</m:t>
                              </m:r>
                            </m:e>
                          </m:acc>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p>
                      </m:sSup>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𝝁</m:t>
                              </m:r>
                            </m:e>
                          </m:acc>
                        </m:e>
                      </m:d>
                    </m:oMath>
                  </m:oMathPara>
                </a14:m>
                <a:br>
                  <a:rPr lang="en-US" sz="2400" dirty="0">
                    <a:effectLst/>
                    <a:latin typeface="Arial" panose="020B0604020202020204" pitchFamily="34" charset="0"/>
                    <a:ea typeface="Calibri" panose="020F0502020204030204" pitchFamily="34" charset="0"/>
                    <a:cs typeface="Arial" panose="020B0604020202020204" pitchFamily="34" charset="0"/>
                  </a:rPr>
                </a:br>
                <a14:m>
                  <m:oMath xmlns:m="http://schemas.openxmlformats.org/officeDocument/2006/math">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𝑳</m:t>
                            </m:r>
                          </m:e>
                        </m:acc>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up>
                    </m:sSup>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𝝍</m:t>
                            </m:r>
                          </m:e>
                        </m:acc>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sup>
                    </m:sSup>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400" b="1" i="1">
                                <a:effectLst/>
                                <a:latin typeface="Cambria Math" panose="02040503050406030204" pitchFamily="18" charset="0"/>
                                <a:ea typeface="Calibri" panose="020F0502020204030204" pitchFamily="34" charset="0"/>
                                <a:cs typeface="Times New Roman" panose="02020603050405020304" pitchFamily="18" charset="0"/>
                              </a:rPr>
                              <m:t>𝒋</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2400" i="1">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2400" b="1" i="1">
                                <a:effectLst/>
                                <a:latin typeface="Cambria Math" panose="02040503050406030204" pitchFamily="18" charset="0"/>
                                <a:ea typeface="Calibri" panose="020F0502020204030204" pitchFamily="34" charset="0"/>
                                <a:cs typeface="Times New Roman" panose="02020603050405020304" pitchFamily="18" charset="0"/>
                              </a:rPr>
                              <m:t>𝒙</m:t>
                            </m:r>
                          </m:e>
                        </m:acc>
                      </m:e>
                    </m:d>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a:effectLst/>
                        <a:latin typeface="Cambria Math" panose="02040503050406030204" pitchFamily="18" charset="0"/>
                        <a:ea typeface="Calibri" panose="020F0502020204030204" pitchFamily="34" charset="0"/>
                        <a:cs typeface="Times New Roman" panose="02020603050405020304" pitchFamily="18" charset="0"/>
                      </a:rPr>
                      <m:t>=1,2,…,</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oMath>
                </a14:m>
                <a:r>
                  <a:rPr lang="vi-VN" sz="2400" dirty="0">
                    <a:effectLst/>
                    <a:latin typeface="Arial" panose="020B0604020202020204" pitchFamily="34" charset="0"/>
                    <a:ea typeface="Calibri" panose="020F0502020204030204" pitchFamily="34" charset="0"/>
                    <a:cs typeface="Arial" panose="020B0604020202020204" pitchFamily="34" charset="0"/>
                  </a:rPr>
                  <a:t>Trong đó </a:t>
                </a:r>
                <a:r>
                  <a:rPr lang="vi-VN" sz="2400" b="1" dirty="0">
                    <a:effectLst/>
                    <a:latin typeface="Arial" panose="020B0604020202020204" pitchFamily="34" charset="0"/>
                    <a:ea typeface="Calibri" panose="020F0502020204030204" pitchFamily="34" charset="0"/>
                    <a:cs typeface="Arial" panose="020B0604020202020204" pitchFamily="34" charset="0"/>
                  </a:rPr>
                  <a:t>Z</a:t>
                </a:r>
                <a:r>
                  <a:rPr lang="vi-VN" sz="2400" b="1" baseline="-25000" dirty="0">
                    <a:effectLst/>
                    <a:latin typeface="Arial" panose="020B0604020202020204" pitchFamily="34" charset="0"/>
                    <a:ea typeface="Calibri" panose="020F0502020204030204" pitchFamily="34" charset="0"/>
                    <a:cs typeface="Arial" panose="020B0604020202020204" pitchFamily="34" charset="0"/>
                  </a:rPr>
                  <a:t>j </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b="1" dirty="0">
                    <a:effectLst/>
                    <a:latin typeface="Arial" panose="020B0604020202020204" pitchFamily="34" charset="0"/>
                    <a:ea typeface="Calibri" panose="020F0502020204030204" pitchFamily="34" charset="0"/>
                    <a:cs typeface="Arial" panose="020B0604020202020204" pitchFamily="34" charset="0"/>
                  </a:rPr>
                  <a:t>D</a:t>
                </a:r>
                <a:r>
                  <a:rPr lang="vi-VN" sz="2400" b="1" baseline="30000" dirty="0">
                    <a:effectLst/>
                    <a:latin typeface="Arial" panose="020B0604020202020204" pitchFamily="34" charset="0"/>
                    <a:ea typeface="Calibri" panose="020F0502020204030204" pitchFamily="34" charset="0"/>
                    <a:cs typeface="Arial" panose="020B0604020202020204" pitchFamily="34" charset="0"/>
                  </a:rPr>
                  <a:t>-1/2</a:t>
                </a:r>
                <a:r>
                  <a:rPr lang="vi-VN" sz="2400" b="1" dirty="0">
                    <a:effectLst/>
                    <a:latin typeface="Arial" panose="020B0604020202020204" pitchFamily="34" charset="0"/>
                    <a:ea typeface="Calibri" panose="020F0502020204030204" pitchFamily="34" charset="0"/>
                    <a:cs typeface="Arial" panose="020B0604020202020204" pitchFamily="34" charset="0"/>
                  </a:rPr>
                  <a:t> (x-</a:t>
                </a:r>
                <a14:m>
                  <m:oMath xmlns:m="http://schemas.openxmlformats.org/officeDocument/2006/math">
                    <m:r>
                      <a:rPr lang="vi-VN" sz="2400" b="1" i="1">
                        <a:effectLst/>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𝒙</m:t>
                        </m:r>
                      </m:e>
                    </m:acc>
                  </m:oMath>
                </a14:m>
                <a:r>
                  <a:rPr lang="vi-VN" sz="2400" b="1" dirty="0">
                    <a:effectLst/>
                    <a:latin typeface="Arial" panose="020B0604020202020204" pitchFamily="34" charset="0"/>
                    <a:ea typeface="Calibri" panose="020F0502020204030204" pitchFamily="34" charset="0"/>
                    <a:cs typeface="Arial" panose="020B0604020202020204" pitchFamily="34" charset="0"/>
                  </a:rPr>
                  <a:t> ), </a:t>
                </a:r>
                <a:r>
                  <a:rPr lang="vi-VN" sz="2400" dirty="0">
                    <a:effectLst/>
                    <a:latin typeface="Arial" panose="020B0604020202020204" pitchFamily="34" charset="0"/>
                    <a:ea typeface="Calibri" panose="020F0502020204030204" pitchFamily="34" charset="0"/>
                    <a:cs typeface="Arial" panose="020B0604020202020204" pitchFamily="34" charset="0"/>
                  </a:rPr>
                  <a:t>như trong (8-25), và </a:t>
                </a:r>
                <a14:m>
                  <m:oMath xmlns:m="http://schemas.openxmlformats.org/officeDocument/2006/math">
                    <m:acc>
                      <m:accPr>
                        <m:chr m:val="̂"/>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𝒑</m:t>
                        </m:r>
                      </m:e>
                    </m:acc>
                  </m:oMath>
                </a14:m>
                <a:r>
                  <a:rPr lang="vi-VN" sz="2400" b="1"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sSub>
                      <m:sSubPr>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𝑳</m:t>
                            </m:r>
                          </m:e>
                        </m:acc>
                      </m:e>
                      <m:sub>
                        <m:r>
                          <a:rPr lang="vi-VN" sz="2400" b="1" i="1">
                            <a:effectLst/>
                            <a:latin typeface="Cambria Math" panose="02040503050406030204" pitchFamily="18" charset="0"/>
                            <a:ea typeface="Calibri" panose="020F0502020204030204" pitchFamily="34" charset="0"/>
                            <a:cs typeface="Times New Roman" panose="02020603050405020304" pitchFamily="18" charset="0"/>
                          </a:rPr>
                          <m:t>𝒛</m:t>
                        </m:r>
                      </m:sub>
                    </m:sSub>
                  </m:oMath>
                </a14:m>
                <a:r>
                  <a:rPr lang="vi-VN" sz="2400" b="1"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sSup>
                      <m:sSupPr>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𝑳</m:t>
                            </m:r>
                          </m:e>
                        </m:acc>
                      </m:e>
                      <m:sup>
                        <m:r>
                          <a:rPr lang="vi-VN" sz="2400" b="1"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vi-VN" sz="2400" b="1" baseline="-25000" dirty="0">
                    <a:effectLst/>
                    <a:latin typeface="Arial" panose="020B0604020202020204" pitchFamily="34" charset="0"/>
                    <a:ea typeface="Calibri" panose="020F0502020204030204" pitchFamily="34" charset="0"/>
                    <a:cs typeface="Arial" panose="020B0604020202020204" pitchFamily="34" charset="0"/>
                  </a:rPr>
                  <a:t>z </a:t>
                </a:r>
                <a:r>
                  <a:rPr lang="vi-VN" sz="2400" b="1"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sSub>
                      <m:sSubPr>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4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𝝍</m:t>
                            </m:r>
                          </m:e>
                        </m:acc>
                      </m:e>
                      <m:sub>
                        <m:r>
                          <a:rPr lang="vi-VN" sz="2400" b="1" i="1">
                            <a:effectLst/>
                            <a:latin typeface="Cambria Math" panose="02040503050406030204" pitchFamily="18" charset="0"/>
                            <a:ea typeface="Calibri" panose="020F0502020204030204" pitchFamily="34" charset="0"/>
                            <a:cs typeface="Times New Roman" panose="02020603050405020304" pitchFamily="18" charset="0"/>
                          </a:rPr>
                          <m:t>𝒛</m:t>
                        </m:r>
                      </m:sub>
                    </m:sSub>
                  </m:oMath>
                </a14:m>
                <a:endParaRPr lang="en-US" sz="2400" dirty="0">
                  <a:effectLst/>
                  <a:latin typeface="Arial" panose="020B0604020202020204" pitchFamily="34" charset="0"/>
                  <a:ea typeface="Calibri" panose="020F0502020204030204" pitchFamily="34" charset="0"/>
                  <a:cs typeface="Arial" panose="020B0604020202020204" pitchFamily="34" charset="0"/>
                </a:endParaRPr>
              </a:p>
              <a:p>
                <a:endParaRPr lang="en-US" sz="2400" dirty="0">
                  <a:ln>
                    <a:noFill/>
                  </a:ln>
                  <a:solidFill>
                    <a:srgbClr val="000000"/>
                  </a:solidFill>
                  <a:effectLst/>
                  <a:ea typeface="Arial Unicode MS"/>
                  <a:cs typeface="Arial" panose="020B0604020202020204" pitchFamily="34" charset="0"/>
                </a:endParaRPr>
              </a:p>
            </p:txBody>
          </p:sp>
        </mc:Choice>
        <mc:Fallback>
          <p:sp>
            <p:nvSpPr>
              <p:cNvPr id="3" name="TextBox 2">
                <a:extLst>
                  <a:ext uri="{FF2B5EF4-FFF2-40B4-BE49-F238E27FC236}">
                    <a16:creationId xmlns:a16="http://schemas.microsoft.com/office/drawing/2014/main" id="{FD75CAA1-F005-4F61-B60F-FF43034418C6}"/>
                  </a:ext>
                </a:extLst>
              </p:cNvPr>
              <p:cNvSpPr txBox="1">
                <a:spLocks noRot="1" noChangeAspect="1" noMove="1" noResize="1" noEditPoints="1" noAdjustHandles="1" noChangeArrowheads="1" noChangeShapeType="1" noTextEdit="1"/>
              </p:cNvSpPr>
              <p:nvPr/>
            </p:nvSpPr>
            <p:spPr>
              <a:xfrm>
                <a:off x="860108" y="1525237"/>
                <a:ext cx="10471784" cy="4135876"/>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6" name="TextBox 5">
            <a:extLst>
              <a:ext uri="{FF2B5EF4-FFF2-40B4-BE49-F238E27FC236}">
                <a16:creationId xmlns:a16="http://schemas.microsoft.com/office/drawing/2014/main" id="{B7978AB9-42DF-457F-9A3B-09CC88DD1FBF}"/>
              </a:ext>
            </a:extLst>
          </p:cNvPr>
          <p:cNvSpPr txBox="1"/>
          <p:nvPr/>
        </p:nvSpPr>
        <p:spPr>
          <a:xfrm>
            <a:off x="1" y="48793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Điểm</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nhân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theo</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bình</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phương</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tối</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thiểu</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có</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trọng</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số</a:t>
            </a:r>
            <a:endParaRPr lang="en-US" sz="28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73022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49</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giải</a:t>
            </a: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D75CAA1-F005-4F61-B60F-FF43034418C6}"/>
                  </a:ext>
                </a:extLst>
              </p:cNvPr>
              <p:cNvSpPr txBox="1"/>
              <p:nvPr/>
            </p:nvSpPr>
            <p:spPr>
              <a:xfrm>
                <a:off x="860108" y="1525237"/>
                <a:ext cx="10471784" cy="2698239"/>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pPr algn="ctr"/>
                <a:r>
                  <a:rPr lang="en-US" sz="2400" dirty="0">
                    <a:solidFill>
                      <a:srgbClr val="000000"/>
                    </a:solidFill>
                    <a:ea typeface="Arial Unicode MS"/>
                    <a:cs typeface="Arial" panose="020B0604020202020204" pitchFamily="34" charset="0"/>
                  </a:rPr>
                  <a:t>Điểm </a:t>
                </a:r>
                <a:r>
                  <a:rPr lang="en-US" sz="2400" dirty="0" err="1">
                    <a:solidFill>
                      <a:srgbClr val="000000"/>
                    </a:solidFill>
                    <a:ea typeface="Arial Unicode MS"/>
                    <a:cs typeface="Arial" panose="020B0604020202020204" pitchFamily="34" charset="0"/>
                  </a:rPr>
                  <a:t>nhân</a:t>
                </a:r>
                <a:r>
                  <a:rPr lang="en-US" sz="2400" dirty="0">
                    <a:solidFill>
                      <a:srgbClr val="000000"/>
                    </a:solidFill>
                    <a:ea typeface="Arial Unicode MS"/>
                    <a:cs typeface="Arial" panose="020B0604020202020204" pitchFamily="34" charset="0"/>
                  </a:rPr>
                  <a:t> </a:t>
                </a:r>
                <a:r>
                  <a:rPr lang="en-US" sz="2400" dirty="0" err="1">
                    <a:solidFill>
                      <a:srgbClr val="000000"/>
                    </a:solidFill>
                    <a:ea typeface="Arial Unicode MS"/>
                    <a:cs typeface="Arial" panose="020B0604020202020204" pitchFamily="34" charset="0"/>
                  </a:rPr>
                  <a:t>tố</a:t>
                </a:r>
                <a:r>
                  <a:rPr lang="en-US" sz="2400" dirty="0">
                    <a:solidFill>
                      <a:srgbClr val="000000"/>
                    </a:solidFill>
                    <a:ea typeface="Arial Unicode MS"/>
                    <a:cs typeface="Arial" panose="020B0604020202020204" pitchFamily="34" charset="0"/>
                  </a:rPr>
                  <a:t> </a:t>
                </a:r>
                <a:r>
                  <a:rPr lang="en-US" sz="2400" dirty="0" err="1">
                    <a:solidFill>
                      <a:srgbClr val="000000"/>
                    </a:solidFill>
                    <a:ea typeface="Arial Unicode MS"/>
                    <a:cs typeface="Arial" panose="020B0604020202020204" pitchFamily="34" charset="0"/>
                  </a:rPr>
                  <a:t>thu</a:t>
                </a:r>
                <a:r>
                  <a:rPr lang="en-US" sz="2400" dirty="0">
                    <a:solidFill>
                      <a:srgbClr val="000000"/>
                    </a:solidFill>
                    <a:ea typeface="Arial Unicode MS"/>
                    <a:cs typeface="Arial" panose="020B0604020202020204" pitchFamily="34" charset="0"/>
                  </a:rPr>
                  <a:t> </a:t>
                </a:r>
                <a:r>
                  <a:rPr lang="en-US" sz="2400" dirty="0" err="1">
                    <a:solidFill>
                      <a:srgbClr val="000000"/>
                    </a:solidFill>
                    <a:ea typeface="Arial Unicode MS"/>
                    <a:cs typeface="Arial" panose="020B0604020202020204" pitchFamily="34" charset="0"/>
                  </a:rPr>
                  <a:t>được</a:t>
                </a:r>
                <a:r>
                  <a:rPr lang="en-US" sz="2400" dirty="0">
                    <a:solidFill>
                      <a:srgbClr val="000000"/>
                    </a:solidFill>
                    <a:ea typeface="Arial Unicode MS"/>
                    <a:cs typeface="Arial" panose="020B0604020202020204" pitchFamily="34" charset="0"/>
                  </a:rPr>
                  <a:t> </a:t>
                </a:r>
                <a:r>
                  <a:rPr lang="en-US" sz="2400" dirty="0" err="1">
                    <a:solidFill>
                      <a:srgbClr val="000000"/>
                    </a:solidFill>
                    <a:ea typeface="Arial Unicode MS"/>
                    <a:cs typeface="Arial" panose="020B0604020202020204" pitchFamily="34" charset="0"/>
                  </a:rPr>
                  <a:t>bằng</a:t>
                </a:r>
                <a:r>
                  <a:rPr lang="en-US" sz="2400" dirty="0">
                    <a:solidFill>
                      <a:srgbClr val="000000"/>
                    </a:solidFill>
                    <a:ea typeface="Arial Unicode MS"/>
                    <a:cs typeface="Arial" panose="020B0604020202020204" pitchFamily="34" charset="0"/>
                  </a:rPr>
                  <a:t> </a:t>
                </a:r>
                <a:r>
                  <a:rPr lang="en-US" sz="2400" dirty="0" err="1">
                    <a:solidFill>
                      <a:srgbClr val="000000"/>
                    </a:solidFill>
                    <a:ea typeface="Arial Unicode MS"/>
                    <a:cs typeface="Arial" panose="020B0604020202020204" pitchFamily="34" charset="0"/>
                  </a:rPr>
                  <a:t>Hồi</a:t>
                </a:r>
                <a:r>
                  <a:rPr lang="en-US" sz="2400" dirty="0">
                    <a:solidFill>
                      <a:srgbClr val="000000"/>
                    </a:solidFill>
                    <a:ea typeface="Arial Unicode MS"/>
                    <a:cs typeface="Arial" panose="020B0604020202020204" pitchFamily="34" charset="0"/>
                  </a:rPr>
                  <a:t> </a:t>
                </a:r>
                <a:r>
                  <a:rPr lang="en-US" sz="2400" dirty="0" err="1">
                    <a:solidFill>
                      <a:srgbClr val="000000"/>
                    </a:solidFill>
                    <a:ea typeface="Arial Unicode MS"/>
                    <a:cs typeface="Arial" panose="020B0604020202020204" pitchFamily="34" charset="0"/>
                  </a:rPr>
                  <a:t>quy</a:t>
                </a:r>
                <a:endParaRPr lang="en-US" sz="2400" dirty="0">
                  <a:solidFill>
                    <a:srgbClr val="000000"/>
                  </a:solidFill>
                  <a:ea typeface="Arial Unicode MS"/>
                  <a:cs typeface="Arial" panose="020B0604020202020204" pitchFamily="34" charset="0"/>
                </a:endParaRPr>
              </a:p>
              <a:p>
                <a:endParaRPr lang="en-US" sz="2400" b="1" i="1" dirty="0">
                  <a:effectLst/>
                  <a:latin typeface="Cambria Math" panose="02040503050406030204" pitchFamily="18" charset="0"/>
                  <a:cs typeface="Times New Roman" panose="02020603050405020304" pitchFamily="18" charset="0"/>
                </a:endParaRPr>
              </a:p>
              <a:p>
                <a:pPr algn="ctr"/>
                <a14:m>
                  <m:oMath xmlns:m="http://schemas.openxmlformats.org/officeDocument/2006/math">
                    <m:acc>
                      <m:accPr>
                        <m:chr m:val="̂"/>
                        <m:ctrlPr>
                          <a:rPr lang="en-US" sz="2400" b="1" i="1" smtClean="0">
                            <a:effectLst/>
                            <a:latin typeface="Cambria Math" panose="02040503050406030204" pitchFamily="18" charset="0"/>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𝒇</m:t>
                        </m:r>
                      </m:e>
                    </m:acc>
                  </m:oMath>
                </a14:m>
                <a:r>
                  <a:rPr lang="vi-VN" sz="2400" b="1" baseline="-25000" dirty="0">
                    <a:effectLst/>
                    <a:latin typeface="Times New Roman" panose="02020603050405020304" pitchFamily="18" charset="0"/>
                    <a:ea typeface="Calibri" panose="020F0502020204030204" pitchFamily="34" charset="0"/>
                  </a:rPr>
                  <a:t>j  </a:t>
                </a:r>
                <a:r>
                  <a:rPr lang="vi-VN" sz="2400" b="1" dirty="0">
                    <a:effectLst/>
                    <a:latin typeface="Times New Roman" panose="02020603050405020304" pitchFamily="18" charset="0"/>
                    <a:ea typeface="Calibri" panose="020F0502020204030204" pitchFamily="34" charset="0"/>
                  </a:rPr>
                  <a:t>= </a:t>
                </a:r>
                <a14:m>
                  <m:oMath xmlns:m="http://schemas.openxmlformats.org/officeDocument/2006/math">
                    <m:sSup>
                      <m:sSupPr>
                        <m:ctrlPr>
                          <a:rPr lang="en-US" sz="2400" b="1" i="1">
                            <a:effectLst/>
                            <a:latin typeface="Cambria Math" panose="02040503050406030204" pitchFamily="18" charset="0"/>
                            <a:cs typeface="Times New Roman" panose="02020603050405020304" pitchFamily="18" charset="0"/>
                          </a:rPr>
                        </m:ctrlPr>
                      </m:sSupPr>
                      <m:e>
                        <m:acc>
                          <m:accPr>
                            <m:chr m:val="̂"/>
                            <m:ctrlPr>
                              <a:rPr lang="en-US" sz="2400" b="1" i="1">
                                <a:effectLst/>
                                <a:latin typeface="Cambria Math" panose="02040503050406030204" pitchFamily="18" charset="0"/>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𝑳</m:t>
                            </m:r>
                          </m:e>
                        </m:acc>
                      </m:e>
                      <m:sup>
                        <m:r>
                          <a:rPr lang="vi-VN" sz="2400" b="1" i="1">
                            <a:effectLst/>
                            <a:latin typeface="Cambria Math" panose="02040503050406030204" pitchFamily="18" charset="0"/>
                            <a:ea typeface="Calibri" panose="020F0502020204030204" pitchFamily="34" charset="0"/>
                            <a:cs typeface="Times New Roman" panose="02020603050405020304" pitchFamily="18" charset="0"/>
                          </a:rPr>
                          <m:t>′</m:t>
                        </m:r>
                      </m:sup>
                    </m:sSup>
                    <m:r>
                      <a:rPr lang="vi-VN" sz="2400" b="1" i="1">
                        <a:effectLst/>
                        <a:latin typeface="Cambria Math" panose="02040503050406030204" pitchFamily="18" charset="0"/>
                        <a:ea typeface="Calibri" panose="020F0502020204030204" pitchFamily="34" charset="0"/>
                        <a:cs typeface="Times New Roman" panose="02020603050405020304" pitchFamily="18" charset="0"/>
                      </a:rPr>
                      <m:t>𝑺</m:t>
                    </m:r>
                  </m:oMath>
                </a14:m>
                <a:r>
                  <a:rPr lang="vi-VN" sz="2400" b="1" baseline="30000" dirty="0">
                    <a:effectLst/>
                    <a:latin typeface="Times New Roman" panose="02020603050405020304" pitchFamily="18" charset="0"/>
                    <a:ea typeface="Calibri" panose="020F0502020204030204" pitchFamily="34" charset="0"/>
                  </a:rPr>
                  <a:t>-1</a:t>
                </a:r>
                <a:r>
                  <a:rPr lang="vi-VN" sz="2400" b="1" dirty="0">
                    <a:effectLst/>
                    <a:latin typeface="Times New Roman" panose="02020603050405020304" pitchFamily="18" charset="0"/>
                    <a:ea typeface="Calibri" panose="020F0502020204030204" pitchFamily="34" charset="0"/>
                  </a:rPr>
                  <a:t>(x</a:t>
                </a:r>
                <a:r>
                  <a:rPr lang="vi-VN" sz="2400" b="1" baseline="-25000" dirty="0">
                    <a:effectLst/>
                    <a:latin typeface="Times New Roman" panose="02020603050405020304" pitchFamily="18" charset="0"/>
                    <a:ea typeface="Calibri" panose="020F0502020204030204" pitchFamily="34" charset="0"/>
                  </a:rPr>
                  <a:t>j</a:t>
                </a:r>
                <a:r>
                  <a:rPr lang="vi-VN" sz="2400" b="1" dirty="0">
                    <a:effectLst/>
                    <a:latin typeface="Times New Roman" panose="02020603050405020304" pitchFamily="18" charset="0"/>
                    <a:ea typeface="Calibri" panose="020F0502020204030204" pitchFamily="34" charset="0"/>
                  </a:rPr>
                  <a:t>-</a:t>
                </a:r>
                <a14:m>
                  <m:oMath xmlns:m="http://schemas.openxmlformats.org/officeDocument/2006/math">
                    <m:acc>
                      <m:accPr>
                        <m:chr m:val="̅"/>
                        <m:ctrlPr>
                          <a:rPr lang="en-US" sz="2400" b="1" i="1">
                            <a:effectLst/>
                            <a:latin typeface="Cambria Math" panose="02040503050406030204" pitchFamily="18" charset="0"/>
                            <a:cs typeface="Times New Roman" panose="02020603050405020304" pitchFamily="18" charset="0"/>
                          </a:rPr>
                        </m:ctrlPr>
                      </m:accPr>
                      <m:e>
                        <m:r>
                          <a:rPr lang="vi-VN" sz="2400" b="1" i="1">
                            <a:effectLst/>
                            <a:latin typeface="Cambria Math" panose="02040503050406030204" pitchFamily="18" charset="0"/>
                            <a:ea typeface="Calibri" panose="020F0502020204030204" pitchFamily="34" charset="0"/>
                            <a:cs typeface="Times New Roman" panose="02020603050405020304" pitchFamily="18" charset="0"/>
                          </a:rPr>
                          <m:t>𝒙</m:t>
                        </m:r>
                      </m:e>
                    </m:acc>
                    <m:r>
                      <a:rPr lang="vi-VN" sz="2400" b="1" i="1">
                        <a:effectLst/>
                        <a:latin typeface="Cambria Math" panose="02040503050406030204" pitchFamily="18" charset="0"/>
                        <a:ea typeface="Calibri" panose="020F0502020204030204" pitchFamily="34" charset="0"/>
                        <a:cs typeface="Times New Roman" panose="02020603050405020304" pitchFamily="18" charset="0"/>
                      </a:rPr>
                      <m:t>),</m:t>
                    </m:r>
                  </m:oMath>
                </a14:m>
                <a:r>
                  <a:rPr lang="vi-VN" sz="2400" b="1" dirty="0">
                    <a:effectLst/>
                    <a:latin typeface="Times New Roman" panose="02020603050405020304" pitchFamily="18" charset="0"/>
                    <a:ea typeface="Calibri" panose="020F0502020204030204" pitchFamily="34" charset="0"/>
                  </a:rPr>
                  <a:t>		</a:t>
                </a:r>
                <a:r>
                  <a:rPr lang="vi-VN" sz="2400" b="1" i="1" dirty="0">
                    <a:effectLst/>
                    <a:latin typeface="Times New Roman" panose="02020603050405020304" pitchFamily="18" charset="0"/>
                    <a:ea typeface="Calibri" panose="020F0502020204030204" pitchFamily="34" charset="0"/>
                  </a:rPr>
                  <a:t>j=1,2,....,n</a:t>
                </a:r>
                <a:endParaRPr lang="en-US" sz="2400" b="1" i="1" dirty="0">
                  <a:effectLst/>
                  <a:latin typeface="Times New Roman" panose="02020603050405020304" pitchFamily="18" charset="0"/>
                  <a:ea typeface="Calibri" panose="020F0502020204030204" pitchFamily="34" charset="0"/>
                </a:endParaRPr>
              </a:p>
              <a:p>
                <a:pPr algn="ctr"/>
                <a:r>
                  <a:rPr lang="vi-VN" sz="2400" dirty="0">
                    <a:effectLst/>
                    <a:latin typeface="Times New Roman" panose="02020603050405020304" pitchFamily="18" charset="0"/>
                    <a:ea typeface="Calibri" panose="020F0502020204030204" pitchFamily="34" charset="0"/>
                  </a:rPr>
                  <a:t>Hoặc nếu ma trận tương quan được tính theo nhân tố:</a:t>
                </a:r>
                <a:endParaRPr lang="en-US" sz="2400" dirty="0"/>
              </a:p>
              <a:p>
                <a:pPr algn="ctr"/>
                <a:r>
                  <a:rPr kumimoji="0" lang="vi-VN" altLang="en-US" sz="2400" b="1" i="1"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f</a:t>
                </a:r>
                <a:r>
                  <a:rPr kumimoji="0" lang="vi-VN" altLang="en-US" sz="2400" b="1" i="0" u="none" strike="noStrike" cap="none" normalizeH="0" baseline="-30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  </a:t>
                </a:r>
                <a:r>
                  <a:rPr kumimoji="0" lang="vi-VN"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sz="2400" b="1" i="1"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L'</a:t>
                </a:r>
                <a:r>
                  <a:rPr kumimoji="0" lang="vi-VN" altLang="en-US" sz="2400" b="1" i="0" u="none" strike="noStrike" cap="none" normalizeH="0" baseline="-30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z </a:t>
                </a:r>
                <a:r>
                  <a:rPr kumimoji="0" lang="vi-VN" altLang="en-US" sz="24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t>
                </a:r>
                <a:r>
                  <a:rPr kumimoji="0" lang="vi-VN" altLang="en-US" sz="2400" b="1" i="1" u="none" strike="noStrike" cap="none" normalizeH="0" baseline="30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vi-VN" altLang="en-US" sz="2400" b="1" i="0" u="none" strike="noStrike" cap="none" normalizeH="0" baseline="30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vi-VN"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z</a:t>
                </a:r>
                <a:r>
                  <a:rPr kumimoji="0" lang="vi-VN" altLang="en-US" sz="2400" b="1" i="0" u="none" strike="noStrike" cap="none" normalizeH="0" baseline="-30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a:t>
                </a:r>
                <a:r>
                  <a:rPr kumimoji="0" lang="vi-VN"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sz="24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j=1,2,.....,n</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ctr"/>
                <a:r>
                  <a:rPr kumimoji="0" lang="vi-VN"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Trong đó: </a:t>
                </a:r>
                <a:r>
                  <a:rPr kumimoji="0" lang="vi-VN"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Z</a:t>
                </a:r>
                <a:r>
                  <a:rPr kumimoji="0" lang="vi-VN" altLang="en-US" sz="2400" b="1" i="0" u="none" strike="noStrike" cap="none" normalizeH="0" baseline="-30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a:t>
                </a:r>
                <a:r>
                  <a:rPr kumimoji="0" lang="vi-VN"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D</a:t>
                </a:r>
                <a:r>
                  <a:rPr kumimoji="0" lang="vi-VN" altLang="en-US" sz="2400" b="1" i="0" u="none" strike="noStrike" cap="none" normalizeH="0" baseline="30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-1/2</a:t>
                </a:r>
                <a:r>
                  <a:rPr kumimoji="0" lang="vi-VN"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(x</a:t>
                </a:r>
                <a:r>
                  <a:rPr kumimoji="0" lang="vi-VN" altLang="en-US" sz="2400" b="1" i="0" u="none" strike="noStrike" cap="none" normalizeH="0" baseline="-30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a:t>
                </a:r>
                <a:r>
                  <a:rPr kumimoji="0" lang="vi-VN"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vi-VN" altLang="en-US" sz="2400" b="1" i="1"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x) </a:t>
                </a:r>
                <a:r>
                  <a:rPr kumimoji="0" lang="vi-VN"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và  	</a:t>
                </a:r>
                <a:r>
                  <a:rPr kumimoji="0" lang="vi-VN" altLang="en-US" sz="2400" b="1" i="1"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p</a:t>
                </a:r>
                <a:r>
                  <a:rPr kumimoji="0" lang="vi-VN"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sz="2400" b="1" i="1"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Lz</a:t>
                </a:r>
                <a:r>
                  <a:rPr kumimoji="0" lang="vi-VN"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sz="2400" b="1" i="1"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L'</a:t>
                </a:r>
                <a:r>
                  <a:rPr kumimoji="0" lang="vi-VN" altLang="en-US" sz="2400" b="1" i="0" u="none" strike="noStrike" cap="none" normalizeH="0" baseline="-3000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z </a:t>
                </a:r>
                <a:r>
                  <a:rPr kumimoji="0" lang="vi-VN"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vi-VN" altLang="en-US" sz="2400" b="1" i="1"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ψz</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US" sz="2400" dirty="0">
                  <a:ln>
                    <a:noFill/>
                  </a:ln>
                  <a:solidFill>
                    <a:srgbClr val="000000"/>
                  </a:solidFill>
                  <a:effectLst/>
                  <a:ea typeface="Arial Unicode MS"/>
                  <a:cs typeface="Arial" panose="020B0604020202020204" pitchFamily="34" charset="0"/>
                </a:endParaRPr>
              </a:p>
            </p:txBody>
          </p:sp>
        </mc:Choice>
        <mc:Fallback>
          <p:sp>
            <p:nvSpPr>
              <p:cNvPr id="3" name="TextBox 2">
                <a:extLst>
                  <a:ext uri="{FF2B5EF4-FFF2-40B4-BE49-F238E27FC236}">
                    <a16:creationId xmlns:a16="http://schemas.microsoft.com/office/drawing/2014/main" id="{FD75CAA1-F005-4F61-B60F-FF43034418C6}"/>
                  </a:ext>
                </a:extLst>
              </p:cNvPr>
              <p:cNvSpPr txBox="1">
                <a:spLocks noRot="1" noChangeAspect="1" noMove="1" noResize="1" noEditPoints="1" noAdjustHandles="1" noChangeArrowheads="1" noChangeShapeType="1" noTextEdit="1"/>
              </p:cNvSpPr>
              <p:nvPr/>
            </p:nvSpPr>
            <p:spPr>
              <a:xfrm>
                <a:off x="860108" y="1525237"/>
                <a:ext cx="10471784" cy="2698239"/>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6" name="TextBox 5">
            <a:extLst>
              <a:ext uri="{FF2B5EF4-FFF2-40B4-BE49-F238E27FC236}">
                <a16:creationId xmlns:a16="http://schemas.microsoft.com/office/drawing/2014/main" id="{B7978AB9-42DF-457F-9A3B-09CC88DD1FBF}"/>
              </a:ext>
            </a:extLst>
          </p:cNvPr>
          <p:cNvSpPr txBox="1"/>
          <p:nvPr/>
        </p:nvSpPr>
        <p:spPr>
          <a:xfrm>
            <a:off x="117567" y="483366"/>
            <a:ext cx="12192000" cy="523220"/>
          </a:xfrm>
          <a:prstGeom prst="rect">
            <a:avLst/>
          </a:prstGeom>
          <a:noFill/>
        </p:spPr>
        <p:txBody>
          <a:bodyPr wrap="square" rtlCol="0">
            <a:spAutoFit/>
          </a:bodyPr>
          <a:lstStyle/>
          <a:p>
            <a:pPr algn="ctr"/>
            <a:r>
              <a:rPr lang="en-US" sz="2800" dirty="0" err="1">
                <a:solidFill>
                  <a:schemeClr val="accent1"/>
                </a:solidFill>
                <a:latin typeface="Arial" panose="020B0604020202020204" pitchFamily="34" charset="0"/>
                <a:cs typeface="Arial" panose="020B0604020202020204" pitchFamily="34" charset="0"/>
              </a:rPr>
              <a:t>Điểm</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nhân</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tố</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theo</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hồi</a:t>
            </a:r>
            <a:r>
              <a:rPr lang="en-US" sz="2800" dirty="0">
                <a:solidFill>
                  <a:schemeClr val="accent1"/>
                </a:solidFill>
                <a:latin typeface="Arial" panose="020B0604020202020204" pitchFamily="34" charset="0"/>
                <a:cs typeface="Arial" panose="020B0604020202020204" pitchFamily="34" charset="0"/>
              </a:rPr>
              <a:t> </a:t>
            </a:r>
            <a:r>
              <a:rPr lang="en-US" sz="2800" dirty="0" err="1">
                <a:solidFill>
                  <a:schemeClr val="accent1"/>
                </a:solidFill>
                <a:latin typeface="Arial" panose="020B0604020202020204" pitchFamily="34" charset="0"/>
                <a:cs typeface="Arial" panose="020B0604020202020204" pitchFamily="34" charset="0"/>
              </a:rPr>
              <a:t>quy</a:t>
            </a:r>
            <a:endParaRPr lang="en-US" sz="28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234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2E34CC-619F-412C-B82C-2FAF90B95DD8}"/>
              </a:ext>
            </a:extLst>
          </p:cNvPr>
          <p:cNvSpPr txBox="1"/>
          <p:nvPr/>
        </p:nvSpPr>
        <p:spPr>
          <a:xfrm>
            <a:off x="4410889" y="467644"/>
            <a:ext cx="4049487"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vi-VN" sz="2800" b="0" i="0" u="none" strike="noStrike" kern="1200" cap="none" spc="0" normalizeH="0" baseline="0" noProof="0" dirty="0">
                <a:ln>
                  <a:noFill/>
                </a:ln>
                <a:solidFill>
                  <a:schemeClr val="accent1"/>
                </a:solidFill>
                <a:effectLst/>
                <a:uLnTx/>
                <a:uFillTx/>
                <a:latin typeface="Arial" panose="020B0604020202020204" pitchFamily="34" charset="0"/>
                <a:ea typeface="+mn-ea"/>
                <a:cs typeface="Arial" panose="020B0604020202020204" pitchFamily="34" charset="0"/>
              </a:rPr>
              <a:t>Động lực nghiên cứu</a:t>
            </a:r>
          </a:p>
        </p:txBody>
      </p:sp>
      <p:sp>
        <p:nvSpPr>
          <p:cNvPr id="4" name="TextBox 3">
            <a:extLst>
              <a:ext uri="{FF2B5EF4-FFF2-40B4-BE49-F238E27FC236}">
                <a16:creationId xmlns:a16="http://schemas.microsoft.com/office/drawing/2014/main" id="{2FEEA9CB-08B3-4154-9743-2E202366B4EC}"/>
              </a:ext>
            </a:extLst>
          </p:cNvPr>
          <p:cNvSpPr txBox="1"/>
          <p:nvPr/>
        </p:nvSpPr>
        <p:spPr>
          <a:xfrm>
            <a:off x="1873430" y="1223830"/>
            <a:ext cx="8445137" cy="1815882"/>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Động</a:t>
            </a:r>
            <a:r>
              <a:rPr kumimoji="0" lang="en-US" sz="28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2800" b="1"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lực</a:t>
            </a:r>
            <a:r>
              <a:rPr kumimoji="0" lang="en-US" sz="28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2800" b="1"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về</a:t>
            </a:r>
            <a:r>
              <a:rPr kumimoji="0" lang="vi-VN" sz="28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khoa học:</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err="1">
                <a:solidFill>
                  <a:prstClr val="black"/>
                </a:solidFill>
                <a:latin typeface="Arial" panose="020B0604020202020204" pitchFamily="34" charset="0"/>
                <a:cs typeface="Arial" panose="020B0604020202020204" pitchFamily="34" charset="0"/>
              </a:rPr>
              <a:t>Mô</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tả</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cấu</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trúc</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hiệp</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phương</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sai</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của</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dữ</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liệu</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Tìm</a:t>
            </a:r>
            <a:r>
              <a:rPr lang="en-US" sz="2800" dirty="0">
                <a:solidFill>
                  <a:prstClr val="black"/>
                </a:solidFill>
                <a:latin typeface="Arial" panose="020B0604020202020204" pitchFamily="34" charset="0"/>
                <a:cs typeface="Arial" panose="020B0604020202020204" pitchFamily="34" charset="0"/>
              </a:rPr>
              <a:t> ra </a:t>
            </a:r>
            <a:r>
              <a:rPr lang="en-US" sz="2800" dirty="0" err="1">
                <a:solidFill>
                  <a:prstClr val="black"/>
                </a:solidFill>
                <a:latin typeface="Arial" panose="020B0604020202020204" pitchFamily="34" charset="0"/>
                <a:cs typeface="Arial" panose="020B0604020202020204" pitchFamily="34" charset="0"/>
              </a:rPr>
              <a:t>các</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nhân</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tố</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ẩn</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bên</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dưới</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dữ</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liệu</a:t>
            </a:r>
            <a:r>
              <a:rPr lang="en-US" sz="2800" dirty="0">
                <a:solidFill>
                  <a:prstClr val="black"/>
                </a:solidFill>
                <a:latin typeface="Arial" panose="020B0604020202020204" pitchFamily="34" charset="0"/>
                <a:cs typeface="Arial" panose="020B0604020202020204" pitchFamily="34" charset="0"/>
              </a:rPr>
              <a: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err="1">
                <a:solidFill>
                  <a:prstClr val="black"/>
                </a:solidFill>
                <a:latin typeface="Arial" panose="020B0604020202020204" pitchFamily="34" charset="0"/>
                <a:cs typeface="Arial" panose="020B0604020202020204" pitchFamily="34" charset="0"/>
              </a:rPr>
              <a:t>Xấp</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xỉ</a:t>
            </a:r>
            <a:r>
              <a:rPr lang="en-US" sz="2800" dirty="0">
                <a:solidFill>
                  <a:prstClr val="black"/>
                </a:solidFill>
                <a:latin typeface="Arial" panose="020B0604020202020204" pitchFamily="34" charset="0"/>
                <a:cs typeface="Arial" panose="020B0604020202020204" pitchFamily="34" charset="0"/>
              </a:rPr>
              <a:t> ma </a:t>
            </a:r>
            <a:r>
              <a:rPr lang="en-US" sz="2800" dirty="0" err="1">
                <a:solidFill>
                  <a:prstClr val="black"/>
                </a:solidFill>
                <a:latin typeface="Arial" panose="020B0604020202020204" pitchFamily="34" charset="0"/>
                <a:cs typeface="Arial" panose="020B0604020202020204" pitchFamily="34" charset="0"/>
              </a:rPr>
              <a:t>trận</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hiệp</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phương</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sai</a:t>
            </a:r>
            <a:r>
              <a:rPr lang="en-US" sz="2800" dirty="0">
                <a:solidFill>
                  <a:prstClr val="black"/>
                </a:solidFill>
                <a:latin typeface="Arial" panose="020B0604020202020204" pitchFamily="34" charset="0"/>
                <a:cs typeface="Arial" panose="020B0604020202020204" pitchFamily="34" charset="0"/>
              </a:rPr>
              <a:t> chi </a:t>
            </a:r>
            <a:r>
              <a:rPr lang="en-US" sz="2800" dirty="0" err="1">
                <a:solidFill>
                  <a:prstClr val="black"/>
                </a:solidFill>
                <a:latin typeface="Arial" panose="020B0604020202020204" pitchFamily="34" charset="0"/>
                <a:cs typeface="Arial" panose="020B0604020202020204" pitchFamily="34" charset="0"/>
              </a:rPr>
              <a:t>tiết</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hơn</a:t>
            </a:r>
            <a:r>
              <a:rPr lang="en-US" sz="2800" dirty="0">
                <a:solidFill>
                  <a:prstClr val="black"/>
                </a:solidFill>
                <a:latin typeface="Arial" panose="020B0604020202020204" pitchFamily="34" charset="0"/>
                <a:cs typeface="Arial" panose="020B0604020202020204" pitchFamily="34" charset="0"/>
              </a:rPr>
              <a:t> PCA.</a:t>
            </a:r>
            <a:endParaRPr lang="en-US" sz="2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8698C41-E436-44B5-89BC-4CDA9E495D31}"/>
              </a:ext>
            </a:extLst>
          </p:cNvPr>
          <p:cNvSpPr txBox="1"/>
          <p:nvPr/>
        </p:nvSpPr>
        <p:spPr>
          <a:xfrm>
            <a:off x="1873430" y="3429000"/>
            <a:ext cx="8445137" cy="2677656"/>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Động</a:t>
            </a: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8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lực</a:t>
            </a:r>
            <a:r>
              <a:rPr kumimoji="0" lang="en-US"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8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về</a:t>
            </a:r>
            <a:r>
              <a:rPr kumimoji="0" lang="vi-VN"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ứng dụng: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err="1">
                <a:solidFill>
                  <a:prstClr val="black"/>
                </a:solidFill>
                <a:latin typeface="Arial" panose="020B0604020202020204" pitchFamily="34" charset="0"/>
                <a:cs typeface="Arial" panose="020B0604020202020204" pitchFamily="34" charset="0"/>
              </a:rPr>
              <a:t>Tìm</a:t>
            </a:r>
            <a:r>
              <a:rPr lang="en-US" sz="2800" dirty="0">
                <a:solidFill>
                  <a:prstClr val="black"/>
                </a:solidFill>
                <a:latin typeface="Arial" panose="020B0604020202020204" pitchFamily="34" charset="0"/>
                <a:cs typeface="Arial" panose="020B0604020202020204" pitchFamily="34" charset="0"/>
              </a:rPr>
              <a:t> ra </a:t>
            </a:r>
            <a:r>
              <a:rPr lang="en-US" sz="2800" dirty="0" err="1">
                <a:solidFill>
                  <a:prstClr val="black"/>
                </a:solidFill>
                <a:latin typeface="Arial" panose="020B0604020202020204" pitchFamily="34" charset="0"/>
                <a:cs typeface="Arial" panose="020B0604020202020204" pitchFamily="34" charset="0"/>
              </a:rPr>
              <a:t>các</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nhân</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tố</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ẩn</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có</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thể</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giúp</a:t>
            </a:r>
            <a:r>
              <a:rPr lang="en-US" sz="2800" dirty="0">
                <a:solidFill>
                  <a:prstClr val="black"/>
                </a:solidFill>
                <a:latin typeface="Arial" panose="020B0604020202020204" pitchFamily="34" charset="0"/>
                <a:cs typeface="Arial" panose="020B0604020202020204" pitchFamily="34" charset="0"/>
              </a:rPr>
              <a:t> ta </a:t>
            </a:r>
            <a:r>
              <a:rPr lang="en-US" sz="2800" dirty="0" err="1">
                <a:solidFill>
                  <a:prstClr val="black"/>
                </a:solidFill>
                <a:latin typeface="Arial" panose="020B0604020202020204" pitchFamily="34" charset="0"/>
                <a:cs typeface="Arial" panose="020B0604020202020204" pitchFamily="34" charset="0"/>
              </a:rPr>
              <a:t>đưa</a:t>
            </a:r>
            <a:r>
              <a:rPr lang="en-US" sz="2800" dirty="0">
                <a:solidFill>
                  <a:prstClr val="black"/>
                </a:solidFill>
                <a:latin typeface="Arial" panose="020B0604020202020204" pitchFamily="34" charset="0"/>
                <a:cs typeface="Arial" panose="020B0604020202020204" pitchFamily="34" charset="0"/>
              </a:rPr>
              <a:t> ra </a:t>
            </a:r>
            <a:r>
              <a:rPr lang="en-US" sz="2800" dirty="0" err="1">
                <a:solidFill>
                  <a:prstClr val="black"/>
                </a:solidFill>
                <a:latin typeface="Arial" panose="020B0604020202020204" pitchFamily="34" charset="0"/>
                <a:cs typeface="Arial" panose="020B0604020202020204" pitchFamily="34" charset="0"/>
              </a:rPr>
              <a:t>được</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những</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quyết</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định</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quan</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trọng</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mà</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nếu</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chỉ</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nhìn</a:t>
            </a:r>
            <a:r>
              <a:rPr lang="en-US" sz="2800" dirty="0">
                <a:solidFill>
                  <a:prstClr val="black"/>
                </a:solidFill>
                <a:latin typeface="Arial" panose="020B0604020202020204" pitchFamily="34" charset="0"/>
                <a:cs typeface="Arial" panose="020B0604020202020204" pitchFamily="34" charset="0"/>
              </a:rPr>
              <a:t> qua </a:t>
            </a:r>
            <a:r>
              <a:rPr lang="en-US" sz="2800" dirty="0" err="1">
                <a:solidFill>
                  <a:prstClr val="black"/>
                </a:solidFill>
                <a:latin typeface="Arial" panose="020B0604020202020204" pitchFamily="34" charset="0"/>
                <a:cs typeface="Arial" panose="020B0604020202020204" pitchFamily="34" charset="0"/>
              </a:rPr>
              <a:t>dữ</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liệu</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bề</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nổi</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thì</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không</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thể</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biết</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được</a:t>
            </a:r>
            <a:r>
              <a:rPr lang="en-US" sz="2800" dirty="0">
                <a:solidFill>
                  <a:prstClr val="black"/>
                </a:solidFill>
                <a:latin typeface="Arial" panose="020B0604020202020204" pitchFamily="34" charset="0"/>
                <a:cs typeface="Arial" panose="020B0604020202020204" pitchFamily="34" charset="0"/>
              </a:rPr>
              <a: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err="1">
                <a:solidFill>
                  <a:prstClr val="black"/>
                </a:solidFill>
                <a:latin typeface="Arial" panose="020B0604020202020204" pitchFamily="34" charset="0"/>
                <a:cs typeface="Arial" panose="020B0604020202020204" pitchFamily="34" charset="0"/>
              </a:rPr>
              <a:t>Đem</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lại</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lợi</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ích</a:t>
            </a:r>
            <a:r>
              <a:rPr lang="en-US" sz="2800" dirty="0">
                <a:solidFill>
                  <a:prstClr val="black"/>
                </a:solidFill>
                <a:latin typeface="Arial" panose="020B0604020202020204" pitchFamily="34" charset="0"/>
                <a:cs typeface="Arial" panose="020B0604020202020204" pitchFamily="34" charset="0"/>
              </a:rPr>
              <a:t> to </a:t>
            </a:r>
            <a:r>
              <a:rPr lang="en-US" sz="2800" dirty="0" err="1">
                <a:solidFill>
                  <a:prstClr val="black"/>
                </a:solidFill>
                <a:latin typeface="Arial" panose="020B0604020202020204" pitchFamily="34" charset="0"/>
                <a:cs typeface="Arial" panose="020B0604020202020204" pitchFamily="34" charset="0"/>
              </a:rPr>
              <a:t>lớn</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trong</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nhiều</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lĩnh</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vực</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như</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kinh</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tế</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xã</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hội</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tâm</a:t>
            </a:r>
            <a:r>
              <a:rPr lang="en-US" sz="2800" dirty="0">
                <a:solidFill>
                  <a:prstClr val="black"/>
                </a:solidFill>
                <a:latin typeface="Arial" panose="020B0604020202020204" pitchFamily="34" charset="0"/>
                <a:cs typeface="Arial" panose="020B0604020202020204" pitchFamily="34" charset="0"/>
              </a:rPr>
              <a:t> </a:t>
            </a:r>
            <a:r>
              <a:rPr lang="en-US" sz="2800" dirty="0" err="1">
                <a:solidFill>
                  <a:prstClr val="black"/>
                </a:solidFill>
                <a:latin typeface="Arial" panose="020B0604020202020204" pitchFamily="34" charset="0"/>
                <a:cs typeface="Arial" panose="020B0604020202020204" pitchFamily="34" charset="0"/>
              </a:rPr>
              <a:t>lý</a:t>
            </a:r>
            <a:r>
              <a:rPr lang="en-US" sz="2800" dirty="0">
                <a:solidFill>
                  <a:prstClr val="black"/>
                </a:solidFill>
                <a:latin typeface="Arial" panose="020B0604020202020204" pitchFamily="34" charset="0"/>
                <a:cs typeface="Arial" panose="020B0604020202020204" pitchFamily="34" charset="0"/>
              </a:rPr>
              <a:t>,…</a:t>
            </a:r>
            <a:endPar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Subtitle 2">
            <a:extLst>
              <a:ext uri="{FF2B5EF4-FFF2-40B4-BE49-F238E27FC236}">
                <a16:creationId xmlns:a16="http://schemas.microsoft.com/office/drawing/2014/main" id="{FE6C87B5-0AF8-413B-BDF3-A6A77FEC2AFD}"/>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a:latin typeface="Arial" panose="020B0604020202020204" pitchFamily="34" charset="0"/>
                <a:cs typeface="Arial" panose="020B0604020202020204" pitchFamily="34" charset="0"/>
              </a:rPr>
              <a:t>Giới thiệu và Động lực nghiên cứu</a:t>
            </a:r>
            <a:endParaRPr lang="en-US" sz="2800" dirty="0">
              <a:latin typeface="Arial" panose="020B0604020202020204" pitchFamily="34" charset="0"/>
              <a:cs typeface="Arial" panose="020B0604020202020204" pitchFamily="34" charset="0"/>
            </a:endParaRPr>
          </a:p>
        </p:txBody>
      </p:sp>
      <p:sp>
        <p:nvSpPr>
          <p:cNvPr id="9" name="Slide Number Placeholder 8">
            <a:extLst>
              <a:ext uri="{FF2B5EF4-FFF2-40B4-BE49-F238E27FC236}">
                <a16:creationId xmlns:a16="http://schemas.microsoft.com/office/drawing/2014/main" id="{B471DC51-4175-47BF-863C-2A46D0B88495}"/>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3463958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50</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Cài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đặt</a:t>
            </a:r>
            <a:endParaRPr lang="en-US" sz="28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D75CAA1-F005-4F61-B60F-FF43034418C6}"/>
              </a:ext>
            </a:extLst>
          </p:cNvPr>
          <p:cNvSpPr txBox="1"/>
          <p:nvPr/>
        </p:nvSpPr>
        <p:spPr>
          <a:xfrm>
            <a:off x="1095240" y="1381545"/>
            <a:ext cx="10471784" cy="1947328"/>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a:spAutoFit/>
          </a:bodyPr>
          <a:lstStyle/>
          <a:p>
            <a:pPr marL="0" marR="0">
              <a:lnSpc>
                <a:spcPct val="107000"/>
              </a:lnSpc>
              <a:spcBef>
                <a:spcPts val="0"/>
              </a:spcBef>
              <a:spcAft>
                <a:spcPts val="800"/>
              </a:spcAft>
            </a:pPr>
            <a:r>
              <a:rPr lang="en-US" sz="2800" dirty="0" err="1">
                <a:effectLst/>
                <a:latin typeface="Arial" panose="020B0604020202020204" pitchFamily="34" charset="0"/>
                <a:ea typeface="Calibri" panose="020F0502020204030204" pitchFamily="34" charset="0"/>
                <a:cs typeface="Arial" panose="020B0604020202020204" pitchFamily="34" charset="0"/>
              </a:rPr>
              <a:t>Phần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này</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trình</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bày</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cách</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cài</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đặt</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Phân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tích</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dữ</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kiện</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bằng</a:t>
            </a:r>
            <a:r>
              <a:rPr lang="en-US" sz="2800" dirty="0">
                <a:effectLst/>
                <a:latin typeface="Arial" panose="020B0604020202020204" pitchFamily="34" charset="0"/>
                <a:ea typeface="Calibri" panose="020F0502020204030204" pitchFamily="34" charset="0"/>
                <a:cs typeface="Arial" panose="020B0604020202020204" pitchFamily="34" charset="0"/>
              </a:rPr>
              <a:t> python </a:t>
            </a:r>
            <a:r>
              <a:rPr lang="en-US" sz="2800" dirty="0" err="1">
                <a:effectLst/>
                <a:latin typeface="Arial" panose="020B0604020202020204" pitchFamily="34" charset="0"/>
                <a:ea typeface="Calibri" panose="020F0502020204030204" pitchFamily="34" charset="0"/>
                <a:cs typeface="Arial" panose="020B0604020202020204" pitchFamily="34" charset="0"/>
              </a:rPr>
              <a:t>áp</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dụng</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cho</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bộ</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dữ</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liệu</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thực</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tế</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về</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sự</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hài</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lòng</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của</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hành</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khách</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đi</a:t>
            </a:r>
            <a:r>
              <a:rPr lang="en-US" sz="2800" dirty="0">
                <a:effectLst/>
                <a:latin typeface="Arial" panose="020B0604020202020204" pitchFamily="34" charset="0"/>
                <a:ea typeface="Calibri" panose="020F0502020204030204" pitchFamily="34" charset="0"/>
                <a:cs typeface="Arial" panose="020B0604020202020204" pitchFamily="34" charset="0"/>
              </a:rPr>
              <a:t> </a:t>
            </a:r>
            <a:r>
              <a:rPr lang="en-US" sz="2800" dirty="0" err="1">
                <a:effectLst/>
                <a:latin typeface="Arial" panose="020B0604020202020204" pitchFamily="34" charset="0"/>
                <a:ea typeface="Calibri" panose="020F0502020204030204" pitchFamily="34" charset="0"/>
                <a:cs typeface="Arial" panose="020B0604020202020204" pitchFamily="34" charset="0"/>
              </a:rPr>
              <a:t>máy</a:t>
            </a:r>
            <a:r>
              <a:rPr lang="en-US" sz="2800" dirty="0">
                <a:effectLst/>
                <a:latin typeface="Arial" panose="020B0604020202020204" pitchFamily="34" charset="0"/>
                <a:ea typeface="Calibri" panose="020F0502020204030204" pitchFamily="34" charset="0"/>
                <a:cs typeface="Arial" panose="020B0604020202020204" pitchFamily="34" charset="0"/>
              </a:rPr>
              <a:t> bay </a:t>
            </a:r>
            <a:r>
              <a:rPr lang="en-US" sz="2800" dirty="0" err="1">
                <a:effectLst/>
                <a:latin typeface="Arial" panose="020B0604020202020204" pitchFamily="34" charset="0"/>
                <a:ea typeface="Calibri" panose="020F0502020204030204" pitchFamily="34" charset="0"/>
                <a:cs typeface="Arial" panose="020B0604020202020204" pitchFamily="34" charset="0"/>
              </a:rPr>
              <a:t>trên</a:t>
            </a:r>
            <a:r>
              <a:rPr lang="en-US" sz="2800" dirty="0">
                <a:effectLst/>
                <a:latin typeface="Arial" panose="020B0604020202020204" pitchFamily="34" charset="0"/>
                <a:ea typeface="Calibri" panose="020F0502020204030204" pitchFamily="34" charset="0"/>
                <a:cs typeface="Arial" panose="020B0604020202020204" pitchFamily="34" charset="0"/>
              </a:rPr>
              <a:t> Kaggle.</a:t>
            </a:r>
          </a:p>
          <a:p>
            <a:endParaRPr lang="en-US" sz="2400" dirty="0">
              <a:ln>
                <a:noFill/>
              </a:ln>
              <a:solidFill>
                <a:srgbClr val="000000"/>
              </a:solidFill>
              <a:effectLst/>
              <a:ea typeface="Arial Unicode MS"/>
              <a:cs typeface="Arial" panose="020B0604020202020204" pitchFamily="34" charset="0"/>
            </a:endParaRPr>
          </a:p>
        </p:txBody>
      </p:sp>
    </p:spTree>
    <p:extLst>
      <p:ext uri="{BB962C8B-B14F-4D97-AF65-F5344CB8AC3E}">
        <p14:creationId xmlns:p14="http://schemas.microsoft.com/office/powerpoint/2010/main" val="27337473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51</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Cài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đặt</a:t>
            </a:r>
            <a:endParaRPr lang="en-US" sz="28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D75CAA1-F005-4F61-B60F-FF43034418C6}"/>
              </a:ext>
            </a:extLst>
          </p:cNvPr>
          <p:cNvSpPr txBox="1"/>
          <p:nvPr/>
        </p:nvSpPr>
        <p:spPr>
          <a:xfrm>
            <a:off x="1108303" y="1106355"/>
            <a:ext cx="10471784" cy="461665"/>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ln>
                  <a:noFill/>
                </a:ln>
                <a:solidFill>
                  <a:srgbClr val="000000"/>
                </a:solidFill>
                <a:effectLst/>
                <a:ea typeface="Arial Unicode MS"/>
                <a:cs typeface="Arial" panose="020B0604020202020204" pitchFamily="34" charset="0"/>
              </a:rPr>
              <a:t>Ta </a:t>
            </a:r>
            <a:r>
              <a:rPr lang="en-US" sz="2400" dirty="0" err="1">
                <a:ln>
                  <a:noFill/>
                </a:ln>
                <a:solidFill>
                  <a:srgbClr val="000000"/>
                </a:solidFill>
                <a:effectLst/>
                <a:ea typeface="Arial Unicode MS"/>
                <a:cs typeface="Arial" panose="020B0604020202020204" pitchFamily="34" charset="0"/>
              </a:rPr>
              <a:t>sẽ</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làm</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việc</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với</a:t>
            </a:r>
            <a:r>
              <a:rPr lang="en-US" sz="2400" dirty="0">
                <a:ln>
                  <a:noFill/>
                </a:ln>
                <a:solidFill>
                  <a:srgbClr val="000000"/>
                </a:solidFill>
                <a:effectLst/>
                <a:ea typeface="Arial Unicode MS"/>
                <a:cs typeface="Arial" panose="020B0604020202020204" pitchFamily="34" charset="0"/>
              </a:rPr>
              <a:t> file train.csv </a:t>
            </a:r>
            <a:r>
              <a:rPr lang="en-US" sz="2400" dirty="0" err="1">
                <a:ln>
                  <a:noFill/>
                </a:ln>
                <a:solidFill>
                  <a:srgbClr val="000000"/>
                </a:solidFill>
                <a:effectLst/>
                <a:ea typeface="Arial Unicode MS"/>
                <a:cs typeface="Arial" panose="020B0604020202020204" pitchFamily="34" charset="0"/>
              </a:rPr>
              <a:t>được</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tải</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về</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từ</a:t>
            </a:r>
            <a:r>
              <a:rPr lang="en-US" sz="2400" dirty="0">
                <a:ln>
                  <a:noFill/>
                </a:ln>
                <a:solidFill>
                  <a:srgbClr val="000000"/>
                </a:solidFill>
                <a:effectLst/>
                <a:ea typeface="Arial Unicode MS"/>
                <a:cs typeface="Arial" panose="020B0604020202020204" pitchFamily="34" charset="0"/>
              </a:rPr>
              <a:t> Kaggle</a:t>
            </a:r>
          </a:p>
        </p:txBody>
      </p:sp>
      <p:pic>
        <p:nvPicPr>
          <p:cNvPr id="2" name="Picture 1">
            <a:extLst>
              <a:ext uri="{FF2B5EF4-FFF2-40B4-BE49-F238E27FC236}">
                <a16:creationId xmlns:a16="http://schemas.microsoft.com/office/drawing/2014/main" id="{367BF3A5-5F0C-4D16-B1A1-25B04757F4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05401" y="2427124"/>
            <a:ext cx="9581198" cy="1334478"/>
          </a:xfrm>
          <a:prstGeom prst="rect">
            <a:avLst/>
          </a:prstGeom>
          <a:noFill/>
          <a:ln>
            <a:noFill/>
          </a:ln>
        </p:spPr>
      </p:pic>
    </p:spTree>
    <p:extLst>
      <p:ext uri="{BB962C8B-B14F-4D97-AF65-F5344CB8AC3E}">
        <p14:creationId xmlns:p14="http://schemas.microsoft.com/office/powerpoint/2010/main" val="27080139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52</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Cài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đặt</a:t>
            </a:r>
            <a:endParaRPr lang="en-US" sz="28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D75CAA1-F005-4F61-B60F-FF43034418C6}"/>
              </a:ext>
            </a:extLst>
          </p:cNvPr>
          <p:cNvSpPr txBox="1"/>
          <p:nvPr/>
        </p:nvSpPr>
        <p:spPr>
          <a:xfrm>
            <a:off x="811055" y="667794"/>
            <a:ext cx="10769032" cy="461665"/>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err="1">
                <a:ln>
                  <a:noFill/>
                </a:ln>
                <a:solidFill>
                  <a:srgbClr val="000000"/>
                </a:solidFill>
                <a:effectLst/>
                <a:ea typeface="Arial Unicode MS"/>
                <a:cs typeface="Arial" panose="020B0604020202020204" pitchFamily="34" charset="0"/>
              </a:rPr>
              <a:t>Nội</a:t>
            </a:r>
            <a:r>
              <a:rPr lang="en-US" sz="2400" dirty="0">
                <a:ln>
                  <a:noFill/>
                </a:ln>
                <a:solidFill>
                  <a:srgbClr val="000000"/>
                </a:solidFill>
                <a:effectLst/>
                <a:ea typeface="Arial Unicode MS"/>
                <a:cs typeface="Arial" panose="020B0604020202020204" pitchFamily="34" charset="0"/>
              </a:rPr>
              <a:t> dung </a:t>
            </a:r>
            <a:r>
              <a:rPr lang="en-US" sz="2400" dirty="0" err="1">
                <a:ln>
                  <a:noFill/>
                </a:ln>
                <a:solidFill>
                  <a:srgbClr val="000000"/>
                </a:solidFill>
                <a:effectLst/>
                <a:ea typeface="Arial Unicode MS"/>
                <a:cs typeface="Arial" panose="020B0604020202020204" pitchFamily="34" charset="0"/>
              </a:rPr>
              <a:t>dữ</a:t>
            </a:r>
            <a:r>
              <a:rPr lang="en-US" sz="2400" dirty="0">
                <a:ln>
                  <a:noFill/>
                </a:ln>
                <a:solidFill>
                  <a:srgbClr val="000000"/>
                </a:solidFill>
                <a:effectLst/>
                <a:ea typeface="Arial Unicode MS"/>
                <a:cs typeface="Arial" panose="020B0604020202020204" pitchFamily="34" charset="0"/>
              </a:rPr>
              <a:t> </a:t>
            </a:r>
            <a:r>
              <a:rPr lang="en-US" sz="2400" dirty="0" err="1">
                <a:ln>
                  <a:noFill/>
                </a:ln>
                <a:solidFill>
                  <a:srgbClr val="000000"/>
                </a:solidFill>
                <a:effectLst/>
                <a:ea typeface="Arial Unicode MS"/>
                <a:cs typeface="Arial" panose="020B0604020202020204" pitchFamily="34" charset="0"/>
              </a:rPr>
              <a:t>liệu</a:t>
            </a:r>
            <a:endParaRPr lang="en-US" sz="2400" dirty="0">
              <a:ln>
                <a:noFill/>
              </a:ln>
              <a:solidFill>
                <a:srgbClr val="000000"/>
              </a:solidFill>
              <a:effectLst/>
              <a:ea typeface="Arial Unicode MS"/>
              <a:cs typeface="Arial" panose="020B0604020202020204" pitchFamily="34" charset="0"/>
            </a:endParaRPr>
          </a:p>
        </p:txBody>
      </p:sp>
      <p:pic>
        <p:nvPicPr>
          <p:cNvPr id="4" name="Picture 3">
            <a:extLst>
              <a:ext uri="{FF2B5EF4-FFF2-40B4-BE49-F238E27FC236}">
                <a16:creationId xmlns:a16="http://schemas.microsoft.com/office/drawing/2014/main" id="{A9A9E3FF-64EF-431D-8F21-6D3193A59DD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1055" y="1428793"/>
            <a:ext cx="10769032" cy="4954642"/>
          </a:xfrm>
          <a:prstGeom prst="rect">
            <a:avLst/>
          </a:prstGeom>
          <a:noFill/>
          <a:ln>
            <a:noFill/>
          </a:ln>
        </p:spPr>
      </p:pic>
    </p:spTree>
    <p:extLst>
      <p:ext uri="{BB962C8B-B14F-4D97-AF65-F5344CB8AC3E}">
        <p14:creationId xmlns:p14="http://schemas.microsoft.com/office/powerpoint/2010/main" val="9395189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409580"/>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53</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0"/>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Cài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đặt</a:t>
            </a:r>
            <a:endParaRPr lang="en-US" sz="28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D75CAA1-F005-4F61-B60F-FF43034418C6}"/>
              </a:ext>
            </a:extLst>
          </p:cNvPr>
          <p:cNvSpPr txBox="1"/>
          <p:nvPr/>
        </p:nvSpPr>
        <p:spPr>
          <a:xfrm>
            <a:off x="811055" y="693939"/>
            <a:ext cx="10769032" cy="461665"/>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err="1">
                <a:solidFill>
                  <a:srgbClr val="000000"/>
                </a:solidFill>
                <a:latin typeface="Arial" panose="020B0604020202020204" pitchFamily="34" charset="0"/>
                <a:ea typeface="Arial Unicode MS"/>
                <a:cs typeface="Arial" panose="020B0604020202020204" pitchFamily="34" charset="0"/>
              </a:rPr>
              <a:t>Tóm</a:t>
            </a:r>
            <a:r>
              <a:rPr lang="en-US" sz="2400" dirty="0">
                <a:solidFill>
                  <a:srgbClr val="000000"/>
                </a:solidFill>
                <a:latin typeface="Arial" panose="020B0604020202020204" pitchFamily="34" charset="0"/>
                <a:ea typeface="Arial Unicode MS"/>
                <a:cs typeface="Arial" panose="020B0604020202020204" pitchFamily="34" charset="0"/>
              </a:rPr>
              <a:t> </a:t>
            </a:r>
            <a:r>
              <a:rPr lang="en-US" sz="2400" dirty="0" err="1">
                <a:solidFill>
                  <a:srgbClr val="000000"/>
                </a:solidFill>
                <a:latin typeface="Arial" panose="020B0604020202020204" pitchFamily="34" charset="0"/>
                <a:ea typeface="Arial Unicode MS"/>
                <a:cs typeface="Arial" panose="020B0604020202020204" pitchFamily="34" charset="0"/>
              </a:rPr>
              <a:t>tắt</a:t>
            </a:r>
            <a:r>
              <a:rPr lang="en-US" sz="2400" dirty="0">
                <a:solidFill>
                  <a:srgbClr val="000000"/>
                </a:solidFill>
                <a:latin typeface="Arial" panose="020B0604020202020204" pitchFamily="34" charset="0"/>
                <a:ea typeface="Arial Unicode MS"/>
                <a:cs typeface="Arial" panose="020B0604020202020204" pitchFamily="34" charset="0"/>
              </a:rPr>
              <a:t> </a:t>
            </a:r>
            <a:r>
              <a:rPr lang="en-US" sz="2400" dirty="0" err="1">
                <a:solidFill>
                  <a:srgbClr val="000000"/>
                </a:solidFill>
                <a:latin typeface="Arial" panose="020B0604020202020204" pitchFamily="34" charset="0"/>
                <a:ea typeface="Arial Unicode MS"/>
                <a:cs typeface="Arial" panose="020B0604020202020204" pitchFamily="34" charset="0"/>
              </a:rPr>
              <a:t>các</a:t>
            </a:r>
            <a:r>
              <a:rPr lang="en-US" sz="2400" dirty="0">
                <a:solidFill>
                  <a:srgbClr val="000000"/>
                </a:solidFill>
                <a:latin typeface="Arial" panose="020B0604020202020204" pitchFamily="34" charset="0"/>
                <a:ea typeface="Arial Unicode MS"/>
                <a:cs typeface="Arial" panose="020B0604020202020204" pitchFamily="34" charset="0"/>
              </a:rPr>
              <a:t> </a:t>
            </a:r>
            <a:r>
              <a:rPr lang="en-US" sz="2400" dirty="0" err="1">
                <a:solidFill>
                  <a:srgbClr val="000000"/>
                </a:solidFill>
                <a:latin typeface="Arial" panose="020B0604020202020204" pitchFamily="34" charset="0"/>
                <a:ea typeface="Arial Unicode MS"/>
                <a:cs typeface="Arial" panose="020B0604020202020204" pitchFamily="34" charset="0"/>
              </a:rPr>
              <a:t>bước</a:t>
            </a:r>
            <a:r>
              <a:rPr lang="en-US" sz="2400" dirty="0">
                <a:solidFill>
                  <a:srgbClr val="000000"/>
                </a:solidFill>
                <a:latin typeface="Arial" panose="020B0604020202020204" pitchFamily="34" charset="0"/>
                <a:ea typeface="Arial Unicode MS"/>
                <a:cs typeface="Arial" panose="020B0604020202020204" pitchFamily="34" charset="0"/>
              </a:rPr>
              <a:t> </a:t>
            </a:r>
            <a:r>
              <a:rPr lang="en-US" sz="2400" dirty="0" err="1">
                <a:solidFill>
                  <a:srgbClr val="000000"/>
                </a:solidFill>
                <a:latin typeface="Arial" panose="020B0604020202020204" pitchFamily="34" charset="0"/>
                <a:ea typeface="Arial Unicode MS"/>
                <a:cs typeface="Arial" panose="020B0604020202020204" pitchFamily="34" charset="0"/>
              </a:rPr>
              <a:t>phân</a:t>
            </a:r>
            <a:r>
              <a:rPr lang="en-US" sz="2400" dirty="0">
                <a:solidFill>
                  <a:srgbClr val="000000"/>
                </a:solidFill>
                <a:latin typeface="Arial" panose="020B0604020202020204" pitchFamily="34" charset="0"/>
                <a:ea typeface="Arial Unicode MS"/>
                <a:cs typeface="Arial" panose="020B0604020202020204" pitchFamily="34" charset="0"/>
              </a:rPr>
              <a:t> </a:t>
            </a:r>
            <a:r>
              <a:rPr lang="en-US" sz="2400" dirty="0" err="1">
                <a:solidFill>
                  <a:srgbClr val="000000"/>
                </a:solidFill>
                <a:latin typeface="Arial" panose="020B0604020202020204" pitchFamily="34" charset="0"/>
                <a:ea typeface="Arial Unicode MS"/>
                <a:cs typeface="Arial" panose="020B0604020202020204" pitchFamily="34" charset="0"/>
              </a:rPr>
              <a:t>tích</a:t>
            </a:r>
            <a:endParaRPr lang="en-US" sz="2400" dirty="0">
              <a:ln>
                <a:noFill/>
              </a:ln>
              <a:solidFill>
                <a:srgbClr val="000000"/>
              </a:solidFill>
              <a:effectLst/>
              <a:latin typeface="Arial" panose="020B0604020202020204" pitchFamily="34" charset="0"/>
              <a:ea typeface="Arial Unicode MS"/>
              <a:cs typeface="Arial" panose="020B0604020202020204" pitchFamily="34" charset="0"/>
            </a:endParaRPr>
          </a:p>
        </p:txBody>
      </p:sp>
      <p:sp>
        <p:nvSpPr>
          <p:cNvPr id="5" name="TextBox 4">
            <a:extLst>
              <a:ext uri="{FF2B5EF4-FFF2-40B4-BE49-F238E27FC236}">
                <a16:creationId xmlns:a16="http://schemas.microsoft.com/office/drawing/2014/main" id="{6A6569B9-F455-4152-8040-8D3DFCE66471}"/>
              </a:ext>
            </a:extLst>
          </p:cNvPr>
          <p:cNvSpPr txBox="1"/>
          <p:nvPr/>
        </p:nvSpPr>
        <p:spPr>
          <a:xfrm>
            <a:off x="811055" y="1376608"/>
            <a:ext cx="10769032" cy="46166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latin typeface="Arial" panose="020B0604020202020204" pitchFamily="34" charset="0"/>
                <a:ea typeface="Calibri" panose="020F0502020204030204" pitchFamily="34" charset="0"/>
                <a:cs typeface="Arial" panose="020B0604020202020204" pitchFamily="34" charset="0"/>
              </a:rPr>
              <a:t>1. </a:t>
            </a:r>
            <a:r>
              <a:rPr lang="en-US" sz="2400" dirty="0" err="1">
                <a:effectLst/>
                <a:latin typeface="Arial" panose="020B0604020202020204" pitchFamily="34" charset="0"/>
                <a:ea typeface="Calibri" panose="020F0502020204030204" pitchFamily="34" charset="0"/>
                <a:cs typeface="Arial" panose="020B0604020202020204" pitchFamily="34" charset="0"/>
              </a:rPr>
              <a:t>Xử</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lý</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dữ</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liệu</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để</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phù</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hợp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cho</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việc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tích</a:t>
            </a:r>
            <a:r>
              <a:rPr lang="en-US" sz="1800" dirty="0">
                <a:effectLst/>
                <a:latin typeface="Arial" panose="020B0604020202020204" pitchFamily="34" charset="0"/>
                <a:ea typeface="Calibri" panose="020F0502020204030204" pitchFamily="34" charset="0"/>
                <a:cs typeface="Arial" panose="020B0604020202020204" pitchFamily="34" charset="0"/>
              </a:rPr>
              <a:t>.</a:t>
            </a:r>
          </a:p>
        </p:txBody>
      </p:sp>
      <p:sp>
        <p:nvSpPr>
          <p:cNvPr id="6" name="TextBox 5">
            <a:extLst>
              <a:ext uri="{FF2B5EF4-FFF2-40B4-BE49-F238E27FC236}">
                <a16:creationId xmlns:a16="http://schemas.microsoft.com/office/drawing/2014/main" id="{D35C6A2C-E9F1-4AB8-AADC-104D65F15544}"/>
              </a:ext>
            </a:extLst>
          </p:cNvPr>
          <p:cNvSpPr txBox="1"/>
          <p:nvPr/>
        </p:nvSpPr>
        <p:spPr>
          <a:xfrm>
            <a:off x="811055" y="1917516"/>
            <a:ext cx="10769032" cy="830997"/>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latin typeface="Arial" panose="020B0604020202020204" pitchFamily="34" charset="0"/>
                <a:ea typeface="Calibri" panose="020F0502020204030204" pitchFamily="34" charset="0"/>
                <a:cs typeface="Arial" panose="020B0604020202020204" pitchFamily="34" charset="0"/>
              </a:rPr>
              <a:t>2. </a:t>
            </a:r>
            <a:r>
              <a:rPr lang="en-US" sz="2400" dirty="0" err="1">
                <a:latin typeface="Arial" panose="020B0604020202020204" pitchFamily="34" charset="0"/>
                <a:ea typeface="Calibri" panose="020F0502020204030204" pitchFamily="34" charset="0"/>
                <a:cs typeface="Arial" panose="020B0604020202020204" pitchFamily="34" charset="0"/>
              </a:rPr>
              <a:t>T</a:t>
            </a:r>
            <a:r>
              <a:rPr lang="en-US" sz="2400" dirty="0" err="1">
                <a:effectLst/>
                <a:latin typeface="Arial" panose="020B0604020202020204" pitchFamily="34" charset="0"/>
                <a:ea typeface="Calibri" panose="020F0502020204030204" pitchFamily="34" charset="0"/>
                <a:cs typeface="Arial" panose="020B0604020202020204" pitchFamily="34" charset="0"/>
              </a:rPr>
              <a:t>ính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kiểm</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định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cần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thiết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để</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xem</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dữ</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liệu</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có</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phù</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hợp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để</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tích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dữ</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kiện</a:t>
            </a:r>
            <a:r>
              <a:rPr lang="en-US" sz="2400" dirty="0">
                <a:effectLst/>
                <a:latin typeface="Arial" panose="020B0604020202020204" pitchFamily="34" charset="0"/>
                <a:ea typeface="Calibri" panose="020F0502020204030204" pitchFamily="34" charset="0"/>
                <a:cs typeface="Arial" panose="020B0604020202020204" pitchFamily="34" charset="0"/>
              </a:rPr>
              <a:t> hay </a:t>
            </a:r>
            <a:r>
              <a:rPr lang="en-US" sz="2400" dirty="0" err="1">
                <a:effectLst/>
                <a:latin typeface="Arial" panose="020B0604020202020204" pitchFamily="34" charset="0"/>
                <a:ea typeface="Calibri" panose="020F0502020204030204" pitchFamily="34" charset="0"/>
                <a:cs typeface="Arial" panose="020B0604020202020204" pitchFamily="34" charset="0"/>
              </a:rPr>
              <a:t>không</a:t>
            </a:r>
            <a:r>
              <a:rPr lang="en-US" sz="2400" dirty="0">
                <a:effectLst/>
                <a:latin typeface="Arial" panose="020B0604020202020204" pitchFamily="34" charset="0"/>
                <a:ea typeface="Calibri" panose="020F0502020204030204" pitchFamily="34" charset="0"/>
                <a:cs typeface="Arial" panose="020B0604020202020204" pitchFamily="34" charset="0"/>
              </a:rPr>
              <a:t>.</a:t>
            </a:r>
          </a:p>
        </p:txBody>
      </p:sp>
      <p:sp>
        <p:nvSpPr>
          <p:cNvPr id="8" name="TextBox 7">
            <a:extLst>
              <a:ext uri="{FF2B5EF4-FFF2-40B4-BE49-F238E27FC236}">
                <a16:creationId xmlns:a16="http://schemas.microsoft.com/office/drawing/2014/main" id="{349C39CE-BB1E-482C-A741-9CBC42716675}"/>
              </a:ext>
            </a:extLst>
          </p:cNvPr>
          <p:cNvSpPr txBox="1"/>
          <p:nvPr/>
        </p:nvSpPr>
        <p:spPr>
          <a:xfrm>
            <a:off x="811055" y="4591623"/>
            <a:ext cx="10769032" cy="46166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effectLst/>
                <a:latin typeface="Arial" panose="020B0604020202020204" pitchFamily="34" charset="0"/>
                <a:ea typeface="Calibri" panose="020F0502020204030204" pitchFamily="34" charset="0"/>
                <a:cs typeface="Arial" panose="020B0604020202020204" pitchFamily="34" charset="0"/>
              </a:rPr>
              <a:t>6. </a:t>
            </a:r>
            <a:r>
              <a:rPr lang="en-US" sz="2400" dirty="0" err="1">
                <a:effectLst/>
                <a:latin typeface="Arial" panose="020B0604020202020204" pitchFamily="34" charset="0"/>
                <a:ea typeface="Calibri" panose="020F0502020204030204" pitchFamily="34" charset="0"/>
                <a:cs typeface="Arial" panose="020B0604020202020204" pitchFamily="34" charset="0"/>
              </a:rPr>
              <a:t>Suy</a:t>
            </a:r>
            <a:r>
              <a:rPr lang="en-US" sz="2400" dirty="0">
                <a:effectLst/>
                <a:latin typeface="Arial" panose="020B0604020202020204" pitchFamily="34" charset="0"/>
                <a:ea typeface="Calibri" panose="020F0502020204030204" pitchFamily="34" charset="0"/>
                <a:cs typeface="Arial" panose="020B0604020202020204" pitchFamily="34" charset="0"/>
              </a:rPr>
              <a:t> ra ý </a:t>
            </a:r>
            <a:r>
              <a:rPr lang="en-US" sz="2400" dirty="0" err="1">
                <a:effectLst/>
                <a:latin typeface="Arial" panose="020B0604020202020204" pitchFamily="34" charset="0"/>
                <a:ea typeface="Calibri" panose="020F0502020204030204" pitchFamily="34" charset="0"/>
                <a:cs typeface="Arial" panose="020B0604020202020204" pitchFamily="34" charset="0"/>
              </a:rPr>
              <a:t>nghĩa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của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tố</a:t>
            </a:r>
            <a:r>
              <a:rPr lang="en-US" sz="2400" dirty="0">
                <a:effectLst/>
                <a:latin typeface="Arial" panose="020B0604020202020204" pitchFamily="34" charset="0"/>
                <a:ea typeface="Calibri" panose="020F050202020403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41923D7B-9C55-4AE0-B392-A3DE1FECC27D}"/>
              </a:ext>
            </a:extLst>
          </p:cNvPr>
          <p:cNvSpPr txBox="1"/>
          <p:nvPr/>
        </p:nvSpPr>
        <p:spPr>
          <a:xfrm>
            <a:off x="811055" y="2848004"/>
            <a:ext cx="10769032" cy="46166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effectLst/>
                <a:latin typeface="Arial" panose="020B0604020202020204" pitchFamily="34" charset="0"/>
                <a:ea typeface="Calibri" panose="020F0502020204030204" pitchFamily="34" charset="0"/>
                <a:cs typeface="Arial" panose="020B0604020202020204" pitchFamily="34" charset="0"/>
              </a:rPr>
              <a:t>3. </a:t>
            </a:r>
            <a:r>
              <a:rPr lang="en-US" sz="2400" dirty="0" err="1">
                <a:effectLst/>
                <a:latin typeface="Arial" panose="020B0604020202020204" pitchFamily="34" charset="0"/>
                <a:ea typeface="Calibri" panose="020F0502020204030204" pitchFamily="34" charset="0"/>
                <a:cs typeface="Arial" panose="020B0604020202020204" pitchFamily="34" charset="0"/>
              </a:rPr>
              <a:t>Phân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tích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sơ</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khởi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để</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tính</a:t>
            </a:r>
            <a:r>
              <a:rPr lang="en-US" sz="2400" dirty="0">
                <a:effectLst/>
                <a:latin typeface="Arial" panose="020B0604020202020204" pitchFamily="34" charset="0"/>
                <a:ea typeface="Calibri" panose="020F0502020204030204" pitchFamily="34" charset="0"/>
                <a:cs typeface="Arial" panose="020B0604020202020204" pitchFamily="34" charset="0"/>
              </a:rPr>
              <a:t> eigenvalues.</a:t>
            </a:r>
          </a:p>
        </p:txBody>
      </p:sp>
      <p:sp>
        <p:nvSpPr>
          <p:cNvPr id="16" name="TextBox 15">
            <a:extLst>
              <a:ext uri="{FF2B5EF4-FFF2-40B4-BE49-F238E27FC236}">
                <a16:creationId xmlns:a16="http://schemas.microsoft.com/office/drawing/2014/main" id="{A1A61E72-68A1-454C-AE51-56FB18DB0CC2}"/>
              </a:ext>
            </a:extLst>
          </p:cNvPr>
          <p:cNvSpPr txBox="1"/>
          <p:nvPr/>
        </p:nvSpPr>
        <p:spPr>
          <a:xfrm>
            <a:off x="811055" y="3418956"/>
            <a:ext cx="10769032" cy="46166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latin typeface="Arial" panose="020B0604020202020204" pitchFamily="34" charset="0"/>
                <a:ea typeface="Calibri" panose="020F0502020204030204" pitchFamily="34" charset="0"/>
                <a:cs typeface="Arial" panose="020B0604020202020204" pitchFamily="34" charset="0"/>
              </a:rPr>
              <a:t>4. </a:t>
            </a:r>
            <a:r>
              <a:rPr lang="en-US" sz="2400" dirty="0" err="1">
                <a:effectLst/>
                <a:latin typeface="Arial" panose="020B0604020202020204" pitchFamily="34" charset="0"/>
                <a:ea typeface="Calibri" panose="020F0502020204030204" pitchFamily="34" charset="0"/>
                <a:cs typeface="Arial" panose="020B0604020202020204" pitchFamily="34" charset="0"/>
              </a:rPr>
              <a:t>Dựa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vào</a:t>
            </a:r>
            <a:r>
              <a:rPr lang="en-US" sz="2400" dirty="0">
                <a:effectLst/>
                <a:latin typeface="Arial" panose="020B0604020202020204" pitchFamily="34" charset="0"/>
                <a:ea typeface="Calibri" panose="020F0502020204030204" pitchFamily="34" charset="0"/>
                <a:cs typeface="Arial" panose="020B0604020202020204" pitchFamily="34" charset="0"/>
              </a:rPr>
              <a:t> eigenvalues, </a:t>
            </a:r>
            <a:r>
              <a:rPr lang="en-US" sz="2400" dirty="0" err="1">
                <a:effectLst/>
                <a:latin typeface="Arial" panose="020B0604020202020204" pitchFamily="34" charset="0"/>
                <a:ea typeface="Calibri" panose="020F0502020204030204" pitchFamily="34" charset="0"/>
                <a:cs typeface="Arial" panose="020B0604020202020204" pitchFamily="34" charset="0"/>
              </a:rPr>
              <a:t>chọn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lượng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và</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tiến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hành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tích</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7EC78CB5-5E89-47EB-94FA-461B9BA99390}"/>
              </a:ext>
            </a:extLst>
          </p:cNvPr>
          <p:cNvSpPr txBox="1"/>
          <p:nvPr/>
        </p:nvSpPr>
        <p:spPr>
          <a:xfrm>
            <a:off x="811055" y="4002039"/>
            <a:ext cx="10769032" cy="46166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effectLst/>
                <a:latin typeface="Arial" panose="020B0604020202020204" pitchFamily="34" charset="0"/>
                <a:ea typeface="Calibri" panose="020F0502020204030204" pitchFamily="34" charset="0"/>
                <a:cs typeface="Arial" panose="020B0604020202020204" pitchFamily="34" charset="0"/>
              </a:rPr>
              <a:t>5. </a:t>
            </a:r>
            <a:r>
              <a:rPr lang="en-US" sz="2400" dirty="0" err="1">
                <a:effectLst/>
                <a:latin typeface="Arial" panose="020B0604020202020204" pitchFamily="34" charset="0"/>
                <a:ea typeface="Calibri" panose="020F0502020204030204" pitchFamily="34" charset="0"/>
                <a:cs typeface="Arial" panose="020B0604020202020204" pitchFamily="34" charset="0"/>
              </a:rPr>
              <a:t>Xác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định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biến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thuộc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tố</a:t>
            </a:r>
            <a:r>
              <a:rPr lang="en-US" sz="2400" dirty="0">
                <a:effectLst/>
                <a:latin typeface="Arial" panose="020B0604020202020204" pitchFamily="34" charset="0"/>
                <a:ea typeface="Calibri" panose="020F0502020204030204" pitchFamily="34" charset="0"/>
                <a:cs typeface="Arial" panose="020B0604020202020204" pitchFamily="34" charset="0"/>
              </a:rPr>
              <a:t>.</a:t>
            </a:r>
          </a:p>
        </p:txBody>
      </p:sp>
      <p:sp>
        <p:nvSpPr>
          <p:cNvPr id="20" name="TextBox 19">
            <a:extLst>
              <a:ext uri="{FF2B5EF4-FFF2-40B4-BE49-F238E27FC236}">
                <a16:creationId xmlns:a16="http://schemas.microsoft.com/office/drawing/2014/main" id="{5F25C52F-E3F4-49B7-AAAE-715103639427}"/>
              </a:ext>
            </a:extLst>
          </p:cNvPr>
          <p:cNvSpPr txBox="1"/>
          <p:nvPr/>
        </p:nvSpPr>
        <p:spPr>
          <a:xfrm>
            <a:off x="811055" y="5230411"/>
            <a:ext cx="10769032" cy="46166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latin typeface="Arial" panose="020B0604020202020204" pitchFamily="34" charset="0"/>
                <a:ea typeface="Calibri" panose="020F0502020204030204" pitchFamily="34" charset="0"/>
                <a:cs typeface="Arial" panose="020B0604020202020204" pitchFamily="34" charset="0"/>
              </a:rPr>
              <a:t>7</a:t>
            </a:r>
            <a:r>
              <a:rPr lang="en-US" sz="2400" dirty="0">
                <a:effectLst/>
                <a:latin typeface="Arial" panose="020B0604020202020204" pitchFamily="34" charset="0"/>
                <a:ea typeface="Calibri" panose="020F0502020204030204" pitchFamily="34" charset="0"/>
                <a:cs typeface="Arial" panose="020B0604020202020204" pitchFamily="34" charset="0"/>
              </a:rPr>
              <a:t>.Tính </a:t>
            </a:r>
            <a:r>
              <a:rPr lang="en-US" sz="2400" dirty="0" err="1">
                <a:effectLst/>
                <a:latin typeface="Arial" panose="020B0604020202020204" pitchFamily="34" charset="0"/>
                <a:ea typeface="Calibri" panose="020F0502020204030204" pitchFamily="34" charset="0"/>
                <a:cs typeface="Arial" panose="020B0604020202020204" pitchFamily="34" charset="0"/>
              </a:rPr>
              <a:t>độ</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thích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hợp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của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tìm</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được</a:t>
            </a:r>
            <a:r>
              <a:rPr lang="en-US" sz="2400" dirty="0">
                <a:effectLst/>
                <a:latin typeface="Arial" panose="020B0604020202020204" pitchFamily="34" charset="0"/>
                <a:ea typeface="Calibri" panose="020F0502020204030204" pitchFamily="34" charset="0"/>
                <a:cs typeface="Arial" panose="020B0604020202020204" pitchFamily="34" charset="0"/>
              </a:rPr>
              <a:t>.</a:t>
            </a:r>
          </a:p>
        </p:txBody>
      </p:sp>
      <p:sp>
        <p:nvSpPr>
          <p:cNvPr id="22" name="TextBox 21">
            <a:extLst>
              <a:ext uri="{FF2B5EF4-FFF2-40B4-BE49-F238E27FC236}">
                <a16:creationId xmlns:a16="http://schemas.microsoft.com/office/drawing/2014/main" id="{8C677AB7-3202-4C7C-B7D5-E02D694E5598}"/>
              </a:ext>
            </a:extLst>
          </p:cNvPr>
          <p:cNvSpPr txBox="1"/>
          <p:nvPr/>
        </p:nvSpPr>
        <p:spPr>
          <a:xfrm>
            <a:off x="811055" y="5869199"/>
            <a:ext cx="10769032" cy="46166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latin typeface="Arial" panose="020B0604020202020204" pitchFamily="34" charset="0"/>
                <a:ea typeface="Calibri" panose="020F0502020204030204" pitchFamily="34" charset="0"/>
                <a:cs typeface="Arial" panose="020B0604020202020204" pitchFamily="34" charset="0"/>
              </a:rPr>
              <a:t>8. </a:t>
            </a:r>
            <a:r>
              <a:rPr lang="en-US" sz="2400" dirty="0" err="1">
                <a:latin typeface="Arial" panose="020B0604020202020204" pitchFamily="34" charset="0"/>
                <a:ea typeface="Calibri" panose="020F0502020204030204" pitchFamily="34" charset="0"/>
                <a:cs typeface="Arial" panose="020B0604020202020204" pitchFamily="34" charset="0"/>
              </a:rPr>
              <a:t>Kết</a:t>
            </a:r>
            <a:r>
              <a:rPr lang="en-US" sz="2400" dirty="0">
                <a:latin typeface="Arial" panose="020B0604020202020204" pitchFamily="34" charset="0"/>
                <a:ea typeface="Calibri" panose="020F0502020204030204" pitchFamily="34" charset="0"/>
                <a:cs typeface="Arial" panose="020B0604020202020204" pitchFamily="34" charset="0"/>
              </a:rPr>
              <a:t> </a:t>
            </a:r>
            <a:r>
              <a:rPr lang="en-US" sz="2400" dirty="0" err="1">
                <a:latin typeface="Arial" panose="020B0604020202020204" pitchFamily="34" charset="0"/>
                <a:ea typeface="Calibri" panose="020F0502020204030204" pitchFamily="34" charset="0"/>
                <a:cs typeface="Arial" panose="020B0604020202020204" pitchFamily="34" charset="0"/>
              </a:rPr>
              <a:t>luận</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8140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54</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Cài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đặt</a:t>
            </a:r>
            <a:endParaRPr lang="en-US" sz="28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B0F0E69-1F7F-4225-A55B-DC45CEECA366}"/>
              </a:ext>
            </a:extLst>
          </p:cNvPr>
          <p:cNvSpPr txBox="1"/>
          <p:nvPr/>
        </p:nvSpPr>
        <p:spPr>
          <a:xfrm>
            <a:off x="711484" y="736528"/>
            <a:ext cx="10769032" cy="46166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latin typeface="Arial" panose="020B0604020202020204" pitchFamily="34" charset="0"/>
                <a:ea typeface="Calibri" panose="020F0502020204030204" pitchFamily="34" charset="0"/>
                <a:cs typeface="Arial" panose="020B0604020202020204" pitchFamily="34" charset="0"/>
              </a:rPr>
              <a:t>1. </a:t>
            </a:r>
            <a:r>
              <a:rPr lang="en-US" sz="2400" dirty="0" err="1">
                <a:effectLst/>
                <a:latin typeface="Arial" panose="020B0604020202020204" pitchFamily="34" charset="0"/>
                <a:ea typeface="Calibri" panose="020F0502020204030204" pitchFamily="34" charset="0"/>
                <a:cs typeface="Arial" panose="020B0604020202020204" pitchFamily="34" charset="0"/>
              </a:rPr>
              <a:t>Xử</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lý</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dữ</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liệu</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để</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phù</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hợp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cho</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việc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tích</a:t>
            </a:r>
            <a:r>
              <a:rPr lang="en-US" sz="1800" dirty="0">
                <a:effectLst/>
                <a:latin typeface="Arial" panose="020B0604020202020204" pitchFamily="34" charset="0"/>
                <a:ea typeface="Calibri" panose="020F050202020403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43279430-4F55-485F-BD00-95599AB9CC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4247" y="1363191"/>
            <a:ext cx="9020761" cy="1506617"/>
          </a:xfrm>
          <a:prstGeom prst="rect">
            <a:avLst/>
          </a:prstGeom>
          <a:noFill/>
          <a:ln>
            <a:noFill/>
          </a:ln>
        </p:spPr>
      </p:pic>
      <p:pic>
        <p:nvPicPr>
          <p:cNvPr id="7" name="Picture 6">
            <a:extLst>
              <a:ext uri="{FF2B5EF4-FFF2-40B4-BE49-F238E27FC236}">
                <a16:creationId xmlns:a16="http://schemas.microsoft.com/office/drawing/2014/main" id="{521BDD14-92CA-4396-9B07-E20B8BCE814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64247" y="2853076"/>
            <a:ext cx="9020760" cy="2569752"/>
          </a:xfrm>
          <a:prstGeom prst="rect">
            <a:avLst/>
          </a:prstGeom>
          <a:noFill/>
          <a:ln>
            <a:noFill/>
          </a:ln>
        </p:spPr>
      </p:pic>
      <p:pic>
        <p:nvPicPr>
          <p:cNvPr id="13" name="Picture 12">
            <a:extLst>
              <a:ext uri="{FF2B5EF4-FFF2-40B4-BE49-F238E27FC236}">
                <a16:creationId xmlns:a16="http://schemas.microsoft.com/office/drawing/2014/main" id="{DB8982EB-CB16-471D-A88A-52BE8E0D24B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79058" y="5384227"/>
            <a:ext cx="9020760" cy="1181770"/>
          </a:xfrm>
          <a:prstGeom prst="rect">
            <a:avLst/>
          </a:prstGeom>
          <a:noFill/>
          <a:ln>
            <a:noFill/>
          </a:ln>
        </p:spPr>
      </p:pic>
    </p:spTree>
    <p:extLst>
      <p:ext uri="{BB962C8B-B14F-4D97-AF65-F5344CB8AC3E}">
        <p14:creationId xmlns:p14="http://schemas.microsoft.com/office/powerpoint/2010/main" val="39643123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55</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Cài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đặt</a:t>
            </a:r>
            <a:endParaRPr lang="en-US" sz="28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1CD5AE7-A74A-4964-8BFE-FD97BF57B25C}"/>
              </a:ext>
            </a:extLst>
          </p:cNvPr>
          <p:cNvSpPr txBox="1"/>
          <p:nvPr/>
        </p:nvSpPr>
        <p:spPr>
          <a:xfrm>
            <a:off x="967809" y="552741"/>
            <a:ext cx="10769032" cy="830997"/>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latin typeface="Arial" panose="020B0604020202020204" pitchFamily="34" charset="0"/>
                <a:ea typeface="Calibri" panose="020F0502020204030204" pitchFamily="34" charset="0"/>
                <a:cs typeface="Arial" panose="020B0604020202020204" pitchFamily="34" charset="0"/>
              </a:rPr>
              <a:t>2. </a:t>
            </a:r>
            <a:r>
              <a:rPr lang="en-US" sz="2400" dirty="0" err="1">
                <a:latin typeface="Arial" panose="020B0604020202020204" pitchFamily="34" charset="0"/>
                <a:ea typeface="Calibri" panose="020F0502020204030204" pitchFamily="34" charset="0"/>
                <a:cs typeface="Arial" panose="020B0604020202020204" pitchFamily="34" charset="0"/>
              </a:rPr>
              <a:t>T</a:t>
            </a:r>
            <a:r>
              <a:rPr lang="en-US" sz="2400" dirty="0" err="1">
                <a:effectLst/>
                <a:latin typeface="Arial" panose="020B0604020202020204" pitchFamily="34" charset="0"/>
                <a:ea typeface="Calibri" panose="020F0502020204030204" pitchFamily="34" charset="0"/>
                <a:cs typeface="Arial" panose="020B0604020202020204" pitchFamily="34" charset="0"/>
              </a:rPr>
              <a:t>ính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kiểm</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định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cần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thiết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để</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xem</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dữ</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liệu</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có</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phù</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hợp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để</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tích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dữ</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kiện</a:t>
            </a:r>
            <a:r>
              <a:rPr lang="en-US" sz="2400" dirty="0">
                <a:effectLst/>
                <a:latin typeface="Arial" panose="020B0604020202020204" pitchFamily="34" charset="0"/>
                <a:ea typeface="Calibri" panose="020F0502020204030204" pitchFamily="34" charset="0"/>
                <a:cs typeface="Arial" panose="020B0604020202020204" pitchFamily="34" charset="0"/>
              </a:rPr>
              <a:t> hay </a:t>
            </a:r>
            <a:r>
              <a:rPr lang="en-US" sz="2400" dirty="0" err="1">
                <a:effectLst/>
                <a:latin typeface="Arial" panose="020B0604020202020204" pitchFamily="34" charset="0"/>
                <a:ea typeface="Calibri" panose="020F0502020204030204" pitchFamily="34" charset="0"/>
                <a:cs typeface="Arial" panose="020B0604020202020204" pitchFamily="34" charset="0"/>
              </a:rPr>
              <a:t>không</a:t>
            </a:r>
            <a:r>
              <a:rPr lang="en-US" sz="2400" dirty="0">
                <a:effectLst/>
                <a:latin typeface="Arial" panose="020B0604020202020204" pitchFamily="34" charset="0"/>
                <a:ea typeface="Calibri" panose="020F050202020403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84C91D0B-9777-4BCA-AFB0-9A852A53A1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03372" y="1442522"/>
            <a:ext cx="9385255" cy="2623728"/>
          </a:xfrm>
          <a:prstGeom prst="rect">
            <a:avLst/>
          </a:prstGeom>
          <a:noFill/>
          <a:ln>
            <a:noFill/>
          </a:ln>
        </p:spPr>
      </p:pic>
      <p:pic>
        <p:nvPicPr>
          <p:cNvPr id="6" name="Picture 5">
            <a:extLst>
              <a:ext uri="{FF2B5EF4-FFF2-40B4-BE49-F238E27FC236}">
                <a16:creationId xmlns:a16="http://schemas.microsoft.com/office/drawing/2014/main" id="{04286D12-BC10-4658-A3DB-CDD5A855DE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03372" y="3942270"/>
            <a:ext cx="9385254" cy="2623727"/>
          </a:xfrm>
          <a:prstGeom prst="rect">
            <a:avLst/>
          </a:prstGeom>
          <a:noFill/>
          <a:ln>
            <a:noFill/>
          </a:ln>
        </p:spPr>
      </p:pic>
    </p:spTree>
    <p:extLst>
      <p:ext uri="{BB962C8B-B14F-4D97-AF65-F5344CB8AC3E}">
        <p14:creationId xmlns:p14="http://schemas.microsoft.com/office/powerpoint/2010/main" val="26107455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56</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Cài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đặt</a:t>
            </a:r>
            <a:endParaRPr lang="en-US" sz="28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D79BC01-E1BB-4D91-AC27-FCA92AE33144}"/>
              </a:ext>
            </a:extLst>
          </p:cNvPr>
          <p:cNvSpPr txBox="1"/>
          <p:nvPr/>
        </p:nvSpPr>
        <p:spPr>
          <a:xfrm>
            <a:off x="1072312" y="542900"/>
            <a:ext cx="10769032" cy="46166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effectLst/>
                <a:latin typeface="Arial" panose="020B0604020202020204" pitchFamily="34" charset="0"/>
                <a:ea typeface="Calibri" panose="020F0502020204030204" pitchFamily="34" charset="0"/>
                <a:cs typeface="Arial" panose="020B0604020202020204" pitchFamily="34" charset="0"/>
              </a:rPr>
              <a:t>3. </a:t>
            </a:r>
            <a:r>
              <a:rPr lang="en-US" sz="2400" dirty="0" err="1">
                <a:effectLst/>
                <a:latin typeface="Arial" panose="020B0604020202020204" pitchFamily="34" charset="0"/>
                <a:ea typeface="Calibri" panose="020F0502020204030204" pitchFamily="34" charset="0"/>
                <a:cs typeface="Arial" panose="020B0604020202020204" pitchFamily="34" charset="0"/>
              </a:rPr>
              <a:t>Phân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tích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sơ</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khởi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để</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tính</a:t>
            </a:r>
            <a:r>
              <a:rPr lang="en-US" sz="2400" dirty="0">
                <a:effectLst/>
                <a:latin typeface="Arial" panose="020B0604020202020204" pitchFamily="34" charset="0"/>
                <a:ea typeface="Calibri" panose="020F0502020204030204" pitchFamily="34" charset="0"/>
                <a:cs typeface="Arial" panose="020B0604020202020204" pitchFamily="34" charset="0"/>
              </a:rPr>
              <a:t> eigenvalues.</a:t>
            </a:r>
          </a:p>
        </p:txBody>
      </p:sp>
      <p:pic>
        <p:nvPicPr>
          <p:cNvPr id="5" name="Picture 4">
            <a:extLst>
              <a:ext uri="{FF2B5EF4-FFF2-40B4-BE49-F238E27FC236}">
                <a16:creationId xmlns:a16="http://schemas.microsoft.com/office/drawing/2014/main" id="{E93C7DA8-A5BC-4F2A-9258-298BFC0A7D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72311" y="1150763"/>
            <a:ext cx="9887425" cy="1004607"/>
          </a:xfrm>
          <a:prstGeom prst="rect">
            <a:avLst/>
          </a:prstGeom>
          <a:noFill/>
          <a:ln>
            <a:noFill/>
          </a:ln>
        </p:spPr>
      </p:pic>
      <p:pic>
        <p:nvPicPr>
          <p:cNvPr id="8" name="Picture 7">
            <a:extLst>
              <a:ext uri="{FF2B5EF4-FFF2-40B4-BE49-F238E27FC236}">
                <a16:creationId xmlns:a16="http://schemas.microsoft.com/office/drawing/2014/main" id="{1AC62124-6E35-4A83-B44D-28300CC0186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72311" y="2301568"/>
            <a:ext cx="9625148" cy="2832135"/>
          </a:xfrm>
          <a:prstGeom prst="rect">
            <a:avLst/>
          </a:prstGeom>
          <a:noFill/>
          <a:ln>
            <a:noFill/>
          </a:ln>
        </p:spPr>
      </p:pic>
    </p:spTree>
    <p:extLst>
      <p:ext uri="{BB962C8B-B14F-4D97-AF65-F5344CB8AC3E}">
        <p14:creationId xmlns:p14="http://schemas.microsoft.com/office/powerpoint/2010/main" val="28298165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57</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Cài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đặt</a:t>
            </a:r>
            <a:endParaRPr lang="en-US" sz="28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D79BC01-E1BB-4D91-AC27-FCA92AE33144}"/>
              </a:ext>
            </a:extLst>
          </p:cNvPr>
          <p:cNvSpPr txBox="1"/>
          <p:nvPr/>
        </p:nvSpPr>
        <p:spPr>
          <a:xfrm>
            <a:off x="1072312" y="542900"/>
            <a:ext cx="10769032" cy="46166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effectLst/>
                <a:latin typeface="Arial" panose="020B0604020202020204" pitchFamily="34" charset="0"/>
                <a:ea typeface="Calibri" panose="020F0502020204030204" pitchFamily="34" charset="0"/>
                <a:cs typeface="Arial" panose="020B0604020202020204" pitchFamily="34" charset="0"/>
              </a:rPr>
              <a:t>3. </a:t>
            </a:r>
            <a:r>
              <a:rPr lang="en-US" sz="2400" dirty="0" err="1">
                <a:effectLst/>
                <a:latin typeface="Arial" panose="020B0604020202020204" pitchFamily="34" charset="0"/>
                <a:ea typeface="Calibri" panose="020F0502020204030204" pitchFamily="34" charset="0"/>
                <a:cs typeface="Arial" panose="020B0604020202020204" pitchFamily="34" charset="0"/>
              </a:rPr>
              <a:t>Phân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tích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sơ</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khởi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để</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tính</a:t>
            </a:r>
            <a:r>
              <a:rPr lang="en-US" sz="2400" dirty="0">
                <a:effectLst/>
                <a:latin typeface="Arial" panose="020B0604020202020204" pitchFamily="34" charset="0"/>
                <a:ea typeface="Calibri" panose="020F0502020204030204" pitchFamily="34" charset="0"/>
                <a:cs typeface="Arial" panose="020B0604020202020204" pitchFamily="34" charset="0"/>
              </a:rPr>
              <a:t> eigenvalues.</a:t>
            </a:r>
          </a:p>
        </p:txBody>
      </p:sp>
      <p:pic>
        <p:nvPicPr>
          <p:cNvPr id="3" name="Picture 2">
            <a:extLst>
              <a:ext uri="{FF2B5EF4-FFF2-40B4-BE49-F238E27FC236}">
                <a16:creationId xmlns:a16="http://schemas.microsoft.com/office/drawing/2014/main" id="{EF0E306A-3280-4AAC-8940-754C2B4F99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67114" y="1245692"/>
            <a:ext cx="8574166" cy="5069408"/>
          </a:xfrm>
          <a:prstGeom prst="rect">
            <a:avLst/>
          </a:prstGeom>
          <a:noFill/>
          <a:ln>
            <a:noFill/>
          </a:ln>
        </p:spPr>
      </p:pic>
    </p:spTree>
    <p:extLst>
      <p:ext uri="{BB962C8B-B14F-4D97-AF65-F5344CB8AC3E}">
        <p14:creationId xmlns:p14="http://schemas.microsoft.com/office/powerpoint/2010/main" val="1482535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58</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Cài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đặt</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B47C868-64C9-4ABD-A6EE-4636CD2FA234}"/>
              </a:ext>
            </a:extLst>
          </p:cNvPr>
          <p:cNvSpPr txBox="1"/>
          <p:nvPr/>
        </p:nvSpPr>
        <p:spPr>
          <a:xfrm>
            <a:off x="711484" y="520593"/>
            <a:ext cx="10769032" cy="46166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latin typeface="Arial" panose="020B0604020202020204" pitchFamily="34" charset="0"/>
                <a:ea typeface="Calibri" panose="020F0502020204030204" pitchFamily="34" charset="0"/>
                <a:cs typeface="Arial" panose="020B0604020202020204" pitchFamily="34" charset="0"/>
              </a:rPr>
              <a:t>4. </a:t>
            </a:r>
            <a:r>
              <a:rPr lang="en-US" sz="2400" dirty="0" err="1">
                <a:effectLst/>
                <a:latin typeface="Arial" panose="020B0604020202020204" pitchFamily="34" charset="0"/>
                <a:ea typeface="Calibri" panose="020F0502020204030204" pitchFamily="34" charset="0"/>
                <a:cs typeface="Arial" panose="020B0604020202020204" pitchFamily="34" charset="0"/>
              </a:rPr>
              <a:t>Dựa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vào</a:t>
            </a:r>
            <a:r>
              <a:rPr lang="en-US" sz="2400" dirty="0">
                <a:effectLst/>
                <a:latin typeface="Arial" panose="020B0604020202020204" pitchFamily="34" charset="0"/>
                <a:ea typeface="Calibri" panose="020F0502020204030204" pitchFamily="34" charset="0"/>
                <a:cs typeface="Arial" panose="020B0604020202020204" pitchFamily="34" charset="0"/>
              </a:rPr>
              <a:t> eigenvalues, </a:t>
            </a:r>
            <a:r>
              <a:rPr lang="en-US" sz="2400" dirty="0" err="1">
                <a:effectLst/>
                <a:latin typeface="Arial" panose="020B0604020202020204" pitchFamily="34" charset="0"/>
                <a:ea typeface="Calibri" panose="020F0502020204030204" pitchFamily="34" charset="0"/>
                <a:cs typeface="Arial" panose="020B0604020202020204" pitchFamily="34" charset="0"/>
              </a:rPr>
              <a:t>chọn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lượng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và</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tiến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hành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tích</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4BF0A96-7ECA-4D80-A90B-54E65C1BDA8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66923" y="1037462"/>
            <a:ext cx="10513593" cy="1928442"/>
          </a:xfrm>
          <a:prstGeom prst="rect">
            <a:avLst/>
          </a:prstGeom>
          <a:noFill/>
          <a:ln>
            <a:noFill/>
          </a:ln>
        </p:spPr>
      </p:pic>
      <p:pic>
        <p:nvPicPr>
          <p:cNvPr id="7" name="Picture 6">
            <a:extLst>
              <a:ext uri="{FF2B5EF4-FFF2-40B4-BE49-F238E27FC236}">
                <a16:creationId xmlns:a16="http://schemas.microsoft.com/office/drawing/2014/main" id="{19706B35-440F-4A23-B2AF-98642DF0F7A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37813" y="3021108"/>
            <a:ext cx="4429125" cy="3152775"/>
          </a:xfrm>
          <a:prstGeom prst="rect">
            <a:avLst/>
          </a:prstGeom>
          <a:noFill/>
          <a:ln>
            <a:noFill/>
          </a:ln>
        </p:spPr>
      </p:pic>
      <p:pic>
        <p:nvPicPr>
          <p:cNvPr id="13" name="Picture 12">
            <a:extLst>
              <a:ext uri="{FF2B5EF4-FFF2-40B4-BE49-F238E27FC236}">
                <a16:creationId xmlns:a16="http://schemas.microsoft.com/office/drawing/2014/main" id="{DF6265B8-3559-4813-90A2-4DEEF45582D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25062" y="3021108"/>
            <a:ext cx="4870938" cy="3152774"/>
          </a:xfrm>
          <a:prstGeom prst="rect">
            <a:avLst/>
          </a:prstGeom>
          <a:noFill/>
          <a:ln>
            <a:noFill/>
          </a:ln>
        </p:spPr>
      </p:pic>
    </p:spTree>
    <p:extLst>
      <p:ext uri="{BB962C8B-B14F-4D97-AF65-F5344CB8AC3E}">
        <p14:creationId xmlns:p14="http://schemas.microsoft.com/office/powerpoint/2010/main" val="40729825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59</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Cài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đặt</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481CF74-8711-4660-96B1-692AE8D4E1A5}"/>
              </a:ext>
            </a:extLst>
          </p:cNvPr>
          <p:cNvSpPr txBox="1"/>
          <p:nvPr/>
        </p:nvSpPr>
        <p:spPr>
          <a:xfrm>
            <a:off x="941684" y="531899"/>
            <a:ext cx="10769032" cy="46166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effectLst/>
                <a:latin typeface="Arial" panose="020B0604020202020204" pitchFamily="34" charset="0"/>
                <a:ea typeface="Calibri" panose="020F0502020204030204" pitchFamily="34" charset="0"/>
                <a:cs typeface="Arial" panose="020B0604020202020204" pitchFamily="34" charset="0"/>
              </a:rPr>
              <a:t>5. </a:t>
            </a:r>
            <a:r>
              <a:rPr lang="en-US" sz="2400" dirty="0" err="1">
                <a:effectLst/>
                <a:latin typeface="Arial" panose="020B0604020202020204" pitchFamily="34" charset="0"/>
                <a:ea typeface="Calibri" panose="020F0502020204030204" pitchFamily="34" charset="0"/>
                <a:cs typeface="Arial" panose="020B0604020202020204" pitchFamily="34" charset="0"/>
              </a:rPr>
              <a:t>Xác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định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biến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thuộc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tố</a:t>
            </a:r>
            <a:r>
              <a:rPr lang="en-US" sz="2400" dirty="0">
                <a:effectLst/>
                <a:latin typeface="Arial" panose="020B0604020202020204" pitchFamily="34" charset="0"/>
                <a:ea typeface="Calibri" panose="020F0502020204030204" pitchFamily="34" charset="0"/>
                <a:cs typeface="Arial" panose="020B0604020202020204" pitchFamily="34" charset="0"/>
              </a:rPr>
              <a:t>.</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7FCFBB1-2028-4E6B-8ADB-EEC2305EEF46}"/>
                  </a:ext>
                </a:extLst>
              </p:cNvPr>
              <p:cNvSpPr txBox="1"/>
              <p:nvPr/>
            </p:nvSpPr>
            <p:spPr>
              <a:xfrm>
                <a:off x="771867" y="1686397"/>
                <a:ext cx="4805973" cy="3785652"/>
              </a:xfrm>
              <a:prstGeom prst="rect">
                <a:avLst/>
              </a:prstGeom>
              <a:solidFill>
                <a:schemeClr val="accent6">
                  <a:lumMod val="40000"/>
                  <a:lumOff val="60000"/>
                </a:schemeClr>
              </a:solidFill>
              <a:effectLst>
                <a:outerShdw blurRad="50800" dist="38100" dir="5400000" algn="t" rotWithShape="0">
                  <a:prstClr val="black">
                    <a:alpha val="40000"/>
                  </a:prstClr>
                </a:outerShdw>
              </a:effectLst>
            </p:spPr>
            <p:txBody>
              <a:bodyPr wrap="square" rtlCol="0">
                <a:spAutoFit/>
              </a:bodyPr>
              <a:lstStyle/>
              <a:p>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Hệ</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tải</a:t>
                </a:r>
                <a:r>
                  <a:rPr lang="en-US" sz="2400" dirty="0">
                    <a:effectLst/>
                    <a:latin typeface="Arial" panose="020B0604020202020204" pitchFamily="34" charset="0"/>
                    <a:ea typeface="Calibri" panose="020F0502020204030204" pitchFamily="34" charset="0"/>
                    <a:cs typeface="Arial" panose="020B0604020202020204" pitchFamily="34" charset="0"/>
                  </a:rPr>
                  <a:t> ở </a:t>
                </a:r>
                <a:r>
                  <a:rPr lang="en-US" sz="2400" dirty="0" err="1">
                    <a:effectLst/>
                    <a:latin typeface="Arial" panose="020B0604020202020204" pitchFamily="34" charset="0"/>
                    <a:ea typeface="Calibri" panose="020F0502020204030204" pitchFamily="34" charset="0"/>
                    <a:cs typeface="Arial" panose="020B0604020202020204" pitchFamily="34" charset="0"/>
                  </a:rPr>
                  <a:t>mức</a:t>
                </a:r>
                <a:r>
                  <a:rPr lang="en-US" sz="24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r>
                      <a:rPr lang="en-US" sz="2400" i="1">
                        <a:effectLst/>
                        <a:latin typeface="Cambria Math" panose="02040503050406030204" pitchFamily="18" charset="0"/>
                        <a:ea typeface="Calibri" panose="020F0502020204030204" pitchFamily="34" charset="0"/>
                        <a:cs typeface="Times New Roman" panose="02020603050405020304" pitchFamily="18" charset="0"/>
                      </a:rPr>
                      <m:t>±0.3</m:t>
                    </m:r>
                  </m:oMath>
                </a14:m>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Điều</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kiện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tối</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thiểu</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để</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biến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quan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sát</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được</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giữ</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lại</a:t>
                </a:r>
                <a:r>
                  <a:rPr lang="en-US" sz="2400" dirty="0">
                    <a:effectLst/>
                    <a:latin typeface="Arial" panose="020B0604020202020204" pitchFamily="34" charset="0"/>
                    <a:ea typeface="Yu Mincho" panose="02020400000000000000" pitchFamily="18" charset="-128"/>
                    <a:cs typeface="Arial" panose="020B0604020202020204" pitchFamily="34" charset="0"/>
                  </a:rPr>
                  <a:t>.</a:t>
                </a:r>
                <a:br>
                  <a:rPr lang="en-US" sz="2400" dirty="0">
                    <a:effectLst/>
                    <a:latin typeface="Arial" panose="020B0604020202020204" pitchFamily="34" charset="0"/>
                    <a:ea typeface="Yu Mincho" panose="02020400000000000000" pitchFamily="18" charset="-128"/>
                    <a:cs typeface="Arial" panose="020B0604020202020204" pitchFamily="34" charset="0"/>
                  </a:rPr>
                </a:br>
                <a:r>
                  <a:rPr lang="en-US" sz="2400" dirty="0">
                    <a:effectLst/>
                    <a:latin typeface="Arial" panose="020B0604020202020204" pitchFamily="34" charset="0"/>
                    <a:ea typeface="Yu Mincho" panose="02020400000000000000" pitchFamily="18" charset="-128"/>
                    <a:cs typeface="Arial" panose="020B0604020202020204" pitchFamily="34" charset="0"/>
                  </a:rPr>
                  <a:t>  + </a:t>
                </a:r>
                <a:r>
                  <a:rPr lang="en-US" sz="2400" dirty="0" err="1">
                    <a:effectLst/>
                    <a:latin typeface="Arial" panose="020B0604020202020204" pitchFamily="34" charset="0"/>
                    <a:ea typeface="Yu Mincho" panose="02020400000000000000" pitchFamily="18" charset="-128"/>
                    <a:cs typeface="Arial" panose="020B0604020202020204" pitchFamily="34" charset="0"/>
                  </a:rPr>
                  <a:t>Hệ</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số</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tải</a:t>
                </a:r>
                <a:r>
                  <a:rPr lang="en-US" sz="2400" dirty="0">
                    <a:effectLst/>
                    <a:latin typeface="Arial" panose="020B0604020202020204" pitchFamily="34" charset="0"/>
                    <a:ea typeface="Yu Mincho" panose="02020400000000000000" pitchFamily="18" charset="-128"/>
                    <a:cs typeface="Arial" panose="020B0604020202020204" pitchFamily="34" charset="0"/>
                  </a:rPr>
                  <a:t> ở </a:t>
                </a:r>
                <a:r>
                  <a:rPr lang="en-US" sz="2400" dirty="0" err="1">
                    <a:effectLst/>
                    <a:latin typeface="Arial" panose="020B0604020202020204" pitchFamily="34" charset="0"/>
                    <a:ea typeface="Yu Mincho" panose="02020400000000000000" pitchFamily="18" charset="-128"/>
                    <a:cs typeface="Arial" panose="020B0604020202020204" pitchFamily="34" charset="0"/>
                  </a:rPr>
                  <a:t>mức</a:t>
                </a:r>
                <a:r>
                  <a:rPr lang="en-US" sz="2400" dirty="0">
                    <a:effectLst/>
                    <a:latin typeface="Arial" panose="020B0604020202020204" pitchFamily="34" charset="0"/>
                    <a:ea typeface="Yu Mincho" panose="02020400000000000000" pitchFamily="18" charset="-128"/>
                    <a:cs typeface="Arial" panose="020B0604020202020204" pitchFamily="34" charset="0"/>
                  </a:rPr>
                  <a:t> </a:t>
                </a:r>
                <a14:m>
                  <m:oMath xmlns:m="http://schemas.openxmlformats.org/officeDocument/2006/math">
                    <m:r>
                      <a:rPr lang="en-US" sz="2400" i="1">
                        <a:effectLst/>
                        <a:latin typeface="Cambria Math" panose="02040503050406030204" pitchFamily="18" charset="0"/>
                        <a:ea typeface="Calibri" panose="020F0502020204030204" pitchFamily="34" charset="0"/>
                        <a:cs typeface="Times New Roman" panose="02020603050405020304" pitchFamily="18" charset="0"/>
                      </a:rPr>
                      <m:t>±0.5</m:t>
                    </m:r>
                  </m:oMath>
                </a14:m>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Biến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quan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sát</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có</a:t>
                </a:r>
                <a:r>
                  <a:rPr lang="en-US" sz="2400" dirty="0">
                    <a:effectLst/>
                    <a:latin typeface="Arial" panose="020B0604020202020204" pitchFamily="34" charset="0"/>
                    <a:ea typeface="Yu Mincho" panose="02020400000000000000" pitchFamily="18" charset="-128"/>
                    <a:cs typeface="Arial" panose="020B0604020202020204" pitchFamily="34" charset="0"/>
                  </a:rPr>
                  <a:t> ý </a:t>
                </a:r>
                <a:r>
                  <a:rPr lang="en-US" sz="2400" dirty="0" err="1">
                    <a:effectLst/>
                    <a:latin typeface="Arial" panose="020B0604020202020204" pitchFamily="34" charset="0"/>
                    <a:ea typeface="Yu Mincho" panose="02020400000000000000" pitchFamily="18" charset="-128"/>
                    <a:cs typeface="Arial" panose="020B0604020202020204" pitchFamily="34" charset="0"/>
                  </a:rPr>
                  <a:t>nghĩa</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thống</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kê</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tốt</a:t>
                </a:r>
                <a:r>
                  <a:rPr lang="en-US" sz="2400" dirty="0">
                    <a:effectLst/>
                    <a:latin typeface="Arial" panose="020B0604020202020204" pitchFamily="34" charset="0"/>
                    <a:ea typeface="Yu Mincho" panose="02020400000000000000" pitchFamily="18" charset="-128"/>
                    <a:cs typeface="Arial" panose="020B0604020202020204" pitchFamily="34" charset="0"/>
                  </a:rPr>
                  <a:t>.</a:t>
                </a:r>
                <a:br>
                  <a:rPr lang="en-US" sz="2400" dirty="0">
                    <a:effectLst/>
                    <a:latin typeface="Arial" panose="020B0604020202020204" pitchFamily="34" charset="0"/>
                    <a:ea typeface="Yu Mincho" panose="02020400000000000000" pitchFamily="18" charset="-128"/>
                    <a:cs typeface="Arial" panose="020B0604020202020204" pitchFamily="34" charset="0"/>
                  </a:rPr>
                </a:br>
                <a:r>
                  <a:rPr lang="en-US" sz="2400" dirty="0">
                    <a:effectLst/>
                    <a:latin typeface="Arial" panose="020B0604020202020204" pitchFamily="34" charset="0"/>
                    <a:ea typeface="Yu Mincho" panose="02020400000000000000" pitchFamily="18" charset="-128"/>
                    <a:cs typeface="Arial" panose="020B0604020202020204" pitchFamily="34" charset="0"/>
                  </a:rPr>
                  <a:t>  + </a:t>
                </a:r>
                <a:r>
                  <a:rPr lang="en-US" sz="2400" dirty="0" err="1">
                    <a:effectLst/>
                    <a:latin typeface="Arial" panose="020B0604020202020204" pitchFamily="34" charset="0"/>
                    <a:ea typeface="Yu Mincho" panose="02020400000000000000" pitchFamily="18" charset="-128"/>
                    <a:cs typeface="Arial" panose="020B0604020202020204" pitchFamily="34" charset="0"/>
                  </a:rPr>
                  <a:t>Hệ</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số</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tải</a:t>
                </a:r>
                <a:r>
                  <a:rPr lang="en-US" sz="2400" dirty="0">
                    <a:effectLst/>
                    <a:latin typeface="Arial" panose="020B0604020202020204" pitchFamily="34" charset="0"/>
                    <a:ea typeface="Yu Mincho" panose="02020400000000000000" pitchFamily="18" charset="-128"/>
                    <a:cs typeface="Arial" panose="020B0604020202020204" pitchFamily="34" charset="0"/>
                  </a:rPr>
                  <a:t> ở </a:t>
                </a:r>
                <a:r>
                  <a:rPr lang="en-US" sz="2400" dirty="0" err="1">
                    <a:effectLst/>
                    <a:latin typeface="Arial" panose="020B0604020202020204" pitchFamily="34" charset="0"/>
                    <a:ea typeface="Yu Mincho" panose="02020400000000000000" pitchFamily="18" charset="-128"/>
                    <a:cs typeface="Arial" panose="020B0604020202020204" pitchFamily="34" charset="0"/>
                  </a:rPr>
                  <a:t>mức</a:t>
                </a:r>
                <a:r>
                  <a:rPr lang="en-US" sz="2400" dirty="0">
                    <a:effectLst/>
                    <a:latin typeface="Arial" panose="020B0604020202020204" pitchFamily="34" charset="0"/>
                    <a:ea typeface="Yu Mincho" panose="02020400000000000000" pitchFamily="18" charset="-128"/>
                    <a:cs typeface="Arial" panose="020B0604020202020204" pitchFamily="34" charset="0"/>
                  </a:rPr>
                  <a:t> </a:t>
                </a:r>
                <a14:m>
                  <m:oMath xmlns:m="http://schemas.openxmlformats.org/officeDocument/2006/math">
                    <m:r>
                      <a:rPr lang="en-US" sz="2400" i="1">
                        <a:effectLst/>
                        <a:latin typeface="Cambria Math" panose="02040503050406030204" pitchFamily="18" charset="0"/>
                        <a:ea typeface="Calibri" panose="020F0502020204030204" pitchFamily="34" charset="0"/>
                        <a:cs typeface="Times New Roman" panose="02020603050405020304" pitchFamily="18" charset="0"/>
                      </a:rPr>
                      <m:t>±0.7</m:t>
                    </m:r>
                  </m:oMath>
                </a14:m>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Biến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quan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sát</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có</a:t>
                </a:r>
                <a:r>
                  <a:rPr lang="en-US" sz="2400" dirty="0">
                    <a:effectLst/>
                    <a:latin typeface="Arial" panose="020B0604020202020204" pitchFamily="34" charset="0"/>
                    <a:ea typeface="Yu Mincho" panose="02020400000000000000" pitchFamily="18" charset="-128"/>
                    <a:cs typeface="Arial" panose="020B0604020202020204" pitchFamily="34" charset="0"/>
                  </a:rPr>
                  <a:t> ý </a:t>
                </a:r>
                <a:r>
                  <a:rPr lang="en-US" sz="2400" dirty="0" err="1">
                    <a:effectLst/>
                    <a:latin typeface="Arial" panose="020B0604020202020204" pitchFamily="34" charset="0"/>
                    <a:ea typeface="Yu Mincho" panose="02020400000000000000" pitchFamily="18" charset="-128"/>
                    <a:cs typeface="Arial" panose="020B0604020202020204" pitchFamily="34" charset="0"/>
                  </a:rPr>
                  <a:t>nghĩa</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thống</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kê</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rất</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tốt</a:t>
                </a:r>
                <a:r>
                  <a:rPr lang="en-US" sz="2400" dirty="0">
                    <a:effectLst/>
                    <a:latin typeface="Arial" panose="020B0604020202020204" pitchFamily="34" charset="0"/>
                    <a:ea typeface="Yu Mincho" panose="02020400000000000000" pitchFamily="18" charset="-128"/>
                    <a:cs typeface="Arial" panose="020B0604020202020204" pitchFamily="34" charset="0"/>
                  </a:rPr>
                  <a:t>.</a:t>
                </a:r>
                <a:br>
                  <a:rPr lang="en-US" sz="2400" dirty="0">
                    <a:effectLst/>
                    <a:latin typeface="Arial" panose="020B0604020202020204" pitchFamily="34" charset="0"/>
                    <a:ea typeface="Yu Mincho" panose="02020400000000000000" pitchFamily="18" charset="-128"/>
                    <a:cs typeface="Arial" panose="020B0604020202020204" pitchFamily="34" charset="0"/>
                  </a:rPr>
                </a:br>
                <a:r>
                  <a:rPr lang="en-US" sz="2400" dirty="0" err="1">
                    <a:effectLst/>
                    <a:latin typeface="Arial" panose="020B0604020202020204" pitchFamily="34" charset="0"/>
                    <a:ea typeface="Yu Mincho" panose="02020400000000000000" pitchFamily="18" charset="-128"/>
                    <a:cs typeface="Arial" panose="020B0604020202020204" pitchFamily="34" charset="0"/>
                  </a:rPr>
                  <a:t>Chúng</a:t>
                </a:r>
                <a:r>
                  <a:rPr lang="en-US" sz="2400" dirty="0">
                    <a:effectLst/>
                    <a:latin typeface="Arial" panose="020B0604020202020204" pitchFamily="34" charset="0"/>
                    <a:ea typeface="Yu Mincho" panose="02020400000000000000" pitchFamily="18" charset="-128"/>
                    <a:cs typeface="Arial" panose="020B0604020202020204" pitchFamily="34" charset="0"/>
                  </a:rPr>
                  <a:t> ta </a:t>
                </a:r>
                <a:r>
                  <a:rPr lang="en-US" sz="2400" dirty="0" err="1">
                    <a:effectLst/>
                    <a:latin typeface="Arial" panose="020B0604020202020204" pitchFamily="34" charset="0"/>
                    <a:ea typeface="Yu Mincho" panose="02020400000000000000" pitchFamily="18" charset="-128"/>
                    <a:cs typeface="Arial" panose="020B0604020202020204" pitchFamily="34" charset="0"/>
                  </a:rPr>
                  <a:t>sẽ</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giữ</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lại</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các</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biến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có</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hệ</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số</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tải</a:t>
                </a:r>
                <a:r>
                  <a:rPr lang="en-US" sz="2400" dirty="0">
                    <a:effectLst/>
                    <a:latin typeface="Arial" panose="020B0604020202020204" pitchFamily="34" charset="0"/>
                    <a:ea typeface="Yu Mincho" panose="02020400000000000000" pitchFamily="18" charset="-128"/>
                    <a:cs typeface="Arial" panose="020B0604020202020204" pitchFamily="34" charset="0"/>
                  </a:rPr>
                  <a:t> </a:t>
                </a:r>
                <a14:m>
                  <m:oMath xmlns:m="http://schemas.openxmlformats.org/officeDocument/2006/math">
                    <m:r>
                      <a:rPr lang="en-US" sz="2400" i="1">
                        <a:effectLst/>
                        <a:latin typeface="Cambria Math" panose="02040503050406030204" pitchFamily="18" charset="0"/>
                        <a:ea typeface="Yu Mincho" panose="02020400000000000000" pitchFamily="18" charset="-128"/>
                        <a:cs typeface="Times New Roman" panose="02020603050405020304" pitchFamily="18" charset="0"/>
                      </a:rPr>
                      <m:t>≥0.5</m:t>
                    </m:r>
                  </m:oMath>
                </a14:m>
                <a:endParaRPr lang="en-US" sz="2400" dirty="0">
                  <a:latin typeface="Arial" panose="020B0604020202020204" pitchFamily="34" charset="0"/>
                  <a:cs typeface="Arial" panose="020B0604020202020204" pitchFamily="34" charset="0"/>
                </a:endParaRPr>
              </a:p>
            </p:txBody>
          </p:sp>
        </mc:Choice>
        <mc:Fallback>
          <p:sp>
            <p:nvSpPr>
              <p:cNvPr id="7" name="TextBox 6">
                <a:extLst>
                  <a:ext uri="{FF2B5EF4-FFF2-40B4-BE49-F238E27FC236}">
                    <a16:creationId xmlns:a16="http://schemas.microsoft.com/office/drawing/2014/main" id="{07FCFBB1-2028-4E6B-8ADB-EEC2305EEF46}"/>
                  </a:ext>
                </a:extLst>
              </p:cNvPr>
              <p:cNvSpPr txBox="1">
                <a:spLocks noRot="1" noChangeAspect="1" noMove="1" noResize="1" noEditPoints="1" noAdjustHandles="1" noChangeArrowheads="1" noChangeShapeType="1" noTextEdit="1"/>
              </p:cNvSpPr>
              <p:nvPr/>
            </p:nvSpPr>
            <p:spPr>
              <a:xfrm>
                <a:off x="771867" y="1686397"/>
                <a:ext cx="4805973" cy="3785652"/>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9" name="TextBox 8">
            <a:extLst>
              <a:ext uri="{FF2B5EF4-FFF2-40B4-BE49-F238E27FC236}">
                <a16:creationId xmlns:a16="http://schemas.microsoft.com/office/drawing/2014/main" id="{AE237C5D-175B-40AE-952E-AC17206AA281}"/>
              </a:ext>
            </a:extLst>
          </p:cNvPr>
          <p:cNvSpPr txBox="1"/>
          <p:nvPr/>
        </p:nvSpPr>
        <p:spPr>
          <a:xfrm>
            <a:off x="6795881" y="1692386"/>
            <a:ext cx="4624252" cy="3785652"/>
          </a:xfrm>
          <a:prstGeom prst="rect">
            <a:avLst/>
          </a:prstGeom>
          <a:solidFill>
            <a:schemeClr val="accent6">
              <a:lumMod val="40000"/>
              <a:lumOff val="60000"/>
            </a:schemeClr>
          </a:solidFill>
          <a:effectLst>
            <a:outerShdw blurRad="50800" dist="38100" dir="5400000" algn="t" rotWithShape="0">
              <a:prstClr val="black">
                <a:alpha val="40000"/>
              </a:prstClr>
            </a:outerShdw>
          </a:effectLst>
        </p:spPr>
        <p:txBody>
          <a:bodyPr wrap="square" rtlCol="0">
            <a:spAutoFit/>
          </a:bodyPr>
          <a:lstStyle/>
          <a:p>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Nhân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tố</a:t>
            </a:r>
            <a:r>
              <a:rPr lang="en-US" sz="2400" dirty="0">
                <a:effectLst/>
                <a:latin typeface="Arial" panose="020B0604020202020204" pitchFamily="34" charset="0"/>
                <a:ea typeface="Yu Mincho" panose="02020400000000000000" pitchFamily="18" charset="-128"/>
                <a:cs typeface="Arial" panose="020B0604020202020204" pitchFamily="34" charset="0"/>
              </a:rPr>
              <a:t> 1: </a:t>
            </a:r>
            <a:r>
              <a:rPr lang="en-US" sz="2400" dirty="0" err="1">
                <a:effectLst/>
                <a:latin typeface="Arial" panose="020B0604020202020204" pitchFamily="34" charset="0"/>
                <a:ea typeface="Yu Mincho" panose="02020400000000000000" pitchFamily="18" charset="-128"/>
                <a:cs typeface="Arial" panose="020B0604020202020204" pitchFamily="34" charset="0"/>
              </a:rPr>
              <a:t>Giữ</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lại</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các</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biến</a:t>
            </a:r>
            <a:r>
              <a:rPr lang="en-US" sz="2400" dirty="0">
                <a:effectLst/>
                <a:latin typeface="Arial" panose="020B0604020202020204" pitchFamily="34" charset="0"/>
                <a:ea typeface="Yu Mincho" panose="02020400000000000000" pitchFamily="18" charset="-128"/>
                <a:cs typeface="Arial" panose="020B0604020202020204" pitchFamily="34" charset="0"/>
              </a:rPr>
              <a:t> 5, 7, 8, 14 </a:t>
            </a:r>
            <a:r>
              <a:rPr lang="en-US" sz="2400" dirty="0" err="1">
                <a:effectLst/>
                <a:latin typeface="Arial" panose="020B0604020202020204" pitchFamily="34" charset="0"/>
                <a:ea typeface="Yu Mincho" panose="02020400000000000000" pitchFamily="18" charset="-128"/>
                <a:cs typeface="Arial" panose="020B0604020202020204" pitchFamily="34" charset="0"/>
              </a:rPr>
              <a:t>có</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các</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hệ</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số</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tải</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lần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lượt</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là</a:t>
            </a:r>
            <a:r>
              <a:rPr lang="en-US" sz="2400" dirty="0">
                <a:effectLst/>
                <a:latin typeface="Arial" panose="020B0604020202020204" pitchFamily="34" charset="0"/>
                <a:ea typeface="Yu Mincho" panose="02020400000000000000" pitchFamily="18" charset="-128"/>
                <a:cs typeface="Arial" panose="020B0604020202020204" pitchFamily="34" charset="0"/>
              </a:rPr>
              <a:t> 0.75, 0.79, 0.75, 0.86.</a:t>
            </a:r>
            <a:br>
              <a:rPr lang="en-US" sz="2400" dirty="0">
                <a:effectLst/>
                <a:latin typeface="Arial" panose="020B0604020202020204" pitchFamily="34" charset="0"/>
                <a:ea typeface="Yu Mincho" panose="02020400000000000000" pitchFamily="18" charset="-128"/>
                <a:cs typeface="Arial" panose="020B0604020202020204" pitchFamily="34" charset="0"/>
              </a:rPr>
            </a:br>
            <a:r>
              <a:rPr lang="en-US" sz="2400" dirty="0">
                <a:effectLst/>
                <a:latin typeface="Arial" panose="020B0604020202020204" pitchFamily="34" charset="0"/>
                <a:ea typeface="Yu Mincho" panose="02020400000000000000" pitchFamily="18" charset="-128"/>
                <a:cs typeface="Arial" panose="020B0604020202020204" pitchFamily="34" charset="0"/>
              </a:rPr>
              <a:t> + </a:t>
            </a:r>
            <a:r>
              <a:rPr lang="en-US" sz="2400" dirty="0" err="1">
                <a:effectLst/>
                <a:latin typeface="Arial" panose="020B0604020202020204" pitchFamily="34" charset="0"/>
                <a:ea typeface="Yu Mincho" panose="02020400000000000000" pitchFamily="18" charset="-128"/>
                <a:cs typeface="Arial" panose="020B0604020202020204" pitchFamily="34" charset="0"/>
              </a:rPr>
              <a:t>Nhân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tố</a:t>
            </a:r>
            <a:r>
              <a:rPr lang="en-US" sz="2400" dirty="0">
                <a:effectLst/>
                <a:latin typeface="Arial" panose="020B0604020202020204" pitchFamily="34" charset="0"/>
                <a:ea typeface="Yu Mincho" panose="02020400000000000000" pitchFamily="18" charset="-128"/>
                <a:cs typeface="Arial" panose="020B0604020202020204" pitchFamily="34" charset="0"/>
              </a:rPr>
              <a:t> 2: </a:t>
            </a:r>
            <a:r>
              <a:rPr lang="en-US" sz="2400" dirty="0" err="1">
                <a:effectLst/>
                <a:latin typeface="Arial" panose="020B0604020202020204" pitchFamily="34" charset="0"/>
                <a:ea typeface="Yu Mincho" panose="02020400000000000000" pitchFamily="18" charset="-128"/>
                <a:cs typeface="Arial" panose="020B0604020202020204" pitchFamily="34" charset="0"/>
              </a:rPr>
              <a:t>Giữ</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lại</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các</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biến</a:t>
            </a:r>
            <a:r>
              <a:rPr lang="en-US" sz="2400" dirty="0">
                <a:effectLst/>
                <a:latin typeface="Arial" panose="020B0604020202020204" pitchFamily="34" charset="0"/>
                <a:ea typeface="Yu Mincho" panose="02020400000000000000" pitchFamily="18" charset="-128"/>
                <a:cs typeface="Arial" panose="020B0604020202020204" pitchFamily="34" charset="0"/>
              </a:rPr>
              <a:t> 9, 11, 13 </a:t>
            </a:r>
            <a:r>
              <a:rPr lang="en-US" sz="2400" dirty="0" err="1">
                <a:effectLst/>
                <a:latin typeface="Arial" panose="020B0604020202020204" pitchFamily="34" charset="0"/>
                <a:ea typeface="Yu Mincho" panose="02020400000000000000" pitchFamily="18" charset="-128"/>
                <a:cs typeface="Arial" panose="020B0604020202020204" pitchFamily="34" charset="0"/>
              </a:rPr>
              <a:t>có</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các</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hệ</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số</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tải</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lần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lượt</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là</a:t>
            </a:r>
            <a:r>
              <a:rPr lang="en-US" sz="2400" dirty="0">
                <a:effectLst/>
                <a:latin typeface="Arial" panose="020B0604020202020204" pitchFamily="34" charset="0"/>
                <a:ea typeface="Yu Mincho" panose="02020400000000000000" pitchFamily="18" charset="-128"/>
                <a:cs typeface="Arial" panose="020B0604020202020204" pitchFamily="34" charset="0"/>
              </a:rPr>
              <a:t> 0.7, 0.76, 0.8.</a:t>
            </a:r>
            <a:br>
              <a:rPr lang="en-US" sz="2400" dirty="0">
                <a:effectLst/>
                <a:latin typeface="Arial" panose="020B0604020202020204" pitchFamily="34" charset="0"/>
                <a:ea typeface="Yu Mincho" panose="02020400000000000000" pitchFamily="18" charset="-128"/>
                <a:cs typeface="Arial" panose="020B0604020202020204" pitchFamily="34" charset="0"/>
              </a:rPr>
            </a:br>
            <a:r>
              <a:rPr lang="en-US" sz="2400" dirty="0">
                <a:effectLst/>
                <a:latin typeface="Arial" panose="020B0604020202020204" pitchFamily="34" charset="0"/>
                <a:ea typeface="Yu Mincho" panose="02020400000000000000" pitchFamily="18" charset="-128"/>
                <a:cs typeface="Arial" panose="020B0604020202020204" pitchFamily="34" charset="0"/>
              </a:rPr>
              <a:t> + </a:t>
            </a:r>
            <a:r>
              <a:rPr lang="en-US" sz="2400" dirty="0" err="1">
                <a:effectLst/>
                <a:latin typeface="Arial" panose="020B0604020202020204" pitchFamily="34" charset="0"/>
                <a:ea typeface="Yu Mincho" panose="02020400000000000000" pitchFamily="18" charset="-128"/>
                <a:cs typeface="Arial" panose="020B0604020202020204" pitchFamily="34" charset="0"/>
              </a:rPr>
              <a:t>Nhân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tố</a:t>
            </a:r>
            <a:r>
              <a:rPr lang="en-US" sz="2400" dirty="0">
                <a:effectLst/>
                <a:latin typeface="Arial" panose="020B0604020202020204" pitchFamily="34" charset="0"/>
                <a:ea typeface="Yu Mincho" panose="02020400000000000000" pitchFamily="18" charset="-128"/>
                <a:cs typeface="Arial" panose="020B0604020202020204" pitchFamily="34" charset="0"/>
              </a:rPr>
              <a:t> 3: </a:t>
            </a:r>
            <a:r>
              <a:rPr lang="en-US" sz="2400" dirty="0" err="1">
                <a:effectLst/>
                <a:latin typeface="Arial" panose="020B0604020202020204" pitchFamily="34" charset="0"/>
                <a:ea typeface="Yu Mincho" panose="02020400000000000000" pitchFamily="18" charset="-128"/>
                <a:cs typeface="Arial" panose="020B0604020202020204" pitchFamily="34" charset="0"/>
              </a:rPr>
              <a:t>Giữ</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lại</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các</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biến</a:t>
            </a:r>
            <a:r>
              <a:rPr lang="en-US" sz="2400" dirty="0">
                <a:effectLst/>
                <a:latin typeface="Arial" panose="020B0604020202020204" pitchFamily="34" charset="0"/>
                <a:ea typeface="Yu Mincho" panose="02020400000000000000" pitchFamily="18" charset="-128"/>
                <a:cs typeface="Arial" panose="020B0604020202020204" pitchFamily="34" charset="0"/>
              </a:rPr>
              <a:t> 1, 2, 3, 4 </a:t>
            </a:r>
            <a:r>
              <a:rPr lang="en-US" sz="2400" dirty="0" err="1">
                <a:effectLst/>
                <a:latin typeface="Arial" panose="020B0604020202020204" pitchFamily="34" charset="0"/>
                <a:ea typeface="Yu Mincho" panose="02020400000000000000" pitchFamily="18" charset="-128"/>
                <a:cs typeface="Arial" panose="020B0604020202020204" pitchFamily="34" charset="0"/>
              </a:rPr>
              <a:t>có</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các</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hệ</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số</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tải</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lần</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lượt</a:t>
            </a:r>
            <a:r>
              <a:rPr lang="en-US" sz="2400" dirty="0">
                <a:effectLst/>
                <a:latin typeface="Arial" panose="020B0604020202020204" pitchFamily="34" charset="0"/>
                <a:ea typeface="Yu Mincho" panose="02020400000000000000" pitchFamily="18" charset="-128"/>
                <a:cs typeface="Arial" panose="020B0604020202020204" pitchFamily="34" charset="0"/>
              </a:rPr>
              <a:t> </a:t>
            </a:r>
            <a:r>
              <a:rPr lang="en-US" sz="2400" dirty="0" err="1">
                <a:effectLst/>
                <a:latin typeface="Arial" panose="020B0604020202020204" pitchFamily="34" charset="0"/>
                <a:ea typeface="Yu Mincho" panose="02020400000000000000" pitchFamily="18" charset="-128"/>
                <a:cs typeface="Arial" panose="020B0604020202020204" pitchFamily="34" charset="0"/>
              </a:rPr>
              <a:t>là</a:t>
            </a:r>
            <a:r>
              <a:rPr lang="en-US" sz="2400" dirty="0">
                <a:effectLst/>
                <a:latin typeface="Arial" panose="020B0604020202020204" pitchFamily="34" charset="0"/>
                <a:ea typeface="Yu Mincho" panose="02020400000000000000" pitchFamily="18" charset="-128"/>
                <a:cs typeface="Arial" panose="020B0604020202020204" pitchFamily="34" charset="0"/>
              </a:rPr>
              <a:t>  0.76, 0.5, 0.93, 0.5.</a:t>
            </a:r>
            <a:br>
              <a:rPr lang="en-US" sz="2400" dirty="0">
                <a:effectLst/>
                <a:latin typeface="Arial" panose="020B0604020202020204" pitchFamily="34" charset="0"/>
                <a:ea typeface="Yu Mincho" panose="02020400000000000000" pitchFamily="18" charset="-128"/>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11" name="Arrow: Right 10">
            <a:extLst>
              <a:ext uri="{FF2B5EF4-FFF2-40B4-BE49-F238E27FC236}">
                <a16:creationId xmlns:a16="http://schemas.microsoft.com/office/drawing/2014/main" id="{DBADD440-35F6-46EE-AECC-312F8DA8B765}"/>
              </a:ext>
            </a:extLst>
          </p:cNvPr>
          <p:cNvSpPr/>
          <p:nvPr/>
        </p:nvSpPr>
        <p:spPr>
          <a:xfrm>
            <a:off x="5577840" y="3579223"/>
            <a:ext cx="1218041" cy="3135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810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42E34CC-619F-412C-B82C-2FAF90B95DD8}"/>
                  </a:ext>
                </a:extLst>
              </p:cNvPr>
              <p:cNvSpPr txBox="1"/>
              <p:nvPr/>
            </p:nvSpPr>
            <p:spPr>
              <a:xfrm>
                <a:off x="3579041" y="1290274"/>
                <a:ext cx="4598128" cy="1384995"/>
              </a:xfrm>
              <a:prstGeom prst="rect">
                <a:avLst/>
              </a:prstGeom>
              <a:solidFill>
                <a:schemeClr val="accent6">
                  <a:lumMod val="60000"/>
                  <a:lumOff val="40000"/>
                </a:schemeClr>
              </a:solidFill>
              <a:effectLst>
                <a:outerShdw blurRad="50800" dist="38100" dir="5400000" algn="t" rotWithShape="0">
                  <a:prstClr val="black">
                    <a:alpha val="40000"/>
                  </a:prstClr>
                </a:outerShdw>
              </a:effectLst>
            </p:spPr>
            <p:txBody>
              <a:bodyPr wrap="square" rtlCol="0">
                <a:spAutoFit/>
              </a:bodyPr>
              <a:lstStyle/>
              <a:p>
                <a:pPr algn="ctr"/>
                <a:r>
                  <a:rPr lang="en-US" sz="2800" b="1" dirty="0">
                    <a:latin typeface="Arial" panose="020B0604020202020204" pitchFamily="34" charset="0"/>
                    <a:cs typeface="Arial" panose="020B0604020202020204" pitchFamily="34" charset="0"/>
                  </a:rPr>
                  <a:t>Input </a:t>
                </a:r>
                <a:br>
                  <a:rPr lang="en-US" sz="2800" b="1"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Ma </a:t>
                </a:r>
                <a:r>
                  <a:rPr lang="en-US" sz="2800" dirty="0" err="1">
                    <a:latin typeface="Arial" panose="020B0604020202020204" pitchFamily="34" charset="0"/>
                    <a:cs typeface="Arial" panose="020B0604020202020204" pitchFamily="34" charset="0"/>
                  </a:rPr>
                  <a:t>trận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hiệp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sai</a:t>
                </a:r>
                <a:r>
                  <a:rPr lang="en-US" sz="2800" dirty="0">
                    <a:latin typeface="Arial" panose="020B0604020202020204" pitchFamily="34" charset="0"/>
                    <a:cs typeface="Arial" panose="020B0604020202020204" pitchFamily="34" charset="0"/>
                  </a:rPr>
                  <a:t> </a:t>
                </a:r>
                <a14:m>
                  <m:oMath xmlns:m="http://schemas.openxmlformats.org/officeDocument/2006/math">
                    <m:r>
                      <a:rPr lang="en-US" sz="2800" b="0" i="1" smtClean="0">
                        <a:latin typeface="Cambria Math" panose="02040503050406030204" pitchFamily="18" charset="0"/>
                        <a:cs typeface="Arial" panose="020B0604020202020204" pitchFamily="34" charset="0"/>
                      </a:rPr>
                      <m:t>∑</m:t>
                    </m:r>
                  </m:oMath>
                </a14:m>
                <a:r>
                  <a:rPr lang="en-US" sz="2800" dirty="0">
                    <a:latin typeface="Arial" panose="020B0604020202020204" pitchFamily="34" charset="0"/>
                    <a:cs typeface="Arial" panose="020B0604020202020204" pitchFamily="34" charset="0"/>
                  </a:rPr>
                  <a:t> </a:t>
                </a:r>
              </a:p>
              <a:p>
                <a:r>
                  <a:rPr lang="en-US" sz="2800" dirty="0">
                    <a:latin typeface="Arial" panose="020B0604020202020204" pitchFamily="34" charset="0"/>
                    <a:cs typeface="Arial" panose="020B0604020202020204" pitchFamily="34" charset="0"/>
                  </a:rPr>
                  <a:t>hoặc ma </a:t>
                </a:r>
                <a:r>
                  <a:rPr lang="en-US" sz="2800" dirty="0" err="1">
                    <a:latin typeface="Arial" panose="020B0604020202020204" pitchFamily="34" charset="0"/>
                    <a:cs typeface="Arial" panose="020B0604020202020204" pitchFamily="34" charset="0"/>
                  </a:rPr>
                  <a:t>trận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tương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quan</a:t>
                </a:r>
                <a:r>
                  <a:rPr lang="en-US" sz="2800" dirty="0">
                    <a:latin typeface="Arial" panose="020B0604020202020204" pitchFamily="34" charset="0"/>
                    <a:cs typeface="Arial" panose="020B0604020202020204" pitchFamily="34" charset="0"/>
                  </a:rPr>
                  <a:t> R</a:t>
                </a:r>
              </a:p>
            </p:txBody>
          </p:sp>
        </mc:Choice>
        <mc:Fallback>
          <p:sp>
            <p:nvSpPr>
              <p:cNvPr id="2" name="TextBox 1">
                <a:extLst>
                  <a:ext uri="{FF2B5EF4-FFF2-40B4-BE49-F238E27FC236}">
                    <a16:creationId xmlns:a16="http://schemas.microsoft.com/office/drawing/2014/main" id="{342E34CC-619F-412C-B82C-2FAF90B95DD8}"/>
                  </a:ext>
                </a:extLst>
              </p:cNvPr>
              <p:cNvSpPr txBox="1">
                <a:spLocks noRot="1" noChangeAspect="1" noMove="1" noResize="1" noEditPoints="1" noAdjustHandles="1" noChangeArrowheads="1" noChangeShapeType="1" noTextEdit="1"/>
              </p:cNvSpPr>
              <p:nvPr/>
            </p:nvSpPr>
            <p:spPr>
              <a:xfrm>
                <a:off x="3579041" y="1290274"/>
                <a:ext cx="4598128" cy="1384995"/>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8" name="Subtitle 2">
            <a:extLst>
              <a:ext uri="{FF2B5EF4-FFF2-40B4-BE49-F238E27FC236}">
                <a16:creationId xmlns:a16="http://schemas.microsoft.com/office/drawing/2014/main" id="{5F898D3D-4C77-4E2C-A941-9CE3F371A59B}"/>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biểu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toán</a:t>
            </a: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92FCF48-3F1F-4265-B596-3C7957775E31}"/>
                  </a:ext>
                </a:extLst>
              </p:cNvPr>
              <p:cNvSpPr txBox="1"/>
              <p:nvPr/>
            </p:nvSpPr>
            <p:spPr>
              <a:xfrm>
                <a:off x="3264733" y="4040255"/>
                <a:ext cx="5226743" cy="1384995"/>
              </a:xfrm>
              <a:prstGeom prst="rect">
                <a:avLst/>
              </a:prstGeom>
              <a:solidFill>
                <a:schemeClr val="accent5">
                  <a:lumMod val="60000"/>
                  <a:lumOff val="40000"/>
                </a:schemeClr>
              </a:solidFill>
              <a:effectLst>
                <a:outerShdw blurRad="50800" dist="38100" dir="5400000" algn="t" rotWithShape="0">
                  <a:prstClr val="black">
                    <a:alpha val="40000"/>
                  </a:prstClr>
                </a:outerShdw>
              </a:effectLst>
            </p:spPr>
            <p:txBody>
              <a:bodyPr wrap="square" rtlCol="0">
                <a:spAutoFit/>
              </a:bodyPr>
              <a:lstStyle/>
              <a:p>
                <a:pPr algn="ctr"/>
                <a:r>
                  <a:rPr lang="en-US" sz="2800" b="1" dirty="0">
                    <a:latin typeface="Arial" panose="020B0604020202020204" pitchFamily="34" charset="0"/>
                    <a:cs typeface="Arial" panose="020B0604020202020204" pitchFamily="34" charset="0"/>
                  </a:rPr>
                  <a:t>Output</a:t>
                </a:r>
                <a:br>
                  <a:rPr lang="en-US" sz="2800" b="1"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Ma </a:t>
                </a:r>
                <a:r>
                  <a:rPr lang="en-US" sz="2800" dirty="0" err="1">
                    <a:latin typeface="Arial" panose="020B0604020202020204" pitchFamily="34" charset="0"/>
                    <a:cs typeface="Arial" panose="020B0604020202020204" pitchFamily="34" charset="0"/>
                  </a:rPr>
                  <a:t>trận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hệ</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tải</a:t>
                </a:r>
                <a:r>
                  <a:rPr lang="en-US" sz="2800" dirty="0">
                    <a:latin typeface="Arial" panose="020B0604020202020204" pitchFamily="34" charset="0"/>
                    <a:cs typeface="Arial" panose="020B0604020202020204" pitchFamily="34" charset="0"/>
                  </a:rPr>
                  <a:t> </a:t>
                </a:r>
                <a14:m>
                  <m:oMath xmlns:m="http://schemas.openxmlformats.org/officeDocument/2006/math">
                    <m:r>
                      <a:rPr lang="en-US" sz="2800" b="1" i="1" smtClean="0">
                        <a:latin typeface="Cambria Math" panose="02040503050406030204" pitchFamily="18" charset="0"/>
                        <a:cs typeface="Arial" panose="020B0604020202020204" pitchFamily="34" charset="0"/>
                      </a:rPr>
                      <m:t>𝑳</m:t>
                    </m:r>
                  </m:oMath>
                </a14:m>
                <a:br>
                  <a:rPr lang="en-US" sz="2800" b="1" dirty="0">
                    <a:latin typeface="Arial" panose="020B0604020202020204" pitchFamily="34" charset="0"/>
                    <a:cs typeface="Arial" panose="020B0604020202020204" pitchFamily="34" charset="0"/>
                  </a:rPr>
                </a:b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ma </a:t>
                </a:r>
                <a:r>
                  <a:rPr lang="en-US" sz="2800" dirty="0" err="1">
                    <a:latin typeface="Arial" panose="020B0604020202020204" pitchFamily="34" charset="0"/>
                    <a:cs typeface="Arial" panose="020B0604020202020204" pitchFamily="34" charset="0"/>
                  </a:rPr>
                  <a:t>trận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riêng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lỗi</a:t>
                </a:r>
                <a:r>
                  <a:rPr lang="en-US" sz="2800" dirty="0">
                    <a:latin typeface="Arial" panose="020B0604020202020204" pitchFamily="34" charset="0"/>
                    <a:cs typeface="Arial" panose="020B0604020202020204" pitchFamily="34" charset="0"/>
                  </a:rPr>
                  <a:t>) </a:t>
                </a:r>
                <a14:m>
                  <m:oMath xmlns:m="http://schemas.openxmlformats.org/officeDocument/2006/math">
                    <m:r>
                      <a:rPr lang="en-US" sz="2800" b="1" i="1" smtClean="0">
                        <a:latin typeface="Cambria Math" panose="02040503050406030204" pitchFamily="18" charset="0"/>
                        <a:cs typeface="Arial" panose="020B0604020202020204" pitchFamily="34" charset="0"/>
                      </a:rPr>
                      <m:t>𝝍</m:t>
                    </m:r>
                  </m:oMath>
                </a14:m>
                <a:endParaRPr lang="en-US" sz="2800" b="1" dirty="0">
                  <a:latin typeface="Arial" panose="020B0604020202020204" pitchFamily="34" charset="0"/>
                  <a:cs typeface="Arial" panose="020B0604020202020204" pitchFamily="34" charset="0"/>
                </a:endParaRPr>
              </a:p>
            </p:txBody>
          </p:sp>
        </mc:Choice>
        <mc:Fallback>
          <p:sp>
            <p:nvSpPr>
              <p:cNvPr id="12" name="TextBox 11">
                <a:extLst>
                  <a:ext uri="{FF2B5EF4-FFF2-40B4-BE49-F238E27FC236}">
                    <a16:creationId xmlns:a16="http://schemas.microsoft.com/office/drawing/2014/main" id="{592FCF48-3F1F-4265-B596-3C7957775E31}"/>
                  </a:ext>
                </a:extLst>
              </p:cNvPr>
              <p:cNvSpPr txBox="1">
                <a:spLocks noRot="1" noChangeAspect="1" noMove="1" noResize="1" noEditPoints="1" noAdjustHandles="1" noChangeArrowheads="1" noChangeShapeType="1" noTextEdit="1"/>
              </p:cNvSpPr>
              <p:nvPr/>
            </p:nvSpPr>
            <p:spPr>
              <a:xfrm>
                <a:off x="3264733" y="4040255"/>
                <a:ext cx="5226743" cy="1384995"/>
              </a:xfrm>
              <a:prstGeom prst="rect">
                <a:avLst/>
              </a:prstGeom>
              <a:blipFill>
                <a:blip r:embed="rId3"/>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13" name="Arrow: Right 12">
            <a:extLst>
              <a:ext uri="{FF2B5EF4-FFF2-40B4-BE49-F238E27FC236}">
                <a16:creationId xmlns:a16="http://schemas.microsoft.com/office/drawing/2014/main" id="{4F46DB66-AB2E-4998-9C3B-E71EFE76114A}"/>
              </a:ext>
            </a:extLst>
          </p:cNvPr>
          <p:cNvSpPr/>
          <p:nvPr/>
        </p:nvSpPr>
        <p:spPr>
          <a:xfrm rot="5400000">
            <a:off x="5225140" y="3241619"/>
            <a:ext cx="1291623" cy="23228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340DB34-2DB1-473C-8B7F-847932A08FAF}"/>
              </a:ext>
            </a:extLst>
          </p:cNvPr>
          <p:cNvSpPr txBox="1"/>
          <p:nvPr/>
        </p:nvSpPr>
        <p:spPr>
          <a:xfrm>
            <a:off x="4874622" y="480341"/>
            <a:ext cx="2442755" cy="523220"/>
          </a:xfrm>
          <a:prstGeom prst="rect">
            <a:avLst/>
          </a:prstGeom>
          <a:noFill/>
        </p:spPr>
        <p:txBody>
          <a:bodyPr wrap="square" rtlCol="0">
            <a:spAutoFit/>
          </a:bodyPr>
          <a:lstStyle/>
          <a:p>
            <a:r>
              <a:rPr lang="en-US" sz="2800" dirty="0">
                <a:solidFill>
                  <a:srgbClr val="0070C0"/>
                </a:solidFill>
                <a:latin typeface="Arial" panose="020B0604020202020204" pitchFamily="34" charset="0"/>
                <a:cs typeface="Arial" panose="020B0604020202020204" pitchFamily="34" charset="0"/>
              </a:rPr>
              <a:t>Input - Output</a:t>
            </a:r>
          </a:p>
        </p:txBody>
      </p:sp>
      <p:sp>
        <p:nvSpPr>
          <p:cNvPr id="16" name="Slide Number Placeholder 15">
            <a:extLst>
              <a:ext uri="{FF2B5EF4-FFF2-40B4-BE49-F238E27FC236}">
                <a16:creationId xmlns:a16="http://schemas.microsoft.com/office/drawing/2014/main" id="{EBCC2686-C3D0-471B-943C-ADFB15602C6B}"/>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34067941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60</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Cài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đặt</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895C273-C840-4349-8933-2592D89FB896}"/>
              </a:ext>
            </a:extLst>
          </p:cNvPr>
          <p:cNvSpPr txBox="1"/>
          <p:nvPr/>
        </p:nvSpPr>
        <p:spPr>
          <a:xfrm>
            <a:off x="954746" y="579376"/>
            <a:ext cx="10769032" cy="46166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effectLst/>
                <a:latin typeface="Arial" panose="020B0604020202020204" pitchFamily="34" charset="0"/>
                <a:ea typeface="Calibri" panose="020F0502020204030204" pitchFamily="34" charset="0"/>
                <a:cs typeface="Arial" panose="020B0604020202020204" pitchFamily="34" charset="0"/>
              </a:rPr>
              <a:t>6. </a:t>
            </a:r>
            <a:r>
              <a:rPr lang="en-US" sz="2400" dirty="0" err="1">
                <a:effectLst/>
                <a:latin typeface="Arial" panose="020B0604020202020204" pitchFamily="34" charset="0"/>
                <a:ea typeface="Calibri" panose="020F0502020204030204" pitchFamily="34" charset="0"/>
                <a:cs typeface="Arial" panose="020B0604020202020204" pitchFamily="34" charset="0"/>
              </a:rPr>
              <a:t>Suy</a:t>
            </a:r>
            <a:r>
              <a:rPr lang="en-US" sz="2400" dirty="0">
                <a:effectLst/>
                <a:latin typeface="Arial" panose="020B0604020202020204" pitchFamily="34" charset="0"/>
                <a:ea typeface="Calibri" panose="020F0502020204030204" pitchFamily="34" charset="0"/>
                <a:cs typeface="Arial" panose="020B0604020202020204" pitchFamily="34" charset="0"/>
              </a:rPr>
              <a:t> ra ý </a:t>
            </a:r>
            <a:r>
              <a:rPr lang="en-US" sz="2400" dirty="0" err="1">
                <a:effectLst/>
                <a:latin typeface="Arial" panose="020B0604020202020204" pitchFamily="34" charset="0"/>
                <a:ea typeface="Calibri" panose="020F0502020204030204" pitchFamily="34" charset="0"/>
                <a:cs typeface="Arial" panose="020B0604020202020204" pitchFamily="34" charset="0"/>
              </a:rPr>
              <a:t>nghĩa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của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tố</a:t>
            </a:r>
            <a:r>
              <a:rPr lang="en-US" sz="2400" dirty="0">
                <a:effectLst/>
                <a:latin typeface="Arial" panose="020B0604020202020204" pitchFamily="34" charset="0"/>
                <a:ea typeface="Calibri" panose="020F0502020204030204" pitchFamily="34" charset="0"/>
                <a:cs typeface="Arial" panose="020B0604020202020204" pitchFamily="34" charset="0"/>
              </a:rPr>
              <a:t>.</a:t>
            </a:r>
          </a:p>
        </p:txBody>
      </p:sp>
      <p:graphicFrame>
        <p:nvGraphicFramePr>
          <p:cNvPr id="5" name="Table 4">
            <a:extLst>
              <a:ext uri="{FF2B5EF4-FFF2-40B4-BE49-F238E27FC236}">
                <a16:creationId xmlns:a16="http://schemas.microsoft.com/office/drawing/2014/main" id="{C973DB94-AE31-4E40-A22D-F73E0DEC261A}"/>
              </a:ext>
            </a:extLst>
          </p:cNvPr>
          <p:cNvGraphicFramePr>
            <a:graphicFrameLocks noGrp="1"/>
          </p:cNvGraphicFramePr>
          <p:nvPr>
            <p:extLst>
              <p:ext uri="{D42A27DB-BD31-4B8C-83A1-F6EECF244321}">
                <p14:modId xmlns:p14="http://schemas.microsoft.com/office/powerpoint/2010/main" val="279922351"/>
              </p:ext>
            </p:extLst>
          </p:nvPr>
        </p:nvGraphicFramePr>
        <p:xfrm>
          <a:off x="842235" y="1200881"/>
          <a:ext cx="10769032" cy="5365116"/>
        </p:xfrm>
        <a:graphic>
          <a:graphicData uri="http://schemas.openxmlformats.org/drawingml/2006/table">
            <a:tbl>
              <a:tblPr firstRow="1" firstCol="1" bandRow="1">
                <a:tableStyleId>{5C22544A-7EE6-4342-B048-85BDC9FD1C3A}</a:tableStyleId>
              </a:tblPr>
              <a:tblGrid>
                <a:gridCol w="1571243">
                  <a:extLst>
                    <a:ext uri="{9D8B030D-6E8A-4147-A177-3AD203B41FA5}">
                      <a16:colId xmlns:a16="http://schemas.microsoft.com/office/drawing/2014/main" val="1407384128"/>
                    </a:ext>
                  </a:extLst>
                </a:gridCol>
                <a:gridCol w="4923227">
                  <a:extLst>
                    <a:ext uri="{9D8B030D-6E8A-4147-A177-3AD203B41FA5}">
                      <a16:colId xmlns:a16="http://schemas.microsoft.com/office/drawing/2014/main" val="4252806250"/>
                    </a:ext>
                  </a:extLst>
                </a:gridCol>
                <a:gridCol w="4274562">
                  <a:extLst>
                    <a:ext uri="{9D8B030D-6E8A-4147-A177-3AD203B41FA5}">
                      <a16:colId xmlns:a16="http://schemas.microsoft.com/office/drawing/2014/main" val="446627566"/>
                    </a:ext>
                  </a:extLst>
                </a:gridCol>
              </a:tblGrid>
              <a:tr h="0">
                <a:tc>
                  <a:txBody>
                    <a:bodyPr/>
                    <a:lstStyle/>
                    <a:p>
                      <a:pPr marL="0" marR="0" algn="ctr">
                        <a:lnSpc>
                          <a:spcPct val="107000"/>
                        </a:lnSpc>
                        <a:spcBef>
                          <a:spcPts val="0"/>
                        </a:spcBef>
                        <a:spcAft>
                          <a:spcPts val="0"/>
                        </a:spcAft>
                      </a:pPr>
                      <a:r>
                        <a:rPr lang="en-US" sz="2400">
                          <a:effectLst/>
                          <a:latin typeface="Arial" panose="020B0604020202020204" pitchFamily="34" charset="0"/>
                          <a:cs typeface="Arial" panose="020B0604020202020204" pitchFamily="34" charset="0"/>
                        </a:rPr>
                        <a:t>Nhân tố</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a:effectLst/>
                          <a:latin typeface="Arial" panose="020B0604020202020204" pitchFamily="34" charset="0"/>
                          <a:cs typeface="Arial" panose="020B0604020202020204" pitchFamily="34" charset="0"/>
                        </a:rPr>
                        <a:t>Các biến quan sát</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a:effectLst/>
                          <a:latin typeface="Arial" panose="020B0604020202020204" pitchFamily="34" charset="0"/>
                          <a:cs typeface="Arial" panose="020B0604020202020204" pitchFamily="34" charset="0"/>
                        </a:rPr>
                        <a:t>Ý nghĩa và gọi tên nhân tố</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35252060"/>
                  </a:ext>
                </a:extLst>
              </a:tr>
              <a:tr h="1852310">
                <a:tc>
                  <a:txBody>
                    <a:bodyPr/>
                    <a:lstStyle/>
                    <a:p>
                      <a:pPr marL="0" marR="0">
                        <a:lnSpc>
                          <a:spcPct val="107000"/>
                        </a:lnSpc>
                        <a:spcBef>
                          <a:spcPts val="0"/>
                        </a:spcBef>
                        <a:spcAft>
                          <a:spcPts val="0"/>
                        </a:spcAft>
                      </a:pPr>
                      <a:r>
                        <a:rPr lang="en-US" sz="2400">
                          <a:effectLst/>
                          <a:latin typeface="Arial" panose="020B0604020202020204" pitchFamily="34" charset="0"/>
                          <a:cs typeface="Arial" panose="020B0604020202020204" pitchFamily="34" charset="0"/>
                        </a:rPr>
                        <a:t>Nhân tố 1</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400" dirty="0">
                          <a:effectLst/>
                          <a:latin typeface="Arial" panose="020B0604020202020204" pitchFamily="34" charset="0"/>
                          <a:cs typeface="Arial" panose="020B0604020202020204" pitchFamily="34" charset="0"/>
                        </a:rPr>
                        <a:t>Food and drink, Seat comfort, Inflight entertainment, Cleanliness.</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400">
                          <a:effectLst/>
                          <a:latin typeface="Arial" panose="020B0604020202020204" pitchFamily="34" charset="0"/>
                          <a:cs typeface="Arial" panose="020B0604020202020204" pitchFamily="34" charset="0"/>
                        </a:rPr>
                        <a:t>- Các biến này có điểm chung là  thể hiện sự thoải mái của chuyến bay. </a:t>
                      </a:r>
                      <a:br>
                        <a:rPr lang="en-US" sz="2400">
                          <a:effectLst/>
                          <a:latin typeface="Arial" panose="020B0604020202020204" pitchFamily="34" charset="0"/>
                          <a:cs typeface="Arial" panose="020B0604020202020204" pitchFamily="34" charset="0"/>
                        </a:rPr>
                      </a:br>
                      <a:r>
                        <a:rPr lang="en-US" sz="2400">
                          <a:effectLst/>
                          <a:latin typeface="Arial" panose="020B0604020202020204" pitchFamily="34" charset="0"/>
                          <a:cs typeface="Arial" panose="020B0604020202020204" pitchFamily="34" charset="0"/>
                        </a:rPr>
                        <a:t>- Ta có thể gọi nó là nhân tố Comfort.</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96237234"/>
                  </a:ext>
                </a:extLst>
              </a:tr>
              <a:tr h="1478165">
                <a:tc>
                  <a:txBody>
                    <a:bodyPr/>
                    <a:lstStyle/>
                    <a:p>
                      <a:pPr marL="0" marR="0">
                        <a:lnSpc>
                          <a:spcPct val="107000"/>
                        </a:lnSpc>
                        <a:spcBef>
                          <a:spcPts val="0"/>
                        </a:spcBef>
                        <a:spcAft>
                          <a:spcPts val="0"/>
                        </a:spcAft>
                      </a:pPr>
                      <a:r>
                        <a:rPr lang="en-US" sz="2400">
                          <a:effectLst/>
                          <a:latin typeface="Arial" panose="020B0604020202020204" pitchFamily="34" charset="0"/>
                          <a:cs typeface="Arial" panose="020B0604020202020204" pitchFamily="34" charset="0"/>
                        </a:rPr>
                        <a:t>Nhân tố 2</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400">
                          <a:effectLst/>
                          <a:latin typeface="Arial" panose="020B0604020202020204" pitchFamily="34" charset="0"/>
                          <a:cs typeface="Arial" panose="020B0604020202020204" pitchFamily="34" charset="0"/>
                        </a:rPr>
                        <a:t>On-board service, Baggage handling, Inflight service.</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400">
                          <a:effectLst/>
                          <a:latin typeface="Arial" panose="020B0604020202020204" pitchFamily="34" charset="0"/>
                          <a:cs typeface="Arial" panose="020B0604020202020204" pitchFamily="34" charset="0"/>
                        </a:rPr>
                        <a:t>- Các biến này đều thể hiện về dịch vụ hàng không.</a:t>
                      </a:r>
                      <a:br>
                        <a:rPr lang="en-US" sz="2400">
                          <a:effectLst/>
                          <a:latin typeface="Arial" panose="020B0604020202020204" pitchFamily="34" charset="0"/>
                          <a:cs typeface="Arial" panose="020B0604020202020204" pitchFamily="34" charset="0"/>
                        </a:rPr>
                      </a:br>
                      <a:r>
                        <a:rPr lang="en-US" sz="2400">
                          <a:effectLst/>
                          <a:latin typeface="Arial" panose="020B0604020202020204" pitchFamily="34" charset="0"/>
                          <a:cs typeface="Arial" panose="020B0604020202020204" pitchFamily="34" charset="0"/>
                        </a:rPr>
                        <a:t>- Ta đặt tên cho nhân tố này là: Service.</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68755819"/>
                  </a:ext>
                </a:extLst>
              </a:tr>
              <a:tr h="1478165">
                <a:tc>
                  <a:txBody>
                    <a:bodyPr/>
                    <a:lstStyle/>
                    <a:p>
                      <a:pPr marL="0" marR="0">
                        <a:lnSpc>
                          <a:spcPct val="107000"/>
                        </a:lnSpc>
                        <a:spcBef>
                          <a:spcPts val="0"/>
                        </a:spcBef>
                        <a:spcAft>
                          <a:spcPts val="0"/>
                        </a:spcAft>
                      </a:pPr>
                      <a:r>
                        <a:rPr lang="en-US" sz="2400">
                          <a:effectLst/>
                          <a:latin typeface="Arial" panose="020B0604020202020204" pitchFamily="34" charset="0"/>
                          <a:cs typeface="Arial" panose="020B0604020202020204" pitchFamily="34" charset="0"/>
                        </a:rPr>
                        <a:t>Nhân tố 3</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400">
                          <a:effectLst/>
                          <a:latin typeface="Arial" panose="020B0604020202020204" pitchFamily="34" charset="0"/>
                          <a:cs typeface="Arial" panose="020B0604020202020204" pitchFamily="34" charset="0"/>
                        </a:rPr>
                        <a:t>Inflight wifi service, Departure/Arrival time convenient, Ease of Online booking, Gate location.</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Các</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biến</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này</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thể</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hiện</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sự</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thuận</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tiện</a:t>
                      </a:r>
                      <a:r>
                        <a:rPr lang="en-US" sz="2400" dirty="0">
                          <a:effectLst/>
                          <a:latin typeface="Arial" panose="020B0604020202020204" pitchFamily="34" charset="0"/>
                          <a:cs typeface="Arial" panose="020B0604020202020204" pitchFamily="34" charset="0"/>
                        </a:rPr>
                        <a:t>.</a:t>
                      </a:r>
                      <a:br>
                        <a:rPr lang="en-US" sz="2400" dirty="0">
                          <a:effectLst/>
                          <a:latin typeface="Arial" panose="020B0604020202020204" pitchFamily="34" charset="0"/>
                          <a:cs typeface="Arial" panose="020B0604020202020204" pitchFamily="34" charset="0"/>
                        </a:rPr>
                      </a:br>
                      <a:r>
                        <a:rPr lang="en-US" sz="2400" dirty="0">
                          <a:effectLst/>
                          <a:latin typeface="Arial" panose="020B0604020202020204" pitchFamily="34" charset="0"/>
                          <a:cs typeface="Arial" panose="020B0604020202020204" pitchFamily="34" charset="0"/>
                        </a:rPr>
                        <a:t>- Ta </a:t>
                      </a:r>
                      <a:r>
                        <a:rPr lang="en-US" sz="2400" dirty="0" err="1">
                          <a:effectLst/>
                          <a:latin typeface="Arial" panose="020B0604020202020204" pitchFamily="34" charset="0"/>
                          <a:cs typeface="Arial" panose="020B0604020202020204" pitchFamily="34" charset="0"/>
                        </a:rPr>
                        <a:t>đặt</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tên</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cho</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nhân</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tố</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này</a:t>
                      </a:r>
                      <a:r>
                        <a:rPr lang="en-US" sz="2400" dirty="0">
                          <a:effectLst/>
                          <a:latin typeface="Arial" panose="020B0604020202020204" pitchFamily="34" charset="0"/>
                          <a:cs typeface="Arial" panose="020B0604020202020204" pitchFamily="34" charset="0"/>
                        </a:rPr>
                        <a:t> </a:t>
                      </a:r>
                      <a:r>
                        <a:rPr lang="en-US" sz="2400" dirty="0" err="1">
                          <a:effectLst/>
                          <a:latin typeface="Arial" panose="020B0604020202020204" pitchFamily="34" charset="0"/>
                          <a:cs typeface="Arial" panose="020B0604020202020204" pitchFamily="34" charset="0"/>
                        </a:rPr>
                        <a:t>là</a:t>
                      </a:r>
                      <a:r>
                        <a:rPr lang="en-US" sz="2400" dirty="0">
                          <a:effectLst/>
                          <a:latin typeface="Arial" panose="020B0604020202020204" pitchFamily="34" charset="0"/>
                          <a:cs typeface="Arial" panose="020B0604020202020204" pitchFamily="34" charset="0"/>
                        </a:rPr>
                        <a:t>: Convenience.</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92209031"/>
                  </a:ext>
                </a:extLst>
              </a:tr>
            </a:tbl>
          </a:graphicData>
        </a:graphic>
      </p:graphicFrame>
    </p:spTree>
    <p:extLst>
      <p:ext uri="{BB962C8B-B14F-4D97-AF65-F5344CB8AC3E}">
        <p14:creationId xmlns:p14="http://schemas.microsoft.com/office/powerpoint/2010/main" val="23886053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61</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Cài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đặt</a:t>
            </a:r>
            <a:endParaRPr lang="en-US" sz="28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C5CB6B4-8426-4775-A6D3-AC11FDDFBA5E}"/>
              </a:ext>
            </a:extLst>
          </p:cNvPr>
          <p:cNvSpPr txBox="1"/>
          <p:nvPr/>
        </p:nvSpPr>
        <p:spPr>
          <a:xfrm>
            <a:off x="824118" y="580034"/>
            <a:ext cx="10769032" cy="46166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a:latin typeface="Arial" panose="020B0604020202020204" pitchFamily="34" charset="0"/>
                <a:ea typeface="Calibri" panose="020F0502020204030204" pitchFamily="34" charset="0"/>
                <a:cs typeface="Arial" panose="020B0604020202020204" pitchFamily="34" charset="0"/>
              </a:rPr>
              <a:t>7</a:t>
            </a:r>
            <a:r>
              <a:rPr lang="en-US" sz="2400" dirty="0">
                <a:effectLst/>
                <a:latin typeface="Arial" panose="020B0604020202020204" pitchFamily="34" charset="0"/>
                <a:ea typeface="Calibri" panose="020F0502020204030204" pitchFamily="34" charset="0"/>
                <a:cs typeface="Arial" panose="020B0604020202020204" pitchFamily="34" charset="0"/>
              </a:rPr>
              <a:t>.Tính </a:t>
            </a:r>
            <a:r>
              <a:rPr lang="en-US" sz="2400" dirty="0" err="1">
                <a:effectLst/>
                <a:latin typeface="Arial" panose="020B0604020202020204" pitchFamily="34" charset="0"/>
                <a:ea typeface="Calibri" panose="020F0502020204030204" pitchFamily="34" charset="0"/>
                <a:cs typeface="Arial" panose="020B0604020202020204" pitchFamily="34" charset="0"/>
              </a:rPr>
              <a:t>độ</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thích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hợp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của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tìm</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được</a:t>
            </a:r>
            <a:r>
              <a:rPr lang="en-US" sz="2400" dirty="0">
                <a:effectLst/>
                <a:latin typeface="Arial" panose="020B0604020202020204" pitchFamily="34" charset="0"/>
                <a:ea typeface="Calibri" panose="020F0502020204030204" pitchFamily="34" charset="0"/>
                <a:cs typeface="Arial" panose="020B0604020202020204" pitchFamily="34" charset="0"/>
              </a:rPr>
              <a:t>.</a:t>
            </a:r>
          </a:p>
        </p:txBody>
      </p:sp>
      <p:pic>
        <p:nvPicPr>
          <p:cNvPr id="3" name="Picture 2">
            <a:extLst>
              <a:ext uri="{FF2B5EF4-FFF2-40B4-BE49-F238E27FC236}">
                <a16:creationId xmlns:a16="http://schemas.microsoft.com/office/drawing/2014/main" id="{32FDBD44-AF6E-4674-A85E-0FC6AE9BB8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0409" y="1234439"/>
            <a:ext cx="9337819" cy="3647049"/>
          </a:xfrm>
          <a:prstGeom prst="rect">
            <a:avLst/>
          </a:prstGeom>
          <a:noFill/>
          <a:ln>
            <a:noFill/>
          </a:ln>
        </p:spPr>
      </p:pic>
      <p:pic>
        <p:nvPicPr>
          <p:cNvPr id="7" name="Picture 6">
            <a:extLst>
              <a:ext uri="{FF2B5EF4-FFF2-40B4-BE49-F238E27FC236}">
                <a16:creationId xmlns:a16="http://schemas.microsoft.com/office/drawing/2014/main" id="{E340395C-7FA9-4B12-89A1-4DF193DB83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8985" y="5028508"/>
            <a:ext cx="9469243" cy="1720052"/>
          </a:xfrm>
          <a:prstGeom prst="rect">
            <a:avLst/>
          </a:prstGeom>
          <a:noFill/>
          <a:ln>
            <a:noFill/>
          </a:ln>
        </p:spPr>
      </p:pic>
    </p:spTree>
    <p:extLst>
      <p:ext uri="{BB962C8B-B14F-4D97-AF65-F5344CB8AC3E}">
        <p14:creationId xmlns:p14="http://schemas.microsoft.com/office/powerpoint/2010/main" val="35966915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62</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Cài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đặt</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F12AE89-A0B4-4845-815B-086F14AC51FD}"/>
              </a:ext>
            </a:extLst>
          </p:cNvPr>
          <p:cNvSpPr txBox="1"/>
          <p:nvPr/>
        </p:nvSpPr>
        <p:spPr>
          <a:xfrm>
            <a:off x="980872" y="591805"/>
            <a:ext cx="10769032" cy="46166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a:latin typeface="Arial" panose="020B0604020202020204" pitchFamily="34" charset="0"/>
                <a:ea typeface="Calibri" panose="020F0502020204030204" pitchFamily="34" charset="0"/>
                <a:cs typeface="Arial" panose="020B0604020202020204" pitchFamily="34" charset="0"/>
              </a:rPr>
              <a:t>8. Kết luận</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EEECC2D7-13C9-44D6-B39D-CBAE882C7CB7}"/>
              </a:ext>
            </a:extLst>
          </p:cNvPr>
          <p:cNvSpPr txBox="1"/>
          <p:nvPr/>
        </p:nvSpPr>
        <p:spPr>
          <a:xfrm>
            <a:off x="980872" y="1767923"/>
            <a:ext cx="10769032" cy="1569660"/>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err="1">
                <a:effectLst/>
                <a:latin typeface="Arial" panose="020B0604020202020204" pitchFamily="34" charset="0"/>
                <a:ea typeface="Calibri" panose="020F0502020204030204" pitchFamily="34" charset="0"/>
                <a:cs typeface="Arial" panose="020B0604020202020204" pitchFamily="34" charset="0"/>
              </a:rPr>
              <a:t>Từ</a:t>
            </a:r>
            <a:r>
              <a:rPr lang="en-US" sz="2400" dirty="0">
                <a:effectLst/>
                <a:latin typeface="Arial" panose="020B0604020202020204" pitchFamily="34" charset="0"/>
                <a:ea typeface="Calibri" panose="020F0502020204030204" pitchFamily="34" charset="0"/>
                <a:cs typeface="Arial" panose="020B0604020202020204" pitchFamily="34" charset="0"/>
              </a:rPr>
              <a:t> 14 </a:t>
            </a:r>
            <a:r>
              <a:rPr lang="en-US" sz="2400" dirty="0" err="1">
                <a:effectLst/>
                <a:latin typeface="Arial" panose="020B0604020202020204" pitchFamily="34" charset="0"/>
                <a:ea typeface="Calibri" panose="020F0502020204030204" pitchFamily="34" charset="0"/>
                <a:cs typeface="Arial" panose="020B0604020202020204" pitchFamily="34" charset="0"/>
              </a:rPr>
              <a:t>biến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quan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sát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chúng</a:t>
            </a:r>
            <a:r>
              <a:rPr lang="en-US" sz="2400" dirty="0">
                <a:effectLst/>
                <a:latin typeface="Arial" panose="020B0604020202020204" pitchFamily="34" charset="0"/>
                <a:ea typeface="Calibri" panose="020F0502020204030204" pitchFamily="34" charset="0"/>
                <a:cs typeface="Arial" panose="020B0604020202020204" pitchFamily="34" charset="0"/>
              </a:rPr>
              <a:t> ta </a:t>
            </a:r>
            <a:r>
              <a:rPr lang="en-US" sz="2400" dirty="0" err="1">
                <a:effectLst/>
                <a:latin typeface="Arial" panose="020B0604020202020204" pitchFamily="34" charset="0"/>
                <a:ea typeface="Calibri" panose="020F0502020204030204" pitchFamily="34" charset="0"/>
                <a:cs typeface="Arial" panose="020B0604020202020204" pitchFamily="34" charset="0"/>
              </a:rPr>
              <a:t>đã</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trải</a:t>
            </a:r>
            <a:r>
              <a:rPr lang="en-US" sz="2400" dirty="0">
                <a:effectLst/>
                <a:latin typeface="Arial" panose="020B0604020202020204" pitchFamily="34" charset="0"/>
                <a:ea typeface="Calibri" panose="020F0502020204030204" pitchFamily="34" charset="0"/>
                <a:cs typeface="Arial" panose="020B0604020202020204" pitchFamily="34" charset="0"/>
              </a:rPr>
              <a:t> qua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bước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xử</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lý</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tích</a:t>
            </a:r>
            <a:r>
              <a:rPr lang="en-US" sz="2400" dirty="0">
                <a:effectLst/>
                <a:latin typeface="Arial" panose="020B0604020202020204" pitchFamily="34" charset="0"/>
                <a:ea typeface="Calibri" panose="020F0502020204030204" pitchFamily="34" charset="0"/>
                <a:cs typeface="Arial" panose="020B0604020202020204" pitchFamily="34" charset="0"/>
              </a:rPr>
              <a:t>, ra </a:t>
            </a:r>
            <a:r>
              <a:rPr lang="en-US" sz="2400" dirty="0" err="1">
                <a:effectLst/>
                <a:latin typeface="Arial" panose="020B0604020202020204" pitchFamily="34" charset="0"/>
                <a:ea typeface="Calibri" panose="020F0502020204030204" pitchFamily="34" charset="0"/>
                <a:cs typeface="Arial" panose="020B0604020202020204" pitchFamily="34" charset="0"/>
              </a:rPr>
              <a:t>quyết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định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để</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rút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lại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còn</a:t>
            </a:r>
            <a:r>
              <a:rPr lang="en-US" sz="2400" dirty="0">
                <a:effectLst/>
                <a:latin typeface="Arial" panose="020B0604020202020204" pitchFamily="34" charset="0"/>
                <a:ea typeface="Calibri" panose="020F0502020204030204" pitchFamily="34" charset="0"/>
                <a:cs typeface="Arial" panose="020B0604020202020204" pitchFamily="34" charset="0"/>
              </a:rPr>
              <a:t> 3 </a:t>
            </a:r>
            <a:r>
              <a:rPr lang="en-US" sz="2400" dirty="0" err="1">
                <a:effectLst/>
                <a:latin typeface="Arial" panose="020B0604020202020204" pitchFamily="34" charset="0"/>
                <a:ea typeface="Calibri" panose="020F0502020204030204" pitchFamily="34" charset="0"/>
                <a:cs typeface="Arial" panose="020B0604020202020204" pitchFamily="34" charset="0"/>
              </a:rPr>
              <a:t>nhân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chính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có</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ảnh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hưởng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đến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sự</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hài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lòng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của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hành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khách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khi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máy</a:t>
            </a:r>
            <a:r>
              <a:rPr lang="en-US" sz="2400" dirty="0">
                <a:effectLst/>
                <a:latin typeface="Arial" panose="020B0604020202020204" pitchFamily="34" charset="0"/>
                <a:ea typeface="Calibri" panose="020F0502020204030204" pitchFamily="34" charset="0"/>
                <a:cs typeface="Arial" panose="020B0604020202020204" pitchFamily="34" charset="0"/>
              </a:rPr>
              <a:t> bay, </a:t>
            </a:r>
            <a:r>
              <a:rPr lang="en-US" sz="2400" dirty="0" err="1">
                <a:effectLst/>
                <a:latin typeface="Arial" panose="020B0604020202020204" pitchFamily="34" charset="0"/>
                <a:ea typeface="Calibri" panose="020F0502020204030204" pitchFamily="34" charset="0"/>
                <a:cs typeface="Arial" panose="020B0604020202020204" pitchFamily="34" charset="0"/>
              </a:rPr>
              <a:t>đó</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là</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b="1" dirty="0">
                <a:effectLst/>
                <a:latin typeface="Arial" panose="020B0604020202020204" pitchFamily="34" charset="0"/>
                <a:ea typeface="Calibri" panose="020F0502020204030204" pitchFamily="34" charset="0"/>
                <a:cs typeface="Arial" panose="020B0604020202020204" pitchFamily="34" charset="0"/>
              </a:rPr>
              <a:t>Comfort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Sự</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thoải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mái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b="1" dirty="0">
                <a:effectLst/>
                <a:latin typeface="Arial" panose="020B0604020202020204" pitchFamily="34" charset="0"/>
                <a:ea typeface="Calibri" panose="020F0502020204030204" pitchFamily="34" charset="0"/>
                <a:cs typeface="Arial" panose="020B0604020202020204" pitchFamily="34" charset="0"/>
              </a:rPr>
              <a:t>Service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Dịch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vụ</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b="1" dirty="0">
                <a:effectLst/>
                <a:latin typeface="Arial" panose="020B0604020202020204" pitchFamily="34" charset="0"/>
                <a:ea typeface="Calibri" panose="020F0502020204030204" pitchFamily="34" charset="0"/>
                <a:cs typeface="Arial" panose="020B0604020202020204" pitchFamily="34" charset="0"/>
              </a:rPr>
              <a:t>Convenience</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Sự</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thuận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tiện</a:t>
            </a:r>
            <a:r>
              <a:rPr lang="en-US" sz="2400" dirty="0">
                <a:effectLst/>
                <a:latin typeface="Arial" panose="020B0604020202020204" pitchFamily="34" charset="0"/>
                <a:ea typeface="Calibri" panose="020F0502020204030204" pitchFamily="34" charset="0"/>
                <a:cs typeface="Arial" panose="020B0604020202020204" pitchFamily="34" charset="0"/>
              </a:rPr>
              <a:t>). </a:t>
            </a:r>
          </a:p>
        </p:txBody>
      </p:sp>
      <p:sp>
        <p:nvSpPr>
          <p:cNvPr id="6" name="TextBox 5">
            <a:extLst>
              <a:ext uri="{FF2B5EF4-FFF2-40B4-BE49-F238E27FC236}">
                <a16:creationId xmlns:a16="http://schemas.microsoft.com/office/drawing/2014/main" id="{AB52FCEB-EFEA-46DC-B03C-D97488229DBC}"/>
              </a:ext>
            </a:extLst>
          </p:cNvPr>
          <p:cNvSpPr txBox="1"/>
          <p:nvPr/>
        </p:nvSpPr>
        <p:spPr>
          <a:xfrm>
            <a:off x="980872" y="3705083"/>
            <a:ext cx="10769032" cy="1200329"/>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err="1">
                <a:effectLst/>
                <a:latin typeface="Arial" panose="020B0604020202020204" pitchFamily="34" charset="0"/>
                <a:ea typeface="Calibri" panose="020F0502020204030204" pitchFamily="34" charset="0"/>
                <a:cs typeface="Arial" panose="020B0604020202020204" pitchFamily="34" charset="0"/>
              </a:rPr>
              <a:t>Để</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lượng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khách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hàng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tăng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lên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vé</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bán</a:t>
            </a:r>
            <a:r>
              <a:rPr lang="en-US" sz="2400" dirty="0">
                <a:effectLst/>
                <a:latin typeface="Arial" panose="020B0604020202020204" pitchFamily="34" charset="0"/>
                <a:ea typeface="Calibri" panose="020F0502020204030204" pitchFamily="34" charset="0"/>
                <a:cs typeface="Arial" panose="020B0604020202020204" pitchFamily="34" charset="0"/>
              </a:rPr>
              <a:t> ra </a:t>
            </a:r>
            <a:r>
              <a:rPr lang="en-US" sz="2400" dirty="0" err="1">
                <a:effectLst/>
                <a:latin typeface="Arial" panose="020B0604020202020204" pitchFamily="34" charset="0"/>
                <a:ea typeface="Calibri" panose="020F0502020204030204" pitchFamily="34" charset="0"/>
                <a:cs typeface="Arial" panose="020B0604020202020204" pitchFamily="34" charset="0"/>
              </a:rPr>
              <a:t>nhiều</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hơn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và</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tất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nhiên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là</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doanh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thu</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cao</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hơn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nhà</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kinh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doanh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dịch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vụ</a:t>
            </a:r>
            <a:r>
              <a:rPr lang="en-US" sz="2400" dirty="0">
                <a:effectLst/>
                <a:latin typeface="Arial" panose="020B0604020202020204" pitchFamily="34" charset="0"/>
                <a:ea typeface="Calibri" panose="020F0502020204030204" pitchFamily="34" charset="0"/>
                <a:cs typeface="Arial" panose="020B0604020202020204" pitchFamily="34" charset="0"/>
              </a:rPr>
              <a:t> bay </a:t>
            </a:r>
            <a:r>
              <a:rPr lang="en-US" sz="2400" dirty="0" err="1">
                <a:effectLst/>
                <a:latin typeface="Arial" panose="020B0604020202020204" pitchFamily="34" charset="0"/>
                <a:ea typeface="Calibri" panose="020F0502020204030204" pitchFamily="34" charset="0"/>
                <a:cs typeface="Arial" panose="020B0604020202020204" pitchFamily="34" charset="0"/>
              </a:rPr>
              <a:t>cần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tập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trung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làm</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tăng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chất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lượng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mảng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liên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quan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đến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ba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trên</a:t>
            </a:r>
            <a:r>
              <a:rPr lang="en-US" sz="2400" dirty="0">
                <a:effectLst/>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15045170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63</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Kết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luận</a:t>
            </a:r>
            <a:endParaRPr lang="en-US" sz="2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EECC2D7-13C9-44D6-B39D-CBAE882C7CB7}"/>
              </a:ext>
            </a:extLst>
          </p:cNvPr>
          <p:cNvSpPr txBox="1"/>
          <p:nvPr/>
        </p:nvSpPr>
        <p:spPr>
          <a:xfrm>
            <a:off x="980872" y="1227296"/>
            <a:ext cx="10769032" cy="1251240"/>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a:spAutoFit/>
          </a:bodyPr>
          <a:lstStyle/>
          <a:p>
            <a:pPr marL="0" marR="0">
              <a:lnSpc>
                <a:spcPct val="107000"/>
              </a:lnSpc>
              <a:spcBef>
                <a:spcPts val="0"/>
              </a:spcBef>
              <a:spcAft>
                <a:spcPts val="800"/>
              </a:spcAft>
            </a:pPr>
            <a:r>
              <a:rPr lang="en-US" sz="2400" dirty="0" err="1">
                <a:effectLst/>
                <a:latin typeface="Arial" panose="020B0604020202020204" pitchFamily="34" charset="0"/>
                <a:ea typeface="Calibri" panose="020F0502020204030204" pitchFamily="34" charset="0"/>
                <a:cs typeface="Arial" panose="020B0604020202020204" pitchFamily="34" charset="0"/>
              </a:rPr>
              <a:t>Phân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tích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dữ</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kiện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có</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sức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hấp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dẫn</a:t>
            </a:r>
            <a:r>
              <a:rPr lang="en-US" sz="2400" dirty="0">
                <a:effectLst/>
                <a:latin typeface="Arial" panose="020B0604020202020204" pitchFamily="34" charset="0"/>
                <a:ea typeface="Calibri" panose="020F0502020204030204" pitchFamily="34" charset="0"/>
                <a:cs typeface="Arial" panose="020B0604020202020204" pitchFamily="34" charset="0"/>
              </a:rPr>
              <a:t> to </a:t>
            </a:r>
            <a:r>
              <a:rPr lang="en-US" sz="2400" dirty="0" err="1">
                <a:effectLst/>
                <a:latin typeface="Arial" panose="020B0604020202020204" pitchFamily="34" charset="0"/>
                <a:ea typeface="Calibri" panose="020F0502020204030204" pitchFamily="34" charset="0"/>
                <a:cs typeface="Arial" panose="020B0604020202020204" pitchFamily="34" charset="0"/>
              </a:rPr>
              <a:t>lớn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đối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với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lĩnh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vực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hành</a:t>
            </a:r>
            <a:r>
              <a:rPr lang="en-US" sz="2400" dirty="0">
                <a:effectLst/>
                <a:latin typeface="Arial" panose="020B0604020202020204" pitchFamily="34" charset="0"/>
                <a:ea typeface="Calibri" panose="020F0502020204030204" pitchFamily="34" charset="0"/>
                <a:cs typeface="Arial" panose="020B0604020202020204" pitchFamily="34" charset="0"/>
              </a:rPr>
              <a:t> vi </a:t>
            </a:r>
            <a:r>
              <a:rPr lang="en-US" sz="2400" dirty="0" err="1">
                <a:effectLst/>
                <a:latin typeface="Arial" panose="020B0604020202020204" pitchFamily="34" charset="0"/>
                <a:ea typeface="Calibri" panose="020F0502020204030204" pitchFamily="34" charset="0"/>
                <a:cs typeface="Arial" panose="020B0604020202020204" pitchFamily="34" charset="0"/>
              </a:rPr>
              <a:t>và</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xã</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hội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học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tích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dữ</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kiện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cung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cấp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một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giải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pháp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để</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giúp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chúng</a:t>
            </a:r>
            <a:r>
              <a:rPr lang="en-US" sz="2400" dirty="0">
                <a:effectLst/>
                <a:latin typeface="Arial" panose="020B0604020202020204" pitchFamily="34" charset="0"/>
                <a:ea typeface="Calibri" panose="020F0502020204030204" pitchFamily="34" charset="0"/>
                <a:cs typeface="Arial" panose="020B0604020202020204" pitchFamily="34" charset="0"/>
              </a:rPr>
              <a:t> ta </a:t>
            </a:r>
            <a:r>
              <a:rPr lang="en-US" sz="2400" dirty="0" err="1">
                <a:effectLst/>
                <a:latin typeface="Arial" panose="020B0604020202020204" pitchFamily="34" charset="0"/>
                <a:ea typeface="Calibri" panose="020F0502020204030204" pitchFamily="34" charset="0"/>
                <a:cs typeface="Arial" panose="020B0604020202020204" pitchFamily="34" charset="0"/>
              </a:rPr>
              <a:t>giải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thích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quan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sát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bề</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nổi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dựa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theo</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ẩn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này</a:t>
            </a:r>
            <a:r>
              <a:rPr lang="en-US" sz="2400" dirty="0">
                <a:effectLst/>
                <a:latin typeface="Arial" panose="020B0604020202020204" pitchFamily="34" charset="0"/>
                <a:ea typeface="Calibri" panose="020F0502020204030204" pitchFamily="34" charset="0"/>
                <a:cs typeface="Arial" panose="020B0604020202020204" pitchFamily="34" charset="0"/>
              </a:rPr>
              <a:t>.</a:t>
            </a:r>
          </a:p>
        </p:txBody>
      </p:sp>
      <p:sp>
        <p:nvSpPr>
          <p:cNvPr id="6" name="TextBox 5">
            <a:extLst>
              <a:ext uri="{FF2B5EF4-FFF2-40B4-BE49-F238E27FC236}">
                <a16:creationId xmlns:a16="http://schemas.microsoft.com/office/drawing/2014/main" id="{AB52FCEB-EFEA-46DC-B03C-D97488229DBC}"/>
              </a:ext>
            </a:extLst>
          </p:cNvPr>
          <p:cNvSpPr txBox="1"/>
          <p:nvPr/>
        </p:nvSpPr>
        <p:spPr>
          <a:xfrm>
            <a:off x="980872" y="3091128"/>
            <a:ext cx="10769032" cy="1938992"/>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a:spAutoFit/>
          </a:bodyPr>
          <a:lstStyle/>
          <a:p>
            <a:r>
              <a:rPr lang="en-US" sz="2400" dirty="0" err="1">
                <a:effectLst/>
                <a:latin typeface="Arial" panose="020B0604020202020204" pitchFamily="34" charset="0"/>
                <a:ea typeface="Calibri" panose="020F0502020204030204" pitchFamily="34" charset="0"/>
                <a:cs typeface="Arial" panose="020B0604020202020204" pitchFamily="34" charset="0"/>
              </a:rPr>
              <a:t>Tuy</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nhiên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việc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tích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dữ</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kiện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vẫn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còn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mang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chủ</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quan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của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người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thực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hiện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Trong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thực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tế</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phần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lớn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kết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quả</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tích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không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được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đẹp</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như</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ví</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dụ</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của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chúng</a:t>
            </a:r>
            <a:r>
              <a:rPr lang="en-US" sz="2400" dirty="0">
                <a:effectLst/>
                <a:latin typeface="Arial" panose="020B0604020202020204" pitchFamily="34" charset="0"/>
                <a:ea typeface="Calibri" panose="020F0502020204030204" pitchFamily="34" charset="0"/>
                <a:cs typeface="Arial" panose="020B0604020202020204" pitchFamily="34" charset="0"/>
              </a:rPr>
              <a:t> ta ở </a:t>
            </a:r>
            <a:r>
              <a:rPr lang="en-US" sz="2400" dirty="0" err="1">
                <a:effectLst/>
                <a:latin typeface="Arial" panose="020B0604020202020204" pitchFamily="34" charset="0"/>
                <a:ea typeface="Calibri" panose="020F0502020204030204" pitchFamily="34" charset="0"/>
                <a:cs typeface="Arial" panose="020B0604020202020204" pitchFamily="34" charset="0"/>
              </a:rPr>
              <a:t>trên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Kết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quả</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tích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tốt</a:t>
            </a:r>
            <a:r>
              <a:rPr lang="en-US" sz="2400" dirty="0">
                <a:effectLst/>
                <a:latin typeface="Arial" panose="020B0604020202020204" pitchFamily="34" charset="0"/>
                <a:ea typeface="Calibri" panose="020F0502020204030204" pitchFamily="34" charset="0"/>
                <a:cs typeface="Arial" panose="020B0604020202020204" pitchFamily="34" charset="0"/>
              </a:rPr>
              <a:t> hay </a:t>
            </a:r>
            <a:r>
              <a:rPr lang="en-US" sz="2400" dirty="0" err="1">
                <a:effectLst/>
                <a:latin typeface="Arial" panose="020B0604020202020204" pitchFamily="34" charset="0"/>
                <a:ea typeface="Calibri" panose="020F0502020204030204" pitchFamily="34" charset="0"/>
                <a:cs typeface="Arial" panose="020B0604020202020204" pitchFamily="34" charset="0"/>
              </a:rPr>
              <a:t>không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phụ</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thuộc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vào</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dữ</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liệu</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và</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mức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độ</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hiểu</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dữ</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liệu</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cũng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như</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hiểu</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về</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các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tố</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đã</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tìm</a:t>
            </a:r>
            <a:r>
              <a:rPr lang="en-US" sz="2400" dirty="0">
                <a:effectLst/>
                <a:latin typeface="Arial" panose="020B0604020202020204" pitchFamily="34" charset="0"/>
                <a:ea typeface="Calibri" panose="020F0502020204030204" pitchFamily="34" charset="0"/>
                <a:cs typeface="Arial" panose="020B0604020202020204" pitchFamily="34" charset="0"/>
              </a:rPr>
              <a:t> ra </a:t>
            </a:r>
            <a:r>
              <a:rPr lang="en-US" sz="2400" dirty="0" err="1">
                <a:effectLst/>
                <a:latin typeface="Arial" panose="020B0604020202020204" pitchFamily="34" charset="0"/>
                <a:ea typeface="Calibri" panose="020F0502020204030204" pitchFamily="34" charset="0"/>
                <a:cs typeface="Arial" panose="020B0604020202020204" pitchFamily="34" charset="0"/>
              </a:rPr>
              <a:t>của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người</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phân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tích</a:t>
            </a:r>
            <a:r>
              <a:rPr lang="en-US" sz="2400" dirty="0">
                <a:effectLst/>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38946586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a:xfrm>
            <a:off x="9250680" y="6383435"/>
            <a:ext cx="2743200" cy="365125"/>
          </a:xfrm>
        </p:spPr>
        <p:txBody>
          <a:bodyPr/>
          <a:lstStyle/>
          <a:p>
            <a:fld id="{3A98EE3D-8CD1-4C3F-BD1C-C98C9596463C}" type="slidenum">
              <a:rPr lang="en-US" smtClean="0">
                <a:latin typeface="Arial" panose="020B0604020202020204" pitchFamily="34" charset="0"/>
                <a:cs typeface="Arial" panose="020B0604020202020204" pitchFamily="34" charset="0"/>
              </a:rPr>
              <a:t>64</a:t>
            </a:fld>
            <a:endParaRPr lang="en-US" dirty="0">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Tài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liệu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tham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khảo</a:t>
            </a:r>
            <a:endParaRPr lang="en-US" sz="2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EECC2D7-13C9-44D6-B39D-CBAE882C7CB7}"/>
              </a:ext>
            </a:extLst>
          </p:cNvPr>
          <p:cNvSpPr txBox="1"/>
          <p:nvPr/>
        </p:nvSpPr>
        <p:spPr>
          <a:xfrm>
            <a:off x="980872" y="1227296"/>
            <a:ext cx="10769032" cy="3224985"/>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a:spAutoFit/>
          </a:bodyPr>
          <a:lstStyle/>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Arial" panose="020B0604020202020204" pitchFamily="34" charset="0"/>
              </a:rPr>
              <a:t>[1] Richard Johnson, Dean Wichern, </a:t>
            </a:r>
            <a:r>
              <a:rPr lang="en-US" sz="2400" i="1" dirty="0">
                <a:effectLst/>
                <a:latin typeface="Arial" panose="020B0604020202020204" pitchFamily="34" charset="0"/>
                <a:ea typeface="Calibri" panose="020F0502020204030204" pitchFamily="34" charset="0"/>
                <a:cs typeface="Arial" panose="020B0604020202020204" pitchFamily="34" charset="0"/>
              </a:rPr>
              <a:t>Applied Multivariate Statistical Analysis</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i="1" dirty="0">
                <a:effectLst/>
                <a:latin typeface="Arial" panose="020B0604020202020204" pitchFamily="34" charset="0"/>
                <a:ea typeface="Calibri" panose="020F0502020204030204" pitchFamily="34" charset="0"/>
                <a:cs typeface="Arial" panose="020B0604020202020204" pitchFamily="34" charset="0"/>
              </a:rPr>
              <a:t>Pearson.</a:t>
            </a:r>
            <a:br>
              <a:rPr lang="en-US" sz="2400" dirty="0">
                <a:effectLst/>
                <a:latin typeface="Arial" panose="020B0604020202020204" pitchFamily="34" charset="0"/>
                <a:ea typeface="Calibri" panose="020F0502020204030204" pitchFamily="34" charset="0"/>
                <a:cs typeface="Arial" panose="020B0604020202020204" pitchFamily="34" charset="0"/>
              </a:rPr>
            </a:br>
            <a:r>
              <a:rPr lang="en-US" sz="2400" dirty="0">
                <a:effectLst/>
                <a:latin typeface="Arial" panose="020B0604020202020204" pitchFamily="34" charset="0"/>
                <a:ea typeface="Calibri" panose="020F0502020204030204" pitchFamily="34" charset="0"/>
                <a:cs typeface="Arial" panose="020B0604020202020204" pitchFamily="34" charset="0"/>
              </a:rPr>
              <a:t>[2] Wolfgang Karl </a:t>
            </a:r>
            <a:r>
              <a:rPr lang="en-US" sz="2400" dirty="0" err="1">
                <a:effectLst/>
                <a:latin typeface="Arial" panose="020B0604020202020204" pitchFamily="34" charset="0"/>
                <a:ea typeface="Calibri" panose="020F0502020204030204" pitchFamily="34" charset="0"/>
                <a:cs typeface="Arial" panose="020B0604020202020204" pitchFamily="34" charset="0"/>
              </a:rPr>
              <a:t>Hardle</a:t>
            </a:r>
            <a:r>
              <a:rPr lang="en-US" sz="2400" dirty="0">
                <a:effectLst/>
                <a:latin typeface="Arial" panose="020B0604020202020204" pitchFamily="34" charset="0"/>
                <a:ea typeface="Calibri" panose="020F0502020204030204" pitchFamily="34" charset="0"/>
                <a:cs typeface="Arial" panose="020B0604020202020204" pitchFamily="34" charset="0"/>
              </a:rPr>
              <a:t> Léopold Simar, </a:t>
            </a:r>
            <a:r>
              <a:rPr lang="en-US" sz="2400" i="1" dirty="0">
                <a:effectLst/>
                <a:latin typeface="Arial" panose="020B0604020202020204" pitchFamily="34" charset="0"/>
                <a:ea typeface="Calibri" panose="020F0502020204030204" pitchFamily="34" charset="0"/>
                <a:cs typeface="Arial" panose="020B0604020202020204" pitchFamily="34" charset="0"/>
              </a:rPr>
              <a:t>Applied Multivariate Statistical Analysis, Springer.</a:t>
            </a:r>
            <a:br>
              <a:rPr lang="en-US" sz="2400" i="1" dirty="0">
                <a:effectLst/>
                <a:latin typeface="Arial" panose="020B0604020202020204" pitchFamily="34" charset="0"/>
                <a:ea typeface="Calibri" panose="020F0502020204030204" pitchFamily="34" charset="0"/>
                <a:cs typeface="Arial" panose="020B0604020202020204" pitchFamily="34" charset="0"/>
              </a:rPr>
            </a:br>
            <a:r>
              <a:rPr lang="en-US"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[3] Edouard </a:t>
            </a:r>
            <a:r>
              <a:rPr lang="en-US" sz="2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Duchesnay</a:t>
            </a:r>
            <a:r>
              <a:rPr lang="en-US"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Tommy </a:t>
            </a:r>
            <a:r>
              <a:rPr lang="en-US" sz="2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Löfstedt</a:t>
            </a:r>
            <a:r>
              <a:rPr lang="en-US"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24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Statistics and Machine Learning in</a:t>
            </a:r>
            <a:br>
              <a:rPr lang="en-US" sz="24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br>
            <a:r>
              <a:rPr lang="en-US" sz="24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Python – release 1.0 (2017)</a:t>
            </a:r>
            <a:br>
              <a:rPr lang="en-US" sz="2400" i="1" dirty="0">
                <a:effectLst/>
                <a:latin typeface="Arial" panose="020B0604020202020204" pitchFamily="34" charset="0"/>
                <a:ea typeface="Calibri" panose="020F0502020204030204" pitchFamily="34" charset="0"/>
                <a:cs typeface="Arial" panose="020B0604020202020204" pitchFamily="34" charset="0"/>
              </a:rPr>
            </a:br>
            <a:r>
              <a:rPr lang="en-US" sz="2400" dirty="0">
                <a:effectLst/>
                <a:latin typeface="Arial" panose="020B0604020202020204" pitchFamily="34" charset="0"/>
                <a:ea typeface="Calibri" panose="020F0502020204030204" pitchFamily="34" charset="0"/>
                <a:cs typeface="Arial" panose="020B0604020202020204" pitchFamily="34" charset="0"/>
              </a:rPr>
              <a:t>[4] </a:t>
            </a:r>
            <a:r>
              <a:rPr lang="en-US" sz="2400" dirty="0" err="1">
                <a:effectLst/>
                <a:latin typeface="Arial" panose="020B0604020202020204" pitchFamily="34" charset="0"/>
                <a:ea typeface="Calibri" panose="020F0502020204030204" pitchFamily="34" charset="0"/>
                <a:cs typeface="Arial" panose="020B0604020202020204" pitchFamily="34" charset="0"/>
              </a:rPr>
              <a:t>GS.Nguyễn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Tiến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Dũng</a:t>
            </a:r>
            <a:r>
              <a:rPr lang="en-US" sz="2400" dirty="0">
                <a:effectLst/>
                <a:latin typeface="Arial" panose="020B0604020202020204" pitchFamily="34" charset="0"/>
                <a:ea typeface="Calibri" panose="020F0502020204030204" pitchFamily="34" charset="0"/>
                <a:cs typeface="Arial" panose="020B0604020202020204" pitchFamily="34" charset="0"/>
              </a:rPr>
              <a:t>, GS. </a:t>
            </a:r>
            <a:r>
              <a:rPr lang="en-US" sz="2400" dirty="0" err="1">
                <a:effectLst/>
                <a:latin typeface="Arial" panose="020B0604020202020204" pitchFamily="34" charset="0"/>
                <a:ea typeface="Calibri" panose="020F0502020204030204" pitchFamily="34" charset="0"/>
                <a:cs typeface="Arial" panose="020B0604020202020204" pitchFamily="34" charset="0"/>
              </a:rPr>
              <a:t>Đỗ</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Đức</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Thái</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Nhập</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môn</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Xác</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suất</a:t>
            </a:r>
            <a:r>
              <a:rPr lang="en-US" sz="2400" i="1" dirty="0">
                <a:effectLst/>
                <a:latin typeface="Arial" panose="020B0604020202020204" pitchFamily="34" charset="0"/>
                <a:ea typeface="Calibri" panose="020F0502020204030204" pitchFamily="34" charset="0"/>
                <a:cs typeface="Arial" panose="020B0604020202020204" pitchFamily="34" charset="0"/>
              </a:rPr>
              <a:t> &amp; </a:t>
            </a:r>
            <a:r>
              <a:rPr lang="en-US" sz="2400" i="1" dirty="0" err="1">
                <a:effectLst/>
                <a:latin typeface="Arial" panose="020B0604020202020204" pitchFamily="34" charset="0"/>
                <a:ea typeface="Calibri" panose="020F0502020204030204" pitchFamily="34" charset="0"/>
                <a:cs typeface="Arial" panose="020B0604020202020204" pitchFamily="34" charset="0"/>
              </a:rPr>
              <a:t>Thống</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kê</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hiện</a:t>
            </a:r>
            <a:r>
              <a:rPr lang="en-US" sz="2400" i="1" dirty="0">
                <a:effectLst/>
                <a:latin typeface="Arial" panose="020B0604020202020204" pitchFamily="34" charset="0"/>
                <a:ea typeface="Calibri" panose="020F0502020204030204" pitchFamily="34" charset="0"/>
                <a:cs typeface="Arial" panose="020B0604020202020204" pitchFamily="34" charset="0"/>
              </a:rPr>
              <a:t> </a:t>
            </a:r>
            <a:r>
              <a:rPr lang="en-US" sz="2400" i="1" dirty="0" err="1">
                <a:effectLst/>
                <a:latin typeface="Arial" panose="020B0604020202020204" pitchFamily="34" charset="0"/>
                <a:ea typeface="Calibri" panose="020F0502020204030204" pitchFamily="34" charset="0"/>
                <a:cs typeface="Arial" panose="020B0604020202020204" pitchFamily="34" charset="0"/>
              </a:rPr>
              <a:t>đại</a:t>
            </a:r>
            <a:r>
              <a:rPr lang="en-US" sz="2400" i="1" dirty="0">
                <a:effectLst/>
                <a:latin typeface="Arial" panose="020B0604020202020204" pitchFamily="34" charset="0"/>
                <a:ea typeface="Calibri" panose="020F0502020204030204" pitchFamily="34" charset="0"/>
                <a:cs typeface="Arial" panose="020B0604020202020204" pitchFamily="34" charset="0"/>
              </a:rPr>
              <a:t>, Sputnik</a:t>
            </a:r>
            <a:r>
              <a:rPr lang="en-US" sz="1800" i="1" dirty="0">
                <a:effectLst/>
                <a:latin typeface="Arial" panose="020B0604020202020204" pitchFamily="34" charset="0"/>
                <a:ea typeface="Calibri" panose="020F0502020204030204" pitchFamily="34" charset="0"/>
                <a:cs typeface="Arial" panose="020B0604020202020204" pitchFamily="34" charset="0"/>
              </a:rPr>
              <a:t>.</a:t>
            </a: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6275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42E34CC-619F-412C-B82C-2FAF90B95DD8}"/>
                  </a:ext>
                </a:extLst>
              </p:cNvPr>
              <p:cNvSpPr txBox="1"/>
              <p:nvPr/>
            </p:nvSpPr>
            <p:spPr>
              <a:xfrm>
                <a:off x="744170" y="1197640"/>
                <a:ext cx="6806023" cy="2723118"/>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rtlCol="0">
                <a:spAutoFit/>
              </a:bodyPr>
              <a:lstStyle/>
              <a:p>
                <a:pPr/>
                <a:r>
                  <a:rPr lang="en-US" sz="2800" dirty="0" err="1">
                    <a:latin typeface="Arial" panose="020B0604020202020204" pitchFamily="34" charset="0"/>
                    <a:cs typeface="Arial" panose="020B0604020202020204" pitchFamily="34" charset="0"/>
                  </a:rPr>
                  <a:t>Mô</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hình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tích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tố</a:t>
                </a:r>
                <a:r>
                  <a:rPr lang="vi-VN" sz="2800" dirty="0">
                    <a:latin typeface="Arial" panose="020B0604020202020204" pitchFamily="34" charset="0"/>
                    <a:cs typeface="Arial" panose="020B0604020202020204" pitchFamily="34" charset="0"/>
                  </a:rPr>
                  <a:t>:</a:t>
                </a:r>
                <a:br>
                  <a:rPr lang="en-US" sz="2800" b="1" dirty="0">
                    <a:latin typeface="Arial" panose="020B0604020202020204" pitchFamily="34" charset="0"/>
                    <a:cs typeface="Arial" panose="020B0604020202020204" pitchFamily="34" charset="0"/>
                  </a:rPr>
                </a:br>
                <a14:m>
                  <m:oMathPara xmlns:m="http://schemas.openxmlformats.org/officeDocument/2006/math">
                    <m:oMathParaPr>
                      <m:jc m:val="centerGroup"/>
                    </m:oMathParaPr>
                    <m:oMath xmlns:m="http://schemas.openxmlformats.org/officeDocument/2006/math">
                      <m:sSub>
                        <m:sSubPr>
                          <m:ctrlPr>
                            <a:rPr lang="en-US" sz="2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11</m:t>
                          </m:r>
                        </m:sub>
                      </m:sSub>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12</m:t>
                          </m:r>
                        </m:sub>
                      </m:sSub>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1</m:t>
                          </m:r>
                          <m:r>
                            <a:rPr lang="en-US" sz="2800" i="1">
                              <a:effectLst/>
                              <a:latin typeface="Cambria Math" panose="02040503050406030204" pitchFamily="18" charset="0"/>
                              <a:ea typeface="Calibri" panose="020F0502020204030204" pitchFamily="34" charset="0"/>
                              <a:cs typeface="Times New Roman" panose="02020603050405020304" pitchFamily="18" charset="0"/>
                            </a:rPr>
                            <m:t>𝑚</m:t>
                          </m:r>
                        </m:sub>
                      </m:sSub>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𝑚</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𝜀</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n-US" sz="2800" dirty="0">
                  <a:effectLst/>
                  <a:latin typeface="Arial" panose="020B0604020202020204" pitchFamily="34" charset="0"/>
                  <a:ea typeface="Calibri" panose="020F0502020204030204" pitchFamily="34" charset="0"/>
                  <a:cs typeface="Arial" panose="020B0604020202020204" pitchFamily="34" charset="0"/>
                </a:endParaRPr>
              </a:p>
              <a:p>
                <a:pPr marL="0" marR="0" indent="45720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21</m:t>
                          </m:r>
                        </m:sub>
                      </m:sSub>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22</m:t>
                          </m:r>
                        </m:sub>
                      </m:sSub>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2</m:t>
                          </m:r>
                          <m:r>
                            <a:rPr lang="en-US" sz="2800" i="1">
                              <a:effectLst/>
                              <a:latin typeface="Cambria Math" panose="02040503050406030204" pitchFamily="18" charset="0"/>
                              <a:ea typeface="Calibri" panose="020F0502020204030204" pitchFamily="34" charset="0"/>
                              <a:cs typeface="Times New Roman" panose="02020603050405020304" pitchFamily="18" charset="0"/>
                            </a:rPr>
                            <m:t>𝑚</m:t>
                          </m:r>
                        </m:sub>
                      </m:sSub>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𝑚</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𝜀</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n-US" sz="2800" dirty="0">
                  <a:effectLst/>
                  <a:latin typeface="Arial" panose="020B0604020202020204" pitchFamily="34" charset="0"/>
                  <a:ea typeface="Calibri" panose="020F0502020204030204" pitchFamily="34" charset="0"/>
                  <a:cs typeface="Arial" panose="020B0604020202020204" pitchFamily="34" charset="0"/>
                </a:endParaRPr>
              </a:p>
              <a:p>
                <a:pPr marL="0" marR="0" indent="457200" algn="ctr">
                  <a:lnSpc>
                    <a:spcPct val="107000"/>
                  </a:lnSpc>
                  <a:spcBef>
                    <a:spcPts val="0"/>
                  </a:spcBef>
                  <a:spcAft>
                    <a:spcPts val="800"/>
                  </a:spcAft>
                </a:pPr>
                <a:r>
                  <a:rPr lang="en-US" sz="2800" dirty="0">
                    <a:effectLst/>
                    <a:latin typeface="Arial" panose="020B0604020202020204" pitchFamily="34" charset="0"/>
                    <a:ea typeface="Calibri" panose="020F0502020204030204" pitchFamily="34" charset="0"/>
                    <a:cs typeface="Arial" panose="020B0604020202020204" pitchFamily="34" charset="0"/>
                  </a:rPr>
                  <a:t>…</a:t>
                </a:r>
              </a:p>
              <a:p>
                <a:pPr/>
                <a14:m>
                  <m:oMathPara xmlns:m="http://schemas.openxmlformats.org/officeDocument/2006/math">
                    <m:oMathParaPr>
                      <m:jc m:val="centerGroup"/>
                    </m:oMathParaPr>
                    <m:oMath xmlns:m="http://schemas.openxmlformats.org/officeDocument/2006/math">
                      <m:sSub>
                        <m:sSubPr>
                          <m:ctrlPr>
                            <a:rPr lang="en-US" sz="4000" i="1">
                              <a:effectLst/>
                              <a:latin typeface="Cambria Math" panose="02040503050406030204" pitchFamily="18"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4000" i="1">
                              <a:effectLst/>
                              <a:latin typeface="Cambria Math" panose="02040503050406030204" pitchFamily="18"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4000" i="1">
                              <a:effectLst/>
                              <a:latin typeface="Cambria Math" panose="02040503050406030204" pitchFamily="18"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𝑝</m:t>
                          </m:r>
                          <m:r>
                            <a:rPr lang="en-US" sz="2800"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4000" i="1">
                              <a:effectLst/>
                              <a:latin typeface="Cambria Math" panose="02040503050406030204" pitchFamily="18"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4000" i="1">
                              <a:effectLst/>
                              <a:latin typeface="Cambria Math" panose="02040503050406030204" pitchFamily="18"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𝑝</m:t>
                          </m:r>
                          <m:r>
                            <a:rPr lang="en-US" sz="280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4000" i="1">
                              <a:effectLst/>
                              <a:latin typeface="Cambria Math" panose="02040503050406030204" pitchFamily="18"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4000" i="1">
                              <a:effectLst/>
                              <a:latin typeface="Cambria Math" panose="02040503050406030204" pitchFamily="18"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𝑝𝑚</m:t>
                          </m:r>
                        </m:sub>
                      </m:sSub>
                      <m:sSub>
                        <m:sSubPr>
                          <m:ctrlPr>
                            <a:rPr lang="en-US" sz="4000" i="1">
                              <a:effectLst/>
                              <a:latin typeface="Cambria Math" panose="02040503050406030204" pitchFamily="18"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𝑚</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4000" i="1">
                              <a:effectLst/>
                              <a:latin typeface="Cambria Math" panose="02040503050406030204" pitchFamily="18"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𝜀</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𝑝</m:t>
                          </m:r>
                        </m:sub>
                      </m:sSub>
                    </m:oMath>
                  </m:oMathPara>
                </a14:m>
                <a:endParaRPr lang="vi-VN" sz="2800" b="1" dirty="0">
                  <a:latin typeface="Arial" panose="020B0604020202020204" pitchFamily="34" charset="0"/>
                  <a:cs typeface="Arial" panose="020B0604020202020204" pitchFamily="34" charset="0"/>
                </a:endParaRPr>
              </a:p>
            </p:txBody>
          </p:sp>
        </mc:Choice>
        <mc:Fallback>
          <p:sp>
            <p:nvSpPr>
              <p:cNvPr id="2" name="TextBox 1">
                <a:extLst>
                  <a:ext uri="{FF2B5EF4-FFF2-40B4-BE49-F238E27FC236}">
                    <a16:creationId xmlns:a16="http://schemas.microsoft.com/office/drawing/2014/main" id="{342E34CC-619F-412C-B82C-2FAF90B95DD8}"/>
                  </a:ext>
                </a:extLst>
              </p:cNvPr>
              <p:cNvSpPr txBox="1">
                <a:spLocks noRot="1" noChangeAspect="1" noMove="1" noResize="1" noEditPoints="1" noAdjustHandles="1" noChangeArrowheads="1" noChangeShapeType="1" noTextEdit="1"/>
              </p:cNvSpPr>
              <p:nvPr/>
            </p:nvSpPr>
            <p:spPr>
              <a:xfrm>
                <a:off x="744170" y="1197640"/>
                <a:ext cx="6806023" cy="2723118"/>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DB60D5B-094A-4BFD-8549-04567DB25EDE}"/>
                  </a:ext>
                </a:extLst>
              </p:cNvPr>
              <p:cNvSpPr txBox="1"/>
              <p:nvPr/>
            </p:nvSpPr>
            <p:spPr>
              <a:xfrm>
                <a:off x="744170" y="4474780"/>
                <a:ext cx="6806023" cy="1346202"/>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rtlCol="0">
                <a:spAutoFit/>
              </a:bodyPr>
              <a:lstStyle/>
              <a:p>
                <a:r>
                  <a:rPr lang="en-US" sz="2800" dirty="0" err="1">
                    <a:latin typeface="Arial" panose="020B0604020202020204" pitchFamily="34" charset="0"/>
                    <a:cs typeface="Arial" panose="020B0604020202020204" pitchFamily="34" charset="0"/>
                  </a:rPr>
                  <a:t>Biểu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diễn</a:t>
                </a:r>
                <a:r>
                  <a:rPr lang="en-US" sz="2800" dirty="0">
                    <a:latin typeface="Arial" panose="020B0604020202020204" pitchFamily="34" charset="0"/>
                    <a:cs typeface="Arial" panose="020B0604020202020204" pitchFamily="34" charset="0"/>
                  </a:rPr>
                  <a:t> d</a:t>
                </a:r>
                <a:r>
                  <a:rPr lang="vi-VN" sz="2800" dirty="0">
                    <a:latin typeface="Arial" panose="020B0604020202020204" pitchFamily="34" charset="0"/>
                    <a:cs typeface="Arial" panose="020B0604020202020204" pitchFamily="34" charset="0"/>
                  </a:rPr>
                  <a:t>ư</a:t>
                </a:r>
                <a:r>
                  <a:rPr lang="en-US" sz="2800" dirty="0" err="1">
                    <a:latin typeface="Arial" panose="020B0604020202020204" pitchFamily="34" charset="0"/>
                    <a:cs typeface="Arial" panose="020B0604020202020204" pitchFamily="34" charset="0"/>
                  </a:rPr>
                  <a:t>ới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dạng</a:t>
                </a:r>
                <a:r>
                  <a:rPr lang="en-US" sz="2800" dirty="0">
                    <a:latin typeface="Arial" panose="020B0604020202020204" pitchFamily="34" charset="0"/>
                    <a:cs typeface="Arial" panose="020B0604020202020204" pitchFamily="34" charset="0"/>
                  </a:rPr>
                  <a:t> ma </a:t>
                </a:r>
                <a:r>
                  <a:rPr lang="en-US" sz="2800" dirty="0" err="1">
                    <a:latin typeface="Arial" panose="020B0604020202020204" pitchFamily="34" charset="0"/>
                    <a:cs typeface="Arial" panose="020B0604020202020204" pitchFamily="34" charset="0"/>
                  </a:rPr>
                  <a:t>trận</a:t>
                </a:r>
                <a:r>
                  <a:rPr lang="vi-VN" sz="2800" dirty="0">
                    <a:latin typeface="Arial" panose="020B0604020202020204" pitchFamily="34" charset="0"/>
                    <a:cs typeface="Arial" panose="020B0604020202020204" pitchFamily="34" charset="0"/>
                  </a:rPr>
                  <a:t>:</a:t>
                </a:r>
                <a:br>
                  <a:rPr lang="en-US" sz="2800" b="1" dirty="0">
                    <a:latin typeface="Arial" panose="020B0604020202020204" pitchFamily="34" charset="0"/>
                    <a:cs typeface="Arial" panose="020B0604020202020204" pitchFamily="34" charset="0"/>
                  </a:rPr>
                </a:br>
                <a14:m>
                  <m:oMathPara xmlns:m="http://schemas.openxmlformats.org/officeDocument/2006/math">
                    <m:oMathParaPr>
                      <m:jc m:val="centerGroup"/>
                    </m:oMathParaPr>
                    <m:oMath xmlns:m="http://schemas.openxmlformats.org/officeDocument/2006/math">
                      <m:limLow>
                        <m:limLowPr>
                          <m:ctrlPr>
                            <a:rPr lang="en-US" sz="2800" b="1" i="1" smtClean="0">
                              <a:effectLst/>
                              <a:latin typeface="Cambria Math" panose="02040503050406030204" pitchFamily="18" charset="0"/>
                              <a:ea typeface="Yu Mincho" panose="020B0400000000000000" pitchFamily="18" charset="-128"/>
                              <a:cs typeface="Times New Roman" panose="02020603050405020304" pitchFamily="18" charset="0"/>
                            </a:rPr>
                          </m:ctrlPr>
                        </m:limLowPr>
                        <m:e>
                          <m:groupChr>
                            <m:groupChrPr>
                              <m:chr m:val="⏟"/>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groupChr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𝑿</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𝝁</m:t>
                              </m:r>
                            </m:e>
                          </m:groupChr>
                        </m:e>
                        <m:lim>
                          <m:d>
                            <m:dPr>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d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𝒑</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𝟏</m:t>
                              </m:r>
                            </m:e>
                          </m:d>
                        </m:lim>
                      </m:limLow>
                      <m:r>
                        <a:rPr lang="en-US" sz="2800" b="1" i="1">
                          <a:effectLst/>
                          <a:latin typeface="Cambria Math" panose="02040503050406030204" pitchFamily="18" charset="0"/>
                          <a:ea typeface="Yu Mincho" panose="020B0400000000000000" pitchFamily="18" charset="-128"/>
                          <a:cs typeface="Times New Roman" panose="02020603050405020304" pitchFamily="18" charset="0"/>
                        </a:rPr>
                        <m:t>=</m:t>
                      </m:r>
                      <m:limLow>
                        <m:limLowPr>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limLowPr>
                        <m:e>
                          <m:groupChr>
                            <m:groupChrPr>
                              <m:chr m:val="⏟"/>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groupChr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𝑳</m:t>
                              </m:r>
                            </m:e>
                          </m:groupChr>
                        </m:e>
                        <m:lim>
                          <m:d>
                            <m:dPr>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d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𝒑</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𝒎</m:t>
                              </m:r>
                            </m:e>
                          </m:d>
                        </m:lim>
                      </m:limLow>
                      <m:r>
                        <a:rPr lang="en-US" sz="2800" b="1" i="1">
                          <a:effectLst/>
                          <a:latin typeface="Cambria Math" panose="02040503050406030204" pitchFamily="18" charset="0"/>
                          <a:ea typeface="Yu Mincho" panose="020B0400000000000000" pitchFamily="18" charset="-128"/>
                          <a:cs typeface="Times New Roman" panose="02020603050405020304" pitchFamily="18" charset="0"/>
                        </a:rPr>
                        <m:t> </m:t>
                      </m:r>
                      <m:limLow>
                        <m:limLowPr>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limLowPr>
                        <m:e>
                          <m:groupChr>
                            <m:groupChrPr>
                              <m:chr m:val="⏟"/>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groupChr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𝑭</m:t>
                              </m:r>
                            </m:e>
                          </m:groupChr>
                        </m:e>
                        <m:lim>
                          <m:d>
                            <m:dPr>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d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𝒎</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𝟏</m:t>
                              </m:r>
                            </m:e>
                          </m:d>
                        </m:lim>
                      </m:limLow>
                      <m:r>
                        <a:rPr lang="en-US" sz="2800" b="1" i="1">
                          <a:effectLst/>
                          <a:latin typeface="Cambria Math" panose="02040503050406030204" pitchFamily="18" charset="0"/>
                          <a:ea typeface="Yu Mincho" panose="020B0400000000000000" pitchFamily="18" charset="-128"/>
                          <a:cs typeface="Times New Roman" panose="02020603050405020304" pitchFamily="18" charset="0"/>
                        </a:rPr>
                        <m:t>+</m:t>
                      </m:r>
                      <m:limLow>
                        <m:limLowPr>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limLowPr>
                        <m:e>
                          <m:groupChr>
                            <m:groupChrPr>
                              <m:chr m:val="⏟"/>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groupChr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𝜺</m:t>
                              </m:r>
                            </m:e>
                          </m:groupChr>
                        </m:e>
                        <m:lim>
                          <m:d>
                            <m:dPr>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d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𝒑</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𝟏</m:t>
                              </m:r>
                            </m:e>
                          </m:d>
                        </m:lim>
                      </m:limLow>
                    </m:oMath>
                  </m:oMathPara>
                </a14:m>
                <a:endParaRPr lang="en-US" sz="2800" b="1" dirty="0">
                  <a:latin typeface="Arial" panose="020B060402020202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9DB60D5B-094A-4BFD-8549-04567DB25EDE}"/>
                  </a:ext>
                </a:extLst>
              </p:cNvPr>
              <p:cNvSpPr txBox="1">
                <a:spLocks noRot="1" noChangeAspect="1" noMove="1" noResize="1" noEditPoints="1" noAdjustHandles="1" noChangeArrowheads="1" noChangeShapeType="1" noTextEdit="1"/>
              </p:cNvSpPr>
              <p:nvPr/>
            </p:nvSpPr>
            <p:spPr>
              <a:xfrm>
                <a:off x="744170" y="4474780"/>
                <a:ext cx="6806023" cy="1346202"/>
              </a:xfrm>
              <a:prstGeom prst="rect">
                <a:avLst/>
              </a:prstGeom>
              <a:blipFill>
                <a:blip r:embed="rId3"/>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6006654-2803-4013-AA94-88489FCF9D53}"/>
                  </a:ext>
                </a:extLst>
              </p:cNvPr>
              <p:cNvSpPr txBox="1"/>
              <p:nvPr/>
            </p:nvSpPr>
            <p:spPr>
              <a:xfrm>
                <a:off x="7837714" y="1228397"/>
                <a:ext cx="3827417" cy="4401205"/>
              </a:xfrm>
              <a:prstGeom prst="rect">
                <a:avLst/>
              </a:prstGeom>
              <a:solidFill>
                <a:schemeClr val="accent5">
                  <a:lumMod val="40000"/>
                  <a:lumOff val="60000"/>
                </a:schemeClr>
              </a:solidFill>
              <a:effectLst>
                <a:outerShdw blurRad="50800" dist="38100" dir="5400000" algn="t" rotWithShape="0">
                  <a:prstClr val="black">
                    <a:alpha val="40000"/>
                  </a:prstClr>
                </a:outerShdw>
              </a:effectLst>
            </p:spPr>
            <p:txBody>
              <a:bodyPr wrap="square" rtlCol="0">
                <a:spAutoFit/>
              </a:bodyPr>
              <a:lstStyle/>
              <a:p>
                <a:pPr algn="ctr"/>
                <a:r>
                  <a:rPr lang="en-US" sz="2800" dirty="0">
                    <a:latin typeface="Arial" panose="020B0604020202020204" pitchFamily="34" charset="0"/>
                    <a:cs typeface="Arial" panose="020B0604020202020204" pitchFamily="34" charset="0"/>
                  </a:rPr>
                  <a:t>Giải </a:t>
                </a:r>
                <a:r>
                  <a:rPr lang="en-US" sz="2800" dirty="0" err="1">
                    <a:latin typeface="Arial" panose="020B0604020202020204" pitchFamily="34" charset="0"/>
                    <a:cs typeface="Arial" panose="020B0604020202020204" pitchFamily="34" charset="0"/>
                  </a:rPr>
                  <a:t>thích</a:t>
                </a:r>
                <a:endParaRPr lang="en-US" sz="2800" b="1"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14:m>
                  <m:oMath xmlns:m="http://schemas.openxmlformats.org/officeDocument/2006/math">
                    <m:r>
                      <a:rPr lang="en-US" sz="2800" b="1" i="1" smtClean="0">
                        <a:latin typeface="Cambria Math" panose="02040503050406030204" pitchFamily="18" charset="0"/>
                        <a:cs typeface="Arial" panose="020B0604020202020204" pitchFamily="34" charset="0"/>
                      </a:rPr>
                      <m:t>𝑿</m:t>
                    </m:r>
                  </m:oMath>
                </a14:m>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vector </a:t>
                </a:r>
                <a:r>
                  <a:rPr lang="en-US" sz="2800" dirty="0" err="1">
                    <a:latin typeface="Arial" panose="020B0604020202020204" pitchFamily="34" charset="0"/>
                    <a:cs typeface="Arial" panose="020B0604020202020204" pitchFamily="34" charset="0"/>
                  </a:rPr>
                  <a:t>ngẫu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nhiên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của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biến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quan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sát</a:t>
                </a:r>
                <a:r>
                  <a:rPr lang="en-US" sz="2800" dirty="0">
                    <a:latin typeface="Arial" panose="020B0604020202020204" pitchFamily="34" charset="0"/>
                    <a:cs typeface="Arial" panose="020B0604020202020204" pitchFamily="34" charset="0"/>
                  </a:rPr>
                  <a:t>.</a:t>
                </a:r>
                <a:br>
                  <a:rPr lang="en-US" sz="2800" dirty="0">
                    <a:latin typeface="Arial" panose="020B0604020202020204" pitchFamily="34" charset="0"/>
                    <a:cs typeface="Arial" panose="020B0604020202020204" pitchFamily="34" charset="0"/>
                  </a:rPr>
                </a:br>
                <a14:m>
                  <m:oMath xmlns:m="http://schemas.openxmlformats.org/officeDocument/2006/math">
                    <m:r>
                      <a:rPr lang="en-US" sz="2800" b="1" i="1" smtClean="0">
                        <a:latin typeface="Cambria Math" panose="02040503050406030204" pitchFamily="18" charset="0"/>
                        <a:ea typeface="Cambria Math" panose="02040503050406030204" pitchFamily="18" charset="0"/>
                      </a:rPr>
                      <m:t>𝝁</m:t>
                    </m:r>
                    <m:r>
                      <a:rPr lang="en-US" sz="2800" b="0" i="1" smtClean="0">
                        <a:latin typeface="Cambria Math" panose="02040503050406030204" pitchFamily="18" charset="0"/>
                        <a:ea typeface="Cambria Math" panose="02040503050406030204" pitchFamily="18" charset="0"/>
                      </a:rPr>
                      <m:t>:</m:t>
                    </m:r>
                  </m:oMath>
                </a14:m>
                <a:r>
                  <a:rPr lang="en-US" sz="2800" dirty="0">
                    <a:latin typeface="Arial" panose="020B0604020202020204" pitchFamily="34" charset="0"/>
                    <a:cs typeface="Arial" panose="020B0604020202020204" pitchFamily="34" charset="0"/>
                  </a:rPr>
                  <a:t> Vector </a:t>
                </a:r>
                <a:r>
                  <a:rPr lang="en-US" sz="2800" dirty="0" err="1">
                    <a:latin typeface="Arial" panose="020B0604020202020204" pitchFamily="34" charset="0"/>
                    <a:cs typeface="Arial" panose="020B0604020202020204" pitchFamily="34" charset="0"/>
                  </a:rPr>
                  <a:t>trung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bình</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14:m>
                  <m:oMath xmlns:m="http://schemas.openxmlformats.org/officeDocument/2006/math">
                    <m:r>
                      <a:rPr lang="en-US" sz="2800" b="1" i="1" smtClean="0">
                        <a:latin typeface="Cambria Math" panose="02040503050406030204" pitchFamily="18" charset="0"/>
                        <a:cs typeface="Arial" panose="020B0604020202020204" pitchFamily="34" charset="0"/>
                      </a:rPr>
                      <m:t>𝑳</m:t>
                    </m:r>
                  </m:oMath>
                </a14:m>
                <a:r>
                  <a:rPr lang="en-US" sz="2800" dirty="0">
                    <a:latin typeface="Arial" panose="020B0604020202020204" pitchFamily="34" charset="0"/>
                    <a:cs typeface="Arial" panose="020B0604020202020204" pitchFamily="34" charset="0"/>
                  </a:rPr>
                  <a:t>: Ma </a:t>
                </a:r>
                <a:r>
                  <a:rPr lang="en-US" sz="2800" dirty="0" err="1">
                    <a:latin typeface="Arial" panose="020B0604020202020204" pitchFamily="34" charset="0"/>
                    <a:cs typeface="Arial" panose="020B0604020202020204" pitchFamily="34" charset="0"/>
                  </a:rPr>
                  <a:t>trận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hệ</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tải</a:t>
                </a:r>
                <a:r>
                  <a:rPr lang="en-US" sz="28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14:m>
                  <m:oMath xmlns:m="http://schemas.openxmlformats.org/officeDocument/2006/math">
                    <m:r>
                      <a:rPr lang="en-US" sz="2800" b="1" i="1" smtClean="0">
                        <a:latin typeface="Cambria Math" panose="02040503050406030204" pitchFamily="18" charset="0"/>
                        <a:cs typeface="Arial" panose="020B0604020202020204" pitchFamily="34" charset="0"/>
                      </a:rPr>
                      <m:t>𝑭</m:t>
                    </m:r>
                  </m:oMath>
                </a14:m>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chung</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14:m>
                  <m:oMath xmlns:m="http://schemas.openxmlformats.org/officeDocument/2006/math">
                    <m:r>
                      <a:rPr lang="en-US" sz="2800" b="1" i="1" smtClean="0">
                        <a:latin typeface="Cambria Math" panose="02040503050406030204" pitchFamily="18" charset="0"/>
                        <a:ea typeface="Cambria Math" panose="02040503050406030204" pitchFamily="18" charset="0"/>
                      </a:rPr>
                      <m:t>𝜺</m:t>
                    </m:r>
                  </m:oMath>
                </a14:m>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nhân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riêng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lỗi</a:t>
                </a:r>
                <a:r>
                  <a:rPr lang="en-US" sz="2800" dirty="0">
                    <a:latin typeface="Arial" panose="020B0604020202020204" pitchFamily="34" charset="0"/>
                    <a:cs typeface="Arial" panose="020B0604020202020204" pitchFamily="34" charset="0"/>
                  </a:rPr>
                  <a:t>)</a:t>
                </a:r>
              </a:p>
            </p:txBody>
          </p:sp>
        </mc:Choice>
        <mc:Fallback>
          <p:sp>
            <p:nvSpPr>
              <p:cNvPr id="9" name="TextBox 8">
                <a:extLst>
                  <a:ext uri="{FF2B5EF4-FFF2-40B4-BE49-F238E27FC236}">
                    <a16:creationId xmlns:a16="http://schemas.microsoft.com/office/drawing/2014/main" id="{06006654-2803-4013-AA94-88489FCF9D53}"/>
                  </a:ext>
                </a:extLst>
              </p:cNvPr>
              <p:cNvSpPr txBox="1">
                <a:spLocks noRot="1" noChangeAspect="1" noMove="1" noResize="1" noEditPoints="1" noAdjustHandles="1" noChangeArrowheads="1" noChangeShapeType="1" noTextEdit="1"/>
              </p:cNvSpPr>
              <p:nvPr/>
            </p:nvSpPr>
            <p:spPr>
              <a:xfrm>
                <a:off x="7837714" y="1228397"/>
                <a:ext cx="3827417" cy="4401205"/>
              </a:xfrm>
              <a:prstGeom prst="rect">
                <a:avLst/>
              </a:prstGeom>
              <a:blipFill>
                <a:blip r:embed="rId4"/>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6" name="TextBox 5">
            <a:extLst>
              <a:ext uri="{FF2B5EF4-FFF2-40B4-BE49-F238E27FC236}">
                <a16:creationId xmlns:a16="http://schemas.microsoft.com/office/drawing/2014/main" id="{C36409AD-EA64-4DD3-8EE2-6C33CA57EA95}"/>
              </a:ext>
            </a:extLst>
          </p:cNvPr>
          <p:cNvSpPr txBox="1"/>
          <p:nvPr/>
        </p:nvSpPr>
        <p:spPr>
          <a:xfrm>
            <a:off x="3982364" y="551285"/>
            <a:ext cx="4273362" cy="523220"/>
          </a:xfrm>
          <a:prstGeom prst="rect">
            <a:avLst/>
          </a:prstGeom>
          <a:noFill/>
        </p:spPr>
        <p:txBody>
          <a:bodyPr wrap="square" rtlCol="0">
            <a:spAutoFit/>
          </a:bodyPr>
          <a:lstStyle/>
          <a:p>
            <a:r>
              <a:rPr lang="vi-VN" sz="2800" dirty="0">
                <a:solidFill>
                  <a:schemeClr val="accent1"/>
                </a:solidFill>
                <a:latin typeface="Arial" panose="020B0604020202020204" pitchFamily="34" charset="0"/>
                <a:cs typeface="Arial" panose="020B0604020202020204" pitchFamily="34" charset="0"/>
              </a:rPr>
              <a:t>Mô hình nhân tố trực giao</a:t>
            </a:r>
            <a:endParaRPr lang="en-US" sz="2800" dirty="0">
              <a:solidFill>
                <a:schemeClr val="accent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AF9C4027-F731-45F6-88B2-2C65F3CFFC58}"/>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biểu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toán</a:t>
            </a:r>
            <a:endParaRPr lang="en-US" sz="2800" dirty="0">
              <a:latin typeface="Arial" panose="020B0604020202020204" pitchFamily="34" charset="0"/>
              <a:cs typeface="Arial" panose="020B0604020202020204" pitchFamily="34" charset="0"/>
            </a:endParaRPr>
          </a:p>
        </p:txBody>
      </p:sp>
      <p:sp>
        <p:nvSpPr>
          <p:cNvPr id="14" name="Slide Number Placeholder 13">
            <a:extLst>
              <a:ext uri="{FF2B5EF4-FFF2-40B4-BE49-F238E27FC236}">
                <a16:creationId xmlns:a16="http://schemas.microsoft.com/office/drawing/2014/main" id="{92B18FF3-B117-4D1B-AC75-54D57855C7CC}"/>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289508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FF4C02B-89EC-4C70-90BD-A894241A0775}"/>
                  </a:ext>
                </a:extLst>
              </p:cNvPr>
              <p:cNvSpPr txBox="1"/>
              <p:nvPr/>
            </p:nvSpPr>
            <p:spPr>
              <a:xfrm>
                <a:off x="1765606" y="1599110"/>
                <a:ext cx="8908868" cy="5131085"/>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rtlCol="0">
                <a:spAutoFit/>
              </a:bodyPr>
              <a:lstStyle/>
              <a:p>
                <a:pPr marL="0" marR="0" indent="457200">
                  <a:lnSpc>
                    <a:spcPct val="107000"/>
                  </a:lnSpc>
                  <a:spcBef>
                    <a:spcPts val="0"/>
                  </a:spcBef>
                  <a:spcAft>
                    <a:spcPts val="800"/>
                  </a:spcAft>
                </a:pPr>
                <a:r>
                  <a:rPr lang="vi-VN" sz="2800" dirty="0"/>
                  <a:t>Chúng ta giả sử rằng:</a:t>
                </a:r>
                <a:br>
                  <a:rPr lang="en-US" sz="2800" dirty="0"/>
                </a:br>
                <a14:m>
                  <m:oMathPara xmlns:m="http://schemas.openxmlformats.org/officeDocument/2006/math">
                    <m:oMathParaPr>
                      <m:jc m:val="centerGroup"/>
                    </m:oMathParaPr>
                    <m:oMath xmlns:m="http://schemas.openxmlformats.org/officeDocument/2006/math">
                      <m:r>
                        <a:rPr lang="en-US" sz="2800" i="1" smtClean="0">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𝑭</m:t>
                          </m:r>
                        </m:e>
                      </m:d>
                      <m:r>
                        <a:rPr lang="en-US" sz="2800" i="1">
                          <a:effectLst/>
                          <a:latin typeface="Cambria Math" panose="02040503050406030204" pitchFamily="18" charset="0"/>
                          <a:ea typeface="Calibri" panose="020F0502020204030204" pitchFamily="34" charset="0"/>
                          <a:cs typeface="Times New Roman" panose="02020603050405020304" pitchFamily="18" charset="0"/>
                        </a:rPr>
                        <m:t>=</m:t>
                      </m:r>
                      <m:limLow>
                        <m:limLowPr>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limLowPr>
                        <m:e>
                          <m:groupChr>
                            <m:groupChrPr>
                              <m:chr m:val="⏟"/>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groupChr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𝟎</m:t>
                              </m:r>
                            </m:e>
                          </m:groupChr>
                        </m:e>
                        <m:lim>
                          <m:d>
                            <m:dPr>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dP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𝑚</m:t>
                              </m:r>
                              <m:r>
                                <a:rPr lang="en-US" sz="2800" i="1">
                                  <a:effectLst/>
                                  <a:latin typeface="Cambria Math" panose="02040503050406030204" pitchFamily="18" charset="0"/>
                                  <a:ea typeface="Yu Mincho" panose="020B0400000000000000" pitchFamily="18" charset="-128"/>
                                  <a:cs typeface="Times New Roman" panose="02020603050405020304" pitchFamily="18" charset="0"/>
                                </a:rPr>
                                <m:t>×1</m:t>
                              </m:r>
                            </m:e>
                          </m:d>
                        </m:lim>
                      </m:limLow>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r>
                        <a:rPr lang="en-US" sz="2800" i="1">
                          <a:effectLst/>
                          <a:latin typeface="Cambria Math" panose="02040503050406030204" pitchFamily="18" charset="0"/>
                          <a:ea typeface="Calibri" panose="020F0502020204030204" pitchFamily="34" charset="0"/>
                          <a:cs typeface="Times New Roman" panose="02020603050405020304" pitchFamily="18" charset="0"/>
                        </a:rPr>
                        <m:t>𝐶𝑜𝑣</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𝑭</m:t>
                          </m:r>
                        </m:e>
                      </m:d>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𝐸</m:t>
                      </m:r>
                      <m:d>
                        <m:dPr>
                          <m:begChr m:val="["/>
                          <m:end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𝑭</m:t>
                          </m:r>
                          <m:sSup>
                            <m:sSupPr>
                              <m:ctrlPr>
                                <a:rPr lang="en-US" sz="2800"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𝑭</m:t>
                              </m:r>
                            </m:e>
                            <m:sup>
                              <m:r>
                                <a:rPr lang="en-US" sz="2800" b="1" i="1">
                                  <a:effectLst/>
                                  <a:latin typeface="Cambria Math" panose="02040503050406030204" pitchFamily="18" charset="0"/>
                                  <a:ea typeface="Calibri" panose="020F0502020204030204" pitchFamily="34" charset="0"/>
                                  <a:cs typeface="Times New Roman" panose="02020603050405020304" pitchFamily="18" charset="0"/>
                                </a:rPr>
                                <m:t>′</m:t>
                              </m:r>
                            </m:sup>
                          </m:sSup>
                        </m:e>
                      </m:d>
                      <m:r>
                        <a:rPr lang="en-US" sz="2800" i="1">
                          <a:effectLst/>
                          <a:latin typeface="Cambria Math" panose="02040503050406030204" pitchFamily="18" charset="0"/>
                          <a:ea typeface="Calibri" panose="020F0502020204030204" pitchFamily="34" charset="0"/>
                          <a:cs typeface="Times New Roman" panose="02020603050405020304" pitchFamily="18" charset="0"/>
                        </a:rPr>
                        <m:t>=</m:t>
                      </m:r>
                      <m:limLow>
                        <m:limLow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limLowPr>
                        <m:e>
                          <m:groupChr>
                            <m:groupChrPr>
                              <m: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groupChr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𝑰</m:t>
                              </m:r>
                            </m:e>
                          </m:groupChr>
                        </m:e>
                        <m:lim>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lim>
                      </m:limLow>
                    </m:oMath>
                  </m:oMathPara>
                </a14:m>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spcAft>
                    <a:spcPts val="80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𝜺</m:t>
                          </m:r>
                        </m:e>
                      </m:d>
                      <m:r>
                        <a:rPr lang="en-US" sz="2800" i="1">
                          <a:effectLst/>
                          <a:latin typeface="Cambria Math" panose="02040503050406030204" pitchFamily="18" charset="0"/>
                          <a:ea typeface="Calibri" panose="020F0502020204030204" pitchFamily="34" charset="0"/>
                          <a:cs typeface="Times New Roman" panose="02020603050405020304" pitchFamily="18" charset="0"/>
                        </a:rPr>
                        <m:t>=</m:t>
                      </m:r>
                      <m:limLow>
                        <m:limLowPr>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limLowPr>
                        <m:e>
                          <m:groupChr>
                            <m:groupChrPr>
                              <m:chr m:val="⏟"/>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groupChr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𝟎</m:t>
                              </m:r>
                            </m:e>
                          </m:groupChr>
                        </m:e>
                        <m:lim>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r>
                            <a:rPr lang="en-US" sz="2800" i="1">
                              <a:effectLst/>
                              <a:latin typeface="Cambria Math" panose="02040503050406030204" pitchFamily="18" charset="0"/>
                              <a:ea typeface="Yu Mincho" panose="020B0400000000000000" pitchFamily="18" charset="-128"/>
                              <a:cs typeface="Times New Roman" panose="02020603050405020304" pitchFamily="18" charset="0"/>
                            </a:rPr>
                            <m:t>𝑝</m:t>
                          </m:r>
                          <m:r>
                            <a:rPr lang="en-US" sz="2800" i="1">
                              <a:effectLst/>
                              <a:latin typeface="Cambria Math" panose="02040503050406030204" pitchFamily="18" charset="0"/>
                              <a:ea typeface="Yu Mincho" panose="020B0400000000000000" pitchFamily="18" charset="-128"/>
                              <a:cs typeface="Times New Roman" panose="02020603050405020304" pitchFamily="18" charset="0"/>
                            </a:rPr>
                            <m:t>×1)</m:t>
                          </m:r>
                        </m:lim>
                      </m:limLow>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r>
                        <a:rPr lang="en-US" sz="2800" i="1">
                          <a:effectLst/>
                          <a:latin typeface="Cambria Math" panose="02040503050406030204" pitchFamily="18" charset="0"/>
                          <a:ea typeface="Calibri" panose="020F0502020204030204" pitchFamily="34" charset="0"/>
                          <a:cs typeface="Times New Roman" panose="02020603050405020304" pitchFamily="18" charset="0"/>
                        </a:rPr>
                        <m:t>𝐶𝑜𝑣</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𝜺</m:t>
                          </m:r>
                        </m:e>
                      </m:d>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𝐸</m:t>
                      </m:r>
                      <m:d>
                        <m:dPr>
                          <m:begChr m:val="["/>
                          <m:endChr m:val="]"/>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𝜺</m:t>
                          </m:r>
                          <m:sSup>
                            <m:sSupPr>
                              <m:ctrlPr>
                                <a:rPr lang="en-US" sz="2800"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𝜺</m:t>
                              </m:r>
                            </m:e>
                            <m:sup>
                              <m:r>
                                <a:rPr lang="en-US" sz="2800" b="1" i="1">
                                  <a:effectLst/>
                                  <a:latin typeface="Cambria Math" panose="02040503050406030204" pitchFamily="18" charset="0"/>
                                  <a:ea typeface="Calibri" panose="020F0502020204030204" pitchFamily="34" charset="0"/>
                                  <a:cs typeface="Times New Roman" panose="02020603050405020304" pitchFamily="18" charset="0"/>
                                </a:rPr>
                                <m:t>′</m:t>
                              </m:r>
                            </m:sup>
                          </m:sSup>
                        </m:e>
                      </m:d>
                      <m:r>
                        <a:rPr lang="en-US" sz="2800" i="1">
                          <a:effectLst/>
                          <a:latin typeface="Cambria Math" panose="02040503050406030204" pitchFamily="18" charset="0"/>
                          <a:ea typeface="Calibri" panose="020F0502020204030204" pitchFamily="34" charset="0"/>
                          <a:cs typeface="Times New Roman" panose="02020603050405020304" pitchFamily="18" charset="0"/>
                        </a:rPr>
                        <m:t>=</m:t>
                      </m:r>
                      <m:limLow>
                        <m:limLowPr>
                          <m:ctrlPr>
                            <a:rPr lang="en-US" sz="2800" b="1" i="1">
                              <a:effectLst/>
                              <a:latin typeface="Cambria Math" panose="02040503050406030204" pitchFamily="18" charset="0"/>
                              <a:ea typeface="Calibri" panose="020F0502020204030204" pitchFamily="34" charset="0"/>
                              <a:cs typeface="Times New Roman" panose="02020603050405020304" pitchFamily="18" charset="0"/>
                            </a:rPr>
                          </m:ctrlPr>
                        </m:limLowPr>
                        <m:e>
                          <m:groupChr>
                            <m:groupChrPr>
                              <m:chr m:val="⏟"/>
                              <m:ctrlPr>
                                <a:rPr lang="en-US" sz="2800" b="1" i="1">
                                  <a:effectLst/>
                                  <a:latin typeface="Cambria Math" panose="02040503050406030204" pitchFamily="18" charset="0"/>
                                  <a:ea typeface="Calibri" panose="020F0502020204030204" pitchFamily="34" charset="0"/>
                                  <a:cs typeface="Times New Roman" panose="02020603050405020304" pitchFamily="18" charset="0"/>
                                </a:rPr>
                              </m:ctrlPr>
                            </m:groupChrPr>
                            <m:e>
                              <m:r>
                                <a:rPr lang="en-US" sz="2800" b="1" i="1">
                                  <a:effectLst/>
                                  <a:latin typeface="Cambria Math" panose="02040503050406030204" pitchFamily="18" charset="0"/>
                                  <a:ea typeface="Calibri" panose="020F0502020204030204" pitchFamily="34" charset="0"/>
                                  <a:cs typeface="Times New Roman" panose="02020603050405020304" pitchFamily="18" charset="0"/>
                                </a:rPr>
                                <m:t>𝝍</m:t>
                              </m:r>
                            </m:e>
                          </m:groupChr>
                        </m:e>
                        <m:lim>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𝑝</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𝑝</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lim>
                      </m:limLow>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dPr>
                        <m:e>
                          <m:m>
                            <m:mPr>
                              <m:mcs>
                                <m:mc>
                                  <m:mcPr>
                                    <m:count m:val="2"/>
                                    <m:mcJc m:val="center"/>
                                  </m:mcPr>
                                </m:mc>
                              </m:mcs>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mPr>
                            <m:mr>
                              <m:e>
                                <m:m>
                                  <m:mPr>
                                    <m:mcs>
                                      <m:mc>
                                        <m:mcPr>
                                          <m:count m:val="2"/>
                                          <m:mcJc m:val="center"/>
                                        </m:mcPr>
                                      </m:mc>
                                    </m:mcs>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mPr>
                                  <m:mr>
                                    <m:e>
                                      <m:sSub>
                                        <m:sSubPr>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𝜓</m:t>
                                          </m:r>
                                        </m:e>
                                        <m:sub>
                                          <m:r>
                                            <a:rPr lang="en-US" sz="2800" i="1">
                                              <a:effectLst/>
                                              <a:latin typeface="Cambria Math" panose="02040503050406030204" pitchFamily="18" charset="0"/>
                                              <a:ea typeface="Yu Mincho" panose="020B0400000000000000" pitchFamily="18" charset="-128"/>
                                              <a:cs typeface="Times New Roman" panose="02020603050405020304" pitchFamily="18" charset="0"/>
                                            </a:rPr>
                                            <m:t>1</m:t>
                                          </m:r>
                                        </m:sub>
                                      </m:sSub>
                                    </m:e>
                                    <m:e>
                                      <m:r>
                                        <a:rPr lang="en-US" sz="2800" i="1">
                                          <a:effectLst/>
                                          <a:latin typeface="Cambria Math" panose="02040503050406030204" pitchFamily="18" charset="0"/>
                                          <a:ea typeface="Yu Mincho" panose="020B0400000000000000" pitchFamily="18" charset="-128"/>
                                          <a:cs typeface="Times New Roman" panose="02020603050405020304" pitchFamily="18" charset="0"/>
                                        </a:rPr>
                                        <m:t>0</m:t>
                                      </m:r>
                                    </m:e>
                                  </m:m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0</m:t>
                                      </m:r>
                                    </m:e>
                                    <m:e>
                                      <m:sSub>
                                        <m:sSubPr>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𝜓</m:t>
                                          </m:r>
                                        </m:e>
                                        <m:sub>
                                          <m:r>
                                            <a:rPr lang="en-US" sz="2800" i="1">
                                              <a:effectLst/>
                                              <a:latin typeface="Cambria Math" panose="02040503050406030204" pitchFamily="18" charset="0"/>
                                              <a:ea typeface="Yu Mincho" panose="020B0400000000000000" pitchFamily="18" charset="-128"/>
                                              <a:cs typeface="Times New Roman" panose="02020603050405020304" pitchFamily="18" charset="0"/>
                                            </a:rPr>
                                            <m:t>2</m:t>
                                          </m:r>
                                        </m:sub>
                                      </m:sSub>
                                    </m:e>
                                  </m:mr>
                                </m:m>
                              </m:e>
                              <m:e>
                                <m:m>
                                  <m:mPr>
                                    <m:mcs>
                                      <m:mc>
                                        <m:mcPr>
                                          <m:count m:val="2"/>
                                          <m:mcJc m:val="center"/>
                                        </m:mcPr>
                                      </m:mc>
                                    </m:mcs>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e>
                                    <m:e>
                                      <m:r>
                                        <a:rPr lang="en-US" sz="2800" i="1">
                                          <a:effectLst/>
                                          <a:latin typeface="Cambria Math" panose="02040503050406030204" pitchFamily="18" charset="0"/>
                                          <a:ea typeface="Yu Mincho" panose="020B0400000000000000" pitchFamily="18" charset="-128"/>
                                          <a:cs typeface="Times New Roman" panose="02020603050405020304" pitchFamily="18" charset="0"/>
                                        </a:rPr>
                                        <m:t>0</m:t>
                                      </m:r>
                                    </m:e>
                                  </m:m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e>
                                    <m:e>
                                      <m:r>
                                        <a:rPr lang="en-US" sz="2800" i="1">
                                          <a:effectLst/>
                                          <a:latin typeface="Cambria Math" panose="02040503050406030204" pitchFamily="18" charset="0"/>
                                          <a:ea typeface="Yu Mincho" panose="020B0400000000000000" pitchFamily="18" charset="-128"/>
                                          <a:cs typeface="Times New Roman" panose="02020603050405020304" pitchFamily="18" charset="0"/>
                                        </a:rPr>
                                        <m:t>0</m:t>
                                      </m:r>
                                    </m:e>
                                  </m:mr>
                                </m:m>
                              </m:e>
                            </m:mr>
                            <m:mr>
                              <m:e>
                                <m:m>
                                  <m:mPr>
                                    <m:mcs>
                                      <m:mc>
                                        <m:mcPr>
                                          <m:count m:val="2"/>
                                          <m:mcJc m:val="center"/>
                                        </m:mcPr>
                                      </m:mc>
                                    </m:mcs>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e>
                                    <m:e>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e>
                                  </m:m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0</m:t>
                                      </m:r>
                                    </m:e>
                                    <m:e>
                                      <m:r>
                                        <a:rPr lang="en-US" sz="2800" i="1">
                                          <a:effectLst/>
                                          <a:latin typeface="Cambria Math" panose="02040503050406030204" pitchFamily="18" charset="0"/>
                                          <a:ea typeface="Yu Mincho" panose="020B0400000000000000" pitchFamily="18" charset="-128"/>
                                          <a:cs typeface="Times New Roman" panose="02020603050405020304" pitchFamily="18" charset="0"/>
                                        </a:rPr>
                                        <m:t>0</m:t>
                                      </m:r>
                                    </m:e>
                                  </m:mr>
                                </m:m>
                              </m:e>
                              <m:e>
                                <m:m>
                                  <m:mPr>
                                    <m:mcs>
                                      <m:mc>
                                        <m:mcPr>
                                          <m:count m:val="2"/>
                                          <m:mcJc m:val="center"/>
                                        </m:mcPr>
                                      </m:mc>
                                    </m:mcs>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mP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e>
                                    <m:e>
                                      <m:r>
                                        <a:rPr lang="en-US" sz="2800" i="1">
                                          <a:effectLst/>
                                          <a:latin typeface="Cambria Math" panose="02040503050406030204" pitchFamily="18" charset="0"/>
                                          <a:ea typeface="Yu Mincho" panose="020B0400000000000000" pitchFamily="18" charset="-128"/>
                                          <a:cs typeface="Times New Roman" panose="02020603050405020304" pitchFamily="18" charset="0"/>
                                        </a:rPr>
                                        <m:t>0</m:t>
                                      </m:r>
                                    </m:e>
                                  </m:mr>
                                  <m:m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e>
                                    <m:e>
                                      <m:sSub>
                                        <m:sSubPr>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𝜓</m:t>
                                          </m:r>
                                        </m:e>
                                        <m:sub>
                                          <m:r>
                                            <a:rPr lang="en-US" sz="2800" i="1">
                                              <a:effectLst/>
                                              <a:latin typeface="Cambria Math" panose="02040503050406030204" pitchFamily="18" charset="0"/>
                                              <a:ea typeface="Yu Mincho" panose="020B0400000000000000" pitchFamily="18" charset="-128"/>
                                              <a:cs typeface="Times New Roman" panose="02020603050405020304" pitchFamily="18" charset="0"/>
                                            </a:rPr>
                                            <m:t>𝑝</m:t>
                                          </m:r>
                                        </m:sub>
                                      </m:sSub>
                                    </m:e>
                                  </m:mr>
                                </m:m>
                              </m:e>
                            </m:mr>
                          </m:m>
                        </m:e>
                      </m:d>
                    </m:oMath>
                  </m:oMathPara>
                </a14:m>
                <a:endParaRPr lang="en-US" sz="2800" i="1" dirty="0">
                  <a:effectLst/>
                  <a:latin typeface="Cambria Math" panose="02040503050406030204" pitchFamily="18" charset="0"/>
                  <a:ea typeface="Yu Mincho" panose="020B0400000000000000" pitchFamily="18" charset="-128"/>
                  <a:cs typeface="Times New Roman" panose="02020603050405020304" pitchFamily="18" charset="0"/>
                </a:endParaRPr>
              </a:p>
              <a:p>
                <a:pPr indent="457200">
                  <a:lnSpc>
                    <a:spcPct val="107000"/>
                  </a:lnSpc>
                  <a:spcAft>
                    <a:spcPts val="800"/>
                  </a:spcAft>
                </a:pPr>
                <a14:m>
                  <m:oMath xmlns:m="http://schemas.openxmlformats.org/officeDocument/2006/math">
                    <m:r>
                      <a:rPr lang="en-US" sz="2800" b="0" i="1" smtClean="0">
                        <a:latin typeface="Cambria Math" panose="02040503050406030204" pitchFamily="18" charset="0"/>
                      </a:rPr>
                      <m:t>𝐹</m:t>
                    </m:r>
                    <m:r>
                      <a:rPr lang="en-US" sz="2800" b="0" i="1" smtClean="0">
                        <a:latin typeface="Cambria Math" panose="02040503050406030204" pitchFamily="18" charset="0"/>
                      </a:rPr>
                      <m:t> </m:t>
                    </m:r>
                    <m:r>
                      <m:rPr>
                        <m:sty m:val="p"/>
                      </m:rPr>
                      <a:rPr lang="en-US" sz="2800" b="0" i="0" smtClean="0">
                        <a:latin typeface="Cambria Math" panose="02040503050406030204" pitchFamily="18" charset="0"/>
                      </a:rPr>
                      <m:t>v</m:t>
                    </m:r>
                    <m:r>
                      <a:rPr lang="en-US" sz="2800" b="0" i="0" smtClean="0">
                        <a:latin typeface="Cambria Math" panose="02040503050406030204" pitchFamily="18" charset="0"/>
                      </a:rPr>
                      <m:t>à </m:t>
                    </m:r>
                    <m:r>
                      <a:rPr lang="en-US" sz="2800" b="0" i="1" smtClean="0">
                        <a:latin typeface="Cambria Math" panose="02040503050406030204" pitchFamily="18" charset="0"/>
                      </a:rPr>
                      <m:t>𝜀</m:t>
                    </m:r>
                  </m:oMath>
                </a14:m>
                <a:r>
                  <a:rPr lang="en-US" sz="2800" dirty="0"/>
                  <a:t> </a:t>
                </a:r>
                <a:r>
                  <a:rPr lang="en-US" sz="2800" dirty="0" err="1"/>
                  <a:t>độc</a:t>
                </a:r>
                <a:r>
                  <a:rPr lang="en-US" sz="2800" dirty="0"/>
                  <a:t> </a:t>
                </a:r>
                <a:r>
                  <a:rPr lang="en-US" sz="2800" dirty="0" err="1"/>
                  <a:t>lập</a:t>
                </a:r>
                <a:r>
                  <a:rPr lang="en-US" sz="2800" dirty="0"/>
                  <a:t>:</a:t>
                </a:r>
                <a14:m>
                  <m:oMath xmlns:m="http://schemas.openxmlformats.org/officeDocument/2006/math">
                    <m:r>
                      <a:rPr lang="en-US" sz="2800" b="0" i="0" smtClean="0">
                        <a:latin typeface="Cambria Math" panose="02040503050406030204" pitchFamily="18" charset="0"/>
                        <a:ea typeface="Calibri" panose="020F0502020204030204" pitchFamily="34" charset="0"/>
                        <a:cs typeface="Times New Roman" panose="02020603050405020304" pitchFamily="18" charset="0"/>
                      </a:rPr>
                      <m:t> </m:t>
                    </m:r>
                    <m:r>
                      <a:rPr lang="en-US" sz="2800" i="1">
                        <a:latin typeface="Cambria Math" panose="02040503050406030204" pitchFamily="18" charset="0"/>
                        <a:ea typeface="Calibri" panose="020F0502020204030204" pitchFamily="34" charset="0"/>
                        <a:cs typeface="Times New Roman" panose="02020603050405020304" pitchFamily="18" charset="0"/>
                      </a:rPr>
                      <m:t>𝐶𝑜𝑣</m:t>
                    </m:r>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r>
                          <a:rPr lang="en-US" sz="2800" b="1" i="1">
                            <a:latin typeface="Cambria Math" panose="02040503050406030204" pitchFamily="18" charset="0"/>
                            <a:ea typeface="Calibri" panose="020F0502020204030204" pitchFamily="34" charset="0"/>
                            <a:cs typeface="Times New Roman" panose="02020603050405020304" pitchFamily="18" charset="0"/>
                          </a:rPr>
                          <m:t>𝜺</m:t>
                        </m:r>
                        <m:r>
                          <a:rPr lang="en-US" sz="2800" b="1" i="1">
                            <a:latin typeface="Cambria Math" panose="02040503050406030204" pitchFamily="18" charset="0"/>
                            <a:ea typeface="Calibri" panose="020F0502020204030204" pitchFamily="34" charset="0"/>
                            <a:cs typeface="Times New Roman" panose="02020603050405020304" pitchFamily="18" charset="0"/>
                          </a:rPr>
                          <m:t>, </m:t>
                        </m:r>
                        <m:r>
                          <a:rPr lang="en-US" sz="2800" b="1" i="1">
                            <a:latin typeface="Cambria Math" panose="02040503050406030204" pitchFamily="18" charset="0"/>
                            <a:ea typeface="Calibri" panose="020F0502020204030204" pitchFamily="34" charset="0"/>
                            <a:cs typeface="Times New Roman" panose="02020603050405020304" pitchFamily="18" charset="0"/>
                          </a:rPr>
                          <m:t>𝑭</m:t>
                        </m:r>
                      </m:e>
                    </m:d>
                    <m:r>
                      <a:rPr lang="en-US" sz="2800" i="1">
                        <a:latin typeface="Cambria Math" panose="02040503050406030204" pitchFamily="18" charset="0"/>
                        <a:ea typeface="Calibri" panose="020F0502020204030204" pitchFamily="34" charset="0"/>
                        <a:cs typeface="Times New Roman" panose="02020603050405020304" pitchFamily="18" charset="0"/>
                      </a:rPr>
                      <m:t>=</m:t>
                    </m:r>
                    <m:r>
                      <a:rPr lang="en-US" sz="2800" i="1">
                        <a:latin typeface="Cambria Math" panose="02040503050406030204" pitchFamily="18" charset="0"/>
                        <a:ea typeface="Calibri" panose="020F0502020204030204" pitchFamily="34" charset="0"/>
                        <a:cs typeface="Times New Roman" panose="02020603050405020304" pitchFamily="18" charset="0"/>
                      </a:rPr>
                      <m:t>𝐸</m:t>
                    </m:r>
                    <m:d>
                      <m:dPr>
                        <m:ctrlPr>
                          <a:rPr lang="en-US" sz="2800" i="1">
                            <a:latin typeface="Cambria Math" panose="02040503050406030204" pitchFamily="18" charset="0"/>
                            <a:ea typeface="Calibri" panose="020F0502020204030204" pitchFamily="34" charset="0"/>
                            <a:cs typeface="Times New Roman" panose="02020603050405020304" pitchFamily="18" charset="0"/>
                          </a:rPr>
                        </m:ctrlPr>
                      </m:dPr>
                      <m:e>
                        <m:r>
                          <a:rPr lang="en-US" sz="2800" b="1" i="1">
                            <a:latin typeface="Cambria Math" panose="02040503050406030204" pitchFamily="18" charset="0"/>
                            <a:ea typeface="Calibri" panose="020F0502020204030204" pitchFamily="34" charset="0"/>
                            <a:cs typeface="Times New Roman" panose="02020603050405020304" pitchFamily="18" charset="0"/>
                          </a:rPr>
                          <m:t>𝜺</m:t>
                        </m:r>
                        <m:sSup>
                          <m:sSupPr>
                            <m:ctrlPr>
                              <a:rPr lang="en-US" sz="2800" b="1" i="1">
                                <a:latin typeface="Cambria Math" panose="02040503050406030204" pitchFamily="18" charset="0"/>
                                <a:ea typeface="Calibri" panose="020F0502020204030204" pitchFamily="34" charset="0"/>
                                <a:cs typeface="Times New Roman" panose="02020603050405020304" pitchFamily="18" charset="0"/>
                              </a:rPr>
                            </m:ctrlPr>
                          </m:sSupPr>
                          <m:e>
                            <m:r>
                              <a:rPr lang="en-US" sz="2800" b="1" i="1">
                                <a:latin typeface="Cambria Math" panose="02040503050406030204" pitchFamily="18" charset="0"/>
                                <a:ea typeface="Calibri" panose="020F0502020204030204" pitchFamily="34" charset="0"/>
                                <a:cs typeface="Times New Roman" panose="02020603050405020304" pitchFamily="18" charset="0"/>
                              </a:rPr>
                              <m:t>𝑭</m:t>
                            </m:r>
                          </m:e>
                          <m:sup>
                            <m:r>
                              <a:rPr lang="en-US" sz="2800" b="1" i="1">
                                <a:latin typeface="Cambria Math" panose="02040503050406030204" pitchFamily="18" charset="0"/>
                                <a:ea typeface="Calibri" panose="020F0502020204030204" pitchFamily="34" charset="0"/>
                                <a:cs typeface="Times New Roman" panose="02020603050405020304" pitchFamily="18" charset="0"/>
                              </a:rPr>
                              <m:t>′</m:t>
                            </m:r>
                          </m:sup>
                        </m:sSup>
                      </m:e>
                    </m:d>
                    <m:r>
                      <a:rPr lang="en-US" sz="2800" i="1">
                        <a:latin typeface="Cambria Math" panose="02040503050406030204" pitchFamily="18" charset="0"/>
                        <a:ea typeface="Calibri" panose="020F0502020204030204" pitchFamily="34" charset="0"/>
                        <a:cs typeface="Times New Roman" panose="02020603050405020304" pitchFamily="18" charset="0"/>
                      </a:rPr>
                      <m:t>=</m:t>
                    </m:r>
                    <m:limLow>
                      <m:limLowPr>
                        <m:ctrlPr>
                          <a:rPr lang="en-US" sz="2800" i="1">
                            <a:latin typeface="Cambria Math" panose="02040503050406030204" pitchFamily="18" charset="0"/>
                            <a:ea typeface="Yu Mincho" panose="020B0400000000000000" pitchFamily="18" charset="-128"/>
                            <a:cs typeface="Times New Roman" panose="02020603050405020304" pitchFamily="18" charset="0"/>
                          </a:rPr>
                        </m:ctrlPr>
                      </m:limLowPr>
                      <m:e>
                        <m:groupChr>
                          <m:groupChrPr>
                            <m:chr m:val="⏟"/>
                            <m:ctrlPr>
                              <a:rPr lang="en-US" sz="2800" i="1">
                                <a:latin typeface="Cambria Math" panose="02040503050406030204" pitchFamily="18" charset="0"/>
                                <a:ea typeface="Yu Mincho" panose="020B0400000000000000" pitchFamily="18" charset="-128"/>
                                <a:cs typeface="Times New Roman" panose="02020603050405020304" pitchFamily="18" charset="0"/>
                              </a:rPr>
                            </m:ctrlPr>
                          </m:groupChrPr>
                          <m:e>
                            <m:r>
                              <a:rPr lang="en-US" sz="2800" b="1" i="1">
                                <a:latin typeface="Cambria Math" panose="02040503050406030204" pitchFamily="18" charset="0"/>
                                <a:ea typeface="Yu Mincho" panose="020B0400000000000000" pitchFamily="18" charset="-128"/>
                                <a:cs typeface="Times New Roman" panose="02020603050405020304" pitchFamily="18" charset="0"/>
                              </a:rPr>
                              <m:t>𝟎</m:t>
                            </m:r>
                          </m:e>
                        </m:groupChr>
                      </m:e>
                      <m:lim>
                        <m:r>
                          <a:rPr lang="en-US" sz="2800" i="1">
                            <a:latin typeface="Cambria Math" panose="02040503050406030204" pitchFamily="18" charset="0"/>
                            <a:ea typeface="Yu Mincho" panose="020B0400000000000000" pitchFamily="18" charset="-128"/>
                            <a:cs typeface="Times New Roman" panose="02020603050405020304" pitchFamily="18" charset="0"/>
                          </a:rPr>
                          <m:t>(</m:t>
                        </m:r>
                        <m:r>
                          <a:rPr lang="en-US" sz="2800" i="1">
                            <a:latin typeface="Cambria Math" panose="02040503050406030204" pitchFamily="18" charset="0"/>
                            <a:ea typeface="Yu Mincho" panose="020B0400000000000000" pitchFamily="18" charset="-128"/>
                            <a:cs typeface="Times New Roman" panose="02020603050405020304" pitchFamily="18" charset="0"/>
                          </a:rPr>
                          <m:t>𝑝</m:t>
                        </m:r>
                        <m:r>
                          <a:rPr lang="en-US" sz="2800" i="1">
                            <a:latin typeface="Cambria Math" panose="02040503050406030204" pitchFamily="18" charset="0"/>
                            <a:ea typeface="Yu Mincho" panose="020B0400000000000000" pitchFamily="18" charset="-128"/>
                            <a:cs typeface="Times New Roman" panose="02020603050405020304" pitchFamily="18" charset="0"/>
                          </a:rPr>
                          <m:t>×</m:t>
                        </m:r>
                        <m:r>
                          <a:rPr lang="en-US" sz="2800" i="1">
                            <a:latin typeface="Cambria Math" panose="02040503050406030204" pitchFamily="18" charset="0"/>
                            <a:ea typeface="Yu Mincho" panose="020B0400000000000000" pitchFamily="18" charset="-128"/>
                            <a:cs typeface="Times New Roman" panose="02020603050405020304" pitchFamily="18" charset="0"/>
                          </a:rPr>
                          <m:t>𝑚</m:t>
                        </m:r>
                        <m:r>
                          <a:rPr lang="en-US" sz="2800" i="1">
                            <a:latin typeface="Cambria Math" panose="02040503050406030204" pitchFamily="18" charset="0"/>
                            <a:ea typeface="Yu Mincho" panose="020B0400000000000000" pitchFamily="18" charset="-128"/>
                            <a:cs typeface="Times New Roman" panose="02020603050405020304" pitchFamily="18" charset="0"/>
                          </a:rPr>
                          <m:t>)</m:t>
                        </m:r>
                      </m:lim>
                    </m:limLow>
                  </m:oMath>
                </a14:m>
                <a:endParaRPr lang="en-US" sz="2800" dirty="0"/>
              </a:p>
            </p:txBody>
          </p:sp>
        </mc:Choice>
        <mc:Fallback>
          <p:sp>
            <p:nvSpPr>
              <p:cNvPr id="2" name="TextBox 1">
                <a:extLst>
                  <a:ext uri="{FF2B5EF4-FFF2-40B4-BE49-F238E27FC236}">
                    <a16:creationId xmlns:a16="http://schemas.microsoft.com/office/drawing/2014/main" id="{0FF4C02B-89EC-4C70-90BD-A894241A0775}"/>
                  </a:ext>
                </a:extLst>
              </p:cNvPr>
              <p:cNvSpPr txBox="1">
                <a:spLocks noRot="1" noChangeAspect="1" noMove="1" noResize="1" noEditPoints="1" noAdjustHandles="1" noChangeArrowheads="1" noChangeShapeType="1" noTextEdit="1"/>
              </p:cNvSpPr>
              <p:nvPr/>
            </p:nvSpPr>
            <p:spPr>
              <a:xfrm>
                <a:off x="1765606" y="1599110"/>
                <a:ext cx="8908868" cy="5131085"/>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biểu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toán</a:t>
            </a:r>
            <a:endParaRPr lang="en-US" sz="28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D458EC7-7412-480F-B48F-AF1B8836FB23}"/>
              </a:ext>
            </a:extLst>
          </p:cNvPr>
          <p:cNvSpPr txBox="1"/>
          <p:nvPr/>
        </p:nvSpPr>
        <p:spPr>
          <a:xfrm>
            <a:off x="3982364" y="551285"/>
            <a:ext cx="4273362" cy="523220"/>
          </a:xfrm>
          <a:prstGeom prst="rect">
            <a:avLst/>
          </a:prstGeom>
          <a:noFill/>
        </p:spPr>
        <p:txBody>
          <a:bodyPr wrap="square" rtlCol="0">
            <a:spAutoFit/>
          </a:bodyPr>
          <a:lstStyle/>
          <a:p>
            <a:r>
              <a:rPr lang="vi-VN" sz="2800" dirty="0">
                <a:solidFill>
                  <a:schemeClr val="accent1"/>
                </a:solidFill>
                <a:latin typeface="Arial" panose="020B0604020202020204" pitchFamily="34" charset="0"/>
                <a:cs typeface="Arial" panose="020B0604020202020204" pitchFamily="34" charset="0"/>
              </a:rPr>
              <a:t>Mô hình nhân tố trực giao</a:t>
            </a:r>
            <a:endParaRPr lang="en-US" sz="2800" dirty="0">
              <a:solidFill>
                <a:schemeClr val="accent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57E6223-FCEF-4E51-BEE7-26E08F1A9169}"/>
              </a:ext>
            </a:extLst>
          </p:cNvPr>
          <p:cNvSpPr txBox="1"/>
          <p:nvPr/>
        </p:nvSpPr>
        <p:spPr>
          <a:xfrm>
            <a:off x="866759" y="1012541"/>
            <a:ext cx="10706563" cy="523220"/>
          </a:xfrm>
          <a:prstGeom prst="rect">
            <a:avLst/>
          </a:prstGeom>
          <a:noFill/>
        </p:spPr>
        <p:txBody>
          <a:bodyPr wrap="square" rtlCol="0">
            <a:spAutoFit/>
          </a:bodyPr>
          <a:lstStyle/>
          <a:p>
            <a:r>
              <a:rPr lang="en-US" sz="2800" dirty="0" err="1"/>
              <a:t>Có</a:t>
            </a:r>
            <a:r>
              <a:rPr lang="en-US" sz="2800" dirty="0"/>
              <a:t> </a:t>
            </a:r>
            <a:r>
              <a:rPr lang="en-US" sz="2800" dirty="0" err="1"/>
              <a:t>quá</a:t>
            </a:r>
            <a:r>
              <a:rPr lang="en-US" sz="2800" dirty="0"/>
              <a:t> </a:t>
            </a:r>
            <a:r>
              <a:rPr lang="en-US" sz="2800" dirty="0" err="1"/>
              <a:t>nhiều</a:t>
            </a:r>
            <a:r>
              <a:rPr lang="en-US" sz="2800" dirty="0"/>
              <a:t> </a:t>
            </a:r>
            <a:r>
              <a:rPr lang="en-US" sz="2800" dirty="0" err="1"/>
              <a:t>biến</a:t>
            </a:r>
            <a:r>
              <a:rPr lang="en-US" sz="2800" dirty="0"/>
              <a:t> </a:t>
            </a:r>
            <a:r>
              <a:rPr lang="en-US" sz="2800" dirty="0" err="1"/>
              <a:t>quan</a:t>
            </a:r>
            <a:r>
              <a:rPr lang="en-US" sz="2800" dirty="0"/>
              <a:t> </a:t>
            </a:r>
            <a:r>
              <a:rPr lang="en-US" sz="2800" dirty="0" err="1"/>
              <a:t>sát</a:t>
            </a:r>
            <a:r>
              <a:rPr lang="en-US" sz="2800" dirty="0"/>
              <a:t> =&gt; </a:t>
            </a:r>
            <a:r>
              <a:rPr lang="en-US" sz="2800" dirty="0" err="1"/>
              <a:t>Xác</a:t>
            </a:r>
            <a:r>
              <a:rPr lang="en-US" sz="2800" dirty="0"/>
              <a:t> </a:t>
            </a:r>
            <a:r>
              <a:rPr lang="en-US" sz="2800" dirty="0" err="1"/>
              <a:t>định</a:t>
            </a:r>
            <a:r>
              <a:rPr lang="en-US" sz="2800" dirty="0"/>
              <a:t> </a:t>
            </a:r>
            <a:r>
              <a:rPr lang="en-US" sz="2800" dirty="0" err="1"/>
              <a:t>mô</a:t>
            </a:r>
            <a:r>
              <a:rPr lang="en-US" sz="2800" dirty="0"/>
              <a:t> </a:t>
            </a:r>
            <a:r>
              <a:rPr lang="en-US" sz="2800" dirty="0" err="1"/>
              <a:t>hình</a:t>
            </a:r>
            <a:r>
              <a:rPr lang="en-US" sz="2800" dirty="0"/>
              <a:t> </a:t>
            </a:r>
            <a:r>
              <a:rPr lang="en-US" sz="2800" dirty="0" err="1"/>
              <a:t>trực</a:t>
            </a:r>
            <a:r>
              <a:rPr lang="en-US" sz="2800" dirty="0"/>
              <a:t> </a:t>
            </a:r>
            <a:r>
              <a:rPr lang="en-US" sz="2800" dirty="0" err="1"/>
              <a:t>tiếp</a:t>
            </a:r>
            <a:r>
              <a:rPr lang="en-US" sz="2800" dirty="0"/>
              <a:t> </a:t>
            </a:r>
            <a:r>
              <a:rPr lang="en-US" sz="2800" dirty="0" err="1"/>
              <a:t>là</a:t>
            </a:r>
            <a:r>
              <a:rPr lang="en-US" sz="2800" dirty="0"/>
              <a:t> </a:t>
            </a:r>
            <a:r>
              <a:rPr lang="en-US" sz="2800" dirty="0" err="1"/>
              <a:t>rất</a:t>
            </a:r>
            <a:r>
              <a:rPr lang="en-US" sz="2800" dirty="0"/>
              <a:t> </a:t>
            </a:r>
            <a:r>
              <a:rPr lang="en-US" sz="2800" dirty="0" err="1"/>
              <a:t>khó</a:t>
            </a:r>
            <a:r>
              <a:rPr lang="en-US" sz="2800" dirty="0"/>
              <a:t> </a:t>
            </a:r>
            <a:r>
              <a:rPr lang="en-US" sz="2800" dirty="0" err="1"/>
              <a:t>khăn</a:t>
            </a:r>
            <a:endParaRPr lang="en-US" sz="2800" dirty="0"/>
          </a:p>
        </p:txBody>
      </p:sp>
    </p:spTree>
    <p:extLst>
      <p:ext uri="{BB962C8B-B14F-4D97-AF65-F5344CB8AC3E}">
        <p14:creationId xmlns:p14="http://schemas.microsoft.com/office/powerpoint/2010/main" val="1990222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FF4C02B-89EC-4C70-90BD-A894241A0775}"/>
                  </a:ext>
                </a:extLst>
              </p:cNvPr>
              <p:cNvSpPr txBox="1"/>
              <p:nvPr/>
            </p:nvSpPr>
            <p:spPr>
              <a:xfrm>
                <a:off x="1272724" y="816147"/>
                <a:ext cx="9882955" cy="5999528"/>
              </a:xfrm>
              <a:prstGeom prst="rect">
                <a:avLst/>
              </a:prstGeom>
              <a:solidFill>
                <a:schemeClr val="accent4">
                  <a:lumMod val="40000"/>
                  <a:lumOff val="60000"/>
                </a:schemeClr>
              </a:solidFill>
              <a:effectLst>
                <a:outerShdw blurRad="50800" dist="38100" dir="5400000" algn="t" rotWithShape="0">
                  <a:prstClr val="black">
                    <a:alpha val="40000"/>
                  </a:prstClr>
                </a:outerShdw>
              </a:effectLst>
            </p:spPr>
            <p:txBody>
              <a:bodyPr wrap="square" rtlCol="0">
                <a:spAutoFit/>
              </a:bodyPr>
              <a:lstStyle/>
              <a:p>
                <a:pPr marL="0" marR="0" algn="ctr">
                  <a:lnSpc>
                    <a:spcPct val="107000"/>
                  </a:lnSpc>
                  <a:spcBef>
                    <a:spcPts val="0"/>
                  </a:spcBef>
                  <a:spcAft>
                    <a:spcPts val="800"/>
                  </a:spcAft>
                </a:pPr>
                <a:r>
                  <a:rPr lang="en-US" sz="2800" b="1" dirty="0">
                    <a:effectLst/>
                    <a:latin typeface="Times New Roman" panose="02020603050405020304" pitchFamily="18" charset="0"/>
                    <a:ea typeface="Yu Mincho" panose="020B0400000000000000" pitchFamily="18" charset="-128"/>
                    <a:cs typeface="Times New Roman" panose="02020603050405020304" pitchFamily="18" charset="0"/>
                  </a:rPr>
                  <a:t>Mô </a:t>
                </a:r>
                <a:r>
                  <a:rPr lang="en-US" sz="2800" b="1" dirty="0" err="1">
                    <a:effectLst/>
                    <a:latin typeface="Times New Roman" panose="02020603050405020304" pitchFamily="18" charset="0"/>
                    <a:ea typeface="Yu Mincho" panose="020B0400000000000000" pitchFamily="18" charset="-128"/>
                    <a:cs typeface="Times New Roman" panose="02020603050405020304" pitchFamily="18" charset="0"/>
                  </a:rPr>
                  <a:t>hình</a:t>
                </a:r>
                <a:r>
                  <a:rPr lang="en-US" sz="2800" b="1"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b="1" dirty="0" err="1">
                    <a:effectLst/>
                    <a:latin typeface="Times New Roman" panose="02020603050405020304" pitchFamily="18" charset="0"/>
                    <a:ea typeface="Yu Mincho" panose="020B0400000000000000" pitchFamily="18" charset="-128"/>
                    <a:cs typeface="Times New Roman" panose="02020603050405020304" pitchFamily="18" charset="0"/>
                  </a:rPr>
                  <a:t>Nhân</a:t>
                </a:r>
                <a:r>
                  <a:rPr lang="en-US" sz="2800" b="1"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b="1" dirty="0" err="1">
                    <a:effectLst/>
                    <a:latin typeface="Times New Roman" panose="02020603050405020304" pitchFamily="18" charset="0"/>
                    <a:ea typeface="Yu Mincho" panose="020B0400000000000000" pitchFamily="18" charset="-128"/>
                    <a:cs typeface="Times New Roman" panose="02020603050405020304" pitchFamily="18" charset="0"/>
                  </a:rPr>
                  <a:t>tố</a:t>
                </a:r>
                <a:r>
                  <a:rPr lang="en-US" sz="2800" b="1"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b="1" dirty="0" err="1">
                    <a:effectLst/>
                    <a:latin typeface="Times New Roman" panose="02020603050405020304" pitchFamily="18" charset="0"/>
                    <a:ea typeface="Yu Mincho" panose="020B0400000000000000" pitchFamily="18" charset="-128"/>
                    <a:cs typeface="Times New Roman" panose="02020603050405020304" pitchFamily="18" charset="0"/>
                  </a:rPr>
                  <a:t>trực</a:t>
                </a:r>
                <a:r>
                  <a:rPr lang="en-US" sz="2800" b="1"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b="1" dirty="0" err="1">
                    <a:effectLst/>
                    <a:latin typeface="Times New Roman" panose="02020603050405020304" pitchFamily="18" charset="0"/>
                    <a:ea typeface="Yu Mincho" panose="020B0400000000000000" pitchFamily="18" charset="-128"/>
                    <a:cs typeface="Times New Roman" panose="02020603050405020304" pitchFamily="18" charset="0"/>
                  </a:rPr>
                  <a:t>giao</a:t>
                </a:r>
                <a:r>
                  <a:rPr lang="en-US" sz="2800" b="1"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b="1" dirty="0" err="1">
                    <a:effectLst/>
                    <a:latin typeface="Times New Roman" panose="02020603050405020304" pitchFamily="18" charset="0"/>
                    <a:ea typeface="Yu Mincho" panose="020B0400000000000000" pitchFamily="18" charset="-128"/>
                    <a:cs typeface="Times New Roman" panose="02020603050405020304" pitchFamily="18" charset="0"/>
                  </a:rPr>
                  <a:t>với</a:t>
                </a:r>
                <a:r>
                  <a:rPr lang="en-US" sz="2800" b="1" dirty="0">
                    <a:effectLst/>
                    <a:latin typeface="Times New Roman" panose="02020603050405020304" pitchFamily="18" charset="0"/>
                    <a:ea typeface="Yu Mincho" panose="020B0400000000000000" pitchFamily="18" charset="-128"/>
                    <a:cs typeface="Times New Roman" panose="02020603050405020304" pitchFamily="18" charset="0"/>
                  </a:rPr>
                  <a:t> </a:t>
                </a:r>
                <a14:m>
                  <m:oMath xmlns:m="http://schemas.openxmlformats.org/officeDocument/2006/math">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𝒎</m:t>
                    </m:r>
                  </m:oMath>
                </a14:m>
                <a:r>
                  <a:rPr lang="en-US" sz="2800" b="1"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b="1" dirty="0" err="1">
                    <a:effectLst/>
                    <a:latin typeface="Times New Roman" panose="02020603050405020304" pitchFamily="18" charset="0"/>
                    <a:ea typeface="Yu Mincho" panose="020B0400000000000000" pitchFamily="18" charset="-128"/>
                    <a:cs typeface="Times New Roman" panose="02020603050405020304" pitchFamily="18" charset="0"/>
                  </a:rPr>
                  <a:t>nhân</a:t>
                </a:r>
                <a:r>
                  <a:rPr lang="en-US" sz="2800" b="1"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b="1" dirty="0" err="1">
                    <a:effectLst/>
                    <a:latin typeface="Times New Roman" panose="02020603050405020304" pitchFamily="18" charset="0"/>
                    <a:ea typeface="Yu Mincho" panose="020B0400000000000000" pitchFamily="18" charset="-128"/>
                    <a:cs typeface="Times New Roman" panose="02020603050405020304" pitchFamily="18" charset="0"/>
                  </a:rPr>
                  <a:t>tố</a:t>
                </a:r>
                <a:r>
                  <a:rPr lang="en-US" sz="2800" b="1"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b="1" dirty="0" err="1">
                    <a:effectLst/>
                    <a:latin typeface="Times New Roman" panose="02020603050405020304" pitchFamily="18" charset="0"/>
                    <a:ea typeface="Yu Mincho" panose="020B0400000000000000" pitchFamily="18" charset="-128"/>
                    <a:cs typeface="Times New Roman" panose="02020603050405020304" pitchFamily="18" charset="0"/>
                  </a:rPr>
                  <a:t>chung</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ctr">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limLow>
                        <m:limLowPr>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limLowPr>
                        <m:e>
                          <m:groupChr>
                            <m:groupChrPr>
                              <m:chr m:val="⏟"/>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groupChr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𝑿</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𝝁</m:t>
                              </m:r>
                            </m:e>
                          </m:groupChr>
                        </m:e>
                        <m:lim>
                          <m:d>
                            <m:dPr>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d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𝒑</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𝟏</m:t>
                              </m:r>
                            </m:e>
                          </m:d>
                        </m:lim>
                      </m:limLow>
                      <m:r>
                        <a:rPr lang="en-US" sz="2800" b="1" i="1">
                          <a:effectLst/>
                          <a:latin typeface="Cambria Math" panose="02040503050406030204" pitchFamily="18" charset="0"/>
                          <a:ea typeface="Yu Mincho" panose="020B0400000000000000" pitchFamily="18" charset="-128"/>
                          <a:cs typeface="Times New Roman" panose="02020603050405020304" pitchFamily="18" charset="0"/>
                        </a:rPr>
                        <m:t>=</m:t>
                      </m:r>
                      <m:limLow>
                        <m:limLowPr>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limLowPr>
                        <m:e>
                          <m:groupChr>
                            <m:groupChrPr>
                              <m:chr m:val="⏟"/>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groupChr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𝑳</m:t>
                              </m:r>
                            </m:e>
                          </m:groupChr>
                        </m:e>
                        <m:lim>
                          <m:d>
                            <m:dPr>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d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𝒑</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𝒎</m:t>
                              </m:r>
                            </m:e>
                          </m:d>
                        </m:lim>
                      </m:limLow>
                      <m:r>
                        <a:rPr lang="en-US" sz="2800" b="1" i="1">
                          <a:effectLst/>
                          <a:latin typeface="Cambria Math" panose="02040503050406030204" pitchFamily="18" charset="0"/>
                          <a:ea typeface="Yu Mincho" panose="020B0400000000000000" pitchFamily="18" charset="-128"/>
                          <a:cs typeface="Times New Roman" panose="02020603050405020304" pitchFamily="18" charset="0"/>
                        </a:rPr>
                        <m:t> </m:t>
                      </m:r>
                      <m:limLow>
                        <m:limLowPr>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limLowPr>
                        <m:e>
                          <m:groupChr>
                            <m:groupChrPr>
                              <m:chr m:val="⏟"/>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groupChr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𝑭</m:t>
                              </m:r>
                            </m:e>
                          </m:groupChr>
                        </m:e>
                        <m:lim>
                          <m:d>
                            <m:dPr>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d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𝒎</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𝟏</m:t>
                              </m:r>
                            </m:e>
                          </m:d>
                        </m:lim>
                      </m:limLow>
                      <m:r>
                        <a:rPr lang="en-US" sz="2800" b="1" i="1">
                          <a:effectLst/>
                          <a:latin typeface="Cambria Math" panose="02040503050406030204" pitchFamily="18" charset="0"/>
                          <a:ea typeface="Yu Mincho" panose="020B0400000000000000" pitchFamily="18" charset="-128"/>
                          <a:cs typeface="Times New Roman" panose="02020603050405020304" pitchFamily="18" charset="0"/>
                        </a:rPr>
                        <m:t>+</m:t>
                      </m:r>
                      <m:limLow>
                        <m:limLowPr>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limLowPr>
                        <m:e>
                          <m:groupChr>
                            <m:groupChrPr>
                              <m:chr m:val="⏟"/>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groupChr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𝜺</m:t>
                              </m:r>
                            </m:e>
                          </m:groupChr>
                        </m:e>
                        <m:lim>
                          <m:d>
                            <m:dPr>
                              <m:ctrlPr>
                                <a:rPr lang="en-US" sz="2800" b="1" i="1">
                                  <a:effectLst/>
                                  <a:latin typeface="Cambria Math" panose="02040503050406030204" pitchFamily="18" charset="0"/>
                                  <a:ea typeface="Yu Mincho" panose="020B0400000000000000" pitchFamily="18" charset="-128"/>
                                  <a:cs typeface="Times New Roman" panose="02020603050405020304" pitchFamily="18" charset="0"/>
                                </a:rPr>
                              </m:ctrlPr>
                            </m:d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𝒑</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𝟏</m:t>
                              </m:r>
                            </m:e>
                          </m:d>
                        </m:lim>
                      </m:limLow>
                    </m:oMath>
                  </m:oMathPara>
                </a14:m>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14:m>
                  <m:oMath xmlns:m="http://schemas.openxmlformats.org/officeDocument/2006/math">
                    <m:sSub>
                      <m:sSubPr>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𝜇</m:t>
                        </m:r>
                      </m:e>
                      <m:sub>
                        <m:r>
                          <a:rPr lang="en-US" sz="2800" i="1">
                            <a:effectLst/>
                            <a:latin typeface="Cambria Math" panose="02040503050406030204" pitchFamily="18" charset="0"/>
                            <a:ea typeface="Yu Mincho" panose="020B0400000000000000" pitchFamily="18" charset="-128"/>
                            <a:cs typeface="Times New Roman" panose="02020603050405020304" pitchFamily="18" charset="0"/>
                          </a:rPr>
                          <m:t>𝑖</m:t>
                        </m:r>
                      </m:sub>
                    </m:sSub>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oMath>
                </a14:m>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trung</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bình</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của</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biến</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thứ</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14:m>
                  <m:oMath xmlns:m="http://schemas.openxmlformats.org/officeDocument/2006/math">
                    <m:r>
                      <a:rPr lang="en-US" sz="2800" i="1">
                        <a:effectLst/>
                        <a:latin typeface="Cambria Math" panose="02040503050406030204" pitchFamily="18" charset="0"/>
                        <a:ea typeface="Yu Mincho" panose="020B0400000000000000" pitchFamily="18" charset="-128"/>
                        <a:cs typeface="Times New Roman" panose="02020603050405020304" pitchFamily="18" charset="0"/>
                      </a:rPr>
                      <m:t>𝑖</m:t>
                    </m:r>
                  </m:oMath>
                </a14:m>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14:m>
                  <m:oMath xmlns:m="http://schemas.openxmlformats.org/officeDocument/2006/math">
                    <m:sSub>
                      <m:sSubPr>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𝜀</m:t>
                        </m:r>
                      </m:e>
                      <m:sub>
                        <m:r>
                          <a:rPr lang="en-US" sz="2800" i="1">
                            <a:effectLst/>
                            <a:latin typeface="Cambria Math" panose="02040503050406030204" pitchFamily="18" charset="0"/>
                            <a:ea typeface="Yu Mincho" panose="020B0400000000000000" pitchFamily="18" charset="-128"/>
                            <a:cs typeface="Times New Roman" panose="02020603050405020304" pitchFamily="18" charset="0"/>
                          </a:rPr>
                          <m:t>𝑖</m:t>
                        </m:r>
                      </m:sub>
                    </m:sSub>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oMath>
                </a14:m>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nhân</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tố</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riêng</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thứ</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14:m>
                  <m:oMath xmlns:m="http://schemas.openxmlformats.org/officeDocument/2006/math">
                    <m:r>
                      <a:rPr lang="en-US" sz="2800" i="1">
                        <a:effectLst/>
                        <a:latin typeface="Cambria Math" panose="02040503050406030204" pitchFamily="18" charset="0"/>
                        <a:ea typeface="Yu Mincho" panose="020B0400000000000000" pitchFamily="18" charset="-128"/>
                        <a:cs typeface="Times New Roman" panose="02020603050405020304" pitchFamily="18" charset="0"/>
                      </a:rPr>
                      <m:t>𝑖</m:t>
                    </m:r>
                  </m:oMath>
                </a14:m>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14:m>
                  <m:oMath xmlns:m="http://schemas.openxmlformats.org/officeDocument/2006/math">
                    <m:sSub>
                      <m:sSubPr>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𝐹</m:t>
                        </m:r>
                      </m:e>
                      <m:sub>
                        <m:r>
                          <a:rPr lang="en-US" sz="2800" i="1">
                            <a:effectLst/>
                            <a:latin typeface="Cambria Math" panose="02040503050406030204" pitchFamily="18" charset="0"/>
                            <a:ea typeface="Yu Mincho" panose="020B0400000000000000" pitchFamily="18" charset="-128"/>
                            <a:cs typeface="Times New Roman" panose="02020603050405020304" pitchFamily="18" charset="0"/>
                          </a:rPr>
                          <m:t>𝑖</m:t>
                        </m:r>
                      </m:sub>
                    </m:sSub>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oMath>
                </a14:m>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nhân</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tố</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chung</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thứ</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14:m>
                  <m:oMath xmlns:m="http://schemas.openxmlformats.org/officeDocument/2006/math">
                    <m:r>
                      <a:rPr lang="en-US" sz="2800" i="1">
                        <a:effectLst/>
                        <a:latin typeface="Cambria Math" panose="02040503050406030204" pitchFamily="18" charset="0"/>
                        <a:ea typeface="Yu Mincho" panose="020B0400000000000000" pitchFamily="18" charset="-128"/>
                        <a:cs typeface="Times New Roman" panose="02020603050405020304" pitchFamily="18" charset="0"/>
                      </a:rPr>
                      <m:t>𝑖</m:t>
                    </m:r>
                  </m:oMath>
                </a14:m>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14:m>
                  <m:oMath xmlns:m="http://schemas.openxmlformats.org/officeDocument/2006/math">
                    <m:sSub>
                      <m:sSubPr>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sSubPr>
                      <m:e>
                        <m:r>
                          <a:rPr lang="en-US" sz="2800" i="1">
                            <a:effectLst/>
                            <a:latin typeface="Cambria Math" panose="02040503050406030204" pitchFamily="18" charset="0"/>
                            <a:ea typeface="Yu Mincho" panose="020B0400000000000000" pitchFamily="18" charset="-128"/>
                            <a:cs typeface="Times New Roman" panose="02020603050405020304" pitchFamily="18" charset="0"/>
                          </a:rPr>
                          <m:t>𝑙</m:t>
                        </m:r>
                      </m:e>
                      <m:sub>
                        <m:r>
                          <a:rPr lang="en-US" sz="2800" i="1">
                            <a:effectLst/>
                            <a:latin typeface="Cambria Math" panose="02040503050406030204" pitchFamily="18" charset="0"/>
                            <a:ea typeface="Yu Mincho" panose="020B0400000000000000" pitchFamily="18" charset="-128"/>
                            <a:cs typeface="Times New Roman" panose="02020603050405020304" pitchFamily="18" charset="0"/>
                          </a:rPr>
                          <m:t>𝑖𝑗</m:t>
                        </m:r>
                      </m:sub>
                    </m:sSub>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oMath>
                </a14:m>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hệ</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số</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tải</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của</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biến</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thứ</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14:m>
                  <m:oMath xmlns:m="http://schemas.openxmlformats.org/officeDocument/2006/math">
                    <m:r>
                      <a:rPr lang="en-US" sz="2800" i="1">
                        <a:effectLst/>
                        <a:latin typeface="Cambria Math" panose="02040503050406030204" pitchFamily="18" charset="0"/>
                        <a:ea typeface="Yu Mincho" panose="020B0400000000000000" pitchFamily="18" charset="-128"/>
                        <a:cs typeface="Times New Roman" panose="02020603050405020304" pitchFamily="18" charset="0"/>
                      </a:rPr>
                      <m:t>𝑖</m:t>
                    </m:r>
                  </m:oMath>
                </a14:m>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trên</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nhân</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tố</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thứ</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14:m>
                  <m:oMath xmlns:m="http://schemas.openxmlformats.org/officeDocument/2006/math">
                    <m:r>
                      <a:rPr lang="en-US" sz="2800" i="1">
                        <a:effectLst/>
                        <a:latin typeface="Cambria Math" panose="02040503050406030204" pitchFamily="18" charset="0"/>
                        <a:ea typeface="Yu Mincho" panose="020B0400000000000000" pitchFamily="18" charset="-128"/>
                        <a:cs typeface="Times New Roman" panose="02020603050405020304" pitchFamily="18" charset="0"/>
                      </a:rPr>
                      <m:t>𝑗</m:t>
                    </m:r>
                  </m:oMath>
                </a14:m>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Các</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vector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ngẫu</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nhiên</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không</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quan</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sát</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được</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14:m>
                  <m:oMath xmlns:m="http://schemas.openxmlformats.org/officeDocument/2006/math">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𝑭</m:t>
                    </m:r>
                  </m:oMath>
                </a14:m>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và</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14:m>
                  <m:oMath xmlns:m="http://schemas.openxmlformats.org/officeDocument/2006/math">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𝜺</m:t>
                    </m:r>
                  </m:oMath>
                </a14:m>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thoả</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các</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điểu</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kiện</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14:m>
                  <m:oMath xmlns:m="http://schemas.openxmlformats.org/officeDocument/2006/math">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𝑭</m:t>
                    </m:r>
                  </m:oMath>
                </a14:m>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và</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14:m>
                  <m:oMath xmlns:m="http://schemas.openxmlformats.org/officeDocument/2006/math">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𝜺</m:t>
                    </m:r>
                  </m:oMath>
                </a14:m>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độc</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lập</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14:m>
                  <m:oMath xmlns:m="http://schemas.openxmlformats.org/officeDocument/2006/math">
                    <m:r>
                      <a:rPr lang="en-US" sz="2800" i="1">
                        <a:effectLst/>
                        <a:latin typeface="Cambria Math" panose="02040503050406030204" pitchFamily="18" charset="0"/>
                        <a:ea typeface="Yu Mincho" panose="020B0400000000000000" pitchFamily="18" charset="-128"/>
                        <a:cs typeface="Times New Roman" panose="02020603050405020304" pitchFamily="18" charset="0"/>
                      </a:rPr>
                      <m:t>𝐸</m:t>
                    </m:r>
                    <m:d>
                      <m:dPr>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d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𝑭</m:t>
                        </m:r>
                      </m:e>
                    </m:d>
                    <m:r>
                      <a:rPr lang="en-US" sz="2800" i="1">
                        <a:effectLst/>
                        <a:latin typeface="Cambria Math" panose="02040503050406030204" pitchFamily="18" charset="0"/>
                        <a:ea typeface="Yu Mincho" panose="020B0400000000000000" pitchFamily="18" charset="-128"/>
                        <a:cs typeface="Times New Roman" panose="02020603050405020304" pitchFamily="18" charset="0"/>
                      </a:rPr>
                      <m:t>=0, </m:t>
                    </m:r>
                    <m:r>
                      <a:rPr lang="en-US" sz="2800" i="1">
                        <a:effectLst/>
                        <a:latin typeface="Cambria Math" panose="02040503050406030204" pitchFamily="18" charset="0"/>
                        <a:ea typeface="Yu Mincho" panose="020B0400000000000000" pitchFamily="18" charset="-128"/>
                        <a:cs typeface="Times New Roman" panose="02020603050405020304" pitchFamily="18" charset="0"/>
                      </a:rPr>
                      <m:t>𝐶𝑜𝑣</m:t>
                    </m:r>
                    <m:d>
                      <m:dPr>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d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𝑭</m:t>
                        </m:r>
                      </m:e>
                    </m:d>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𝑰</m:t>
                    </m:r>
                  </m:oMath>
                </a14:m>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14:m>
                  <m:oMath xmlns:m="http://schemas.openxmlformats.org/officeDocument/2006/math">
                    <m:r>
                      <a:rPr lang="en-US" sz="2800" i="1">
                        <a:effectLst/>
                        <a:latin typeface="Cambria Math" panose="02040503050406030204" pitchFamily="18" charset="0"/>
                        <a:ea typeface="Yu Mincho" panose="020B0400000000000000" pitchFamily="18" charset="-128"/>
                        <a:cs typeface="Times New Roman" panose="02020603050405020304" pitchFamily="18" charset="0"/>
                      </a:rPr>
                      <m:t>𝐸</m:t>
                    </m:r>
                    <m:d>
                      <m:dPr>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d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𝜺</m:t>
                        </m:r>
                      </m:e>
                    </m:d>
                    <m:r>
                      <a:rPr lang="en-US" sz="2800" i="1">
                        <a:effectLst/>
                        <a:latin typeface="Cambria Math" panose="02040503050406030204" pitchFamily="18" charset="0"/>
                        <a:ea typeface="Yu Mincho" panose="020B0400000000000000" pitchFamily="18" charset="-128"/>
                        <a:cs typeface="Times New Roman" panose="02020603050405020304" pitchFamily="18" charset="0"/>
                      </a:rPr>
                      <m:t>=0, </m:t>
                    </m:r>
                    <m:r>
                      <a:rPr lang="en-US" sz="2800" i="1">
                        <a:effectLst/>
                        <a:latin typeface="Cambria Math" panose="02040503050406030204" pitchFamily="18" charset="0"/>
                        <a:ea typeface="Yu Mincho" panose="020B0400000000000000" pitchFamily="18" charset="-128"/>
                        <a:cs typeface="Times New Roman" panose="02020603050405020304" pitchFamily="18" charset="0"/>
                      </a:rPr>
                      <m:t>𝐶𝑜𝑣</m:t>
                    </m:r>
                    <m:d>
                      <m:dPr>
                        <m:ctrlPr>
                          <a:rPr lang="en-US" sz="2800" i="1">
                            <a:effectLst/>
                            <a:latin typeface="Cambria Math" panose="02040503050406030204" pitchFamily="18" charset="0"/>
                            <a:ea typeface="Yu Mincho" panose="020B0400000000000000" pitchFamily="18" charset="-128"/>
                            <a:cs typeface="Times New Roman" panose="02020603050405020304" pitchFamily="18" charset="0"/>
                          </a:rPr>
                        </m:ctrlPr>
                      </m:dPr>
                      <m:e>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𝜺</m:t>
                        </m:r>
                      </m:e>
                    </m:d>
                    <m:r>
                      <a:rPr lang="en-US" sz="2800" i="1">
                        <a:effectLst/>
                        <a:latin typeface="Cambria Math" panose="02040503050406030204" pitchFamily="18" charset="0"/>
                        <a:ea typeface="Yu Mincho" panose="020B0400000000000000" pitchFamily="18" charset="-128"/>
                        <a:cs typeface="Times New Roman" panose="02020603050405020304" pitchFamily="18" charset="0"/>
                      </a:rPr>
                      <m:t>=</m:t>
                    </m:r>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𝝍</m:t>
                    </m:r>
                  </m:oMath>
                </a14:m>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với</a:t>
                </a:r>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14:m>
                  <m:oMath xmlns:m="http://schemas.openxmlformats.org/officeDocument/2006/math">
                    <m:r>
                      <a:rPr lang="en-US" sz="2800" b="1" i="1">
                        <a:effectLst/>
                        <a:latin typeface="Cambria Math" panose="02040503050406030204" pitchFamily="18" charset="0"/>
                        <a:ea typeface="Yu Mincho" panose="020B0400000000000000" pitchFamily="18" charset="-128"/>
                        <a:cs typeface="Times New Roman" panose="02020603050405020304" pitchFamily="18" charset="0"/>
                      </a:rPr>
                      <m:t>𝝍</m:t>
                    </m:r>
                  </m:oMath>
                </a14:m>
                <a:r>
                  <a:rPr lang="en-US" sz="2800" dirty="0">
                    <a:effectLst/>
                    <a:latin typeface="Times New Roman" panose="02020603050405020304" pitchFamily="18" charset="0"/>
                    <a:ea typeface="Yu Mincho" panose="020B0400000000000000" pitchFamily="18" charset="-128"/>
                    <a:cs typeface="Times New Roman" panose="02020603050405020304" pitchFamily="18" charset="0"/>
                  </a:rPr>
                  <a:t> </a:t>
                </a:r>
                <a:r>
                  <a:rPr lang="en-US" sz="2800" dirty="0" err="1">
                    <a:effectLst/>
                    <a:latin typeface="Times New Roman" panose="02020603050405020304" pitchFamily="18" charset="0"/>
                    <a:ea typeface="Yu Mincho" panose="020B0400000000000000" pitchFamily="18" charset="-128"/>
                    <a:cs typeface="Times New Roman" panose="02020603050405020304" pitchFamily="18" charset="0"/>
                  </a:rPr>
                  <a:t>là</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0FF4C02B-89EC-4C70-90BD-A894241A0775}"/>
                  </a:ext>
                </a:extLst>
              </p:cNvPr>
              <p:cNvSpPr txBox="1">
                <a:spLocks noRot="1" noChangeAspect="1" noMove="1" noResize="1" noEditPoints="1" noAdjustHandles="1" noChangeArrowheads="1" noChangeShapeType="1" noTextEdit="1"/>
              </p:cNvSpPr>
              <p:nvPr/>
            </p:nvSpPr>
            <p:spPr>
              <a:xfrm>
                <a:off x="1272724" y="816147"/>
                <a:ext cx="9882955" cy="5999528"/>
              </a:xfrm>
              <a:prstGeom prst="rect">
                <a:avLst/>
              </a:prstGeom>
              <a:blipFill>
                <a:blip r:embed="rId2"/>
                <a:stretch>
                  <a:fillRect/>
                </a:stretch>
              </a:blipFill>
              <a:effectLst>
                <a:outerShdw blurRad="50800" dist="38100" dir="5400000" algn="t" rotWithShape="0">
                  <a:prstClr val="black">
                    <a:alpha val="40000"/>
                  </a:prstClr>
                </a:outerShdw>
              </a:effectLst>
            </p:spPr>
            <p:txBody>
              <a:bodyPr/>
              <a:lstStyle/>
              <a:p>
                <a:r>
                  <a:rPr lang="en-US">
                    <a:noFill/>
                  </a:rPr>
                  <a:t> </a:t>
                </a:r>
              </a:p>
            </p:txBody>
          </p:sp>
        </mc:Fallback>
      </mc:AlternateContent>
      <p:sp>
        <p:nvSpPr>
          <p:cNvPr id="10" name="Slide Number Placeholder 9">
            <a:extLst>
              <a:ext uri="{FF2B5EF4-FFF2-40B4-BE49-F238E27FC236}">
                <a16:creationId xmlns:a16="http://schemas.microsoft.com/office/drawing/2014/main" id="{3B9E6C70-A8CD-47AD-B076-0A83F50F2130}"/>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14" name="Subtitle 2">
            <a:extLst>
              <a:ext uri="{FF2B5EF4-FFF2-40B4-BE49-F238E27FC236}">
                <a16:creationId xmlns:a16="http://schemas.microsoft.com/office/drawing/2014/main" id="{CACACF4A-DC08-4853-90E0-FCE7BA2D2F23}"/>
              </a:ext>
            </a:extLst>
          </p:cNvPr>
          <p:cNvSpPr txBox="1">
            <a:spLocks/>
          </p:cNvSpPr>
          <p:nvPr/>
        </p:nvSpPr>
        <p:spPr>
          <a:xfrm>
            <a:off x="0" y="-26145"/>
            <a:ext cx="12192000" cy="514081"/>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lt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lt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lt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lt1"/>
                </a:solidFill>
                <a:latin typeface="+mn-lt"/>
                <a:ea typeface="+mn-ea"/>
                <a:cs typeface="+mn-cs"/>
              </a:defRPr>
            </a:lvl9pPr>
          </a:lstStyle>
          <a:p>
            <a:r>
              <a:rPr lang="en-US" sz="2800" dirty="0" err="1">
                <a:latin typeface="Arial" panose="020B0604020202020204" pitchFamily="34" charset="0"/>
                <a:cs typeface="Arial" panose="020B0604020202020204" pitchFamily="34" charset="0"/>
              </a:rPr>
              <a:t>Phát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biểu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toán</a:t>
            </a:r>
            <a:endParaRPr lang="en-US" sz="28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D458EC7-7412-480F-B48F-AF1B8836FB23}"/>
              </a:ext>
            </a:extLst>
          </p:cNvPr>
          <p:cNvSpPr txBox="1"/>
          <p:nvPr/>
        </p:nvSpPr>
        <p:spPr>
          <a:xfrm>
            <a:off x="4077520" y="390432"/>
            <a:ext cx="4273362" cy="523220"/>
          </a:xfrm>
          <a:prstGeom prst="rect">
            <a:avLst/>
          </a:prstGeom>
          <a:noFill/>
        </p:spPr>
        <p:txBody>
          <a:bodyPr wrap="square" rtlCol="0">
            <a:spAutoFit/>
          </a:bodyPr>
          <a:lstStyle/>
          <a:p>
            <a:r>
              <a:rPr lang="vi-VN" sz="2800" dirty="0">
                <a:solidFill>
                  <a:schemeClr val="accent1"/>
                </a:solidFill>
                <a:latin typeface="Arial" panose="020B0604020202020204" pitchFamily="34" charset="0"/>
                <a:cs typeface="Arial" panose="020B0604020202020204" pitchFamily="34" charset="0"/>
              </a:rPr>
              <a:t>Mô hình nhân tố trực giao</a:t>
            </a:r>
            <a:endParaRPr lang="en-US" sz="28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78065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4685</Words>
  <Application>Microsoft Office PowerPoint</Application>
  <PresentationFormat>Widescreen</PresentationFormat>
  <Paragraphs>415</Paragraphs>
  <Slides>64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Calibri Light</vt:lpstr>
      <vt:lpstr>Cambria Math</vt:lpstr>
      <vt:lpstr>Symbol</vt:lpstr>
      <vt:lpstr>Times New Roman</vt:lpstr>
      <vt:lpstr>Office Theme</vt:lpstr>
      <vt:lpstr>PHÂN TÍCH DỮ KIỆN</vt:lpstr>
      <vt:lpstr>PowerPoint Presentation</vt:lpstr>
      <vt:lpstr>MỤC LỤC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2020-05-21T12:31:21Z</dcterms:created>
  <dcterms:modified xsi:type="dcterms:W3CDTF">2020-08-24T04:44:47Z</dcterms:modified>
</cp:coreProperties>
</file>