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8288000" cy="10287000"/>
  <p:notesSz cx="6858000" cy="9144000"/>
  <p:embeddedFontLst>
    <p:embeddedFont>
      <p:font typeface="Cabin Bold" panose="00000800000000000000"/>
      <p:bold r:id="rId18"/>
    </p:embeddedFont>
    <p:embeddedFont>
      <p:font typeface="Canva Sans Bold" panose="020B0803030501040103"/>
      <p:bold r:id="rId19"/>
    </p:embeddedFont>
    <p:embeddedFont>
      <p:font typeface="Helvetica World" panose="020B0500040000020004" charset="-122"/>
      <p:regular r:id="rId20"/>
    </p:embeddedFont>
    <p:embeddedFont>
      <p:font typeface="Cabin Semi-Bold" panose="00000700000000000000"/>
      <p:bold r:id="rId21"/>
    </p:embeddedFont>
    <p:embeddedFont>
      <p:font typeface="Cabin" panose="00000500000000000000"/>
      <p:regular r:id="rId22"/>
    </p:embeddedFont>
    <p:embeddedFont>
      <p:font typeface="Calibri" panose="020F050202020403020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font" Target="fonts/font9.fntdata"/><Relationship Id="rId25" Type="http://schemas.openxmlformats.org/officeDocument/2006/relationships/font" Target="fonts/font8.fntdata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510"/>
            <a:ext cx="18292465" cy="10284490"/>
          </a:xfrm>
          <a:custGeom>
            <a:avLst/>
            <a:gdLst/>
            <a:ahLst/>
            <a:cxnLst/>
            <a:rect l="l" t="t" r="r" b="b"/>
            <a:pathLst>
              <a:path w="18292465" h="10284490">
                <a:moveTo>
                  <a:pt x="0" y="0"/>
                </a:moveTo>
                <a:lnTo>
                  <a:pt x="18292465" y="0"/>
                </a:lnTo>
                <a:lnTo>
                  <a:pt x="18292465" y="10284490"/>
                </a:lnTo>
                <a:lnTo>
                  <a:pt x="0" y="1028449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039391" y="3483673"/>
            <a:ext cx="14213683" cy="3416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1">
                <a:solidFill>
                  <a:srgbClr val="000000"/>
                </a:solidFill>
                <a:latin typeface="Cabin Bold" panose="00000800000000000000"/>
                <a:ea typeface="Cabin Bold" panose="00000800000000000000"/>
                <a:cs typeface="Cabin Bold" panose="00000800000000000000"/>
                <a:sym typeface="Cabin Bold" panose="00000800000000000000"/>
              </a:rPr>
              <a:t>PHÁT TRIỂN WEBSITE GIỚI THIỆU SẢN PHẨM GỐM TÍCH HỌP CHATBOT TƯ VẤN THÔNG MINH  </a:t>
            </a:r>
            <a:endParaRPr lang="en-US" sz="6500" b="1">
              <a:solidFill>
                <a:srgbClr val="000000"/>
              </a:solidFill>
              <a:latin typeface="Cabin Bold" panose="00000800000000000000"/>
              <a:ea typeface="Cabin Bold" panose="00000800000000000000"/>
              <a:cs typeface="Cabin Bold" panose="00000800000000000000"/>
              <a:sym typeface="Cabin Bold" panose="000008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039391" y="1449834"/>
            <a:ext cx="14213683" cy="1160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20"/>
              </a:lnSpc>
            </a:pPr>
            <a:r>
              <a:rPr lang="en-US" sz="68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NHÓM 8</a:t>
            </a:r>
            <a:endParaRPr lang="en-US" sz="68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039391" y="7801606"/>
            <a:ext cx="1421368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GIẢNG VIÊN HƯỚNG DẪN: BÙI TRỌNG HIẾU</a:t>
            </a:r>
            <a:endParaRPr lang="en-US" sz="52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510"/>
            <a:ext cx="18292465" cy="10284490"/>
          </a:xfrm>
          <a:custGeom>
            <a:avLst/>
            <a:gdLst/>
            <a:ahLst/>
            <a:cxnLst/>
            <a:rect l="l" t="t" r="r" b="b"/>
            <a:pathLst>
              <a:path w="18292465" h="10284490">
                <a:moveTo>
                  <a:pt x="0" y="0"/>
                </a:moveTo>
                <a:lnTo>
                  <a:pt x="18292465" y="0"/>
                </a:lnTo>
                <a:lnTo>
                  <a:pt x="18292465" y="10284490"/>
                </a:lnTo>
                <a:lnTo>
                  <a:pt x="0" y="1028449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781800" y="1028700"/>
            <a:ext cx="5563235" cy="13462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1">
                <a:solidFill>
                  <a:srgbClr val="000000"/>
                </a:solidFill>
                <a:latin typeface="Cabin Bold" panose="00000800000000000000"/>
                <a:ea typeface="Cabin Bold" panose="00000800000000000000"/>
                <a:cs typeface="Cabin Bold" panose="00000800000000000000"/>
                <a:sym typeface="Cabin Bold" panose="00000800000000000000"/>
              </a:rPr>
              <a:t>TỔNG KẾT</a:t>
            </a:r>
            <a:endParaRPr lang="en-US" sz="7500" b="1">
              <a:solidFill>
                <a:srgbClr val="000000"/>
              </a:solidFill>
              <a:latin typeface="Cabin Bold" panose="00000800000000000000"/>
              <a:ea typeface="Cabin Bold" panose="00000800000000000000"/>
              <a:cs typeface="Cabin Bold" panose="00000800000000000000"/>
              <a:sym typeface="Cabin Bold" panose="000008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721064" y="2610024"/>
            <a:ext cx="6158216" cy="738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20"/>
              </a:lnSpc>
            </a:pPr>
            <a:r>
              <a:rPr lang="en-US" sz="4300" b="1" spc="-47">
                <a:solidFill>
                  <a:srgbClr val="000000"/>
                </a:solidFill>
                <a:latin typeface="Cabin Bold" panose="00000800000000000000"/>
                <a:ea typeface="Cabin Bold" panose="00000800000000000000"/>
                <a:cs typeface="Cabin Bold" panose="00000800000000000000"/>
                <a:sym typeface="Cabin Bold" panose="00000800000000000000"/>
              </a:rPr>
              <a:t>2. Kết quả chưa đạt được:</a:t>
            </a:r>
            <a:endParaRPr lang="en-US" sz="4300" b="1" spc="-47">
              <a:solidFill>
                <a:srgbClr val="000000"/>
              </a:solidFill>
              <a:latin typeface="Cabin Bold" panose="00000800000000000000"/>
              <a:ea typeface="Cabin Bold" panose="00000800000000000000"/>
              <a:cs typeface="Cabin Bold" panose="00000800000000000000"/>
              <a:sym typeface="Cabin Bold" panose="000008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93922" y="3805730"/>
            <a:ext cx="15504621" cy="4180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>
                <a:solidFill>
                  <a:srgbClr val="000000"/>
                </a:solidFill>
                <a:latin typeface="Cabin" panose="00000500000000000000"/>
                <a:ea typeface="Cabin" panose="00000500000000000000"/>
                <a:cs typeface="Cabin" panose="00000500000000000000"/>
                <a:sym typeface="Cabin" panose="00000500000000000000"/>
              </a:rPr>
              <a:t>Xử lý ngôn ngữ hạn chế: Chatbot chưa hiểu tốt câu hỏi phức tạp, ngoài phạm vi dữ liệu huấn luyện.</a:t>
            </a:r>
            <a:endParaRPr lang="en-US" sz="3400">
              <a:solidFill>
                <a:srgbClr val="000000"/>
              </a:solidFill>
              <a:latin typeface="Cabin" panose="00000500000000000000"/>
              <a:ea typeface="Cabin" panose="00000500000000000000"/>
              <a:cs typeface="Cabin" panose="00000500000000000000"/>
              <a:sym typeface="Cabin" panose="00000500000000000000"/>
            </a:endParaRPr>
          </a:p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>
                <a:solidFill>
                  <a:srgbClr val="000000"/>
                </a:solidFill>
                <a:latin typeface="Cabin" panose="00000500000000000000"/>
                <a:ea typeface="Cabin" panose="00000500000000000000"/>
                <a:cs typeface="Cabin" panose="00000500000000000000"/>
                <a:sym typeface="Cabin" panose="00000500000000000000"/>
              </a:rPr>
              <a:t>Hội thoại nâng cao: Chưa duy trì được hội thoại dài, ghi nhớ ngữ cảnh khi đổi chủ đề.</a:t>
            </a:r>
            <a:endParaRPr lang="en-US" sz="3400">
              <a:solidFill>
                <a:srgbClr val="000000"/>
              </a:solidFill>
              <a:latin typeface="Cabin" panose="00000500000000000000"/>
              <a:ea typeface="Cabin" panose="00000500000000000000"/>
              <a:cs typeface="Cabin" panose="00000500000000000000"/>
              <a:sym typeface="Cabin" panose="00000500000000000000"/>
            </a:endParaRPr>
          </a:p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>
                <a:solidFill>
                  <a:srgbClr val="000000"/>
                </a:solidFill>
                <a:latin typeface="Cabin" panose="00000500000000000000"/>
                <a:ea typeface="Cabin" panose="00000500000000000000"/>
                <a:cs typeface="Cabin" panose="00000500000000000000"/>
                <a:sym typeface="Cabin" panose="00000500000000000000"/>
              </a:rPr>
              <a:t>Kết nối hệ thống: Liên kết cơ sở dữ liệu còn cơ bản, chưa hỗ trợ giỏ hàng hay thanh toán.</a:t>
            </a:r>
            <a:endParaRPr lang="en-US" sz="3400">
              <a:solidFill>
                <a:srgbClr val="000000"/>
              </a:solidFill>
              <a:latin typeface="Cabin" panose="00000500000000000000"/>
              <a:ea typeface="Cabin" panose="00000500000000000000"/>
              <a:cs typeface="Cabin" panose="00000500000000000000"/>
              <a:sym typeface="Cabin" panose="00000500000000000000"/>
            </a:endParaRPr>
          </a:p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>
                <a:solidFill>
                  <a:srgbClr val="000000"/>
                </a:solidFill>
                <a:latin typeface="Cabin" panose="00000500000000000000"/>
                <a:ea typeface="Cabin" panose="00000500000000000000"/>
                <a:cs typeface="Cabin" panose="00000500000000000000"/>
                <a:sym typeface="Cabin" panose="00000500000000000000"/>
              </a:rPr>
              <a:t>Trải nghiệm người dùng: Giao diện còn đơn giản, thiếu tính năng nâng cao.</a:t>
            </a:r>
            <a:endParaRPr lang="en-US" sz="3400">
              <a:solidFill>
                <a:srgbClr val="000000"/>
              </a:solidFill>
              <a:latin typeface="Cabin" panose="00000500000000000000"/>
              <a:ea typeface="Cabin" panose="00000500000000000000"/>
              <a:cs typeface="Cabin" panose="00000500000000000000"/>
              <a:sym typeface="Cabin" panose="0000050000000000000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510"/>
            <a:ext cx="18292465" cy="10284490"/>
          </a:xfrm>
          <a:custGeom>
            <a:avLst/>
            <a:gdLst/>
            <a:ahLst/>
            <a:cxnLst/>
            <a:rect l="l" t="t" r="r" b="b"/>
            <a:pathLst>
              <a:path w="18292465" h="10284490">
                <a:moveTo>
                  <a:pt x="0" y="0"/>
                </a:moveTo>
                <a:lnTo>
                  <a:pt x="18292465" y="0"/>
                </a:lnTo>
                <a:lnTo>
                  <a:pt x="18292465" y="10284490"/>
                </a:lnTo>
                <a:lnTo>
                  <a:pt x="0" y="1028449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572000" y="1638300"/>
            <a:ext cx="9721215" cy="13462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1">
                <a:solidFill>
                  <a:srgbClr val="000000"/>
                </a:solidFill>
                <a:latin typeface="Cabin Bold" panose="00000800000000000000"/>
                <a:ea typeface="Cabin Bold" panose="00000800000000000000"/>
                <a:cs typeface="Cabin Bold" panose="00000800000000000000"/>
                <a:sym typeface="Cabin Bold" panose="00000800000000000000"/>
              </a:rPr>
              <a:t>HƯỚNG PHÁT TRIỂN</a:t>
            </a:r>
            <a:endParaRPr lang="en-US" sz="7500" b="1">
              <a:solidFill>
                <a:srgbClr val="000000"/>
              </a:solidFill>
              <a:latin typeface="Cabin Bold" panose="00000800000000000000"/>
              <a:ea typeface="Cabin Bold" panose="00000800000000000000"/>
              <a:cs typeface="Cabin Bold" panose="00000800000000000000"/>
              <a:sym typeface="Cabin Bold" panose="000008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917086" y="3802397"/>
            <a:ext cx="15309209" cy="3649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8665" lvl="1" indent="-374015" algn="l">
              <a:lnSpc>
                <a:spcPts val="4855"/>
              </a:lnSpc>
              <a:buFont typeface="Arial" panose="020B0604020202020204"/>
              <a:buChar char="•"/>
            </a:pPr>
            <a:r>
              <a:rPr lang="en-US" sz="3465">
                <a:solidFill>
                  <a:srgbClr val="000000"/>
                </a:solidFill>
                <a:latin typeface="Cabin" panose="00000500000000000000"/>
                <a:ea typeface="Cabin" panose="00000500000000000000"/>
                <a:cs typeface="Cabin" panose="00000500000000000000"/>
                <a:sym typeface="Cabin" panose="00000500000000000000"/>
              </a:rPr>
              <a:t>Mở rộng dữ liệu huấn luyện: Bổ sung dữ liệu tiếng Việt đa dạng để cải thiện NLP.</a:t>
            </a:r>
            <a:endParaRPr lang="en-US" sz="3465">
              <a:solidFill>
                <a:srgbClr val="000000"/>
              </a:solidFill>
              <a:latin typeface="Cabin" panose="00000500000000000000"/>
              <a:ea typeface="Cabin" panose="00000500000000000000"/>
              <a:cs typeface="Cabin" panose="00000500000000000000"/>
              <a:sym typeface="Cabin" panose="00000500000000000000"/>
            </a:endParaRPr>
          </a:p>
          <a:p>
            <a:pPr marL="748665" lvl="1" indent="-374015" algn="l">
              <a:lnSpc>
                <a:spcPts val="4855"/>
              </a:lnSpc>
              <a:buFont typeface="Arial" panose="020B0604020202020204"/>
              <a:buChar char="•"/>
            </a:pPr>
            <a:r>
              <a:rPr lang="en-US" sz="3465">
                <a:solidFill>
                  <a:srgbClr val="000000"/>
                </a:solidFill>
                <a:latin typeface="Cabin" panose="00000500000000000000"/>
                <a:ea typeface="Cabin" panose="00000500000000000000"/>
                <a:cs typeface="Cabin" panose="00000500000000000000"/>
                <a:sym typeface="Cabin" panose="00000500000000000000"/>
              </a:rPr>
              <a:t>Nâng cao hội thoại: Tăng khả năng ghi nhớ ngữ cảnh, duy trì hội thoại dài.</a:t>
            </a:r>
            <a:endParaRPr lang="en-US" sz="3465">
              <a:solidFill>
                <a:srgbClr val="000000"/>
              </a:solidFill>
              <a:latin typeface="Cabin" panose="00000500000000000000"/>
              <a:ea typeface="Cabin" panose="00000500000000000000"/>
              <a:cs typeface="Cabin" panose="00000500000000000000"/>
              <a:sym typeface="Cabin" panose="00000500000000000000"/>
            </a:endParaRPr>
          </a:p>
          <a:p>
            <a:pPr marL="748665" lvl="1" indent="-374015" algn="l">
              <a:lnSpc>
                <a:spcPts val="4855"/>
              </a:lnSpc>
              <a:buFont typeface="Arial" panose="020B0604020202020204"/>
              <a:buChar char="•"/>
            </a:pPr>
            <a:r>
              <a:rPr lang="en-US" sz="3465">
                <a:solidFill>
                  <a:srgbClr val="000000"/>
                </a:solidFill>
                <a:latin typeface="Cabin" panose="00000500000000000000"/>
                <a:ea typeface="Cabin" panose="00000500000000000000"/>
                <a:cs typeface="Cabin" panose="00000500000000000000"/>
                <a:sym typeface="Cabin" panose="00000500000000000000"/>
              </a:rPr>
              <a:t>Tích hợp TMĐT: Kết nối giỏ hàng, thanh toán, quản lý đơn hàng.</a:t>
            </a:r>
            <a:endParaRPr lang="en-US" sz="3465">
              <a:solidFill>
                <a:srgbClr val="000000"/>
              </a:solidFill>
              <a:latin typeface="Cabin" panose="00000500000000000000"/>
              <a:ea typeface="Cabin" panose="00000500000000000000"/>
              <a:cs typeface="Cabin" panose="00000500000000000000"/>
              <a:sym typeface="Cabin" panose="00000500000000000000"/>
            </a:endParaRPr>
          </a:p>
          <a:p>
            <a:pPr marL="748665" lvl="1" indent="-374015" algn="l">
              <a:lnSpc>
                <a:spcPts val="4855"/>
              </a:lnSpc>
              <a:buFont typeface="Arial" panose="020B0604020202020204"/>
              <a:buChar char="•"/>
            </a:pPr>
            <a:r>
              <a:rPr lang="en-US" sz="3465">
                <a:solidFill>
                  <a:srgbClr val="000000"/>
                </a:solidFill>
                <a:latin typeface="Cabin" panose="00000500000000000000"/>
                <a:ea typeface="Cabin" panose="00000500000000000000"/>
                <a:cs typeface="Cabin" panose="00000500000000000000"/>
                <a:sym typeface="Cabin" panose="00000500000000000000"/>
              </a:rPr>
              <a:t>Tối ưu UX: Cải tiến giao diện, thêm gợi ý cá nhân hóa &amp; thống kê.</a:t>
            </a:r>
            <a:endParaRPr lang="en-US" sz="3465">
              <a:solidFill>
                <a:srgbClr val="000000"/>
              </a:solidFill>
              <a:latin typeface="Cabin" panose="00000500000000000000"/>
              <a:ea typeface="Cabin" panose="00000500000000000000"/>
              <a:cs typeface="Cabin" panose="00000500000000000000"/>
              <a:sym typeface="Cabin" panose="00000500000000000000"/>
            </a:endParaRPr>
          </a:p>
          <a:p>
            <a:pPr marL="748665" lvl="1" indent="-374015" algn="l">
              <a:lnSpc>
                <a:spcPts val="4855"/>
              </a:lnSpc>
              <a:buFont typeface="Arial" panose="020B0604020202020204"/>
              <a:buChar char="•"/>
            </a:pPr>
            <a:r>
              <a:rPr lang="en-US" sz="3465">
                <a:solidFill>
                  <a:srgbClr val="000000"/>
                </a:solidFill>
                <a:latin typeface="Cabin" panose="00000500000000000000"/>
                <a:ea typeface="Cabin" panose="00000500000000000000"/>
                <a:cs typeface="Cabin" panose="00000500000000000000"/>
                <a:sym typeface="Cabin" panose="00000500000000000000"/>
              </a:rPr>
              <a:t>Khả năng mở rộng: Tích hợp với mạng xã hội (Facebook, Zalo, …).</a:t>
            </a:r>
            <a:endParaRPr lang="en-US" sz="3465">
              <a:solidFill>
                <a:srgbClr val="000000"/>
              </a:solidFill>
              <a:latin typeface="Cabin" panose="00000500000000000000"/>
              <a:ea typeface="Cabin" panose="00000500000000000000"/>
              <a:cs typeface="Cabin" panose="00000500000000000000"/>
              <a:sym typeface="Cabin" panose="0000050000000000000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510"/>
            <a:ext cx="18292465" cy="10284490"/>
          </a:xfrm>
          <a:custGeom>
            <a:avLst/>
            <a:gdLst/>
            <a:ahLst/>
            <a:cxnLst/>
            <a:rect l="l" t="t" r="r" b="b"/>
            <a:pathLst>
              <a:path w="18292465" h="10284490">
                <a:moveTo>
                  <a:pt x="0" y="0"/>
                </a:moveTo>
                <a:lnTo>
                  <a:pt x="18292465" y="0"/>
                </a:lnTo>
                <a:lnTo>
                  <a:pt x="18292465" y="10284490"/>
                </a:lnTo>
                <a:lnTo>
                  <a:pt x="0" y="1028449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096000" y="4305300"/>
            <a:ext cx="6770370" cy="13462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1">
                <a:solidFill>
                  <a:srgbClr val="000000"/>
                </a:solidFill>
                <a:latin typeface="Cabin Bold" panose="00000800000000000000"/>
                <a:ea typeface="Cabin Bold" panose="00000800000000000000"/>
                <a:cs typeface="Cabin Bold" panose="00000800000000000000"/>
                <a:sym typeface="Cabin Bold" panose="00000800000000000000"/>
              </a:rPr>
              <a:t>THANK YOU!</a:t>
            </a:r>
            <a:endParaRPr lang="en-US" sz="7500" b="1">
              <a:solidFill>
                <a:srgbClr val="000000"/>
              </a:solidFill>
              <a:latin typeface="Cabin Bold" panose="00000800000000000000"/>
              <a:ea typeface="Cabin Bold" panose="00000800000000000000"/>
              <a:cs typeface="Cabin Bold" panose="00000800000000000000"/>
              <a:sym typeface="Cabin Bold" panose="000008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510"/>
            <a:ext cx="18292465" cy="10284490"/>
          </a:xfrm>
          <a:custGeom>
            <a:avLst/>
            <a:gdLst/>
            <a:ahLst/>
            <a:cxnLst/>
            <a:rect l="l" t="t" r="r" b="b"/>
            <a:pathLst>
              <a:path w="18292465" h="10284490">
                <a:moveTo>
                  <a:pt x="0" y="0"/>
                </a:moveTo>
                <a:lnTo>
                  <a:pt x="18292465" y="0"/>
                </a:lnTo>
                <a:lnTo>
                  <a:pt x="18292465" y="10284490"/>
                </a:lnTo>
                <a:lnTo>
                  <a:pt x="0" y="1028449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410200" y="952500"/>
            <a:ext cx="7903845" cy="13462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1">
                <a:solidFill>
                  <a:srgbClr val="000000"/>
                </a:solidFill>
                <a:latin typeface="Cabin Bold" panose="00000800000000000000"/>
                <a:ea typeface="Cabin Bold" panose="00000800000000000000"/>
                <a:cs typeface="Cabin Bold" panose="00000800000000000000"/>
                <a:sym typeface="Cabin Bold" panose="00000800000000000000"/>
              </a:rPr>
              <a:t>THÀN</a:t>
            </a:r>
            <a:r>
              <a:rPr lang="vi-VN" altLang="en-US" sz="7500" b="1">
                <a:solidFill>
                  <a:srgbClr val="000000"/>
                </a:solidFill>
                <a:latin typeface="Cabin Bold" panose="00000800000000000000"/>
                <a:ea typeface="Cabin Bold" panose="00000800000000000000"/>
                <a:cs typeface="Cabin Bold" panose="00000800000000000000"/>
                <a:sym typeface="Cabin Bold" panose="00000800000000000000"/>
              </a:rPr>
              <a:t>H</a:t>
            </a:r>
            <a:r>
              <a:rPr lang="en-US" sz="7500" b="1">
                <a:solidFill>
                  <a:srgbClr val="000000"/>
                </a:solidFill>
                <a:latin typeface="Cabin Bold" panose="00000800000000000000"/>
                <a:ea typeface="Cabin Bold" panose="00000800000000000000"/>
                <a:cs typeface="Cabin Bold" panose="00000800000000000000"/>
                <a:sym typeface="Cabin Bold" panose="00000800000000000000"/>
              </a:rPr>
              <a:t> VIÊN</a:t>
            </a:r>
            <a:endParaRPr lang="en-US" sz="7500" b="1">
              <a:solidFill>
                <a:srgbClr val="000000"/>
              </a:solidFill>
              <a:latin typeface="Cabin Bold" panose="00000800000000000000"/>
              <a:ea typeface="Cabin Bold" panose="00000800000000000000"/>
              <a:cs typeface="Cabin Bold" panose="00000800000000000000"/>
              <a:sym typeface="Cabin Bold" panose="00000800000000000000"/>
            </a:endParaRPr>
          </a:p>
        </p:txBody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4033918" y="2369278"/>
          <a:ext cx="11075545" cy="7124700"/>
        </p:xfrm>
        <a:graphic>
          <a:graphicData uri="http://schemas.openxmlformats.org/drawingml/2006/table">
            <a:tbl>
              <a:tblPr/>
              <a:tblGrid>
                <a:gridCol w="5641873"/>
                <a:gridCol w="5433672"/>
              </a:tblGrid>
              <a:tr h="1187450">
                <a:tc>
                  <a:txBody>
                    <a:bodyPr rtlCol="0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Helvetica World" panose="020B0500040000020004" charset="-122"/>
                          <a:ea typeface="Helvetica World" panose="020B0500040000020004" charset="-122"/>
                          <a:cs typeface="Helvetica World" panose="020B0500040000020004" charset="-122"/>
                          <a:sym typeface="Helvetica World" panose="020B0500040000020004" charset="-122"/>
                        </a:rPr>
                        <a:t>Tên thành viên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8D90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FFFFFF"/>
                          </a:solidFill>
                          <a:latin typeface="Helvetica World" panose="020B0500040000020004" charset="-122"/>
                          <a:ea typeface="Helvetica World" panose="020B0500040000020004" charset="-122"/>
                          <a:cs typeface="Helvetica World" panose="020B0500040000020004" charset="-122"/>
                          <a:sym typeface="Helvetica World" panose="020B0500040000020004" charset="-122"/>
                        </a:rPr>
                        <a:t>MSSV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88D90"/>
                    </a:solidFill>
                  </a:tcPr>
                </a:tc>
              </a:tr>
              <a:tr h="1187450">
                <a:tc>
                  <a:txBody>
                    <a:bodyPr rtlCol="0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elvetica World" panose="020B0500040000020004" charset="-122"/>
                          <a:ea typeface="Helvetica World" panose="020B0500040000020004" charset="-122"/>
                          <a:cs typeface="Helvetica World" panose="020B0500040000020004" charset="-122"/>
                          <a:sym typeface="Helvetica World" panose="020B0500040000020004" charset="-122"/>
                        </a:rPr>
                        <a:t>Nguyễn Thị Thùy Vân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elvetica World" panose="020B0500040000020004" charset="-122"/>
                          <a:ea typeface="Helvetica World" panose="020B0500040000020004" charset="-122"/>
                          <a:cs typeface="Helvetica World" panose="020B0500040000020004" charset="-122"/>
                          <a:sym typeface="Helvetica World" panose="020B0500040000020004" charset="-122"/>
                        </a:rPr>
                        <a:t>080304006426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7450">
                <a:tc>
                  <a:txBody>
                    <a:bodyPr rtlCol="0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elvetica World" panose="020B0500040000020004" charset="-122"/>
                          <a:ea typeface="Helvetica World" panose="020B0500040000020004" charset="-122"/>
                          <a:cs typeface="Helvetica World" panose="020B0500040000020004" charset="-122"/>
                          <a:sym typeface="Helvetica World" panose="020B0500040000020004" charset="-122"/>
                        </a:rPr>
                        <a:t>Hồ Nguyễn Quỳnh Hương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elvetica World" panose="020B0500040000020004" charset="-122"/>
                          <a:ea typeface="Helvetica World" panose="020B0500040000020004" charset="-122"/>
                          <a:cs typeface="Helvetica World" panose="020B0500040000020004" charset="-122"/>
                          <a:sym typeface="Helvetica World" panose="020B0500040000020004" charset="-122"/>
                        </a:rPr>
                        <a:t>080305000842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7450">
                <a:tc>
                  <a:txBody>
                    <a:bodyPr rtlCol="0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elvetica World" panose="020B0500040000020004" charset="-122"/>
                          <a:ea typeface="Helvetica World" panose="020B0500040000020004" charset="-122"/>
                          <a:cs typeface="Helvetica World" panose="020B0500040000020004" charset="-122"/>
                          <a:sym typeface="Helvetica World" panose="020B0500040000020004" charset="-122"/>
                        </a:rPr>
                        <a:t>Mai Trọng Phúc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elvetica World" panose="020B0500040000020004" charset="-122"/>
                          <a:ea typeface="Helvetica World" panose="020B0500040000020004" charset="-122"/>
                          <a:cs typeface="Helvetica World" panose="020B0500040000020004" charset="-122"/>
                          <a:sym typeface="Helvetica World" panose="020B0500040000020004" charset="-122"/>
                        </a:rPr>
                        <a:t>080205013041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7450">
                <a:tc>
                  <a:txBody>
                    <a:bodyPr rtlCol="0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elvetica World" panose="020B0500040000020004" charset="-122"/>
                          <a:ea typeface="Helvetica World" panose="020B0500040000020004" charset="-122"/>
                          <a:cs typeface="Helvetica World" panose="020B0500040000020004" charset="-122"/>
                          <a:sym typeface="Helvetica World" panose="020B0500040000020004" charset="-122"/>
                        </a:rPr>
                        <a:t>Nguyễn Gia Quy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elvetica World" panose="020B0500040000020004" charset="-122"/>
                          <a:ea typeface="Helvetica World" panose="020B0500040000020004" charset="-122"/>
                          <a:cs typeface="Helvetica World" panose="020B0500040000020004" charset="-122"/>
                          <a:sym typeface="Helvetica World" panose="020B0500040000020004" charset="-122"/>
                        </a:rPr>
                        <a:t>080205995709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7450">
                <a:tc>
                  <a:txBody>
                    <a:bodyPr rtlCol="0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elvetica World" panose="020B0500040000020004" charset="-122"/>
                          <a:ea typeface="Helvetica World" panose="020B0500040000020004" charset="-122"/>
                          <a:cs typeface="Helvetica World" panose="020B0500040000020004" charset="-122"/>
                          <a:sym typeface="Helvetica World" panose="020B0500040000020004" charset="-122"/>
                        </a:rPr>
                        <a:t>Nguyễn Quyền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Helvetica World" panose="020B0500040000020004" charset="-122"/>
                          <a:ea typeface="Helvetica World" panose="020B0500040000020004" charset="-122"/>
                          <a:cs typeface="Helvetica World" panose="020B0500040000020004" charset="-122"/>
                          <a:sym typeface="Helvetica World" panose="020B0500040000020004" charset="-122"/>
                        </a:rPr>
                        <a:t>058205000301</a:t>
                      </a:r>
                      <a:endParaRPr lang="en-US" sz="1100"/>
                    </a:p>
                  </a:txBody>
                  <a:tcPr marL="190500" marR="190500" marT="190500" marB="190500" anchor="t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510"/>
            <a:ext cx="18292465" cy="10284490"/>
          </a:xfrm>
          <a:custGeom>
            <a:avLst/>
            <a:gdLst/>
            <a:ahLst/>
            <a:cxnLst/>
            <a:rect l="l" t="t" r="r" b="b"/>
            <a:pathLst>
              <a:path w="18292465" h="10284490">
                <a:moveTo>
                  <a:pt x="0" y="0"/>
                </a:moveTo>
                <a:lnTo>
                  <a:pt x="18292465" y="0"/>
                </a:lnTo>
                <a:lnTo>
                  <a:pt x="18292465" y="10284490"/>
                </a:lnTo>
                <a:lnTo>
                  <a:pt x="0" y="1028449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267200" y="1028700"/>
            <a:ext cx="10120630" cy="13462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1">
                <a:solidFill>
                  <a:srgbClr val="000000"/>
                </a:solidFill>
                <a:latin typeface="Cabin Bold" panose="00000800000000000000"/>
                <a:ea typeface="Cabin Bold" panose="00000800000000000000"/>
                <a:cs typeface="Cabin Bold" panose="00000800000000000000"/>
                <a:sym typeface="Cabin Bold" panose="00000800000000000000"/>
              </a:rPr>
              <a:t>LÝ DO CHỌN ĐỀ TÀI</a:t>
            </a:r>
            <a:endParaRPr lang="en-US" sz="7500" b="1">
              <a:solidFill>
                <a:srgbClr val="000000"/>
              </a:solidFill>
              <a:latin typeface="Cabin Bold" panose="00000800000000000000"/>
              <a:ea typeface="Cabin Bold" panose="00000800000000000000"/>
              <a:cs typeface="Cabin Bold" panose="00000800000000000000"/>
              <a:sym typeface="Cabin Bold" panose="000008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75869" y="2260376"/>
            <a:ext cx="14936263" cy="8026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3580" lvl="1" indent="-351790" algn="l">
              <a:lnSpc>
                <a:spcPts val="4560"/>
              </a:lnSpc>
              <a:buFont typeface="Arial" panose="020B0604020202020204"/>
              <a:buChar char="•"/>
            </a:pPr>
            <a:r>
              <a:rPr lang="en-US" sz="3260" b="1">
                <a:solidFill>
                  <a:srgbClr val="0D0D0D"/>
                </a:solidFill>
                <a:latin typeface="Cabin Semi-Bold" panose="00000700000000000000"/>
                <a:ea typeface="Cabin Semi-Bold" panose="00000700000000000000"/>
                <a:cs typeface="Cabin Semi-Bold" panose="00000700000000000000"/>
                <a:sym typeface="Cabin Semi-Bold" panose="00000700000000000000"/>
              </a:rPr>
              <a:t>Xu hướng công nghệ</a:t>
            </a:r>
            <a:r>
              <a:rPr lang="en-US" sz="3260">
                <a:solidFill>
                  <a:srgbClr val="000000"/>
                </a:solidFill>
                <a:latin typeface="Cabin" panose="00000500000000000000"/>
                <a:ea typeface="Cabin" panose="00000500000000000000"/>
                <a:cs typeface="Cabin" panose="00000500000000000000"/>
                <a:sym typeface="Cabin" panose="00000500000000000000"/>
              </a:rPr>
              <a:t>: Thương mại điện tử phát triển, chú trọng trải nghiệm &amp; tương tác thông minh.</a:t>
            </a:r>
            <a:endParaRPr lang="en-US" sz="3260">
              <a:solidFill>
                <a:srgbClr val="000000"/>
              </a:solidFill>
              <a:latin typeface="Cabin" panose="00000500000000000000"/>
              <a:ea typeface="Cabin" panose="00000500000000000000"/>
              <a:cs typeface="Cabin" panose="00000500000000000000"/>
              <a:sym typeface="Cabin" panose="00000500000000000000"/>
            </a:endParaRPr>
          </a:p>
          <a:p>
            <a:pPr algn="l">
              <a:lnSpc>
                <a:spcPts val="4560"/>
              </a:lnSpc>
            </a:pPr>
          </a:p>
          <a:p>
            <a:pPr marL="703580" lvl="1" indent="-351790" algn="l">
              <a:lnSpc>
                <a:spcPts val="4560"/>
              </a:lnSpc>
              <a:buFont typeface="Arial" panose="020B0604020202020204"/>
              <a:buChar char="•"/>
            </a:pPr>
            <a:r>
              <a:rPr lang="en-US" sz="3260" b="1">
                <a:solidFill>
                  <a:srgbClr val="0D0D0D"/>
                </a:solidFill>
                <a:latin typeface="Cabin Semi-Bold" panose="00000700000000000000"/>
                <a:ea typeface="Cabin Semi-Bold" panose="00000700000000000000"/>
                <a:cs typeface="Cabin Semi-Bold" panose="00000700000000000000"/>
                <a:sym typeface="Cabin Semi-Bold" panose="00000700000000000000"/>
              </a:rPr>
              <a:t>Ứng dụng AI</a:t>
            </a:r>
            <a:r>
              <a:rPr lang="en-US" sz="3260">
                <a:solidFill>
                  <a:srgbClr val="000000"/>
                </a:solidFill>
                <a:latin typeface="Cabin" panose="00000500000000000000"/>
                <a:ea typeface="Cabin" panose="00000500000000000000"/>
                <a:cs typeface="Cabin" panose="00000500000000000000"/>
                <a:sym typeface="Cabin" panose="00000500000000000000"/>
              </a:rPr>
              <a:t>: Chatbot hỗ trợ tư vấn, giải đáp, tăng hiệu quả giao tiếp khách hàng – doanh nghiệp.</a:t>
            </a:r>
            <a:endParaRPr lang="en-US" sz="3260">
              <a:solidFill>
                <a:srgbClr val="000000"/>
              </a:solidFill>
              <a:latin typeface="Cabin" panose="00000500000000000000"/>
              <a:ea typeface="Cabin" panose="00000500000000000000"/>
              <a:cs typeface="Cabin" panose="00000500000000000000"/>
              <a:sym typeface="Cabin" panose="00000500000000000000"/>
            </a:endParaRPr>
          </a:p>
          <a:p>
            <a:pPr algn="l">
              <a:lnSpc>
                <a:spcPts val="4560"/>
              </a:lnSpc>
            </a:pPr>
          </a:p>
          <a:p>
            <a:pPr marL="703580" lvl="1" indent="-351790" algn="l">
              <a:lnSpc>
                <a:spcPts val="4560"/>
              </a:lnSpc>
              <a:buFont typeface="Arial" panose="020B0604020202020204"/>
              <a:buChar char="•"/>
            </a:pPr>
            <a:r>
              <a:rPr lang="en-US" sz="3260" b="1">
                <a:solidFill>
                  <a:srgbClr val="0D0D0D"/>
                </a:solidFill>
                <a:latin typeface="Cabin Semi-Bold" panose="00000700000000000000"/>
                <a:ea typeface="Cabin Semi-Bold" panose="00000700000000000000"/>
                <a:cs typeface="Cabin Semi-Bold" panose="00000700000000000000"/>
                <a:sym typeface="Cabin Semi-Bold" panose="00000700000000000000"/>
              </a:rPr>
              <a:t>Ngành gốm thủ công</a:t>
            </a:r>
            <a:r>
              <a:rPr lang="en-US" sz="3260">
                <a:solidFill>
                  <a:srgbClr val="000000"/>
                </a:solidFill>
                <a:latin typeface="Cabin" panose="00000500000000000000"/>
                <a:ea typeface="Cabin" panose="00000500000000000000"/>
                <a:cs typeface="Cabin" panose="00000500000000000000"/>
                <a:sym typeface="Cabin" panose="00000500000000000000"/>
              </a:rPr>
              <a:t>: Truyền thống, khó tiếp cận khách hàng theo phương thức hiện đại.</a:t>
            </a:r>
            <a:endParaRPr lang="en-US" sz="3260">
              <a:solidFill>
                <a:srgbClr val="000000"/>
              </a:solidFill>
              <a:latin typeface="Cabin" panose="00000500000000000000"/>
              <a:ea typeface="Cabin" panose="00000500000000000000"/>
              <a:cs typeface="Cabin" panose="00000500000000000000"/>
              <a:sym typeface="Cabin" panose="00000500000000000000"/>
            </a:endParaRPr>
          </a:p>
          <a:p>
            <a:pPr algn="l">
              <a:lnSpc>
                <a:spcPts val="4560"/>
              </a:lnSpc>
            </a:pPr>
          </a:p>
          <a:p>
            <a:pPr marL="703580" lvl="1" indent="-351790" algn="l">
              <a:lnSpc>
                <a:spcPts val="4560"/>
              </a:lnSpc>
              <a:buFont typeface="Arial" panose="020B0604020202020204"/>
              <a:buChar char="•"/>
            </a:pPr>
            <a:r>
              <a:rPr lang="en-US" sz="3260" b="1">
                <a:solidFill>
                  <a:srgbClr val="0D0D0D"/>
                </a:solidFill>
                <a:latin typeface="Cabin Semi-Bold" panose="00000700000000000000"/>
                <a:ea typeface="Cabin Semi-Bold" panose="00000700000000000000"/>
                <a:cs typeface="Cabin Semi-Bold" panose="00000700000000000000"/>
                <a:sym typeface="Cabin Semi-Bold" panose="00000700000000000000"/>
              </a:rPr>
              <a:t>Giải pháp</a:t>
            </a:r>
            <a:r>
              <a:rPr lang="en-US" sz="3260">
                <a:solidFill>
                  <a:srgbClr val="000000"/>
                </a:solidFill>
                <a:latin typeface="Cabin" panose="00000500000000000000"/>
                <a:ea typeface="Cabin" panose="00000500000000000000"/>
                <a:cs typeface="Cabin" panose="00000500000000000000"/>
                <a:sym typeface="Cabin" panose="00000500000000000000"/>
              </a:rPr>
              <a:t>: Website + chatbot → nâng cao chuyên nghiệp, tiện ích, số hóa thủ công mỹ nghệ.</a:t>
            </a:r>
            <a:endParaRPr lang="en-US" sz="3260">
              <a:solidFill>
                <a:srgbClr val="000000"/>
              </a:solidFill>
              <a:latin typeface="Cabin" panose="00000500000000000000"/>
              <a:ea typeface="Cabin" panose="00000500000000000000"/>
              <a:cs typeface="Cabin" panose="00000500000000000000"/>
              <a:sym typeface="Cabin" panose="00000500000000000000"/>
            </a:endParaRPr>
          </a:p>
          <a:p>
            <a:pPr algn="l">
              <a:lnSpc>
                <a:spcPts val="4560"/>
              </a:lnSpc>
            </a:pPr>
          </a:p>
          <a:p>
            <a:pPr marL="703580" lvl="1" indent="-351790" algn="l">
              <a:lnSpc>
                <a:spcPts val="4560"/>
              </a:lnSpc>
              <a:buFont typeface="Arial" panose="020B0604020202020204"/>
              <a:buChar char="•"/>
            </a:pPr>
            <a:r>
              <a:rPr lang="en-US" sz="3260" b="1">
                <a:solidFill>
                  <a:srgbClr val="0D0D0D"/>
                </a:solidFill>
                <a:latin typeface="Cabin Semi-Bold" panose="00000700000000000000"/>
                <a:ea typeface="Cabin Semi-Bold" panose="00000700000000000000"/>
                <a:cs typeface="Cabin Semi-Bold" panose="00000700000000000000"/>
                <a:sym typeface="Cabin Semi-Bold" panose="00000700000000000000"/>
              </a:rPr>
              <a:t>Ý nghĩa học tập</a:t>
            </a:r>
            <a:r>
              <a:rPr lang="en-US" sz="3260">
                <a:solidFill>
                  <a:srgbClr val="000000"/>
                </a:solidFill>
                <a:latin typeface="Cabin" panose="00000500000000000000"/>
                <a:ea typeface="Cabin" panose="00000500000000000000"/>
                <a:cs typeface="Cabin" panose="00000500000000000000"/>
                <a:sym typeface="Cabin" panose="00000500000000000000"/>
              </a:rPr>
              <a:t>: Vận dụng kiến thức AI vào mô hình thực tiễn, gần gũi.</a:t>
            </a:r>
            <a:endParaRPr lang="en-US" sz="3260">
              <a:solidFill>
                <a:srgbClr val="000000"/>
              </a:solidFill>
              <a:latin typeface="Cabin" panose="00000500000000000000"/>
              <a:ea typeface="Cabin" panose="00000500000000000000"/>
              <a:cs typeface="Cabin" panose="00000500000000000000"/>
              <a:sym typeface="Cabin" panose="00000500000000000000"/>
            </a:endParaRPr>
          </a:p>
          <a:p>
            <a:pPr algn="l">
              <a:lnSpc>
                <a:spcPts val="456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510"/>
            <a:ext cx="18292465" cy="10284490"/>
          </a:xfrm>
          <a:custGeom>
            <a:avLst/>
            <a:gdLst/>
            <a:ahLst/>
            <a:cxnLst/>
            <a:rect l="l" t="t" r="r" b="b"/>
            <a:pathLst>
              <a:path w="18292465" h="10284490">
                <a:moveTo>
                  <a:pt x="0" y="0"/>
                </a:moveTo>
                <a:lnTo>
                  <a:pt x="18292465" y="0"/>
                </a:lnTo>
                <a:lnTo>
                  <a:pt x="18292465" y="10284490"/>
                </a:lnTo>
                <a:lnTo>
                  <a:pt x="0" y="1028449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867400" y="1181100"/>
            <a:ext cx="6386830" cy="13462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1">
                <a:solidFill>
                  <a:srgbClr val="000000"/>
                </a:solidFill>
                <a:latin typeface="Cabin Bold" panose="00000800000000000000"/>
                <a:ea typeface="Cabin Bold" panose="00000800000000000000"/>
                <a:cs typeface="Cabin Bold" panose="00000800000000000000"/>
                <a:sym typeface="Cabin Bold" panose="00000800000000000000"/>
              </a:rPr>
              <a:t>MỤC TIÊU</a:t>
            </a:r>
            <a:endParaRPr lang="en-US" sz="7500" b="1">
              <a:solidFill>
                <a:srgbClr val="000000"/>
              </a:solidFill>
              <a:latin typeface="Cabin Bold" panose="00000800000000000000"/>
              <a:ea typeface="Cabin Bold" panose="00000800000000000000"/>
              <a:cs typeface="Cabin Bold" panose="00000800000000000000"/>
              <a:sym typeface="Cabin Bold" panose="000008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84094" y="2772069"/>
            <a:ext cx="15975193" cy="5981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D0D0D"/>
                </a:solidFill>
                <a:latin typeface="Cabin Semi-Bold" panose="00000700000000000000"/>
                <a:ea typeface="Cabin Semi-Bold" panose="00000700000000000000"/>
                <a:cs typeface="Cabin Semi-Bold" panose="00000700000000000000"/>
                <a:sym typeface="Cabin Semi-Bold" panose="00000700000000000000"/>
              </a:rPr>
              <a:t>Ứng dụng AI</a:t>
            </a:r>
            <a:r>
              <a:rPr lang="en-US" sz="3400">
                <a:solidFill>
                  <a:srgbClr val="000000"/>
                </a:solidFill>
                <a:latin typeface="Cabin" panose="00000500000000000000"/>
                <a:ea typeface="Cabin" panose="00000500000000000000"/>
                <a:cs typeface="Cabin" panose="00000500000000000000"/>
                <a:sym typeface="Cabin" panose="00000500000000000000"/>
              </a:rPr>
              <a:t>: Vận dụng kiến thức về chatbot &amp; NLP vào thực tế.</a:t>
            </a:r>
            <a:endParaRPr lang="en-US" sz="3400">
              <a:solidFill>
                <a:srgbClr val="000000"/>
              </a:solidFill>
              <a:latin typeface="Cabin" panose="00000500000000000000"/>
              <a:ea typeface="Cabin" panose="00000500000000000000"/>
              <a:cs typeface="Cabin" panose="00000500000000000000"/>
              <a:sym typeface="Cabin" panose="00000500000000000000"/>
            </a:endParaRPr>
          </a:p>
          <a:p>
            <a:pPr algn="l">
              <a:lnSpc>
                <a:spcPts val="4760"/>
              </a:lnSpc>
            </a:pPr>
          </a:p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D0D0D"/>
                </a:solidFill>
                <a:latin typeface="Cabin Semi-Bold" panose="00000700000000000000"/>
                <a:ea typeface="Cabin Semi-Bold" panose="00000700000000000000"/>
                <a:cs typeface="Cabin Semi-Bold" panose="00000700000000000000"/>
                <a:sym typeface="Cabin Semi-Bold" panose="00000700000000000000"/>
              </a:rPr>
              <a:t>Xây dựng website</a:t>
            </a:r>
            <a:r>
              <a:rPr lang="en-US" sz="3400">
                <a:solidFill>
                  <a:srgbClr val="000000"/>
                </a:solidFill>
                <a:latin typeface="Cabin" panose="00000500000000000000"/>
                <a:ea typeface="Cabin" panose="00000500000000000000"/>
                <a:cs typeface="Cabin" panose="00000500000000000000"/>
                <a:sym typeface="Cabin" panose="00000500000000000000"/>
              </a:rPr>
              <a:t>: Giới thiệu sản phẩm gốm, giao diện thân thiện, dễ dùng.</a:t>
            </a:r>
            <a:endParaRPr lang="en-US" sz="3400">
              <a:solidFill>
                <a:srgbClr val="000000"/>
              </a:solidFill>
              <a:latin typeface="Cabin" panose="00000500000000000000"/>
              <a:ea typeface="Cabin" panose="00000500000000000000"/>
              <a:cs typeface="Cabin" panose="00000500000000000000"/>
              <a:sym typeface="Cabin" panose="00000500000000000000"/>
            </a:endParaRPr>
          </a:p>
          <a:p>
            <a:pPr algn="l">
              <a:lnSpc>
                <a:spcPts val="4760"/>
              </a:lnSpc>
            </a:pPr>
          </a:p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D0D0D"/>
                </a:solidFill>
                <a:latin typeface="Cabin Semi-Bold" panose="00000700000000000000"/>
                <a:ea typeface="Cabin Semi-Bold" panose="00000700000000000000"/>
                <a:cs typeface="Cabin Semi-Bold" panose="00000700000000000000"/>
                <a:sym typeface="Cabin Semi-Bold" panose="00000700000000000000"/>
              </a:rPr>
              <a:t>Tích hợp chatbot</a:t>
            </a:r>
            <a:r>
              <a:rPr lang="en-US" sz="3400">
                <a:solidFill>
                  <a:srgbClr val="000000"/>
                </a:solidFill>
                <a:latin typeface="Cabin" panose="00000500000000000000"/>
                <a:ea typeface="Cabin" panose="00000500000000000000"/>
                <a:cs typeface="Cabin" panose="00000500000000000000"/>
                <a:sym typeface="Cabin" panose="00000500000000000000"/>
              </a:rPr>
              <a:t>: Tư vấn, giải đáp, hỗ trợ khách hàng tự động.</a:t>
            </a:r>
            <a:endParaRPr lang="en-US" sz="3400">
              <a:solidFill>
                <a:srgbClr val="000000"/>
              </a:solidFill>
              <a:latin typeface="Cabin" panose="00000500000000000000"/>
              <a:ea typeface="Cabin" panose="00000500000000000000"/>
              <a:cs typeface="Cabin" panose="00000500000000000000"/>
              <a:sym typeface="Cabin" panose="00000500000000000000"/>
            </a:endParaRPr>
          </a:p>
          <a:p>
            <a:pPr algn="l">
              <a:lnSpc>
                <a:spcPts val="4760"/>
              </a:lnSpc>
            </a:pPr>
          </a:p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D0D0D"/>
                </a:solidFill>
                <a:latin typeface="Cabin Semi-Bold" panose="00000700000000000000"/>
                <a:ea typeface="Cabin Semi-Bold" panose="00000700000000000000"/>
                <a:cs typeface="Cabin Semi-Bold" panose="00000700000000000000"/>
                <a:sym typeface="Cabin Semi-Bold" panose="00000700000000000000"/>
              </a:rPr>
              <a:t>Nâng cao trải nghiệm</a:t>
            </a:r>
            <a:r>
              <a:rPr lang="en-US" sz="3400">
                <a:solidFill>
                  <a:srgbClr val="000000"/>
                </a:solidFill>
                <a:latin typeface="Cabin" panose="00000500000000000000"/>
                <a:ea typeface="Cabin" panose="00000500000000000000"/>
                <a:cs typeface="Cabin" panose="00000500000000000000"/>
                <a:sym typeface="Cabin" panose="00000500000000000000"/>
              </a:rPr>
              <a:t>: Tăng khả năng tiếp cận &amp; tương tác trong thương mại điện tử.</a:t>
            </a:r>
            <a:endParaRPr lang="en-US" sz="3400">
              <a:solidFill>
                <a:srgbClr val="000000"/>
              </a:solidFill>
              <a:latin typeface="Cabin" panose="00000500000000000000"/>
              <a:ea typeface="Cabin" panose="00000500000000000000"/>
              <a:cs typeface="Cabin" panose="00000500000000000000"/>
              <a:sym typeface="Cabin" panose="00000500000000000000"/>
            </a:endParaRPr>
          </a:p>
          <a:p>
            <a:pPr algn="l">
              <a:lnSpc>
                <a:spcPts val="4760"/>
              </a:lnSpc>
            </a:pPr>
          </a:p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 b="1">
                <a:solidFill>
                  <a:srgbClr val="0D0D0D"/>
                </a:solidFill>
                <a:latin typeface="Cabin Semi-Bold" panose="00000700000000000000"/>
                <a:ea typeface="Cabin Semi-Bold" panose="00000700000000000000"/>
                <a:cs typeface="Cabin Semi-Bold" panose="00000700000000000000"/>
                <a:sym typeface="Cabin Semi-Bold" panose="00000700000000000000"/>
              </a:rPr>
              <a:t>Rèn luyện kỹ năng</a:t>
            </a:r>
            <a:r>
              <a:rPr lang="en-US" sz="3400">
                <a:solidFill>
                  <a:srgbClr val="000000"/>
                </a:solidFill>
                <a:latin typeface="Cabin" panose="00000500000000000000"/>
                <a:ea typeface="Cabin" panose="00000500000000000000"/>
                <a:cs typeface="Cabin" panose="00000500000000000000"/>
                <a:sym typeface="Cabin" panose="00000500000000000000"/>
              </a:rPr>
              <a:t>: Thiết kế giao diện, tích hợp công nghệ, triển khai hệ thống thông minh.</a:t>
            </a:r>
            <a:endParaRPr lang="en-US" sz="3400">
              <a:solidFill>
                <a:srgbClr val="000000"/>
              </a:solidFill>
              <a:latin typeface="Cabin" panose="00000500000000000000"/>
              <a:ea typeface="Cabin" panose="00000500000000000000"/>
              <a:cs typeface="Cabin" panose="00000500000000000000"/>
              <a:sym typeface="Cabin" panose="000005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510"/>
            <a:ext cx="18292465" cy="10284490"/>
          </a:xfrm>
          <a:custGeom>
            <a:avLst/>
            <a:gdLst/>
            <a:ahLst/>
            <a:cxnLst/>
            <a:rect l="l" t="t" r="r" b="b"/>
            <a:pathLst>
              <a:path w="18292465" h="10284490">
                <a:moveTo>
                  <a:pt x="0" y="0"/>
                </a:moveTo>
                <a:lnTo>
                  <a:pt x="18292465" y="0"/>
                </a:lnTo>
                <a:lnTo>
                  <a:pt x="18292465" y="10284490"/>
                </a:lnTo>
                <a:lnTo>
                  <a:pt x="0" y="1028449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276600" y="1333500"/>
            <a:ext cx="11810365" cy="13462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1">
                <a:solidFill>
                  <a:srgbClr val="000000"/>
                </a:solidFill>
                <a:latin typeface="Cabin Bold" panose="00000800000000000000"/>
                <a:ea typeface="Cabin Bold" panose="00000800000000000000"/>
                <a:cs typeface="Cabin Bold" panose="00000800000000000000"/>
                <a:sym typeface="Cabin Bold" panose="00000800000000000000"/>
              </a:rPr>
              <a:t>CÔNG NGHỆ SỬ DỤNG</a:t>
            </a:r>
            <a:endParaRPr lang="en-US" sz="7500" b="1">
              <a:solidFill>
                <a:srgbClr val="000000"/>
              </a:solidFill>
              <a:latin typeface="Cabin Bold" panose="00000800000000000000"/>
              <a:ea typeface="Cabin Bold" panose="00000800000000000000"/>
              <a:cs typeface="Cabin Bold" panose="00000800000000000000"/>
              <a:sym typeface="Cabin Bold" panose="000008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512806" y="3036553"/>
            <a:ext cx="13266854" cy="5389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5330" lvl="1" indent="-367665" algn="just">
              <a:lnSpc>
                <a:spcPts val="4765"/>
              </a:lnSpc>
              <a:buFont typeface="Arial" panose="020B0604020202020204"/>
              <a:buChar char="•"/>
            </a:pPr>
            <a:r>
              <a:rPr lang="en-US" sz="3405" b="1">
                <a:solidFill>
                  <a:srgbClr val="000000"/>
                </a:solidFill>
                <a:latin typeface="Cabin Bold" panose="00000800000000000000"/>
                <a:ea typeface="Cabin Bold" panose="00000800000000000000"/>
                <a:cs typeface="Cabin Bold" panose="00000800000000000000"/>
                <a:sym typeface="Cabin Bold" panose="00000800000000000000"/>
              </a:rPr>
              <a:t>Frontend:</a:t>
            </a:r>
            <a:r>
              <a:rPr lang="en-US" sz="3405">
                <a:solidFill>
                  <a:srgbClr val="000000"/>
                </a:solidFill>
                <a:latin typeface="Cabin" panose="00000500000000000000"/>
                <a:ea typeface="Cabin" panose="00000500000000000000"/>
                <a:cs typeface="Cabin" panose="00000500000000000000"/>
                <a:sym typeface="Cabin" panose="00000500000000000000"/>
              </a:rPr>
              <a:t> HTML, CSS, JavaScript (để xây dựng giao diện website và khung chat).</a:t>
            </a:r>
            <a:endParaRPr lang="en-US" sz="3405">
              <a:solidFill>
                <a:srgbClr val="000000"/>
              </a:solidFill>
              <a:latin typeface="Cabin" panose="00000500000000000000"/>
              <a:ea typeface="Cabin" panose="00000500000000000000"/>
              <a:cs typeface="Cabin" panose="00000500000000000000"/>
              <a:sym typeface="Cabin" panose="00000500000000000000"/>
            </a:endParaRPr>
          </a:p>
          <a:p>
            <a:pPr algn="just">
              <a:lnSpc>
                <a:spcPts val="4765"/>
              </a:lnSpc>
            </a:pPr>
          </a:p>
          <a:p>
            <a:pPr marL="735330" lvl="1" indent="-367665" algn="just">
              <a:lnSpc>
                <a:spcPts val="4765"/>
              </a:lnSpc>
              <a:buFont typeface="Arial" panose="020B0604020202020204"/>
              <a:buChar char="•"/>
            </a:pPr>
            <a:r>
              <a:rPr lang="en-US" sz="3405" b="1">
                <a:solidFill>
                  <a:srgbClr val="000000"/>
                </a:solidFill>
                <a:latin typeface="Cabin Bold" panose="00000800000000000000"/>
                <a:ea typeface="Cabin Bold" panose="00000800000000000000"/>
                <a:cs typeface="Cabin Bold" panose="00000800000000000000"/>
                <a:sym typeface="Cabin Bold" panose="00000800000000000000"/>
              </a:rPr>
              <a:t>Backend: </a:t>
            </a:r>
            <a:r>
              <a:rPr lang="en-US" sz="3405">
                <a:solidFill>
                  <a:srgbClr val="000000"/>
                </a:solidFill>
                <a:latin typeface="Cabin" panose="00000500000000000000"/>
                <a:ea typeface="Cabin" panose="00000500000000000000"/>
                <a:cs typeface="Cabin" panose="00000500000000000000"/>
                <a:sym typeface="Cabin" panose="00000500000000000000"/>
              </a:rPr>
              <a:t>Python (chủ yếu cho RASA server và các Custom Actions).</a:t>
            </a:r>
            <a:endParaRPr lang="en-US" sz="3405">
              <a:solidFill>
                <a:srgbClr val="000000"/>
              </a:solidFill>
              <a:latin typeface="Cabin" panose="00000500000000000000"/>
              <a:ea typeface="Cabin" panose="00000500000000000000"/>
              <a:cs typeface="Cabin" panose="00000500000000000000"/>
              <a:sym typeface="Cabin" panose="00000500000000000000"/>
            </a:endParaRPr>
          </a:p>
          <a:p>
            <a:pPr algn="just">
              <a:lnSpc>
                <a:spcPts val="4765"/>
              </a:lnSpc>
            </a:pPr>
          </a:p>
          <a:p>
            <a:pPr marL="735330" lvl="1" indent="-367665" algn="just">
              <a:lnSpc>
                <a:spcPts val="4765"/>
              </a:lnSpc>
              <a:buFont typeface="Arial" panose="020B0604020202020204"/>
              <a:buChar char="•"/>
            </a:pPr>
            <a:r>
              <a:rPr lang="en-US" sz="3405" b="1">
                <a:solidFill>
                  <a:srgbClr val="000000"/>
                </a:solidFill>
                <a:latin typeface="Cabin Bold" panose="00000800000000000000"/>
                <a:ea typeface="Cabin Bold" panose="00000800000000000000"/>
                <a:cs typeface="Cabin Bold" panose="00000800000000000000"/>
                <a:sym typeface="Cabin Bold" panose="00000800000000000000"/>
              </a:rPr>
              <a:t>Framework Chatbot:</a:t>
            </a:r>
            <a:r>
              <a:rPr lang="en-US" sz="3405">
                <a:solidFill>
                  <a:srgbClr val="000000"/>
                </a:solidFill>
                <a:latin typeface="Cabin" panose="00000500000000000000"/>
                <a:ea typeface="Cabin" panose="00000500000000000000"/>
                <a:cs typeface="Cabin" panose="00000500000000000000"/>
                <a:sym typeface="Cabin" panose="00000500000000000000"/>
              </a:rPr>
              <a:t> RASA Open Source.</a:t>
            </a:r>
            <a:endParaRPr lang="en-US" sz="3405">
              <a:solidFill>
                <a:srgbClr val="000000"/>
              </a:solidFill>
              <a:latin typeface="Cabin" panose="00000500000000000000"/>
              <a:ea typeface="Cabin" panose="00000500000000000000"/>
              <a:cs typeface="Cabin" panose="00000500000000000000"/>
              <a:sym typeface="Cabin" panose="00000500000000000000"/>
            </a:endParaRPr>
          </a:p>
          <a:p>
            <a:pPr algn="just">
              <a:lnSpc>
                <a:spcPts val="4765"/>
              </a:lnSpc>
            </a:pPr>
          </a:p>
          <a:p>
            <a:pPr marL="735330" lvl="1" indent="-367665" algn="just">
              <a:lnSpc>
                <a:spcPts val="4765"/>
              </a:lnSpc>
              <a:buFont typeface="Arial" panose="020B0604020202020204"/>
              <a:buChar char="•"/>
            </a:pPr>
            <a:r>
              <a:rPr lang="en-US" sz="3405" b="1">
                <a:solidFill>
                  <a:srgbClr val="000000"/>
                </a:solidFill>
                <a:latin typeface="Cabin Bold" panose="00000800000000000000"/>
                <a:ea typeface="Cabin Bold" panose="00000800000000000000"/>
                <a:cs typeface="Cabin Bold" panose="00000800000000000000"/>
                <a:sym typeface="Cabin Bold" panose="00000800000000000000"/>
              </a:rPr>
              <a:t>Cơ sở dữ liệu: </a:t>
            </a:r>
            <a:r>
              <a:rPr lang="en-US" sz="3405">
                <a:solidFill>
                  <a:srgbClr val="000000"/>
                </a:solidFill>
                <a:latin typeface="Cabin" panose="00000500000000000000"/>
                <a:ea typeface="Cabin" panose="00000500000000000000"/>
                <a:cs typeface="Cabin" panose="00000500000000000000"/>
                <a:sym typeface="Cabin" panose="00000500000000000000"/>
              </a:rPr>
              <a:t> MySQL (để lưu trữ thông tin sản phẩm và các dữ liệu cần thiết khác).</a:t>
            </a:r>
            <a:endParaRPr lang="en-US" sz="3405">
              <a:solidFill>
                <a:srgbClr val="000000"/>
              </a:solidFill>
              <a:latin typeface="Cabin" panose="00000500000000000000"/>
              <a:ea typeface="Cabin" panose="00000500000000000000"/>
              <a:cs typeface="Cabin" panose="00000500000000000000"/>
              <a:sym typeface="Cabin" panose="000005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510"/>
            <a:ext cx="18288000" cy="10284490"/>
          </a:xfrm>
          <a:custGeom>
            <a:avLst/>
            <a:gdLst/>
            <a:ahLst/>
            <a:cxnLst/>
            <a:rect l="l" t="t" r="r" b="b"/>
            <a:pathLst>
              <a:path w="18288000" h="10284490">
                <a:moveTo>
                  <a:pt x="0" y="0"/>
                </a:moveTo>
                <a:lnTo>
                  <a:pt x="18288000" y="0"/>
                </a:lnTo>
                <a:lnTo>
                  <a:pt x="18288000" y="10284490"/>
                </a:lnTo>
                <a:lnTo>
                  <a:pt x="0" y="1028449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418" r="-861" b="-418"/>
            </a:stretch>
          </a:blipFill>
        </p:spPr>
      </p:sp>
      <p:sp>
        <p:nvSpPr>
          <p:cNvPr id="3" name="TextBox 3"/>
          <p:cNvSpPr txBox="1"/>
          <p:nvPr>
            <p:custDataLst>
              <p:tags r:id="rId2"/>
            </p:custDataLst>
          </p:nvPr>
        </p:nvSpPr>
        <p:spPr>
          <a:xfrm>
            <a:off x="3200400" y="1104900"/>
            <a:ext cx="12476480" cy="13462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1">
                <a:solidFill>
                  <a:srgbClr val="000000"/>
                </a:solidFill>
                <a:latin typeface="Cabin Bold" panose="00000800000000000000"/>
                <a:ea typeface="Cabin Bold" panose="00000800000000000000"/>
                <a:cs typeface="Cabin Bold" panose="00000800000000000000"/>
                <a:sym typeface="Cabin Bold" panose="00000800000000000000"/>
              </a:rPr>
              <a:t>THUẬT TOÁN SỬ DỤNG</a:t>
            </a:r>
            <a:endParaRPr lang="en-US" sz="7500" b="1">
              <a:solidFill>
                <a:srgbClr val="000000"/>
              </a:solidFill>
              <a:latin typeface="Cabin Bold" panose="00000800000000000000"/>
              <a:ea typeface="Cabin Bold" panose="00000800000000000000"/>
              <a:cs typeface="Cabin Bold" panose="00000800000000000000"/>
              <a:sym typeface="Cabin Bold" panose="000008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369713" y="2456413"/>
            <a:ext cx="9548575" cy="817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Cabin" panose="00000500000000000000"/>
                <a:ea typeface="Cabin" panose="00000500000000000000"/>
                <a:cs typeface="Cabin" panose="00000500000000000000"/>
                <a:sym typeface="Cabin" panose="00000500000000000000"/>
              </a:rPr>
              <a:t>RASA Framework: 2 thành phần chính – NLU &amp; Core.</a:t>
            </a:r>
            <a:endParaRPr lang="en-US" sz="3400">
              <a:solidFill>
                <a:srgbClr val="000000"/>
              </a:solidFill>
              <a:latin typeface="Cabin" panose="00000500000000000000"/>
              <a:ea typeface="Cabin" panose="00000500000000000000"/>
              <a:cs typeface="Cabin" panose="00000500000000000000"/>
              <a:sym typeface="Cabin" panose="00000500000000000000"/>
            </a:endParaRPr>
          </a:p>
          <a:p>
            <a:pPr algn="l">
              <a:lnSpc>
                <a:spcPts val="1680"/>
              </a:lnSpc>
            </a:pPr>
          </a:p>
        </p:txBody>
      </p:sp>
      <p:sp>
        <p:nvSpPr>
          <p:cNvPr id="5" name="TextBox 5"/>
          <p:cNvSpPr txBox="1"/>
          <p:nvPr>
            <p:custDataLst>
              <p:tags r:id="rId3"/>
            </p:custDataLst>
          </p:nvPr>
        </p:nvSpPr>
        <p:spPr>
          <a:xfrm>
            <a:off x="567690" y="2950845"/>
            <a:ext cx="1661160" cy="6102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Cabin Bold" panose="00000800000000000000"/>
                <a:ea typeface="Cabin Bold" panose="00000800000000000000"/>
                <a:cs typeface="Cabin Bold" panose="00000800000000000000"/>
                <a:sym typeface="Cabin Bold" panose="00000800000000000000"/>
              </a:rPr>
              <a:t>NLU:</a:t>
            </a:r>
            <a:endParaRPr lang="en-US" sz="3400" b="1">
              <a:solidFill>
                <a:srgbClr val="000000"/>
              </a:solidFill>
              <a:latin typeface="Cabin Bold" panose="00000800000000000000"/>
              <a:ea typeface="Cabin Bold" panose="00000800000000000000"/>
              <a:cs typeface="Cabin Bold" panose="00000800000000000000"/>
              <a:sym typeface="Cabin Bold" panose="00000800000000000000"/>
            </a:endParaRPr>
          </a:p>
        </p:txBody>
      </p:sp>
      <p:sp>
        <p:nvSpPr>
          <p:cNvPr id="6" name="TextBox 6"/>
          <p:cNvSpPr txBox="1"/>
          <p:nvPr>
            <p:custDataLst>
              <p:tags r:id="rId4"/>
            </p:custDataLst>
          </p:nvPr>
        </p:nvSpPr>
        <p:spPr>
          <a:xfrm>
            <a:off x="503432" y="3651166"/>
            <a:ext cx="7732561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>
                <a:solidFill>
                  <a:srgbClr val="000000"/>
                </a:solidFill>
                <a:latin typeface="Cabin Bold" panose="00000800000000000000"/>
                <a:ea typeface="Cabin Bold" panose="00000800000000000000"/>
                <a:cs typeface="Cabin Bold" panose="00000800000000000000"/>
                <a:sym typeface="Cabin Bold" panose="00000800000000000000"/>
              </a:rPr>
              <a:t>1. </a:t>
            </a:r>
            <a:r>
              <a:rPr lang="en-US" sz="3000" b="1">
                <a:solidFill>
                  <a:srgbClr val="000000"/>
                </a:solidFill>
                <a:latin typeface="Cabin Bold" panose="00000800000000000000"/>
                <a:ea typeface="Cabin Bold" panose="00000800000000000000"/>
                <a:cs typeface="Cabin Bold" panose="00000800000000000000"/>
                <a:sym typeface="Cabin Bold" panose="00000800000000000000"/>
              </a:rPr>
              <a:t>Nhận diện ý định (Intent Recognition):</a:t>
            </a:r>
            <a:endParaRPr lang="en-US" sz="3000" b="1">
              <a:solidFill>
                <a:srgbClr val="000000"/>
              </a:solidFill>
              <a:latin typeface="Cabin Bold" panose="00000800000000000000"/>
              <a:ea typeface="Cabin Bold" panose="00000800000000000000"/>
              <a:cs typeface="Cabin Bold" panose="00000800000000000000"/>
              <a:sym typeface="Cabin Bold" panose="00000800000000000000"/>
            </a:endParaRPr>
          </a:p>
        </p:txBody>
      </p:sp>
      <p:sp>
        <p:nvSpPr>
          <p:cNvPr id="7" name="TextBox 7"/>
          <p:cNvSpPr txBox="1"/>
          <p:nvPr>
            <p:custDataLst>
              <p:tags r:id="rId5"/>
            </p:custDataLst>
          </p:nvPr>
        </p:nvSpPr>
        <p:spPr>
          <a:xfrm>
            <a:off x="570708" y="4569376"/>
            <a:ext cx="7851368" cy="4180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Cabin" panose="00000500000000000000"/>
                <a:ea typeface="Cabin" panose="00000500000000000000"/>
                <a:cs typeface="Cabin" panose="00000500000000000000"/>
                <a:sym typeface="Cabin" panose="00000500000000000000"/>
              </a:rPr>
              <a:t>Phân loại câu nói vào mục đích định trước.</a:t>
            </a:r>
            <a:endParaRPr lang="en-US" sz="3400">
              <a:solidFill>
                <a:srgbClr val="000000"/>
              </a:solidFill>
              <a:latin typeface="Cabin" panose="00000500000000000000"/>
              <a:ea typeface="Cabin" panose="00000500000000000000"/>
              <a:cs typeface="Cabin" panose="00000500000000000000"/>
              <a:sym typeface="Cabin" panose="00000500000000000000"/>
            </a:endParaRPr>
          </a:p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Cabin" panose="00000500000000000000"/>
                <a:ea typeface="Cabin" panose="00000500000000000000"/>
                <a:cs typeface="Cabin" panose="00000500000000000000"/>
                <a:sym typeface="Cabin" panose="00000500000000000000"/>
              </a:rPr>
              <a:t> Dùng mô hình phân loại văn bản (DIETClassifier).</a:t>
            </a:r>
            <a:endParaRPr lang="en-US" sz="3400">
              <a:solidFill>
                <a:srgbClr val="000000"/>
              </a:solidFill>
              <a:latin typeface="Cabin" panose="00000500000000000000"/>
              <a:ea typeface="Cabin" panose="00000500000000000000"/>
              <a:cs typeface="Cabin" panose="00000500000000000000"/>
              <a:sym typeface="Cabin" panose="00000500000000000000"/>
            </a:endParaRPr>
          </a:p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Cabin" panose="00000500000000000000"/>
                <a:ea typeface="Cabin" panose="00000500000000000000"/>
                <a:cs typeface="Cabin" panose="00000500000000000000"/>
                <a:sym typeface="Cabin" panose="00000500000000000000"/>
              </a:rPr>
              <a:t>Ví dụ: "Bình gốm sơn mài giá bao nhiêu?" → intent hỏi_giá_sản_phẩm.</a:t>
            </a:r>
            <a:endParaRPr lang="en-US" sz="3400">
              <a:solidFill>
                <a:srgbClr val="000000"/>
              </a:solidFill>
              <a:latin typeface="Cabin" panose="00000500000000000000"/>
              <a:ea typeface="Cabin" panose="00000500000000000000"/>
              <a:cs typeface="Cabin" panose="00000500000000000000"/>
              <a:sym typeface="Cabin" panose="00000500000000000000"/>
            </a:endParaRPr>
          </a:p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Cabin" panose="00000500000000000000"/>
                <a:ea typeface="Cabin" panose="00000500000000000000"/>
                <a:cs typeface="Cabin" panose="00000500000000000000"/>
                <a:sym typeface="Cabin" panose="00000500000000000000"/>
              </a:rPr>
              <a:t>Giúp chatbot hiểu nhu cầu và chọn luồng hội thoại phù hợp.</a:t>
            </a:r>
            <a:endParaRPr lang="en-US" sz="3400">
              <a:solidFill>
                <a:srgbClr val="000000"/>
              </a:solidFill>
              <a:latin typeface="Cabin" panose="00000500000000000000"/>
              <a:ea typeface="Cabin" panose="00000500000000000000"/>
              <a:cs typeface="Cabin" panose="00000500000000000000"/>
              <a:sym typeface="Cabin" panose="00000500000000000000"/>
            </a:endParaRPr>
          </a:p>
        </p:txBody>
      </p:sp>
      <p:sp>
        <p:nvSpPr>
          <p:cNvPr id="8" name="TextBox 8"/>
          <p:cNvSpPr txBox="1"/>
          <p:nvPr>
            <p:custDataLst>
              <p:tags r:id="rId6"/>
            </p:custDataLst>
          </p:nvPr>
        </p:nvSpPr>
        <p:spPr>
          <a:xfrm>
            <a:off x="9526739" y="3651166"/>
            <a:ext cx="7732561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>
                <a:solidFill>
                  <a:srgbClr val="000000"/>
                </a:solidFill>
                <a:latin typeface="Cabin Bold" panose="00000800000000000000"/>
                <a:ea typeface="Cabin Bold" panose="00000800000000000000"/>
                <a:cs typeface="Cabin Bold" panose="00000800000000000000"/>
                <a:sym typeface="Cabin Bold" panose="00000800000000000000"/>
              </a:rPr>
              <a:t>2. Trích xuất thực thể (Entity Extraction): </a:t>
            </a:r>
            <a:endParaRPr lang="en-US" sz="3000" b="1">
              <a:solidFill>
                <a:srgbClr val="000000"/>
              </a:solidFill>
              <a:latin typeface="Cabin Bold" panose="00000800000000000000"/>
              <a:ea typeface="Cabin Bold" panose="00000800000000000000"/>
              <a:cs typeface="Cabin Bold" panose="00000800000000000000"/>
              <a:sym typeface="Cabin Bold" panose="00000800000000000000"/>
            </a:endParaRPr>
          </a:p>
        </p:txBody>
      </p:sp>
      <p:sp>
        <p:nvSpPr>
          <p:cNvPr id="9" name="TextBox 9"/>
          <p:cNvSpPr txBox="1"/>
          <p:nvPr>
            <p:custDataLst>
              <p:tags r:id="rId7"/>
            </p:custDataLst>
          </p:nvPr>
        </p:nvSpPr>
        <p:spPr>
          <a:xfrm>
            <a:off x="9811921" y="4569376"/>
            <a:ext cx="7851368" cy="4418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Cabin" panose="00000500000000000000"/>
                <a:ea typeface="Cabin" panose="00000500000000000000"/>
                <a:cs typeface="Cabin" panose="00000500000000000000"/>
                <a:sym typeface="Cabin" panose="00000500000000000000"/>
              </a:rPr>
              <a:t>Xác định thông tin quan trọng trong câu (sản phẩm, giá, màu sắc...).</a:t>
            </a:r>
            <a:endParaRPr lang="en-US" sz="3400">
              <a:solidFill>
                <a:srgbClr val="000000"/>
              </a:solidFill>
              <a:latin typeface="Cabin" panose="00000500000000000000"/>
              <a:ea typeface="Cabin" panose="00000500000000000000"/>
              <a:cs typeface="Cabin" panose="00000500000000000000"/>
              <a:sym typeface="Cabin" panose="00000500000000000000"/>
            </a:endParaRPr>
          </a:p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Cabin" panose="00000500000000000000"/>
                <a:ea typeface="Cabin" panose="00000500000000000000"/>
                <a:cs typeface="Cabin" panose="00000500000000000000"/>
                <a:sym typeface="Cabin" panose="00000500000000000000"/>
              </a:rPr>
              <a:t>Sử dụng kỹ thuật NER để tách từ/cụm từ.</a:t>
            </a:r>
            <a:endParaRPr lang="en-US" sz="3400">
              <a:solidFill>
                <a:srgbClr val="000000"/>
              </a:solidFill>
              <a:latin typeface="Cabin" panose="00000500000000000000"/>
              <a:ea typeface="Cabin" panose="00000500000000000000"/>
              <a:cs typeface="Cabin" panose="00000500000000000000"/>
              <a:sym typeface="Cabin" panose="00000500000000000000"/>
            </a:endParaRPr>
          </a:p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Cabin" panose="00000500000000000000"/>
                <a:ea typeface="Cabin" panose="00000500000000000000"/>
                <a:cs typeface="Cabin" panose="00000500000000000000"/>
                <a:sym typeface="Cabin" panose="00000500000000000000"/>
              </a:rPr>
              <a:t>Ví dụ: "Mua bình hoa màu xanh" → bình hoa (sản_phẩm), màu xanh (màu_sắc).</a:t>
            </a:r>
            <a:endParaRPr lang="en-US" sz="3400">
              <a:solidFill>
                <a:srgbClr val="000000"/>
              </a:solidFill>
              <a:latin typeface="Cabin" panose="00000500000000000000"/>
              <a:ea typeface="Cabin" panose="00000500000000000000"/>
              <a:cs typeface="Cabin" panose="00000500000000000000"/>
              <a:sym typeface="Cabin" panose="00000500000000000000"/>
            </a:endParaRPr>
          </a:p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Cabin" panose="00000500000000000000"/>
                <a:ea typeface="Cabin" panose="00000500000000000000"/>
                <a:cs typeface="Cabin" panose="00000500000000000000"/>
                <a:sym typeface="Cabin" panose="00000500000000000000"/>
              </a:rPr>
              <a:t>Giúp phản hồi chính xác, cá nhân hóa thông tin.</a:t>
            </a:r>
            <a:endParaRPr lang="en-US" sz="3400">
              <a:solidFill>
                <a:srgbClr val="000000"/>
              </a:solidFill>
              <a:latin typeface="Cabin" panose="00000500000000000000"/>
              <a:ea typeface="Cabin" panose="00000500000000000000"/>
              <a:cs typeface="Cabin" panose="00000500000000000000"/>
              <a:sym typeface="Cabin" panose="00000500000000000000"/>
            </a:endParaRPr>
          </a:p>
          <a:p>
            <a:pPr algn="l">
              <a:lnSpc>
                <a:spcPts val="168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510"/>
            <a:ext cx="18292465" cy="10284490"/>
          </a:xfrm>
          <a:custGeom>
            <a:avLst/>
            <a:gdLst/>
            <a:ahLst/>
            <a:cxnLst/>
            <a:rect l="l" t="t" r="r" b="b"/>
            <a:pathLst>
              <a:path w="18292465" h="10284490">
                <a:moveTo>
                  <a:pt x="0" y="0"/>
                </a:moveTo>
                <a:lnTo>
                  <a:pt x="18292465" y="0"/>
                </a:lnTo>
                <a:lnTo>
                  <a:pt x="18292465" y="10284490"/>
                </a:lnTo>
                <a:lnTo>
                  <a:pt x="0" y="1028449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886200" y="1223010"/>
            <a:ext cx="11727180" cy="13462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1">
                <a:solidFill>
                  <a:srgbClr val="000000"/>
                </a:solidFill>
                <a:latin typeface="Cabin Bold" panose="00000800000000000000"/>
                <a:ea typeface="Cabin Bold" panose="00000800000000000000"/>
                <a:cs typeface="Cabin Bold" panose="00000800000000000000"/>
                <a:sym typeface="Cabin Bold" panose="00000800000000000000"/>
              </a:rPr>
              <a:t>THUẬT TOÁN SỬ DỤNG</a:t>
            </a:r>
            <a:endParaRPr lang="en-US" sz="7500" b="1">
              <a:solidFill>
                <a:srgbClr val="000000"/>
              </a:solidFill>
              <a:latin typeface="Cabin Bold" panose="00000800000000000000"/>
              <a:ea typeface="Cabin Bold" panose="00000800000000000000"/>
              <a:cs typeface="Cabin Bold" panose="00000800000000000000"/>
              <a:sym typeface="Cabin Bold" panose="000008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2569210"/>
            <a:ext cx="2200910" cy="6102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 b="1">
                <a:solidFill>
                  <a:srgbClr val="000000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CORE:</a:t>
            </a:r>
            <a:endParaRPr lang="en-US" sz="3400" b="1">
              <a:solidFill>
                <a:srgbClr val="000000"/>
              </a:solidFill>
              <a:latin typeface="Canva Sans Bold" panose="020B0803030501040103"/>
              <a:ea typeface="Canva Sans Bold" panose="020B0803030501040103"/>
              <a:cs typeface="Canva Sans Bold" panose="020B0803030501040103"/>
              <a:sym typeface="Canva Sans Bold" panose="020B0803030501040103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120948" y="4212196"/>
            <a:ext cx="1204610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>
                <a:solidFill>
                  <a:srgbClr val="000000"/>
                </a:solidFill>
                <a:latin typeface="Cabin" panose="00000500000000000000"/>
                <a:ea typeface="Cabin" panose="00000500000000000000"/>
                <a:cs typeface="Cabin" panose="00000500000000000000"/>
                <a:sym typeface="Cabin" panose="00000500000000000000"/>
              </a:rPr>
              <a:t>Quản lý trạng thái hội thoại, dự đoán hành động tiếp theo (TEDPolicy).</a:t>
            </a:r>
            <a:endParaRPr lang="en-US" sz="3400">
              <a:solidFill>
                <a:srgbClr val="000000"/>
              </a:solidFill>
              <a:latin typeface="Cabin" panose="00000500000000000000"/>
              <a:ea typeface="Cabin" panose="00000500000000000000"/>
              <a:cs typeface="Cabin" panose="00000500000000000000"/>
              <a:sym typeface="Cabin" panose="00000500000000000000"/>
            </a:endParaRPr>
          </a:p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>
                <a:solidFill>
                  <a:srgbClr val="000000"/>
                </a:solidFill>
                <a:latin typeface="Cabin" panose="00000500000000000000"/>
                <a:ea typeface="Cabin" panose="00000500000000000000"/>
                <a:cs typeface="Cabin" panose="00000500000000000000"/>
                <a:sym typeface="Cabin" panose="00000500000000000000"/>
              </a:rPr>
              <a:t>Đảm bảo hội thoại mạch lạc, đúng ngữ cảnh, ghi nhớ bối cảnh trò chuyện.</a:t>
            </a:r>
            <a:endParaRPr lang="en-US" sz="3400">
              <a:solidFill>
                <a:srgbClr val="000000"/>
              </a:solidFill>
              <a:latin typeface="Cabin" panose="00000500000000000000"/>
              <a:ea typeface="Cabin" panose="00000500000000000000"/>
              <a:cs typeface="Cabin" panose="00000500000000000000"/>
              <a:sym typeface="Cabin" panose="0000050000000000000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510"/>
            <a:ext cx="18292465" cy="10284490"/>
          </a:xfrm>
          <a:custGeom>
            <a:avLst/>
            <a:gdLst/>
            <a:ahLst/>
            <a:cxnLst/>
            <a:rect l="l" t="t" r="r" b="b"/>
            <a:pathLst>
              <a:path w="18292465" h="10284490">
                <a:moveTo>
                  <a:pt x="0" y="0"/>
                </a:moveTo>
                <a:lnTo>
                  <a:pt x="18292465" y="0"/>
                </a:lnTo>
                <a:lnTo>
                  <a:pt x="18292465" y="10284490"/>
                </a:lnTo>
                <a:lnTo>
                  <a:pt x="0" y="1028449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5638800" y="1181100"/>
            <a:ext cx="7807325" cy="13462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1">
                <a:solidFill>
                  <a:srgbClr val="000000"/>
                </a:solidFill>
                <a:latin typeface="Cabin Bold" panose="00000800000000000000"/>
                <a:ea typeface="Cabin Bold" panose="00000800000000000000"/>
                <a:cs typeface="Cabin Bold" panose="00000800000000000000"/>
                <a:sym typeface="Cabin Bold" panose="00000800000000000000"/>
              </a:rPr>
              <a:t>ĐÓNG GÓP MỚI</a:t>
            </a:r>
            <a:endParaRPr lang="en-US" sz="7500" b="1">
              <a:solidFill>
                <a:srgbClr val="000000"/>
              </a:solidFill>
              <a:latin typeface="Cabin Bold" panose="00000800000000000000"/>
              <a:ea typeface="Cabin Bold" panose="00000800000000000000"/>
              <a:cs typeface="Cabin Bold" panose="00000800000000000000"/>
              <a:sym typeface="Cabin Bold" panose="000008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90317" y="2910826"/>
            <a:ext cx="15311830" cy="4940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0" lvl="1" indent="-377825" algn="l">
              <a:lnSpc>
                <a:spcPts val="4900"/>
              </a:lnSpc>
              <a:buFont typeface="Arial" panose="020B0604020202020204"/>
              <a:buChar char="•"/>
            </a:pPr>
            <a:r>
              <a:rPr lang="en-US" sz="3500" b="1">
                <a:solidFill>
                  <a:srgbClr val="0D0D0D"/>
                </a:solidFill>
                <a:latin typeface="Cabin Semi-Bold" panose="00000700000000000000"/>
                <a:ea typeface="Cabin Semi-Bold" panose="00000700000000000000"/>
                <a:cs typeface="Cabin Semi-Bold" panose="00000700000000000000"/>
                <a:sym typeface="Cabin Semi-Bold" panose="00000700000000000000"/>
              </a:rPr>
              <a:t>Ứng dụng RASA</a:t>
            </a:r>
            <a:r>
              <a:rPr lang="en-US" sz="3500">
                <a:solidFill>
                  <a:srgbClr val="000000"/>
                </a:solidFill>
                <a:latin typeface="Cabin" panose="00000500000000000000"/>
                <a:ea typeface="Cabin" panose="00000500000000000000"/>
                <a:cs typeface="Cabin" panose="00000500000000000000"/>
                <a:sym typeface="Cabin" panose="00000500000000000000"/>
              </a:rPr>
              <a:t>: Xây dựng chatbot tiếng Việt cho domain gốm sứ – ngôn ngữ còn nhiều thách thức.</a:t>
            </a:r>
            <a:endParaRPr lang="en-US" sz="3500">
              <a:solidFill>
                <a:srgbClr val="000000"/>
              </a:solidFill>
              <a:latin typeface="Cabin" panose="00000500000000000000"/>
              <a:ea typeface="Cabin" panose="00000500000000000000"/>
              <a:cs typeface="Cabin" panose="00000500000000000000"/>
              <a:sym typeface="Cabin" panose="00000500000000000000"/>
            </a:endParaRPr>
          </a:p>
          <a:p>
            <a:pPr algn="l">
              <a:lnSpc>
                <a:spcPts val="4900"/>
              </a:lnSpc>
            </a:pPr>
          </a:p>
          <a:p>
            <a:pPr marL="755650" lvl="1" indent="-377825" algn="l">
              <a:lnSpc>
                <a:spcPts val="4900"/>
              </a:lnSpc>
              <a:buFont typeface="Arial" panose="020B0604020202020204"/>
              <a:buChar char="•"/>
            </a:pPr>
            <a:r>
              <a:rPr lang="en-US" sz="3500" b="1">
                <a:solidFill>
                  <a:srgbClr val="0D0D0D"/>
                </a:solidFill>
                <a:latin typeface="Cabin Semi-Bold" panose="00000700000000000000"/>
                <a:ea typeface="Cabin Semi-Bold" panose="00000700000000000000"/>
                <a:cs typeface="Cabin Semi-Bold" panose="00000700000000000000"/>
                <a:sym typeface="Cabin Semi-Bold" panose="00000700000000000000"/>
              </a:rPr>
              <a:t>Dữ liệu tiếng Việt</a:t>
            </a:r>
            <a:r>
              <a:rPr lang="en-US" sz="3500">
                <a:solidFill>
                  <a:srgbClr val="000000"/>
                </a:solidFill>
                <a:latin typeface="Cabin" panose="00000500000000000000"/>
                <a:ea typeface="Cabin" panose="00000500000000000000"/>
                <a:cs typeface="Cabin" panose="00000500000000000000"/>
                <a:sym typeface="Cabin" panose="00000500000000000000"/>
              </a:rPr>
              <a:t>: Tự xây dựng &amp; gán nhãn bộ dữ liệu hội thoại chuyên biệt.</a:t>
            </a:r>
            <a:endParaRPr lang="en-US" sz="3500">
              <a:solidFill>
                <a:srgbClr val="000000"/>
              </a:solidFill>
              <a:latin typeface="Cabin" panose="00000500000000000000"/>
              <a:ea typeface="Cabin" panose="00000500000000000000"/>
              <a:cs typeface="Cabin" panose="00000500000000000000"/>
              <a:sym typeface="Cabin" panose="00000500000000000000"/>
            </a:endParaRPr>
          </a:p>
          <a:p>
            <a:pPr algn="l">
              <a:lnSpc>
                <a:spcPts val="4900"/>
              </a:lnSpc>
            </a:pPr>
          </a:p>
          <a:p>
            <a:pPr marL="755650" lvl="1" indent="-377825" algn="l">
              <a:lnSpc>
                <a:spcPts val="4900"/>
              </a:lnSpc>
              <a:buFont typeface="Arial" panose="020B0604020202020204"/>
              <a:buChar char="•"/>
            </a:pPr>
            <a:r>
              <a:rPr lang="en-US" sz="3500" b="1">
                <a:solidFill>
                  <a:srgbClr val="0D0D0D"/>
                </a:solidFill>
                <a:latin typeface="Cabin Semi-Bold" panose="00000700000000000000"/>
                <a:ea typeface="Cabin Semi-Bold" panose="00000700000000000000"/>
                <a:cs typeface="Cabin Semi-Bold" panose="00000700000000000000"/>
                <a:sym typeface="Cabin Semi-Bold" panose="00000700000000000000"/>
              </a:rPr>
              <a:t>Custom Actions</a:t>
            </a:r>
            <a:r>
              <a:rPr lang="en-US" sz="3500">
                <a:solidFill>
                  <a:srgbClr val="000000"/>
                </a:solidFill>
                <a:latin typeface="Cabin" panose="00000500000000000000"/>
                <a:ea typeface="Cabin" panose="00000500000000000000"/>
                <a:cs typeface="Cabin" panose="00000500000000000000"/>
                <a:sym typeface="Cabin" panose="00000500000000000000"/>
              </a:rPr>
              <a:t>: Kết nối chatbot với CSDL sản phẩm để trả lời nâng cao.</a:t>
            </a:r>
            <a:endParaRPr lang="en-US" sz="3500">
              <a:solidFill>
                <a:srgbClr val="000000"/>
              </a:solidFill>
              <a:latin typeface="Cabin" panose="00000500000000000000"/>
              <a:ea typeface="Cabin" panose="00000500000000000000"/>
              <a:cs typeface="Cabin" panose="00000500000000000000"/>
              <a:sym typeface="Cabin" panose="00000500000000000000"/>
            </a:endParaRPr>
          </a:p>
          <a:p>
            <a:pPr algn="l">
              <a:lnSpc>
                <a:spcPts val="4900"/>
              </a:lnSpc>
            </a:pPr>
          </a:p>
          <a:p>
            <a:pPr marL="755650" lvl="1" indent="-377825" algn="l">
              <a:lnSpc>
                <a:spcPts val="4900"/>
              </a:lnSpc>
              <a:buFont typeface="Arial" panose="020B0604020202020204"/>
              <a:buChar char="•"/>
            </a:pPr>
            <a:r>
              <a:rPr lang="en-US" sz="3500" b="1">
                <a:solidFill>
                  <a:srgbClr val="0D0D0D"/>
                </a:solidFill>
                <a:latin typeface="Cabin Semi-Bold" panose="00000700000000000000"/>
                <a:ea typeface="Cabin Semi-Bold" panose="00000700000000000000"/>
                <a:cs typeface="Cabin Semi-Bold" panose="00000700000000000000"/>
                <a:sym typeface="Cabin Semi-Bold" panose="00000700000000000000"/>
              </a:rPr>
              <a:t>Giao diện web tích hợp</a:t>
            </a:r>
            <a:r>
              <a:rPr lang="en-US" sz="3500">
                <a:solidFill>
                  <a:srgbClr val="000000"/>
                </a:solidFill>
                <a:latin typeface="Cabin" panose="00000500000000000000"/>
                <a:ea typeface="Cabin" panose="00000500000000000000"/>
                <a:cs typeface="Cabin" panose="00000500000000000000"/>
                <a:sym typeface="Cabin" panose="00000500000000000000"/>
              </a:rPr>
              <a:t>: Tối ưu trải nghiệm, hỗ trợ tương tác mượt mà.</a:t>
            </a:r>
            <a:endParaRPr lang="en-US" sz="3500">
              <a:solidFill>
                <a:srgbClr val="000000"/>
              </a:solidFill>
              <a:latin typeface="Cabin" panose="00000500000000000000"/>
              <a:ea typeface="Cabin" panose="00000500000000000000"/>
              <a:cs typeface="Cabin" panose="00000500000000000000"/>
              <a:sym typeface="Cabin" panose="0000050000000000000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510"/>
            <a:ext cx="18292465" cy="10284490"/>
          </a:xfrm>
          <a:custGeom>
            <a:avLst/>
            <a:gdLst/>
            <a:ahLst/>
            <a:cxnLst/>
            <a:rect l="l" t="t" r="r" b="b"/>
            <a:pathLst>
              <a:path w="18292465" h="10284490">
                <a:moveTo>
                  <a:pt x="0" y="0"/>
                </a:moveTo>
                <a:lnTo>
                  <a:pt x="18292465" y="0"/>
                </a:lnTo>
                <a:lnTo>
                  <a:pt x="18292465" y="10284490"/>
                </a:lnTo>
                <a:lnTo>
                  <a:pt x="0" y="1028449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477000" y="1028700"/>
            <a:ext cx="6400800" cy="13462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1">
                <a:solidFill>
                  <a:srgbClr val="000000"/>
                </a:solidFill>
                <a:latin typeface="Cabin Bold" panose="00000800000000000000"/>
                <a:ea typeface="Cabin Bold" panose="00000800000000000000"/>
                <a:cs typeface="Cabin Bold" panose="00000800000000000000"/>
                <a:sym typeface="Cabin Bold" panose="00000800000000000000"/>
              </a:rPr>
              <a:t>TỔNG KẾT</a:t>
            </a:r>
            <a:endParaRPr lang="en-US" sz="7500" b="1">
              <a:solidFill>
                <a:srgbClr val="000000"/>
              </a:solidFill>
              <a:latin typeface="Cabin Bold" panose="00000800000000000000"/>
              <a:ea typeface="Cabin Bold" panose="00000800000000000000"/>
              <a:cs typeface="Cabin Bold" panose="00000800000000000000"/>
              <a:sym typeface="Cabin Bold" panose="000008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721064" y="2610024"/>
            <a:ext cx="5507137" cy="738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20"/>
              </a:lnSpc>
            </a:pPr>
            <a:r>
              <a:rPr lang="en-US" sz="4300" b="1" spc="-47">
                <a:solidFill>
                  <a:srgbClr val="000000"/>
                </a:solidFill>
                <a:latin typeface="Cabin Bold" panose="00000800000000000000"/>
                <a:ea typeface="Cabin Bold" panose="00000800000000000000"/>
                <a:cs typeface="Cabin Bold" panose="00000800000000000000"/>
                <a:sym typeface="Cabin Bold" panose="00000800000000000000"/>
              </a:rPr>
              <a:t>1. Kết quả đạt được:</a:t>
            </a:r>
            <a:endParaRPr lang="en-US" sz="4300" b="1" spc="-47">
              <a:solidFill>
                <a:srgbClr val="000000"/>
              </a:solidFill>
              <a:latin typeface="Cabin Bold" panose="00000800000000000000"/>
              <a:ea typeface="Cabin Bold" panose="00000800000000000000"/>
              <a:cs typeface="Cabin Bold" panose="00000800000000000000"/>
              <a:sym typeface="Cabin Bold" panose="000008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838327" y="3551337"/>
            <a:ext cx="15466728" cy="538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0" lvl="1" indent="-367030" algn="just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>
                <a:solidFill>
                  <a:srgbClr val="000000"/>
                </a:solidFill>
                <a:latin typeface="Cabin" panose="00000500000000000000"/>
                <a:ea typeface="Cabin" panose="00000500000000000000"/>
                <a:cs typeface="Cabin" panose="00000500000000000000"/>
                <a:sym typeface="Cabin" panose="00000500000000000000"/>
              </a:rPr>
              <a:t>Website giới thiệu sản phẩm gốm: Giao diện thân thiện, cung cấp thông tin sản phẩm (bát, đĩa, bình hoa…).</a:t>
            </a:r>
            <a:endParaRPr lang="en-US" sz="3400">
              <a:solidFill>
                <a:srgbClr val="000000"/>
              </a:solidFill>
              <a:latin typeface="Cabin" panose="00000500000000000000"/>
              <a:ea typeface="Cabin" panose="00000500000000000000"/>
              <a:cs typeface="Cabin" panose="00000500000000000000"/>
              <a:sym typeface="Cabin" panose="00000500000000000000"/>
            </a:endParaRPr>
          </a:p>
          <a:p>
            <a:pPr marL="734060" lvl="1" indent="-367030" algn="just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>
                <a:solidFill>
                  <a:srgbClr val="000000"/>
                </a:solidFill>
                <a:latin typeface="Cabin" panose="00000500000000000000"/>
                <a:ea typeface="Cabin" panose="00000500000000000000"/>
                <a:cs typeface="Cabin" panose="00000500000000000000"/>
                <a:sym typeface="Cabin" panose="00000500000000000000"/>
              </a:rPr>
              <a:t>Chatbot thông minh: Tích hợp RASA, nhận diện ý định &amp; trích xuất thực thể, hỗ trợ hỏi giá, chất liệu, gợi ý sản phẩm.</a:t>
            </a:r>
            <a:endParaRPr lang="en-US" sz="3400">
              <a:solidFill>
                <a:srgbClr val="000000"/>
              </a:solidFill>
              <a:latin typeface="Cabin" panose="00000500000000000000"/>
              <a:ea typeface="Cabin" panose="00000500000000000000"/>
              <a:cs typeface="Cabin" panose="00000500000000000000"/>
              <a:sym typeface="Cabin" panose="00000500000000000000"/>
            </a:endParaRPr>
          </a:p>
          <a:p>
            <a:pPr marL="734060" lvl="1" indent="-367030" algn="just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>
                <a:solidFill>
                  <a:srgbClr val="000000"/>
                </a:solidFill>
                <a:latin typeface="Cabin" panose="00000500000000000000"/>
                <a:ea typeface="Cabin" panose="00000500000000000000"/>
                <a:cs typeface="Cabin" panose="00000500000000000000"/>
                <a:sym typeface="Cabin" panose="00000500000000000000"/>
              </a:rPr>
              <a:t>Bộ dữ liệu tiếng Việt: Xây dựng &amp; gán nhãn chuyên biệt cho lĩnh vực gốm sứ, tăng độ chính xác.</a:t>
            </a:r>
            <a:endParaRPr lang="en-US" sz="3400">
              <a:solidFill>
                <a:srgbClr val="000000"/>
              </a:solidFill>
              <a:latin typeface="Cabin" panose="00000500000000000000"/>
              <a:ea typeface="Cabin" panose="00000500000000000000"/>
              <a:cs typeface="Cabin" panose="00000500000000000000"/>
              <a:sym typeface="Cabin" panose="00000500000000000000"/>
            </a:endParaRPr>
          </a:p>
          <a:p>
            <a:pPr marL="734060" lvl="1" indent="-367030" algn="just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>
                <a:solidFill>
                  <a:srgbClr val="000000"/>
                </a:solidFill>
                <a:latin typeface="Cabin" panose="00000500000000000000"/>
                <a:ea typeface="Cabin" panose="00000500000000000000"/>
                <a:cs typeface="Cabin" panose="00000500000000000000"/>
                <a:sym typeface="Cabin" panose="00000500000000000000"/>
              </a:rPr>
              <a:t>Custom Actions: Kết nối cơ sở dữ liệu, trả lời câu hỏi chi tiết về sản phẩm.</a:t>
            </a:r>
            <a:endParaRPr lang="en-US" sz="3400">
              <a:solidFill>
                <a:srgbClr val="000000"/>
              </a:solidFill>
              <a:latin typeface="Cabin" panose="00000500000000000000"/>
              <a:ea typeface="Cabin" panose="00000500000000000000"/>
              <a:cs typeface="Cabin" panose="00000500000000000000"/>
              <a:sym typeface="Cabin" panose="00000500000000000000"/>
            </a:endParaRPr>
          </a:p>
          <a:p>
            <a:pPr marL="734060" lvl="1" indent="-367030" algn="l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>
                <a:solidFill>
                  <a:srgbClr val="000000"/>
                </a:solidFill>
                <a:latin typeface="Cabin" panose="00000500000000000000"/>
                <a:ea typeface="Cabin" panose="00000500000000000000"/>
                <a:cs typeface="Cabin" panose="00000500000000000000"/>
                <a:sym typeface="Cabin" panose="00000500000000000000"/>
              </a:rPr>
              <a:t>Giao diện tích hợp: Website tối ưu tích hợp chatbot, giúp người dùng tương tác &amp; tra cứu thuận tiện.</a:t>
            </a:r>
            <a:endParaRPr lang="en-US" sz="3400">
              <a:solidFill>
                <a:srgbClr val="000000"/>
              </a:solidFill>
              <a:latin typeface="Cabin" panose="00000500000000000000"/>
              <a:ea typeface="Cabin" panose="00000500000000000000"/>
              <a:cs typeface="Cabin" panose="00000500000000000000"/>
              <a:sym typeface="Cabin" panose="0000050000000000000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622.7433858267716,&quot;left&quot;:39.64031496062992,&quot;top&quot;:84.95,&quot;width&quot;:1351.169842519685}"/>
</p:tagLst>
</file>

<file path=ppt/tags/tag2.xml><?xml version="1.0" encoding="utf-8"?>
<p:tagLst xmlns:p="http://schemas.openxmlformats.org/presentationml/2006/main">
  <p:tag name="KSO_WM_DIAGRAM_VIRTUALLY_FRAME" val="{&quot;height&quot;:622.7433858267716,&quot;left&quot;:39.64031496062992,&quot;top&quot;:84.95,&quot;width&quot;:1351.169842519685}"/>
</p:tagLst>
</file>

<file path=ppt/tags/tag3.xml><?xml version="1.0" encoding="utf-8"?>
<p:tagLst xmlns:p="http://schemas.openxmlformats.org/presentationml/2006/main">
  <p:tag name="KSO_WM_DIAGRAM_VIRTUALLY_FRAME" val="{&quot;height&quot;:622.7433858267716,&quot;left&quot;:39.64031496062992,&quot;top&quot;:84.95,&quot;width&quot;:1351.169842519685}"/>
</p:tagLst>
</file>

<file path=ppt/tags/tag4.xml><?xml version="1.0" encoding="utf-8"?>
<p:tagLst xmlns:p="http://schemas.openxmlformats.org/presentationml/2006/main">
  <p:tag name="KSO_WM_DIAGRAM_VIRTUALLY_FRAME" val="{&quot;height&quot;:622.7433858267716,&quot;left&quot;:39.64031496062992,&quot;top&quot;:84.95,&quot;width&quot;:1351.169842519685}"/>
</p:tagLst>
</file>

<file path=ppt/tags/tag5.xml><?xml version="1.0" encoding="utf-8"?>
<p:tagLst xmlns:p="http://schemas.openxmlformats.org/presentationml/2006/main">
  <p:tag name="KSO_WM_DIAGRAM_VIRTUALLY_FRAME" val="{&quot;height&quot;:622.7433858267716,&quot;left&quot;:39.64031496062992,&quot;top&quot;:84.95,&quot;width&quot;:1351.169842519685}"/>
</p:tagLst>
</file>

<file path=ppt/tags/tag6.xml><?xml version="1.0" encoding="utf-8"?>
<p:tagLst xmlns:p="http://schemas.openxmlformats.org/presentationml/2006/main">
  <p:tag name="KSO_WM_DIAGRAM_VIRTUALLY_FRAME" val="{&quot;height&quot;:622.7433858267716,&quot;left&quot;:39.64031496062992,&quot;top&quot;:84.95,&quot;width&quot;:1351.169842519685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3745</Words>
  <Application>WPS Presentation</Application>
  <PresentationFormat>On-screen Show (4:3)</PresentationFormat>
  <Paragraphs>135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Cabin Bold</vt:lpstr>
      <vt:lpstr>Canva Sans Bold</vt:lpstr>
      <vt:lpstr>Helvetica World</vt:lpstr>
      <vt:lpstr>Arial</vt:lpstr>
      <vt:lpstr>Cabin Semi-Bold</vt:lpstr>
      <vt:lpstr>Cabin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8 - AI</dc:title>
  <dc:creator/>
  <cp:lastModifiedBy>Quỳnh Hương</cp:lastModifiedBy>
  <cp:revision>2</cp:revision>
  <dcterms:created xsi:type="dcterms:W3CDTF">2006-08-16T00:00:00Z</dcterms:created>
  <dcterms:modified xsi:type="dcterms:W3CDTF">2025-08-29T11:19:39Z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360AADD422324BF2B95C1CCF451CBB6D_12</vt:lpwstr>
  </property>
  <property fmtid="{D5CDD505-2E9C-101B-9397-08002B2CF9AE}" pid="3" name="KSOProductBuildVer">
    <vt:lpwstr>1033-12.2.0.21931</vt:lpwstr>
  </property>
</Properties>
</file>