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Prototype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Ideal user flow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First Time User Interaction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Main Navigation Between Catalog and Downloads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Downloading and Removing Downloads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Reading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Answering Questions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Sharing texts or passages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Offline Version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Status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Expo App to Push Updates to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Features Completed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Features in Progress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Roadmap / Extra Features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Proposed features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121c26be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121c26be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Migration into Expo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121c26be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121c26be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Future Roadmap / Extra Features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Proposed features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Accessibility Features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Hear a reading passage read aloud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Adjust text font size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Dark Mode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Quality of Life Features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Track passages already read, High accuracy return to last read passage 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Favorite texts to read later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Add notes and highlights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7c9fa37295b63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7c9fa37295b63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Problem Statement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CommonLit user needs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CommonLit’s internal needs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121c26b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121c26b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Research and Stakeholder Interviews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Independent Research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UI study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Background research on Latin American Education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Pamela Feedback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CommonLit Team Feedback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Streamline filter system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Have some sort of way where users can share texts or passages with each other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121c26b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121c26b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Essential Features List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Detect internet access to gather catalog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Download texts locally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Open texts with formatted html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Open reading comprehension questions with formatted HTML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Track events like downloads and store in an external database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Deep linking texts for teachers and students to share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121c26be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121c26be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121c26be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121c26be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UI Prototype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Ideal user flow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First Time User Interaction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Main Navigation Between Catalog and Downloads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Downloading and Removing Downloads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Reading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Answering Questions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Sharing texts or passages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Offline Version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121c26b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121c26b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UI Prototype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Ideal user flow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First Time User Interaction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Main Navigation Between Catalog and Downloads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Downloading and Removing Downloads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Reading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Answering Questions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Sharing texts or passages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Offline Version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121c26b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121c26b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UI Prototype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Ideal user flow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First Time User Interaction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Main Navigation Between Catalog and Downloads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Downloading and Removing Downloads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Reading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Answering Questions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Sharing texts or passages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Offline Version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121c26be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121c26be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Development Status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Current Version of App Prototype on Expo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Features in Progress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Features Completed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igma.com/proto/dvO68rtQjNYrz3MpGFLKpo/CommonLit-Reading-App-UI-Research?page-id=140%3A498&amp;node-id=140%3A499&amp;viewport=277%2C48%2C0.2&amp;scaling=min-zoom&amp;starting-point-node-id=140%3A499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dDfg_sSrMLY17uUeeQuTJGwk2H1npLHmEWmMSGcr2RY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2200"/>
            <a:ext cx="8520600" cy="20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Menon Fellowship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Final Deliverable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(</a:t>
            </a:r>
            <a:r>
              <a:rPr lang="en" sz="3000"/>
              <a:t>CommonLit Team 02/04)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Roadblocks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Shifting Personnel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Unintended IDE Issues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Overcoming Developer Bias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Continuing Development in spite of API Loss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https://github.com/nguyensp/MenonAccess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Features Roadmap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/>
              <a:t>Accessibility</a:t>
            </a:r>
            <a:r>
              <a:rPr lang="en"/>
              <a:t> Features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Adjustable text-to-speech reading of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Adjustable font, spacing, font-size settings for text display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Dark Mode / Night Mode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Reading App Quality of Life Features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passages that have already been 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Favorite texts to read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notes and highlights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of CommonLit Users (Latin American teachers and students):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eed to access CommonLit’s catalog of reading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do so without reliable internet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read content from CommonLit primarily with mobile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CommonLit Internal Needs: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be able to track usage analytics of the mobile app 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Goal:</a:t>
            </a:r>
            <a:r>
              <a:rPr lang="en"/>
              <a:t> Build a mobile app that lets Latin American teachers and students access CommonLit’s catalog with weak and inconsistent internet connection.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and Stakeholder Interviews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CommonLit Feedback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primarily cater to phone devices rather than tablet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specifically track number of “uses” of each text in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CommonLit Espanol Team Feedback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</a:t>
            </a:r>
            <a:r>
              <a:rPr lang="en"/>
              <a:t>simplify</a:t>
            </a:r>
            <a:r>
              <a:rPr lang="en"/>
              <a:t> filtering UI as much as possible to make it intuitive and easy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help teachers leverage the app alongside platforms they already use, such as Whatsapp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Essential Features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Detect Internet access and get CommonLit’s current catalog when connected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Need addressed: Users need to access CommonLit catalog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texts to local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Need addressed: Users need to access texts without reliable internet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CommonLit texts with HTML data formatted for devices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500"/>
              </a:spcAft>
              <a:buSzPts val="1400"/>
              <a:buChar char="➢"/>
            </a:pPr>
            <a:r>
              <a:rPr lang="en"/>
              <a:t>Need addressed: Users need to read texts primarily on mobile phone devices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Essential Features (cont.)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Open reading comprehension questions with HTML data formatted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Need addressed: Users need to read texts primarily on mobile phone devices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Track events like downloads or text reads and store in an external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Need addressed: CommonLit needs to keep track of “uses” of texts in an external database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Configure button to share deep links to texts that other users can open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Need addressed: Users need to augment existing apps for teaching, like Whatsapp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Prototype (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Viewable here</a:t>
            </a:r>
            <a:r>
              <a:rPr lang="en"/>
              <a:t>)</a:t>
            </a:r>
            <a:endParaRPr/>
          </a:p>
        </p:txBody>
      </p:sp>
      <p:grpSp>
        <p:nvGrpSpPr>
          <p:cNvPr id="84" name="Google Shape;84;p18"/>
          <p:cNvGrpSpPr/>
          <p:nvPr/>
        </p:nvGrpSpPr>
        <p:grpSpPr>
          <a:xfrm>
            <a:off x="6009625" y="612950"/>
            <a:ext cx="2438400" cy="4130700"/>
            <a:chOff x="6049600" y="626275"/>
            <a:chExt cx="2438400" cy="4130700"/>
          </a:xfrm>
        </p:grpSpPr>
        <p:sp>
          <p:nvSpPr>
            <p:cNvPr id="85" name="Google Shape;85;p18"/>
            <p:cNvSpPr/>
            <p:nvPr/>
          </p:nvSpPr>
          <p:spPr>
            <a:xfrm>
              <a:off x="6049600" y="626275"/>
              <a:ext cx="2438400" cy="4130700"/>
            </a:xfrm>
            <a:prstGeom prst="roundRect">
              <a:avLst>
                <a:gd fmla="val 8743" name="adj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6" name="Google Shape;86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94200" y="781075"/>
              <a:ext cx="2149200" cy="3821100"/>
            </a:xfrm>
            <a:prstGeom prst="roundRect">
              <a:avLst>
                <a:gd fmla="val 6912" name="adj"/>
              </a:avLst>
            </a:prstGeom>
            <a:noFill/>
            <a:ln>
              <a:noFill/>
            </a:ln>
          </p:spPr>
        </p:pic>
      </p:grp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523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Splash Screen prompting grade and genre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Catalog Tab, auto updates with wifi access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List Item for each text retrieved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Background info and cover images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Download and Delete Buttons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Filter System and Search Bar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Download Menu with only downloaded texts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Prototype (Cont.)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13075" y="1112500"/>
            <a:ext cx="478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Formatted HTML Text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Formatted Comprehension Questions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Download Link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Share Text Button for Whatsapp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Return to Menu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6009625" y="612950"/>
            <a:ext cx="2438400" cy="4130700"/>
          </a:xfrm>
          <a:prstGeom prst="roundRect">
            <a:avLst>
              <a:gd fmla="val 8743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525" y="720350"/>
            <a:ext cx="2202600" cy="3915900"/>
          </a:xfrm>
          <a:prstGeom prst="roundRect">
            <a:avLst>
              <a:gd fmla="val 614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Prototype (Offline Fallbacks)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527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Fallback Screens for no wifi situations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Catalog selection cached from last visit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Downloaded books </a:t>
            </a:r>
            <a:r>
              <a:rPr lang="en"/>
              <a:t>accessible</a:t>
            </a:r>
            <a:r>
              <a:rPr lang="en"/>
              <a:t> offline</a:t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6009625" y="612950"/>
            <a:ext cx="2438400" cy="4130700"/>
          </a:xfrm>
          <a:prstGeom prst="roundRect">
            <a:avLst>
              <a:gd fmla="val 8743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2998" y="730163"/>
            <a:ext cx="2191800" cy="3896400"/>
          </a:xfrm>
          <a:prstGeom prst="roundRect">
            <a:avLst>
              <a:gd fmla="val 8354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Status (</a:t>
            </a:r>
            <a:r>
              <a:rPr lang="en" u="sng">
                <a:solidFill>
                  <a:schemeClr val="hlink"/>
                </a:solidFill>
                <a:hlinkClick r:id="rId3"/>
              </a:rPr>
              <a:t>Prototype on Expo</a:t>
            </a:r>
            <a:r>
              <a:rPr lang="en"/>
              <a:t>)</a:t>
            </a:r>
            <a:endParaRPr/>
          </a:p>
        </p:txBody>
      </p:sp>
      <p:grpSp>
        <p:nvGrpSpPr>
          <p:cNvPr id="109" name="Google Shape;109;p21"/>
          <p:cNvGrpSpPr/>
          <p:nvPr/>
        </p:nvGrpSpPr>
        <p:grpSpPr>
          <a:xfrm>
            <a:off x="5049950" y="1648175"/>
            <a:ext cx="3226500" cy="1026000"/>
            <a:chOff x="4756250" y="432200"/>
            <a:chExt cx="3226500" cy="1026000"/>
          </a:xfrm>
        </p:grpSpPr>
        <p:sp>
          <p:nvSpPr>
            <p:cNvPr id="110" name="Google Shape;110;p21"/>
            <p:cNvSpPr/>
            <p:nvPr/>
          </p:nvSpPr>
          <p:spPr>
            <a:xfrm>
              <a:off x="4756250" y="432200"/>
              <a:ext cx="3226500" cy="1026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 txBox="1"/>
            <p:nvPr/>
          </p:nvSpPr>
          <p:spPr>
            <a:xfrm>
              <a:off x="4982750" y="555050"/>
              <a:ext cx="30000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Detect Internet access and get CommonLit catalog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12" name="Google Shape;112;p21"/>
          <p:cNvGrpSpPr/>
          <p:nvPr/>
        </p:nvGrpSpPr>
        <p:grpSpPr>
          <a:xfrm>
            <a:off x="5049950" y="3895025"/>
            <a:ext cx="3226500" cy="1026000"/>
            <a:chOff x="5174300" y="737000"/>
            <a:chExt cx="3226500" cy="1026000"/>
          </a:xfrm>
        </p:grpSpPr>
        <p:sp>
          <p:nvSpPr>
            <p:cNvPr id="113" name="Google Shape;113;p21"/>
            <p:cNvSpPr/>
            <p:nvPr/>
          </p:nvSpPr>
          <p:spPr>
            <a:xfrm>
              <a:off x="5174300" y="737000"/>
              <a:ext cx="3226500" cy="1026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1"/>
            <p:cNvSpPr txBox="1"/>
            <p:nvPr/>
          </p:nvSpPr>
          <p:spPr>
            <a:xfrm>
              <a:off x="5287550" y="859850"/>
              <a:ext cx="30000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Download texts to local storage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15" name="Google Shape;115;p21"/>
          <p:cNvGrpSpPr/>
          <p:nvPr/>
        </p:nvGrpSpPr>
        <p:grpSpPr>
          <a:xfrm>
            <a:off x="5049950" y="2771600"/>
            <a:ext cx="3226500" cy="1026000"/>
            <a:chOff x="453050" y="1397625"/>
            <a:chExt cx="3226500" cy="1026000"/>
          </a:xfrm>
        </p:grpSpPr>
        <p:sp>
          <p:nvSpPr>
            <p:cNvPr id="116" name="Google Shape;116;p21"/>
            <p:cNvSpPr/>
            <p:nvPr/>
          </p:nvSpPr>
          <p:spPr>
            <a:xfrm>
              <a:off x="453050" y="1397625"/>
              <a:ext cx="3226500" cy="1026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1"/>
            <p:cNvSpPr txBox="1"/>
            <p:nvPr/>
          </p:nvSpPr>
          <p:spPr>
            <a:xfrm>
              <a:off x="566300" y="1520475"/>
              <a:ext cx="30000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Open CommonLit texts with formatted HTML data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18" name="Google Shape;118;p21"/>
          <p:cNvGrpSpPr/>
          <p:nvPr/>
        </p:nvGrpSpPr>
        <p:grpSpPr>
          <a:xfrm>
            <a:off x="867550" y="1648175"/>
            <a:ext cx="3226500" cy="1026000"/>
            <a:chOff x="453075" y="3209800"/>
            <a:chExt cx="3226500" cy="1026000"/>
          </a:xfrm>
        </p:grpSpPr>
        <p:sp>
          <p:nvSpPr>
            <p:cNvPr id="119" name="Google Shape;119;p21"/>
            <p:cNvSpPr/>
            <p:nvPr/>
          </p:nvSpPr>
          <p:spPr>
            <a:xfrm>
              <a:off x="453075" y="3209800"/>
              <a:ext cx="3226500" cy="1026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1"/>
            <p:cNvSpPr txBox="1"/>
            <p:nvPr/>
          </p:nvSpPr>
          <p:spPr>
            <a:xfrm>
              <a:off x="566325" y="3332650"/>
              <a:ext cx="30000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Open reading questions with </a:t>
              </a:r>
              <a:r>
                <a:rPr lang="en" sz="1800">
                  <a:solidFill>
                    <a:schemeClr val="dk2"/>
                  </a:solidFill>
                </a:rPr>
                <a:t>formatted </a:t>
              </a:r>
              <a:r>
                <a:rPr lang="en" sz="1800">
                  <a:solidFill>
                    <a:schemeClr val="dk2"/>
                  </a:solidFill>
                </a:rPr>
                <a:t>HTML data 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21" name="Google Shape;121;p21"/>
          <p:cNvGrpSpPr/>
          <p:nvPr/>
        </p:nvGrpSpPr>
        <p:grpSpPr>
          <a:xfrm>
            <a:off x="867550" y="2771588"/>
            <a:ext cx="3226500" cy="1026000"/>
            <a:chOff x="1691375" y="220225"/>
            <a:chExt cx="3226500" cy="1026000"/>
          </a:xfrm>
        </p:grpSpPr>
        <p:sp>
          <p:nvSpPr>
            <p:cNvPr id="122" name="Google Shape;122;p21"/>
            <p:cNvSpPr/>
            <p:nvPr/>
          </p:nvSpPr>
          <p:spPr>
            <a:xfrm>
              <a:off x="1691375" y="220225"/>
              <a:ext cx="3226500" cy="1026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1"/>
            <p:cNvSpPr txBox="1"/>
            <p:nvPr/>
          </p:nvSpPr>
          <p:spPr>
            <a:xfrm>
              <a:off x="1804625" y="343075"/>
              <a:ext cx="30000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Track user events on texts and store in a database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24" name="Google Shape;124;p21"/>
          <p:cNvGrpSpPr/>
          <p:nvPr/>
        </p:nvGrpSpPr>
        <p:grpSpPr>
          <a:xfrm>
            <a:off x="867550" y="3895013"/>
            <a:ext cx="3226500" cy="1026000"/>
            <a:chOff x="4009200" y="894875"/>
            <a:chExt cx="3226500" cy="1026000"/>
          </a:xfrm>
        </p:grpSpPr>
        <p:sp>
          <p:nvSpPr>
            <p:cNvPr id="125" name="Google Shape;125;p21"/>
            <p:cNvSpPr/>
            <p:nvPr/>
          </p:nvSpPr>
          <p:spPr>
            <a:xfrm>
              <a:off x="4009200" y="894875"/>
              <a:ext cx="3226500" cy="1026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1"/>
            <p:cNvSpPr txBox="1"/>
            <p:nvPr/>
          </p:nvSpPr>
          <p:spPr>
            <a:xfrm>
              <a:off x="4122450" y="1017725"/>
              <a:ext cx="30000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Share button to share texts over Whatsapp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sp>
        <p:nvSpPr>
          <p:cNvPr id="127" name="Google Shape;127;p21"/>
          <p:cNvSpPr/>
          <p:nvPr/>
        </p:nvSpPr>
        <p:spPr>
          <a:xfrm>
            <a:off x="1681300" y="1137650"/>
            <a:ext cx="1599000" cy="413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Progress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5863700" y="1137650"/>
            <a:ext cx="1599000" cy="413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