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mbay"/>
      <p:regular r:id="rId15"/>
      <p:bold r:id="rId16"/>
      <p:italic r:id="rId17"/>
      <p:boldItalic r:id="rId18"/>
    </p:embeddedFon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KnU1Ep5G3wJT7MbI7WxeFs50x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11" Type="http://schemas.openxmlformats.org/officeDocument/2006/relationships/slide" Target="slides/slide7.xml"/><Relationship Id="rId22" Type="http://schemas.openxmlformats.org/officeDocument/2006/relationships/font" Target="fonts/DMSans-boldItalic.fntdata"/><Relationship Id="rId10" Type="http://schemas.openxmlformats.org/officeDocument/2006/relationships/slide" Target="slides/slide6.xml"/><Relationship Id="rId21" Type="http://schemas.openxmlformats.org/officeDocument/2006/relationships/font" Target="fonts/DM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mbay-regular.fntdata"/><Relationship Id="rId14" Type="http://schemas.openxmlformats.org/officeDocument/2006/relationships/slide" Target="slides/slide10.xml"/><Relationship Id="rId17" Type="http://schemas.openxmlformats.org/officeDocument/2006/relationships/font" Target="fonts/Cambay-italic.fntdata"/><Relationship Id="rId16" Type="http://schemas.openxmlformats.org/officeDocument/2006/relationships/font" Target="fonts/Cambay-bold.fntdata"/><Relationship Id="rId5" Type="http://schemas.openxmlformats.org/officeDocument/2006/relationships/slide" Target="slides/slide1.xml"/><Relationship Id="rId19" Type="http://schemas.openxmlformats.org/officeDocument/2006/relationships/font" Target="fonts/DMSans-regular.fntdata"/><Relationship Id="rId6" Type="http://schemas.openxmlformats.org/officeDocument/2006/relationships/slide" Target="slides/slide2.xml"/><Relationship Id="rId18" Type="http://schemas.openxmlformats.org/officeDocument/2006/relationships/font" Target="fonts/Camb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b3b1b145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3b3b1b14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1"/>
          <p:cNvGrpSpPr/>
          <p:nvPr/>
        </p:nvGrpSpPr>
        <p:grpSpPr>
          <a:xfrm>
            <a:off x="-1142721" y="-15975"/>
            <a:ext cx="10361312" cy="5179650"/>
            <a:chOff x="-1142721" y="-15975"/>
            <a:chExt cx="10361312" cy="5179650"/>
          </a:xfrm>
        </p:grpSpPr>
        <p:grpSp>
          <p:nvGrpSpPr>
            <p:cNvPr id="10" name="Google Shape;10;p11"/>
            <p:cNvGrpSpPr/>
            <p:nvPr/>
          </p:nvGrpSpPr>
          <p:grpSpPr>
            <a:xfrm>
              <a:off x="-1142721" y="4397399"/>
              <a:ext cx="10361312" cy="766276"/>
              <a:chOff x="-1142721" y="4397399"/>
              <a:chExt cx="10361312" cy="766276"/>
            </a:xfrm>
          </p:grpSpPr>
          <p:sp>
            <p:nvSpPr>
              <p:cNvPr id="11" name="Google Shape;11;p11"/>
              <p:cNvSpPr/>
              <p:nvPr/>
            </p:nvSpPr>
            <p:spPr>
              <a:xfrm>
                <a:off x="4574850" y="4486500"/>
                <a:ext cx="4577375" cy="658575"/>
              </a:xfrm>
              <a:custGeom>
                <a:rect b="b" l="l" r="r" t="t"/>
                <a:pathLst>
                  <a:path extrusionOk="0" h="26343" w="183095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" name="Google Shape;12;p11"/>
              <p:cNvSpPr/>
              <p:nvPr/>
            </p:nvSpPr>
            <p:spPr>
              <a:xfrm>
                <a:off x="5822175" y="4486975"/>
                <a:ext cx="1130850" cy="676700"/>
              </a:xfrm>
              <a:custGeom>
                <a:rect b="b" l="l" r="r" t="t"/>
                <a:pathLst>
                  <a:path extrusionOk="0" h="27068" w="45234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3" name="Google Shape;13;p11"/>
              <p:cNvSpPr/>
              <p:nvPr/>
            </p:nvSpPr>
            <p:spPr>
              <a:xfrm>
                <a:off x="7150900" y="4486975"/>
                <a:ext cx="2021700" cy="668900"/>
              </a:xfrm>
              <a:custGeom>
                <a:rect b="b" l="l" r="r" t="t"/>
                <a:pathLst>
                  <a:path extrusionOk="0" h="26756" w="80868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14" name="Google Shape;14;p11"/>
              <p:cNvSpPr/>
              <p:nvPr/>
            </p:nvSpPr>
            <p:spPr>
              <a:xfrm>
                <a:off x="-1142721" y="4397399"/>
                <a:ext cx="7364863" cy="335201"/>
              </a:xfrm>
              <a:custGeom>
                <a:rect b="b" l="l" r="r" t="t"/>
                <a:pathLst>
                  <a:path extrusionOk="0" fill="none" h="2379" w="52272">
                    <a:moveTo>
                      <a:pt x="0" y="1"/>
                    </a:moveTo>
                    <a:lnTo>
                      <a:pt x="23309" y="1"/>
                    </a:lnTo>
                    <a:lnTo>
                      <a:pt x="25683" y="2378"/>
                    </a:lnTo>
                    <a:lnTo>
                      <a:pt x="52272" y="2378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1"/>
              <p:cNvSpPr/>
              <p:nvPr/>
            </p:nvSpPr>
            <p:spPr>
              <a:xfrm>
                <a:off x="4613175" y="4634650"/>
                <a:ext cx="4605416" cy="449401"/>
              </a:xfrm>
              <a:custGeom>
                <a:rect b="b" l="l" r="r" t="t"/>
                <a:pathLst>
                  <a:path extrusionOk="0" fill="none" h="4978" w="51014">
                    <a:moveTo>
                      <a:pt x="1" y="3301"/>
                    </a:moveTo>
                    <a:lnTo>
                      <a:pt x="7560" y="3301"/>
                    </a:lnTo>
                    <a:lnTo>
                      <a:pt x="10860" y="1"/>
                    </a:lnTo>
                    <a:lnTo>
                      <a:pt x="29697" y="1"/>
                    </a:lnTo>
                    <a:lnTo>
                      <a:pt x="34677" y="4978"/>
                    </a:lnTo>
                    <a:lnTo>
                      <a:pt x="51014" y="4978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Google Shape;16;p11"/>
            <p:cNvSpPr/>
            <p:nvPr/>
          </p:nvSpPr>
          <p:spPr>
            <a:xfrm>
              <a:off x="100" y="-15975"/>
              <a:ext cx="9144000" cy="55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1"/>
          <p:cNvSpPr txBox="1"/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11"/>
          <p:cNvSpPr/>
          <p:nvPr>
            <p:ph idx="2" type="pic"/>
          </p:nvPr>
        </p:nvSpPr>
        <p:spPr>
          <a:xfrm>
            <a:off x="4745200" y="1187487"/>
            <a:ext cx="5293500" cy="3299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2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22" name="Google Shape;22;p12"/>
            <p:cNvSpPr/>
            <p:nvPr/>
          </p:nvSpPr>
          <p:spPr>
            <a:xfrm rot="-5400000">
              <a:off x="-2216100" y="2214600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" name="Google Shape;25;p12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26" name="Google Shape;26;p12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  <p:sp>
        <p:nvSpPr>
          <p:cNvPr id="27" name="Google Shape;27;p1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2057050" y="1743926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2" type="subTitle"/>
          </p:nvPr>
        </p:nvSpPr>
        <p:spPr>
          <a:xfrm>
            <a:off x="2057051" y="2067328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3" type="subTitle"/>
          </p:nvPr>
        </p:nvSpPr>
        <p:spPr>
          <a:xfrm>
            <a:off x="5729325" y="1743926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4" type="subTitle"/>
          </p:nvPr>
        </p:nvSpPr>
        <p:spPr>
          <a:xfrm>
            <a:off x="5729326" y="2067328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5" type="subTitle"/>
          </p:nvPr>
        </p:nvSpPr>
        <p:spPr>
          <a:xfrm>
            <a:off x="2057050" y="3126970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6" type="subTitle"/>
          </p:nvPr>
        </p:nvSpPr>
        <p:spPr>
          <a:xfrm>
            <a:off x="2057051" y="3450371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7" type="subTitle"/>
          </p:nvPr>
        </p:nvSpPr>
        <p:spPr>
          <a:xfrm>
            <a:off x="5729325" y="3126970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8" type="subTitle"/>
          </p:nvPr>
        </p:nvSpPr>
        <p:spPr>
          <a:xfrm>
            <a:off x="5729326" y="3450371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3"/>
          <p:cNvGrpSpPr/>
          <p:nvPr/>
        </p:nvGrpSpPr>
        <p:grpSpPr>
          <a:xfrm>
            <a:off x="-62576" y="-60793"/>
            <a:ext cx="10084526" cy="5354693"/>
            <a:chOff x="-62576" y="-60793"/>
            <a:chExt cx="10084526" cy="5354693"/>
          </a:xfrm>
        </p:grpSpPr>
        <p:sp>
          <p:nvSpPr>
            <p:cNvPr id="38" name="Google Shape;38;p13"/>
            <p:cNvSpPr/>
            <p:nvPr/>
          </p:nvSpPr>
          <p:spPr>
            <a:xfrm rot="5400000">
              <a:off x="6210407" y="2210400"/>
              <a:ext cx="5146500" cy="722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-62576" y="4609325"/>
              <a:ext cx="8467029" cy="673900"/>
            </a:xfrm>
            <a:custGeom>
              <a:rect b="b" l="l" r="r" t="t"/>
              <a:pathLst>
                <a:path extrusionOk="0" h="26956" w="303369">
                  <a:moveTo>
                    <a:pt x="190" y="0"/>
                  </a:moveTo>
                  <a:lnTo>
                    <a:pt x="0" y="26956"/>
                  </a:lnTo>
                  <a:lnTo>
                    <a:pt x="303369" y="26210"/>
                  </a:lnTo>
                  <a:lnTo>
                    <a:pt x="303369" y="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" name="Google Shape;40;p13"/>
            <p:cNvSpPr/>
            <p:nvPr/>
          </p:nvSpPr>
          <p:spPr>
            <a:xfrm>
              <a:off x="5072405" y="4617200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41" name="Google Shape;41;p13"/>
            <p:cNvSpPr/>
            <p:nvPr/>
          </p:nvSpPr>
          <p:spPr>
            <a:xfrm>
              <a:off x="6401130" y="4617050"/>
              <a:ext cx="2021700" cy="669050"/>
            </a:xfrm>
            <a:custGeom>
              <a:rect b="b" l="l" r="r" t="t"/>
              <a:pathLst>
                <a:path extrusionOk="0" h="26762" w="80868">
                  <a:moveTo>
                    <a:pt x="6867" y="6"/>
                  </a:moveTo>
                  <a:lnTo>
                    <a:pt x="0" y="26762"/>
                  </a:lnTo>
                  <a:lnTo>
                    <a:pt x="80868" y="26608"/>
                  </a:lnTo>
                  <a:lnTo>
                    <a:pt x="808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42" name="Google Shape;42;p13"/>
            <p:cNvSpPr/>
            <p:nvPr/>
          </p:nvSpPr>
          <p:spPr>
            <a:xfrm flipH="1" rot="10800000">
              <a:off x="724265" y="-60793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3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950500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9505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3390903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4" type="subTitle"/>
          </p:nvPr>
        </p:nvSpPr>
        <p:spPr>
          <a:xfrm>
            <a:off x="33909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5831305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 b="1" sz="2200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ay"/>
              <a:buNone/>
              <a:defRPr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58313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90875" y="1042504"/>
            <a:ext cx="35238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790944" y="2847857"/>
            <a:ext cx="35238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/>
          <p:nvPr>
            <p:ph idx="2" type="pic"/>
          </p:nvPr>
        </p:nvSpPr>
        <p:spPr>
          <a:xfrm>
            <a:off x="4139610" y="25"/>
            <a:ext cx="6199800" cy="5146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-232900" y="-58626"/>
            <a:ext cx="10141432" cy="5348633"/>
            <a:chOff x="-232900" y="-58626"/>
            <a:chExt cx="10141432" cy="5348633"/>
          </a:xfrm>
        </p:grpSpPr>
        <p:sp>
          <p:nvSpPr>
            <p:cNvPr id="57" name="Google Shape;57;p16"/>
            <p:cNvSpPr/>
            <p:nvPr/>
          </p:nvSpPr>
          <p:spPr>
            <a:xfrm flipH="1">
              <a:off x="-33789" y="-58626"/>
              <a:ext cx="9297685" cy="598895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flipH="1" rot="10800000">
              <a:off x="-232900" y="4610587"/>
              <a:ext cx="9763125" cy="304800"/>
            </a:xfrm>
            <a:custGeom>
              <a:rect b="b" l="l" r="r" t="t"/>
              <a:pathLst>
                <a:path extrusionOk="0" h="12192" w="390525">
                  <a:moveTo>
                    <a:pt x="0" y="12192"/>
                  </a:moveTo>
                  <a:lnTo>
                    <a:pt x="164973" y="12192"/>
                  </a:lnTo>
                  <a:lnTo>
                    <a:pt x="176022" y="0"/>
                  </a:lnTo>
                  <a:lnTo>
                    <a:pt x="390525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" name="Google Shape;59;p16"/>
            <p:cNvSpPr/>
            <p:nvPr/>
          </p:nvSpPr>
          <p:spPr>
            <a:xfrm>
              <a:off x="6558107" y="4613307"/>
              <a:ext cx="1130850" cy="676700"/>
            </a:xfrm>
            <a:custGeom>
              <a:rect b="b" l="l" r="r" t="t"/>
              <a:pathLst>
                <a:path extrusionOk="0" h="27068" w="45234">
                  <a:moveTo>
                    <a:pt x="6867" y="0"/>
                  </a:moveTo>
                  <a:lnTo>
                    <a:pt x="0" y="26756"/>
                  </a:lnTo>
                  <a:lnTo>
                    <a:pt x="38270" y="27068"/>
                  </a:lnTo>
                  <a:lnTo>
                    <a:pt x="45234" y="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0" name="Google Shape;60;p16"/>
            <p:cNvSpPr/>
            <p:nvPr/>
          </p:nvSpPr>
          <p:spPr>
            <a:xfrm>
              <a:off x="7886832" y="4613307"/>
              <a:ext cx="2021700" cy="668900"/>
            </a:xfrm>
            <a:custGeom>
              <a:rect b="b" l="l" r="r" t="t"/>
              <a:pathLst>
                <a:path extrusionOk="0" h="26756" w="80868">
                  <a:moveTo>
                    <a:pt x="6867" y="0"/>
                  </a:moveTo>
                  <a:lnTo>
                    <a:pt x="0" y="26756"/>
                  </a:lnTo>
                  <a:lnTo>
                    <a:pt x="80868" y="26602"/>
                  </a:lnTo>
                  <a:lnTo>
                    <a:pt x="80866" y="2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7"/>
          <p:cNvGrpSpPr/>
          <p:nvPr/>
        </p:nvGrpSpPr>
        <p:grpSpPr>
          <a:xfrm>
            <a:off x="-594014" y="-19776"/>
            <a:ext cx="9738014" cy="5342995"/>
            <a:chOff x="-594014" y="-19776"/>
            <a:chExt cx="9738014" cy="5342995"/>
          </a:xfrm>
        </p:grpSpPr>
        <p:sp>
          <p:nvSpPr>
            <p:cNvPr id="63" name="Google Shape;63;p17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 flipH="1" rot="10800000">
              <a:off x="-26301" y="-19776"/>
              <a:ext cx="8450292" cy="384601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-9500" y="4598900"/>
              <a:ext cx="8438595" cy="544632"/>
            </a:xfrm>
            <a:custGeom>
              <a:rect b="b" l="l" r="r" t="t"/>
              <a:pathLst>
                <a:path extrusionOk="0" h="26384" w="337274">
                  <a:moveTo>
                    <a:pt x="95" y="0"/>
                  </a:moveTo>
                  <a:lnTo>
                    <a:pt x="0" y="26384"/>
                  </a:lnTo>
                  <a:lnTo>
                    <a:pt x="337274" y="26348"/>
                  </a:lnTo>
                  <a:lnTo>
                    <a:pt x="337274" y="5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6" name="Google Shape;66;p17"/>
            <p:cNvSpPr/>
            <p:nvPr/>
          </p:nvSpPr>
          <p:spPr>
            <a:xfrm>
              <a:off x="5065975" y="4606475"/>
              <a:ext cx="1099425" cy="547350"/>
            </a:xfrm>
            <a:custGeom>
              <a:rect b="b" l="l" r="r" t="t"/>
              <a:pathLst>
                <a:path extrusionOk="0" h="21894" w="43977">
                  <a:moveTo>
                    <a:pt x="5575" y="0"/>
                  </a:moveTo>
                  <a:lnTo>
                    <a:pt x="0" y="21846"/>
                  </a:lnTo>
                  <a:lnTo>
                    <a:pt x="38362" y="21894"/>
                  </a:lnTo>
                  <a:lnTo>
                    <a:pt x="43977" y="8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7" name="Google Shape;67;p17"/>
            <p:cNvSpPr/>
            <p:nvPr/>
          </p:nvSpPr>
          <p:spPr>
            <a:xfrm>
              <a:off x="6318950" y="4609250"/>
              <a:ext cx="2111125" cy="541900"/>
            </a:xfrm>
            <a:custGeom>
              <a:rect b="b" l="l" r="r" t="t"/>
              <a:pathLst>
                <a:path extrusionOk="0" h="21676" w="84445">
                  <a:moveTo>
                    <a:pt x="5603" y="0"/>
                  </a:moveTo>
                  <a:lnTo>
                    <a:pt x="0" y="21676"/>
                  </a:lnTo>
                  <a:lnTo>
                    <a:pt x="84445" y="21502"/>
                  </a:lnTo>
                  <a:lnTo>
                    <a:pt x="84445" y="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8" name="Google Shape;68;p17"/>
            <p:cNvSpPr/>
            <p:nvPr/>
          </p:nvSpPr>
          <p:spPr>
            <a:xfrm flipH="1">
              <a:off x="-594014" y="4873823"/>
              <a:ext cx="5349365" cy="449396"/>
            </a:xfrm>
            <a:custGeom>
              <a:rect b="b" l="l" r="r" t="t"/>
              <a:pathLst>
                <a:path extrusionOk="0" fill="none" h="4728" w="56278">
                  <a:moveTo>
                    <a:pt x="0" y="4727"/>
                  </a:moveTo>
                  <a:lnTo>
                    <a:pt x="25536" y="4727"/>
                  </a:lnTo>
                  <a:lnTo>
                    <a:pt x="30262" y="1"/>
                  </a:lnTo>
                  <a:lnTo>
                    <a:pt x="562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ay"/>
              <a:buNone/>
              <a:defRPr b="1" i="0" sz="3300" u="none" cap="none" strike="noStrike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"/>
          <p:cNvGrpSpPr/>
          <p:nvPr/>
        </p:nvGrpSpPr>
        <p:grpSpPr>
          <a:xfrm>
            <a:off x="-76375" y="543413"/>
            <a:ext cx="10211600" cy="686675"/>
            <a:chOff x="-76375" y="543413"/>
            <a:chExt cx="10211600" cy="686675"/>
          </a:xfrm>
        </p:grpSpPr>
        <p:sp>
          <p:nvSpPr>
            <p:cNvPr id="74" name="Google Shape;74;p1"/>
            <p:cNvSpPr/>
            <p:nvPr/>
          </p:nvSpPr>
          <p:spPr>
            <a:xfrm flipH="1" rot="10800000">
              <a:off x="-76375" y="833014"/>
              <a:ext cx="5928727" cy="381896"/>
            </a:xfrm>
            <a:custGeom>
              <a:rect b="b" l="l" r="r" t="t"/>
              <a:pathLst>
                <a:path extrusionOk="0" fill="none" h="3768" w="58499">
                  <a:moveTo>
                    <a:pt x="58499" y="2472"/>
                  </a:moveTo>
                  <a:lnTo>
                    <a:pt x="44663" y="2472"/>
                  </a:lnTo>
                  <a:lnTo>
                    <a:pt x="42191" y="0"/>
                  </a:lnTo>
                  <a:lnTo>
                    <a:pt x="27753" y="0"/>
                  </a:lnTo>
                  <a:lnTo>
                    <a:pt x="23986" y="3768"/>
                  </a:lnTo>
                  <a:lnTo>
                    <a:pt x="0" y="376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1"/>
            <p:cNvGrpSpPr/>
            <p:nvPr/>
          </p:nvGrpSpPr>
          <p:grpSpPr>
            <a:xfrm>
              <a:off x="5557850" y="543413"/>
              <a:ext cx="4577375" cy="686675"/>
              <a:chOff x="5557850" y="543413"/>
              <a:chExt cx="4577375" cy="686675"/>
            </a:xfrm>
          </p:grpSpPr>
          <p:sp>
            <p:nvSpPr>
              <p:cNvPr id="76" name="Google Shape;76;p1"/>
              <p:cNvSpPr/>
              <p:nvPr/>
            </p:nvSpPr>
            <p:spPr>
              <a:xfrm>
                <a:off x="5557850" y="543413"/>
                <a:ext cx="4577375" cy="658575"/>
              </a:xfrm>
              <a:custGeom>
                <a:rect b="b" l="l" r="r" t="t"/>
                <a:pathLst>
                  <a:path extrusionOk="0" h="26343" w="183095">
                    <a:moveTo>
                      <a:pt x="6858" y="0"/>
                    </a:moveTo>
                    <a:lnTo>
                      <a:pt x="0" y="26343"/>
                    </a:lnTo>
                    <a:lnTo>
                      <a:pt x="183095" y="26103"/>
                    </a:lnTo>
                    <a:lnTo>
                      <a:pt x="183095" y="3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7" name="Google Shape;77;p1"/>
              <p:cNvSpPr/>
              <p:nvPr/>
            </p:nvSpPr>
            <p:spPr>
              <a:xfrm>
                <a:off x="6746100" y="553388"/>
                <a:ext cx="1130850" cy="676700"/>
              </a:xfrm>
              <a:custGeom>
                <a:rect b="b" l="l" r="r" t="t"/>
                <a:pathLst>
                  <a:path extrusionOk="0" h="27068" w="45234">
                    <a:moveTo>
                      <a:pt x="6867" y="0"/>
                    </a:moveTo>
                    <a:lnTo>
                      <a:pt x="0" y="26756"/>
                    </a:lnTo>
                    <a:lnTo>
                      <a:pt x="38270" y="27068"/>
                    </a:lnTo>
                    <a:lnTo>
                      <a:pt x="45234" y="9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78" name="Google Shape;78;p1"/>
              <p:cNvSpPr/>
              <p:nvPr/>
            </p:nvSpPr>
            <p:spPr>
              <a:xfrm>
                <a:off x="8074825" y="553388"/>
                <a:ext cx="2021700" cy="668900"/>
              </a:xfrm>
              <a:custGeom>
                <a:rect b="b" l="l" r="r" t="t"/>
                <a:pathLst>
                  <a:path extrusionOk="0" h="26756" w="80868">
                    <a:moveTo>
                      <a:pt x="6867" y="0"/>
                    </a:moveTo>
                    <a:lnTo>
                      <a:pt x="0" y="26756"/>
                    </a:lnTo>
                    <a:lnTo>
                      <a:pt x="80868" y="26602"/>
                    </a:lnTo>
                    <a:lnTo>
                      <a:pt x="80678" y="145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</p:grpSp>
      </p:grpSp>
      <p:sp>
        <p:nvSpPr>
          <p:cNvPr id="79" name="Google Shape;79;p1"/>
          <p:cNvSpPr txBox="1"/>
          <p:nvPr>
            <p:ph type="ctrTitle"/>
          </p:nvPr>
        </p:nvSpPr>
        <p:spPr>
          <a:xfrm>
            <a:off x="714675" y="1449208"/>
            <a:ext cx="38985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ts val="5200"/>
              <a:buNone/>
            </a:pPr>
            <a:r>
              <a:rPr lang="en"/>
              <a:t>Predicting Cars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714675" y="3621515"/>
            <a:ext cx="3898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 Nguyen</a:t>
            </a:r>
            <a:endParaRPr/>
          </a:p>
        </p:txBody>
      </p:sp>
      <p:pic>
        <p:nvPicPr>
          <p:cNvPr descr="A car on a road" id="81" name="Google Shape;81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9384" l="0" r="0" t="19384"/>
          <a:stretch/>
        </p:blipFill>
        <p:spPr>
          <a:xfrm>
            <a:off x="4745200" y="1187487"/>
            <a:ext cx="5293500" cy="3299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1295544" y="817638"/>
            <a:ext cx="35238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223" name="Google Shape;223;p9"/>
          <p:cNvSpPr txBox="1"/>
          <p:nvPr>
            <p:ph idx="1" type="subTitle"/>
          </p:nvPr>
        </p:nvSpPr>
        <p:spPr>
          <a:xfrm>
            <a:off x="412318" y="2160713"/>
            <a:ext cx="35238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The car market is ever volatile and has much more affecting it than what’s represented, and with more time I would like to be able to see what else can affect the price</a:t>
            </a:r>
            <a:endParaRPr/>
          </a:p>
        </p:txBody>
      </p:sp>
      <p:grpSp>
        <p:nvGrpSpPr>
          <p:cNvPr id="224" name="Google Shape;224;p9"/>
          <p:cNvGrpSpPr/>
          <p:nvPr/>
        </p:nvGrpSpPr>
        <p:grpSpPr>
          <a:xfrm>
            <a:off x="-594014" y="25"/>
            <a:ext cx="9941506" cy="5323194"/>
            <a:chOff x="-594014" y="25"/>
            <a:chExt cx="9941506" cy="5323194"/>
          </a:xfrm>
        </p:grpSpPr>
        <p:sp>
          <p:nvSpPr>
            <p:cNvPr id="225" name="Google Shape;225;p9"/>
            <p:cNvSpPr/>
            <p:nvPr/>
          </p:nvSpPr>
          <p:spPr>
            <a:xfrm rot="-5400000">
              <a:off x="6213600" y="2216125"/>
              <a:ext cx="51465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10800000">
              <a:off x="-16775" y="536277"/>
              <a:ext cx="9364267" cy="426198"/>
            </a:xfrm>
            <a:custGeom>
              <a:rect b="b" l="l" r="r" t="t"/>
              <a:pathLst>
                <a:path extrusionOk="0" fill="none" h="2379" w="52272">
                  <a:moveTo>
                    <a:pt x="0" y="1"/>
                  </a:moveTo>
                  <a:lnTo>
                    <a:pt x="23309" y="1"/>
                  </a:lnTo>
                  <a:lnTo>
                    <a:pt x="25683" y="2378"/>
                  </a:lnTo>
                  <a:lnTo>
                    <a:pt x="52272" y="2378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409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9"/>
            <p:cNvGrpSpPr/>
            <p:nvPr/>
          </p:nvGrpSpPr>
          <p:grpSpPr>
            <a:xfrm>
              <a:off x="-594014" y="4598900"/>
              <a:ext cx="9024089" cy="724319"/>
              <a:chOff x="-594014" y="4598900"/>
              <a:chExt cx="9024089" cy="724319"/>
            </a:xfrm>
          </p:grpSpPr>
          <p:sp>
            <p:nvSpPr>
              <p:cNvPr id="228" name="Google Shape;228;p9"/>
              <p:cNvSpPr/>
              <p:nvPr/>
            </p:nvSpPr>
            <p:spPr>
              <a:xfrm>
                <a:off x="-9500" y="4598900"/>
                <a:ext cx="8438595" cy="544632"/>
              </a:xfrm>
              <a:custGeom>
                <a:rect b="b" l="l" r="r" t="t"/>
                <a:pathLst>
                  <a:path extrusionOk="0" h="26384" w="337274">
                    <a:moveTo>
                      <a:pt x="95" y="0"/>
                    </a:moveTo>
                    <a:lnTo>
                      <a:pt x="0" y="26384"/>
                    </a:lnTo>
                    <a:lnTo>
                      <a:pt x="337274" y="26348"/>
                    </a:lnTo>
                    <a:lnTo>
                      <a:pt x="337274" y="56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9" name="Google Shape;229;p9"/>
              <p:cNvSpPr/>
              <p:nvPr/>
            </p:nvSpPr>
            <p:spPr>
              <a:xfrm>
                <a:off x="5065975" y="4606475"/>
                <a:ext cx="1099425" cy="547350"/>
              </a:xfrm>
              <a:custGeom>
                <a:rect b="b" l="l" r="r" t="t"/>
                <a:pathLst>
                  <a:path extrusionOk="0" h="21894" w="43977">
                    <a:moveTo>
                      <a:pt x="5575" y="0"/>
                    </a:moveTo>
                    <a:lnTo>
                      <a:pt x="0" y="21846"/>
                    </a:lnTo>
                    <a:lnTo>
                      <a:pt x="38362" y="21894"/>
                    </a:lnTo>
                    <a:lnTo>
                      <a:pt x="43977" y="8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230" name="Google Shape;230;p9"/>
              <p:cNvSpPr/>
              <p:nvPr/>
            </p:nvSpPr>
            <p:spPr>
              <a:xfrm>
                <a:off x="6318950" y="4609250"/>
                <a:ext cx="2111125" cy="541900"/>
              </a:xfrm>
              <a:custGeom>
                <a:rect b="b" l="l" r="r" t="t"/>
                <a:pathLst>
                  <a:path extrusionOk="0" h="21676" w="84445">
                    <a:moveTo>
                      <a:pt x="5603" y="0"/>
                    </a:moveTo>
                    <a:lnTo>
                      <a:pt x="0" y="21676"/>
                    </a:lnTo>
                    <a:lnTo>
                      <a:pt x="84445" y="21502"/>
                    </a:lnTo>
                    <a:lnTo>
                      <a:pt x="84445" y="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sp>
            <p:nvSpPr>
              <p:cNvPr id="231" name="Google Shape;231;p9"/>
              <p:cNvSpPr/>
              <p:nvPr/>
            </p:nvSpPr>
            <p:spPr>
              <a:xfrm flipH="1">
                <a:off x="-594014" y="4873823"/>
                <a:ext cx="5349365" cy="449396"/>
              </a:xfrm>
              <a:custGeom>
                <a:rect b="b" l="l" r="r" t="t"/>
                <a:pathLst>
                  <a:path extrusionOk="0" fill="none" h="4728" w="56278">
                    <a:moveTo>
                      <a:pt x="0" y="4727"/>
                    </a:moveTo>
                    <a:lnTo>
                      <a:pt x="25536" y="4727"/>
                    </a:lnTo>
                    <a:lnTo>
                      <a:pt x="30262" y="1"/>
                    </a:lnTo>
                    <a:lnTo>
                      <a:pt x="56277" y="1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miter lim="409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The back of a car&#10;&#10;Description automatically generated with low confidence" id="232" name="Google Shape;232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489" l="0" r="0" t="8489"/>
          <a:stretch/>
        </p:blipFill>
        <p:spPr>
          <a:xfrm>
            <a:off x="4267200" y="970051"/>
            <a:ext cx="4876800" cy="3625856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300"/>
              <a:t>Problem</a:t>
            </a:r>
            <a:endParaRPr sz="3300"/>
          </a:p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2057050" y="1743926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Car Market</a:t>
            </a:r>
            <a:endParaRPr/>
          </a:p>
        </p:txBody>
      </p:sp>
      <p:sp>
        <p:nvSpPr>
          <p:cNvPr id="88" name="Google Shape;88;p2"/>
          <p:cNvSpPr txBox="1"/>
          <p:nvPr>
            <p:ph idx="2" type="subTitle"/>
          </p:nvPr>
        </p:nvSpPr>
        <p:spPr>
          <a:xfrm>
            <a:off x="2057051" y="2067328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As we grow older, we will eventually have to buy or sell a car</a:t>
            </a:r>
            <a:endParaRPr/>
          </a:p>
        </p:txBody>
      </p:sp>
      <p:sp>
        <p:nvSpPr>
          <p:cNvPr id="89" name="Google Shape;89;p2"/>
          <p:cNvSpPr txBox="1"/>
          <p:nvPr>
            <p:ph idx="3" type="subTitle"/>
          </p:nvPr>
        </p:nvSpPr>
        <p:spPr>
          <a:xfrm>
            <a:off x="5729325" y="1743926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Car Buying</a:t>
            </a:r>
            <a:endParaRPr/>
          </a:p>
        </p:txBody>
      </p:sp>
      <p:sp>
        <p:nvSpPr>
          <p:cNvPr id="90" name="Google Shape;90;p2"/>
          <p:cNvSpPr txBox="1"/>
          <p:nvPr>
            <p:ph idx="4" type="subTitle"/>
          </p:nvPr>
        </p:nvSpPr>
        <p:spPr>
          <a:xfrm>
            <a:off x="5729326" y="2067328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do we know that the price of the car is fair?</a:t>
            </a:r>
            <a:endParaRPr/>
          </a:p>
        </p:txBody>
      </p:sp>
      <p:sp>
        <p:nvSpPr>
          <p:cNvPr id="91" name="Google Shape;91;p2"/>
          <p:cNvSpPr txBox="1"/>
          <p:nvPr>
            <p:ph idx="5" type="subTitle"/>
          </p:nvPr>
        </p:nvSpPr>
        <p:spPr>
          <a:xfrm>
            <a:off x="2057050" y="3126970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Car Selling</a:t>
            </a:r>
            <a:endParaRPr/>
          </a:p>
        </p:txBody>
      </p:sp>
      <p:sp>
        <p:nvSpPr>
          <p:cNvPr id="92" name="Google Shape;92;p2"/>
          <p:cNvSpPr txBox="1"/>
          <p:nvPr>
            <p:ph idx="6" type="subTitle"/>
          </p:nvPr>
        </p:nvSpPr>
        <p:spPr>
          <a:xfrm>
            <a:off x="2057051" y="3450371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much should I sell my car for?</a:t>
            </a:r>
            <a:endParaRPr/>
          </a:p>
        </p:txBody>
      </p:sp>
      <p:sp>
        <p:nvSpPr>
          <p:cNvPr id="93" name="Google Shape;93;p2"/>
          <p:cNvSpPr txBox="1"/>
          <p:nvPr>
            <p:ph idx="7" type="subTitle"/>
          </p:nvPr>
        </p:nvSpPr>
        <p:spPr>
          <a:xfrm>
            <a:off x="5729325" y="3126970"/>
            <a:ext cx="2597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Market </a:t>
            </a:r>
            <a:r>
              <a:rPr lang="en"/>
              <a:t>Analysis</a:t>
            </a:r>
            <a:endParaRPr/>
          </a:p>
        </p:txBody>
      </p:sp>
      <p:sp>
        <p:nvSpPr>
          <p:cNvPr id="94" name="Google Shape;94;p2"/>
          <p:cNvSpPr txBox="1"/>
          <p:nvPr>
            <p:ph idx="8" type="subTitle"/>
          </p:nvPr>
        </p:nvSpPr>
        <p:spPr>
          <a:xfrm>
            <a:off x="5729326" y="3450371"/>
            <a:ext cx="2597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market is volatile and could be hard to figure out</a:t>
            </a:r>
            <a:endParaRPr/>
          </a:p>
        </p:txBody>
      </p:sp>
      <p:grpSp>
        <p:nvGrpSpPr>
          <p:cNvPr id="95" name="Google Shape;95;p2"/>
          <p:cNvGrpSpPr/>
          <p:nvPr/>
        </p:nvGrpSpPr>
        <p:grpSpPr>
          <a:xfrm>
            <a:off x="1346288" y="1925732"/>
            <a:ext cx="518267" cy="427246"/>
            <a:chOff x="1190625" y="696425"/>
            <a:chExt cx="5219200" cy="4302575"/>
          </a:xfrm>
        </p:grpSpPr>
        <p:sp>
          <p:nvSpPr>
            <p:cNvPr id="96" name="Google Shape;96;p2"/>
            <p:cNvSpPr/>
            <p:nvPr/>
          </p:nvSpPr>
          <p:spPr>
            <a:xfrm>
              <a:off x="2678900" y="2858300"/>
              <a:ext cx="2242625" cy="458325"/>
            </a:xfrm>
            <a:custGeom>
              <a:rect b="b" l="l" r="r" t="t"/>
              <a:pathLst>
                <a:path extrusionOk="0" h="18333" w="89705">
                  <a:moveTo>
                    <a:pt x="0" y="1"/>
                  </a:moveTo>
                  <a:lnTo>
                    <a:pt x="10569" y="18333"/>
                  </a:lnTo>
                  <a:lnTo>
                    <a:pt x="79136" y="18333"/>
                  </a:lnTo>
                  <a:lnTo>
                    <a:pt x="89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10400" y="2858300"/>
              <a:ext cx="1399425" cy="458325"/>
            </a:xfrm>
            <a:custGeom>
              <a:rect b="b" l="l" r="r" t="t"/>
              <a:pathLst>
                <a:path extrusionOk="0" h="18333" w="55977">
                  <a:moveTo>
                    <a:pt x="10569" y="1"/>
                  </a:moveTo>
                  <a:lnTo>
                    <a:pt x="0" y="18333"/>
                  </a:lnTo>
                  <a:lnTo>
                    <a:pt x="55976" y="18333"/>
                  </a:lnTo>
                  <a:lnTo>
                    <a:pt x="55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55025" y="696425"/>
              <a:ext cx="5090375" cy="1856100"/>
            </a:xfrm>
            <a:custGeom>
              <a:rect b="b" l="l" r="r" t="t"/>
              <a:pathLst>
                <a:path extrusionOk="0" h="74244" w="203615">
                  <a:moveTo>
                    <a:pt x="60478" y="0"/>
                  </a:moveTo>
                  <a:cubicBezTo>
                    <a:pt x="49583" y="0"/>
                    <a:pt x="39438" y="5872"/>
                    <a:pt x="33991" y="15332"/>
                  </a:cubicBezTo>
                  <a:lnTo>
                    <a:pt x="1" y="74243"/>
                  </a:lnTo>
                  <a:lnTo>
                    <a:pt x="203614" y="74243"/>
                  </a:lnTo>
                  <a:lnTo>
                    <a:pt x="169624" y="15332"/>
                  </a:lnTo>
                  <a:cubicBezTo>
                    <a:pt x="164177" y="5872"/>
                    <a:pt x="154032" y="0"/>
                    <a:pt x="143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34050" y="4234050"/>
              <a:ext cx="1375775" cy="764950"/>
            </a:xfrm>
            <a:custGeom>
              <a:rect b="b" l="l" r="r" t="t"/>
              <a:pathLst>
                <a:path extrusionOk="0" h="30598" w="55031">
                  <a:moveTo>
                    <a:pt x="0" y="0"/>
                  </a:moveTo>
                  <a:lnTo>
                    <a:pt x="0" y="30598"/>
                  </a:lnTo>
                  <a:lnTo>
                    <a:pt x="55030" y="30598"/>
                  </a:lnTo>
                  <a:lnTo>
                    <a:pt x="550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90625" y="3622425"/>
              <a:ext cx="5219200" cy="305825"/>
            </a:xfrm>
            <a:custGeom>
              <a:rect b="b" l="l" r="r" t="t"/>
              <a:pathLst>
                <a:path extrusionOk="0" h="12233" w="208768">
                  <a:moveTo>
                    <a:pt x="0" y="0"/>
                  </a:moveTo>
                  <a:lnTo>
                    <a:pt x="0" y="12233"/>
                  </a:lnTo>
                  <a:lnTo>
                    <a:pt x="208767" y="12233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90625" y="4234050"/>
              <a:ext cx="1376575" cy="764950"/>
            </a:xfrm>
            <a:custGeom>
              <a:rect b="b" l="l" r="r" t="t"/>
              <a:pathLst>
                <a:path extrusionOk="0" h="30598" w="55063">
                  <a:moveTo>
                    <a:pt x="0" y="0"/>
                  </a:moveTo>
                  <a:lnTo>
                    <a:pt x="0" y="30598"/>
                  </a:lnTo>
                  <a:lnTo>
                    <a:pt x="55062" y="30598"/>
                  </a:lnTo>
                  <a:lnTo>
                    <a:pt x="550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90625" y="2858300"/>
              <a:ext cx="1399400" cy="458325"/>
            </a:xfrm>
            <a:custGeom>
              <a:rect b="b" l="l" r="r" t="t"/>
              <a:pathLst>
                <a:path extrusionOk="0" h="18333" w="55976">
                  <a:moveTo>
                    <a:pt x="0" y="1"/>
                  </a:moveTo>
                  <a:lnTo>
                    <a:pt x="0" y="18333"/>
                  </a:lnTo>
                  <a:lnTo>
                    <a:pt x="55976" y="18333"/>
                  </a:lnTo>
                  <a:lnTo>
                    <a:pt x="45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5047430" y="3317282"/>
            <a:ext cx="518267" cy="518267"/>
            <a:chOff x="1190625" y="238125"/>
            <a:chExt cx="5219200" cy="5219200"/>
          </a:xfrm>
        </p:grpSpPr>
        <p:sp>
          <p:nvSpPr>
            <p:cNvPr id="104" name="Google Shape;104;p2"/>
            <p:cNvSpPr/>
            <p:nvPr/>
          </p:nvSpPr>
          <p:spPr>
            <a:xfrm>
              <a:off x="4937000" y="2060750"/>
              <a:ext cx="702175" cy="634475"/>
            </a:xfrm>
            <a:custGeom>
              <a:rect b="b" l="l" r="r" t="t"/>
              <a:pathLst>
                <a:path extrusionOk="0" h="25379" w="28087">
                  <a:moveTo>
                    <a:pt x="21269" y="0"/>
                  </a:moveTo>
                  <a:lnTo>
                    <a:pt x="1" y="12298"/>
                  </a:lnTo>
                  <a:cubicBezTo>
                    <a:pt x="1730" y="16408"/>
                    <a:pt x="2904" y="20779"/>
                    <a:pt x="3491" y="25379"/>
                  </a:cubicBezTo>
                  <a:lnTo>
                    <a:pt x="28086" y="25379"/>
                  </a:lnTo>
                  <a:cubicBezTo>
                    <a:pt x="27336" y="16343"/>
                    <a:pt x="24955" y="7797"/>
                    <a:pt x="2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013250" y="1008750"/>
              <a:ext cx="634475" cy="702175"/>
            </a:xfrm>
            <a:custGeom>
              <a:rect b="b" l="l" r="r" t="t"/>
              <a:pathLst>
                <a:path extrusionOk="0" h="28087" w="25379">
                  <a:moveTo>
                    <a:pt x="25379" y="1"/>
                  </a:moveTo>
                  <a:cubicBezTo>
                    <a:pt x="16343" y="751"/>
                    <a:pt x="7797" y="3132"/>
                    <a:pt x="0" y="6818"/>
                  </a:cubicBezTo>
                  <a:lnTo>
                    <a:pt x="12298" y="28086"/>
                  </a:lnTo>
                  <a:cubicBezTo>
                    <a:pt x="16408" y="26358"/>
                    <a:pt x="20779" y="25183"/>
                    <a:pt x="25379" y="24596"/>
                  </a:cubicBezTo>
                  <a:lnTo>
                    <a:pt x="253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543925" y="1332500"/>
              <a:ext cx="771500" cy="771500"/>
            </a:xfrm>
            <a:custGeom>
              <a:rect b="b" l="l" r="r" t="t"/>
              <a:pathLst>
                <a:path extrusionOk="0" h="30860" w="30860">
                  <a:moveTo>
                    <a:pt x="12299" y="1"/>
                  </a:moveTo>
                  <a:lnTo>
                    <a:pt x="1" y="21302"/>
                  </a:lnTo>
                  <a:cubicBezTo>
                    <a:pt x="3622" y="24009"/>
                    <a:pt x="6851" y="27238"/>
                    <a:pt x="9559" y="30859"/>
                  </a:cubicBezTo>
                  <a:lnTo>
                    <a:pt x="30859" y="18562"/>
                  </a:lnTo>
                  <a:cubicBezTo>
                    <a:pt x="25836" y="11320"/>
                    <a:pt x="19540" y="5024"/>
                    <a:pt x="1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937000" y="3001025"/>
              <a:ext cx="702175" cy="633650"/>
            </a:xfrm>
            <a:custGeom>
              <a:rect b="b" l="l" r="r" t="t"/>
              <a:pathLst>
                <a:path extrusionOk="0" h="25346" w="28087">
                  <a:moveTo>
                    <a:pt x="3491" y="0"/>
                  </a:moveTo>
                  <a:cubicBezTo>
                    <a:pt x="2936" y="4469"/>
                    <a:pt x="1762" y="8873"/>
                    <a:pt x="1" y="13048"/>
                  </a:cubicBezTo>
                  <a:lnTo>
                    <a:pt x="21269" y="25346"/>
                  </a:lnTo>
                  <a:cubicBezTo>
                    <a:pt x="24955" y="17550"/>
                    <a:pt x="27336" y="9003"/>
                    <a:pt x="28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953525" y="1008750"/>
              <a:ext cx="633650" cy="702175"/>
            </a:xfrm>
            <a:custGeom>
              <a:rect b="b" l="l" r="r" t="t"/>
              <a:pathLst>
                <a:path extrusionOk="0" h="28087" w="25346">
                  <a:moveTo>
                    <a:pt x="0" y="1"/>
                  </a:moveTo>
                  <a:lnTo>
                    <a:pt x="0" y="24596"/>
                  </a:lnTo>
                  <a:cubicBezTo>
                    <a:pt x="4567" y="25183"/>
                    <a:pt x="8938" y="26358"/>
                    <a:pt x="13048" y="28086"/>
                  </a:cubicBezTo>
                  <a:lnTo>
                    <a:pt x="25346" y="6818"/>
                  </a:lnTo>
                  <a:cubicBezTo>
                    <a:pt x="17550" y="3132"/>
                    <a:pt x="9003" y="75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61250" y="3001025"/>
              <a:ext cx="702175" cy="633650"/>
            </a:xfrm>
            <a:custGeom>
              <a:rect b="b" l="l" r="r" t="t"/>
              <a:pathLst>
                <a:path extrusionOk="0" h="25346" w="28087">
                  <a:moveTo>
                    <a:pt x="1" y="0"/>
                  </a:moveTo>
                  <a:cubicBezTo>
                    <a:pt x="751" y="9003"/>
                    <a:pt x="3132" y="17550"/>
                    <a:pt x="6818" y="25346"/>
                  </a:cubicBezTo>
                  <a:lnTo>
                    <a:pt x="28086" y="13048"/>
                  </a:lnTo>
                  <a:cubicBezTo>
                    <a:pt x="26325" y="8873"/>
                    <a:pt x="25151" y="4469"/>
                    <a:pt x="24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85000" y="1332500"/>
              <a:ext cx="771500" cy="771500"/>
            </a:xfrm>
            <a:custGeom>
              <a:rect b="b" l="l" r="r" t="t"/>
              <a:pathLst>
                <a:path extrusionOk="0" h="30860" w="30860">
                  <a:moveTo>
                    <a:pt x="18562" y="1"/>
                  </a:moveTo>
                  <a:cubicBezTo>
                    <a:pt x="11320" y="5024"/>
                    <a:pt x="5024" y="11320"/>
                    <a:pt x="1" y="18562"/>
                  </a:cubicBezTo>
                  <a:lnTo>
                    <a:pt x="21302" y="30859"/>
                  </a:lnTo>
                  <a:cubicBezTo>
                    <a:pt x="24009" y="27238"/>
                    <a:pt x="27238" y="24009"/>
                    <a:pt x="30859" y="21302"/>
                  </a:cubicBezTo>
                  <a:lnTo>
                    <a:pt x="185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647700" y="2695200"/>
              <a:ext cx="305850" cy="605950"/>
            </a:xfrm>
            <a:custGeom>
              <a:rect b="b" l="l" r="r" t="t"/>
              <a:pathLst>
                <a:path extrusionOk="0" h="24238" w="12234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6818"/>
                    <a:pt x="99" y="7503"/>
                    <a:pt x="327" y="8156"/>
                  </a:cubicBezTo>
                  <a:lnTo>
                    <a:pt x="6101" y="24237"/>
                  </a:lnTo>
                  <a:lnTo>
                    <a:pt x="11874" y="8156"/>
                  </a:lnTo>
                  <a:cubicBezTo>
                    <a:pt x="12103" y="7503"/>
                    <a:pt x="12233" y="6818"/>
                    <a:pt x="12233" y="6101"/>
                  </a:cubicBezTo>
                  <a:cubicBezTo>
                    <a:pt x="12233" y="2741"/>
                    <a:pt x="9460" y="1"/>
                    <a:pt x="6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90625" y="238125"/>
              <a:ext cx="5219200" cy="5219200"/>
            </a:xfrm>
            <a:custGeom>
              <a:rect b="b" l="l" r="r" t="t"/>
              <a:pathLst>
                <a:path extrusionOk="0" h="208768" w="208768">
                  <a:moveTo>
                    <a:pt x="104384" y="18365"/>
                  </a:moveTo>
                  <a:cubicBezTo>
                    <a:pt x="151813" y="18365"/>
                    <a:pt x="190435" y="56954"/>
                    <a:pt x="190435" y="104384"/>
                  </a:cubicBezTo>
                  <a:cubicBezTo>
                    <a:pt x="190435" y="151813"/>
                    <a:pt x="151813" y="190435"/>
                    <a:pt x="104384" y="190435"/>
                  </a:cubicBezTo>
                  <a:cubicBezTo>
                    <a:pt x="56954" y="190435"/>
                    <a:pt x="18365" y="151813"/>
                    <a:pt x="18365" y="104384"/>
                  </a:cubicBezTo>
                  <a:cubicBezTo>
                    <a:pt x="18365" y="56954"/>
                    <a:pt x="56954" y="18365"/>
                    <a:pt x="104384" y="18365"/>
                  </a:cubicBezTo>
                  <a:close/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62023"/>
                    <a:pt x="46744" y="208767"/>
                    <a:pt x="104384" y="208767"/>
                  </a:cubicBezTo>
                  <a:cubicBezTo>
                    <a:pt x="162023" y="208767"/>
                    <a:pt x="208767" y="162023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85000" y="1920475"/>
              <a:ext cx="3030425" cy="2772725"/>
            </a:xfrm>
            <a:custGeom>
              <a:rect b="b" l="l" r="r" t="t"/>
              <a:pathLst>
                <a:path extrusionOk="0" h="110909" w="121217">
                  <a:moveTo>
                    <a:pt x="60609" y="18757"/>
                  </a:moveTo>
                  <a:cubicBezTo>
                    <a:pt x="70721" y="18757"/>
                    <a:pt x="78941" y="26977"/>
                    <a:pt x="78941" y="37090"/>
                  </a:cubicBezTo>
                  <a:cubicBezTo>
                    <a:pt x="78941" y="39210"/>
                    <a:pt x="78582" y="41298"/>
                    <a:pt x="77897" y="43287"/>
                  </a:cubicBezTo>
                  <a:lnTo>
                    <a:pt x="60609" y="91532"/>
                  </a:lnTo>
                  <a:lnTo>
                    <a:pt x="43320" y="43287"/>
                  </a:lnTo>
                  <a:cubicBezTo>
                    <a:pt x="42635" y="41298"/>
                    <a:pt x="42244" y="39210"/>
                    <a:pt x="42244" y="37090"/>
                  </a:cubicBezTo>
                  <a:cubicBezTo>
                    <a:pt x="42244" y="26977"/>
                    <a:pt x="50496" y="18757"/>
                    <a:pt x="60609" y="18757"/>
                  </a:cubicBezTo>
                  <a:close/>
                  <a:moveTo>
                    <a:pt x="60609" y="1"/>
                  </a:moveTo>
                  <a:cubicBezTo>
                    <a:pt x="40156" y="1"/>
                    <a:pt x="23520" y="16637"/>
                    <a:pt x="23520" y="37090"/>
                  </a:cubicBezTo>
                  <a:cubicBezTo>
                    <a:pt x="23520" y="43614"/>
                    <a:pt x="25216" y="50040"/>
                    <a:pt x="28478" y="55650"/>
                  </a:cubicBezTo>
                  <a:lnTo>
                    <a:pt x="31544" y="60935"/>
                  </a:lnTo>
                  <a:lnTo>
                    <a:pt x="1" y="79137"/>
                  </a:lnTo>
                  <a:cubicBezTo>
                    <a:pt x="13342" y="98317"/>
                    <a:pt x="35524" y="110908"/>
                    <a:pt x="60609" y="110908"/>
                  </a:cubicBezTo>
                  <a:cubicBezTo>
                    <a:pt x="85693" y="110908"/>
                    <a:pt x="107875" y="98317"/>
                    <a:pt x="121216" y="79137"/>
                  </a:cubicBezTo>
                  <a:lnTo>
                    <a:pt x="89673" y="60935"/>
                  </a:lnTo>
                  <a:lnTo>
                    <a:pt x="92739" y="55650"/>
                  </a:lnTo>
                  <a:cubicBezTo>
                    <a:pt x="96001" y="50040"/>
                    <a:pt x="97730" y="43614"/>
                    <a:pt x="97730" y="37090"/>
                  </a:cubicBezTo>
                  <a:cubicBezTo>
                    <a:pt x="97730" y="16637"/>
                    <a:pt x="81061" y="1"/>
                    <a:pt x="60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961250" y="2060750"/>
              <a:ext cx="702175" cy="634475"/>
            </a:xfrm>
            <a:custGeom>
              <a:rect b="b" l="l" r="r" t="t"/>
              <a:pathLst>
                <a:path extrusionOk="0" h="25379" w="28087">
                  <a:moveTo>
                    <a:pt x="6818" y="0"/>
                  </a:moveTo>
                  <a:cubicBezTo>
                    <a:pt x="3132" y="7797"/>
                    <a:pt x="751" y="16343"/>
                    <a:pt x="1" y="25379"/>
                  </a:cubicBezTo>
                  <a:lnTo>
                    <a:pt x="24596" y="25379"/>
                  </a:lnTo>
                  <a:cubicBezTo>
                    <a:pt x="25183" y="20779"/>
                    <a:pt x="26358" y="16408"/>
                    <a:pt x="28086" y="12298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5123875" y="1880221"/>
            <a:ext cx="365377" cy="518267"/>
            <a:chOff x="1960450" y="238125"/>
            <a:chExt cx="3679525" cy="5219200"/>
          </a:xfrm>
        </p:grpSpPr>
        <p:sp>
          <p:nvSpPr>
            <p:cNvPr id="116" name="Google Shape;116;p2"/>
            <p:cNvSpPr/>
            <p:nvPr/>
          </p:nvSpPr>
          <p:spPr>
            <a:xfrm>
              <a:off x="3647700" y="2309475"/>
              <a:ext cx="305850" cy="1076475"/>
            </a:xfrm>
            <a:custGeom>
              <a:rect b="b" l="l" r="r" t="t"/>
              <a:pathLst>
                <a:path extrusionOk="0" h="43059" w="12234">
                  <a:moveTo>
                    <a:pt x="1" y="0"/>
                  </a:moveTo>
                  <a:lnTo>
                    <a:pt x="1" y="43059"/>
                  </a:lnTo>
                  <a:lnTo>
                    <a:pt x="12233" y="43059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181650" y="238125"/>
              <a:ext cx="458325" cy="5219200"/>
            </a:xfrm>
            <a:custGeom>
              <a:rect b="b" l="l" r="r" t="t"/>
              <a:pathLst>
                <a:path extrusionOk="0" h="208768" w="18333">
                  <a:moveTo>
                    <a:pt x="1" y="0"/>
                  </a:moveTo>
                  <a:lnTo>
                    <a:pt x="1" y="208767"/>
                  </a:lnTo>
                  <a:lnTo>
                    <a:pt x="18333" y="208767"/>
                  </a:lnTo>
                  <a:lnTo>
                    <a:pt x="18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647700" y="4303375"/>
              <a:ext cx="305850" cy="1153950"/>
            </a:xfrm>
            <a:custGeom>
              <a:rect b="b" l="l" r="r" t="t"/>
              <a:pathLst>
                <a:path extrusionOk="0" h="46158" w="12234">
                  <a:moveTo>
                    <a:pt x="1" y="0"/>
                  </a:moveTo>
                  <a:lnTo>
                    <a:pt x="1" y="46157"/>
                  </a:lnTo>
                  <a:lnTo>
                    <a:pt x="12233" y="46157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47700" y="238125"/>
              <a:ext cx="305850" cy="1153950"/>
            </a:xfrm>
            <a:custGeom>
              <a:rect b="b" l="l" r="r" t="t"/>
              <a:pathLst>
                <a:path extrusionOk="0" h="46158" w="12234">
                  <a:moveTo>
                    <a:pt x="1" y="0"/>
                  </a:moveTo>
                  <a:lnTo>
                    <a:pt x="1" y="46157"/>
                  </a:lnTo>
                  <a:lnTo>
                    <a:pt x="12233" y="46157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724550" y="238125"/>
              <a:ext cx="2151325" cy="5219200"/>
            </a:xfrm>
            <a:custGeom>
              <a:rect b="b" l="l" r="r" t="t"/>
              <a:pathLst>
                <a:path extrusionOk="0" h="208768" w="86053">
                  <a:moveTo>
                    <a:pt x="61392" y="70622"/>
                  </a:moveTo>
                  <a:lnTo>
                    <a:pt x="61392" y="138145"/>
                  </a:lnTo>
                  <a:lnTo>
                    <a:pt x="24694" y="138145"/>
                  </a:lnTo>
                  <a:lnTo>
                    <a:pt x="24694" y="70622"/>
                  </a:lnTo>
                  <a:close/>
                  <a:moveTo>
                    <a:pt x="1" y="0"/>
                  </a:moveTo>
                  <a:lnTo>
                    <a:pt x="1" y="208767"/>
                  </a:lnTo>
                  <a:lnTo>
                    <a:pt x="24694" y="208767"/>
                  </a:lnTo>
                  <a:lnTo>
                    <a:pt x="24694" y="150378"/>
                  </a:lnTo>
                  <a:lnTo>
                    <a:pt x="61392" y="150378"/>
                  </a:lnTo>
                  <a:lnTo>
                    <a:pt x="61392" y="208767"/>
                  </a:lnTo>
                  <a:lnTo>
                    <a:pt x="86052" y="208767"/>
                  </a:lnTo>
                  <a:lnTo>
                    <a:pt x="86052" y="0"/>
                  </a:lnTo>
                  <a:lnTo>
                    <a:pt x="61392" y="0"/>
                  </a:lnTo>
                  <a:lnTo>
                    <a:pt x="61392" y="58390"/>
                  </a:lnTo>
                  <a:lnTo>
                    <a:pt x="24694" y="58390"/>
                  </a:lnTo>
                  <a:lnTo>
                    <a:pt x="24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60450" y="238125"/>
              <a:ext cx="458325" cy="5219200"/>
            </a:xfrm>
            <a:custGeom>
              <a:rect b="b" l="l" r="r" t="t"/>
              <a:pathLst>
                <a:path extrusionOk="0" h="208768" w="18333">
                  <a:moveTo>
                    <a:pt x="0" y="0"/>
                  </a:moveTo>
                  <a:lnTo>
                    <a:pt x="0" y="208767"/>
                  </a:lnTo>
                  <a:lnTo>
                    <a:pt x="18333" y="208767"/>
                  </a:lnTo>
                  <a:lnTo>
                    <a:pt x="18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346288" y="3325866"/>
            <a:ext cx="518267" cy="501100"/>
            <a:chOff x="1190625" y="324550"/>
            <a:chExt cx="5219200" cy="5046325"/>
          </a:xfrm>
        </p:grpSpPr>
        <p:sp>
          <p:nvSpPr>
            <p:cNvPr id="123" name="Google Shape;123;p2"/>
            <p:cNvSpPr/>
            <p:nvPr/>
          </p:nvSpPr>
          <p:spPr>
            <a:xfrm>
              <a:off x="1190625" y="630375"/>
              <a:ext cx="5219200" cy="3517250"/>
            </a:xfrm>
            <a:custGeom>
              <a:rect b="b" l="l" r="r" t="t"/>
              <a:pathLst>
                <a:path extrusionOk="0" h="140690" w="208768">
                  <a:moveTo>
                    <a:pt x="0" y="0"/>
                  </a:moveTo>
                  <a:lnTo>
                    <a:pt x="0" y="140690"/>
                  </a:lnTo>
                  <a:lnTo>
                    <a:pt x="208767" y="140690"/>
                  </a:lnTo>
                  <a:lnTo>
                    <a:pt x="208767" y="0"/>
                  </a:lnTo>
                  <a:lnTo>
                    <a:pt x="164078" y="0"/>
                  </a:lnTo>
                  <a:lnTo>
                    <a:pt x="184302" y="35067"/>
                  </a:lnTo>
                  <a:lnTo>
                    <a:pt x="184302" y="116225"/>
                  </a:lnTo>
                  <a:lnTo>
                    <a:pt x="147605" y="116225"/>
                  </a:lnTo>
                  <a:lnTo>
                    <a:pt x="147605" y="91760"/>
                  </a:lnTo>
                  <a:lnTo>
                    <a:pt x="61162" y="91760"/>
                  </a:lnTo>
                  <a:lnTo>
                    <a:pt x="61162" y="116225"/>
                  </a:lnTo>
                  <a:lnTo>
                    <a:pt x="24465" y="116225"/>
                  </a:lnTo>
                  <a:lnTo>
                    <a:pt x="24465" y="35067"/>
                  </a:lnTo>
                  <a:lnTo>
                    <a:pt x="44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945150" y="1701125"/>
              <a:ext cx="547225" cy="305825"/>
            </a:xfrm>
            <a:custGeom>
              <a:rect b="b" l="l" r="r" t="t"/>
              <a:pathLst>
                <a:path extrusionOk="0" h="12233" w="21889">
                  <a:moveTo>
                    <a:pt x="7079" y="0"/>
                  </a:moveTo>
                  <a:lnTo>
                    <a:pt x="1" y="12232"/>
                  </a:lnTo>
                  <a:lnTo>
                    <a:pt x="21889" y="12232"/>
                  </a:lnTo>
                  <a:lnTo>
                    <a:pt x="218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31400" y="1701125"/>
              <a:ext cx="1937625" cy="305825"/>
            </a:xfrm>
            <a:custGeom>
              <a:rect b="b" l="l" r="r" t="t"/>
              <a:pathLst>
                <a:path extrusionOk="0" h="12233" w="77505">
                  <a:moveTo>
                    <a:pt x="0" y="0"/>
                  </a:moveTo>
                  <a:lnTo>
                    <a:pt x="7046" y="12232"/>
                  </a:lnTo>
                  <a:lnTo>
                    <a:pt x="70459" y="12232"/>
                  </a:lnTo>
                  <a:lnTo>
                    <a:pt x="77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219775" y="324550"/>
              <a:ext cx="3160875" cy="1070775"/>
            </a:xfrm>
            <a:custGeom>
              <a:rect b="b" l="l" r="r" t="t"/>
              <a:pathLst>
                <a:path extrusionOk="0" h="42831" w="126435">
                  <a:moveTo>
                    <a:pt x="31772" y="1"/>
                  </a:moveTo>
                  <a:cubicBezTo>
                    <a:pt x="27401" y="1"/>
                    <a:pt x="23356" y="2349"/>
                    <a:pt x="21171" y="6133"/>
                  </a:cubicBezTo>
                  <a:lnTo>
                    <a:pt x="0" y="42831"/>
                  </a:lnTo>
                  <a:lnTo>
                    <a:pt x="126435" y="42831"/>
                  </a:lnTo>
                  <a:lnTo>
                    <a:pt x="105265" y="6133"/>
                  </a:lnTo>
                  <a:cubicBezTo>
                    <a:pt x="103079" y="2349"/>
                    <a:pt x="99034" y="1"/>
                    <a:pt x="94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108050" y="292435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0" y="1"/>
                  </a:moveTo>
                  <a:lnTo>
                    <a:pt x="0" y="12233"/>
                  </a:lnTo>
                  <a:lnTo>
                    <a:pt x="12233" y="12233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186550" y="292435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0" y="1"/>
                  </a:moveTo>
                  <a:lnTo>
                    <a:pt x="0" y="12233"/>
                  </a:lnTo>
                  <a:lnTo>
                    <a:pt x="12233" y="12233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08050" y="1701125"/>
              <a:ext cx="547225" cy="305825"/>
            </a:xfrm>
            <a:custGeom>
              <a:rect b="b" l="l" r="r" t="t"/>
              <a:pathLst>
                <a:path extrusionOk="0" h="12233" w="21889">
                  <a:moveTo>
                    <a:pt x="0" y="0"/>
                  </a:moveTo>
                  <a:lnTo>
                    <a:pt x="0" y="12232"/>
                  </a:lnTo>
                  <a:lnTo>
                    <a:pt x="21888" y="12232"/>
                  </a:lnTo>
                  <a:lnTo>
                    <a:pt x="14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108050" y="2312725"/>
              <a:ext cx="3384325" cy="305850"/>
            </a:xfrm>
            <a:custGeom>
              <a:rect b="b" l="l" r="r" t="t"/>
              <a:pathLst>
                <a:path extrusionOk="0" h="12234" w="135373">
                  <a:moveTo>
                    <a:pt x="0" y="1"/>
                  </a:moveTo>
                  <a:lnTo>
                    <a:pt x="0" y="12233"/>
                  </a:lnTo>
                  <a:lnTo>
                    <a:pt x="135373" y="12233"/>
                  </a:lnTo>
                  <a:lnTo>
                    <a:pt x="135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802225" y="4453425"/>
              <a:ext cx="3995975" cy="917450"/>
            </a:xfrm>
            <a:custGeom>
              <a:rect b="b" l="l" r="r" t="t"/>
              <a:pathLst>
                <a:path extrusionOk="0" h="36698" w="159839">
                  <a:moveTo>
                    <a:pt x="55324" y="0"/>
                  </a:moveTo>
                  <a:lnTo>
                    <a:pt x="51410" y="19539"/>
                  </a:lnTo>
                  <a:cubicBezTo>
                    <a:pt x="50855" y="22377"/>
                    <a:pt x="48344" y="24465"/>
                    <a:pt x="45440" y="24465"/>
                  </a:cubicBezTo>
                  <a:lnTo>
                    <a:pt x="1" y="24465"/>
                  </a:lnTo>
                  <a:lnTo>
                    <a:pt x="1" y="36697"/>
                  </a:lnTo>
                  <a:lnTo>
                    <a:pt x="159838" y="36697"/>
                  </a:lnTo>
                  <a:lnTo>
                    <a:pt x="159838" y="24465"/>
                  </a:lnTo>
                  <a:lnTo>
                    <a:pt x="114399" y="24465"/>
                  </a:lnTo>
                  <a:cubicBezTo>
                    <a:pt x="111496" y="24465"/>
                    <a:pt x="108984" y="22377"/>
                    <a:pt x="108429" y="19539"/>
                  </a:cubicBezTo>
                  <a:lnTo>
                    <a:pt x="10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Potential Benefits</a:t>
            </a:r>
            <a:endParaRPr/>
          </a:p>
        </p:txBody>
      </p:sp>
      <p:sp>
        <p:nvSpPr>
          <p:cNvPr id="137" name="Google Shape;137;p3"/>
          <p:cNvSpPr txBox="1"/>
          <p:nvPr>
            <p:ph idx="1" type="subTitle"/>
          </p:nvPr>
        </p:nvSpPr>
        <p:spPr>
          <a:xfrm>
            <a:off x="950500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Ease of Mind</a:t>
            </a:r>
            <a:endParaRPr/>
          </a:p>
        </p:txBody>
      </p:sp>
      <p:sp>
        <p:nvSpPr>
          <p:cNvPr id="138" name="Google Shape;138;p3"/>
          <p:cNvSpPr txBox="1"/>
          <p:nvPr>
            <p:ph idx="2" type="subTitle"/>
          </p:nvPr>
        </p:nvSpPr>
        <p:spPr>
          <a:xfrm>
            <a:off x="9505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Know the estimate of what a car is worth for buying and selling</a:t>
            </a:r>
            <a:endParaRPr/>
          </a:p>
        </p:txBody>
      </p:sp>
      <p:sp>
        <p:nvSpPr>
          <p:cNvPr id="139" name="Google Shape;139;p3"/>
          <p:cNvSpPr txBox="1"/>
          <p:nvPr>
            <p:ph idx="3" type="subTitle"/>
          </p:nvPr>
        </p:nvSpPr>
        <p:spPr>
          <a:xfrm>
            <a:off x="3390903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0" name="Google Shape;140;p3"/>
          <p:cNvSpPr txBox="1"/>
          <p:nvPr>
            <p:ph idx="4" type="subTitle"/>
          </p:nvPr>
        </p:nvSpPr>
        <p:spPr>
          <a:xfrm>
            <a:off x="33909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Start your own business in the car dealership industry</a:t>
            </a:r>
            <a:endParaRPr/>
          </a:p>
        </p:txBody>
      </p:sp>
      <p:sp>
        <p:nvSpPr>
          <p:cNvPr id="141" name="Google Shape;141;p3"/>
          <p:cNvSpPr txBox="1"/>
          <p:nvPr>
            <p:ph idx="5" type="subTitle"/>
          </p:nvPr>
        </p:nvSpPr>
        <p:spPr>
          <a:xfrm>
            <a:off x="5831305" y="2419925"/>
            <a:ext cx="2243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Future Timing</a:t>
            </a:r>
            <a:endParaRPr/>
          </a:p>
        </p:txBody>
      </p:sp>
      <p:sp>
        <p:nvSpPr>
          <p:cNvPr id="142" name="Google Shape;142;p3"/>
          <p:cNvSpPr txBox="1"/>
          <p:nvPr>
            <p:ph idx="6" type="subTitle"/>
          </p:nvPr>
        </p:nvSpPr>
        <p:spPr>
          <a:xfrm>
            <a:off x="5831300" y="2739234"/>
            <a:ext cx="22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Know when a good time to buy or sell a car is</a:t>
            </a:r>
            <a:endParaRPr/>
          </a:p>
        </p:txBody>
      </p:sp>
      <p:grpSp>
        <p:nvGrpSpPr>
          <p:cNvPr id="143" name="Google Shape;143;p3"/>
          <p:cNvGrpSpPr/>
          <p:nvPr/>
        </p:nvGrpSpPr>
        <p:grpSpPr>
          <a:xfrm>
            <a:off x="5946201" y="1878083"/>
            <a:ext cx="537491" cy="362064"/>
            <a:chOff x="3990890" y="3430078"/>
            <a:chExt cx="383977" cy="258654"/>
          </a:xfrm>
        </p:grpSpPr>
        <p:sp>
          <p:nvSpPr>
            <p:cNvPr id="144" name="Google Shape;144;p3"/>
            <p:cNvSpPr/>
            <p:nvPr/>
          </p:nvSpPr>
          <p:spPr>
            <a:xfrm>
              <a:off x="4047568" y="3553791"/>
              <a:ext cx="33551" cy="22390"/>
            </a:xfrm>
            <a:custGeom>
              <a:rect b="b" l="l" r="r" t="t"/>
              <a:pathLst>
                <a:path extrusionOk="0" h="668" w="1001">
                  <a:moveTo>
                    <a:pt x="0" y="1"/>
                  </a:moveTo>
                  <a:lnTo>
                    <a:pt x="0" y="668"/>
                  </a:lnTo>
                  <a:lnTo>
                    <a:pt x="1001" y="6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03442" y="3553791"/>
              <a:ext cx="69482" cy="22390"/>
            </a:xfrm>
            <a:custGeom>
              <a:rect b="b" l="l" r="r" t="t"/>
              <a:pathLst>
                <a:path extrusionOk="0" h="668" w="2073">
                  <a:moveTo>
                    <a:pt x="0" y="1"/>
                  </a:moveTo>
                  <a:lnTo>
                    <a:pt x="0" y="668"/>
                  </a:lnTo>
                  <a:lnTo>
                    <a:pt x="2072" y="668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95247" y="3553791"/>
              <a:ext cx="33551" cy="22390"/>
            </a:xfrm>
            <a:custGeom>
              <a:rect b="b" l="l" r="r" t="t"/>
              <a:pathLst>
                <a:path extrusionOk="0" h="668" w="1001">
                  <a:moveTo>
                    <a:pt x="0" y="1"/>
                  </a:moveTo>
                  <a:lnTo>
                    <a:pt x="0" y="668"/>
                  </a:lnTo>
                  <a:lnTo>
                    <a:pt x="1000" y="668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251120" y="3553791"/>
              <a:ext cx="34355" cy="22390"/>
            </a:xfrm>
            <a:custGeom>
              <a:rect b="b" l="l" r="r" t="t"/>
              <a:pathLst>
                <a:path extrusionOk="0" h="668" w="1025">
                  <a:moveTo>
                    <a:pt x="0" y="1"/>
                  </a:moveTo>
                  <a:lnTo>
                    <a:pt x="0" y="668"/>
                  </a:lnTo>
                  <a:lnTo>
                    <a:pt x="1024" y="668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90890" y="3598503"/>
              <a:ext cx="294585" cy="23194"/>
            </a:xfrm>
            <a:custGeom>
              <a:rect b="b" l="l" r="r" t="t"/>
              <a:pathLst>
                <a:path extrusionOk="0" h="692" w="8789">
                  <a:moveTo>
                    <a:pt x="1" y="1"/>
                  </a:moveTo>
                  <a:lnTo>
                    <a:pt x="1" y="691"/>
                  </a:lnTo>
                  <a:lnTo>
                    <a:pt x="8788" y="691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17569" y="3644020"/>
              <a:ext cx="67906" cy="44712"/>
            </a:xfrm>
            <a:custGeom>
              <a:rect b="b" l="l" r="r" t="t"/>
              <a:pathLst>
                <a:path extrusionOk="0" h="1334" w="2026">
                  <a:moveTo>
                    <a:pt x="1" y="0"/>
                  </a:moveTo>
                  <a:lnTo>
                    <a:pt x="1" y="1334"/>
                  </a:lnTo>
                  <a:lnTo>
                    <a:pt x="2025" y="1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990890" y="3644020"/>
              <a:ext cx="67873" cy="44712"/>
            </a:xfrm>
            <a:custGeom>
              <a:rect b="b" l="l" r="r" t="t"/>
              <a:pathLst>
                <a:path extrusionOk="0" h="1334" w="2025">
                  <a:moveTo>
                    <a:pt x="1" y="0"/>
                  </a:moveTo>
                  <a:lnTo>
                    <a:pt x="1" y="1334"/>
                  </a:lnTo>
                  <a:lnTo>
                    <a:pt x="2025" y="1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990890" y="3553791"/>
              <a:ext cx="34355" cy="22390"/>
            </a:xfrm>
            <a:custGeom>
              <a:rect b="b" l="l" r="r" t="t"/>
              <a:pathLst>
                <a:path extrusionOk="0" h="668" w="1025">
                  <a:moveTo>
                    <a:pt x="1" y="1"/>
                  </a:moveTo>
                  <a:lnTo>
                    <a:pt x="1" y="668"/>
                  </a:lnTo>
                  <a:lnTo>
                    <a:pt x="1025" y="6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95683" y="3430078"/>
              <a:ext cx="284195" cy="100620"/>
            </a:xfrm>
            <a:custGeom>
              <a:rect b="b" l="l" r="r" t="t"/>
              <a:pathLst>
                <a:path extrusionOk="0" h="3002" w="8479">
                  <a:moveTo>
                    <a:pt x="2525" y="1"/>
                  </a:moveTo>
                  <a:cubicBezTo>
                    <a:pt x="2048" y="1"/>
                    <a:pt x="1596" y="263"/>
                    <a:pt x="1358" y="668"/>
                  </a:cubicBezTo>
                  <a:lnTo>
                    <a:pt x="0" y="3001"/>
                  </a:lnTo>
                  <a:lnTo>
                    <a:pt x="8478" y="3001"/>
                  </a:lnTo>
                  <a:lnTo>
                    <a:pt x="7145" y="668"/>
                  </a:lnTo>
                  <a:cubicBezTo>
                    <a:pt x="6907" y="263"/>
                    <a:pt x="6454" y="1"/>
                    <a:pt x="5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07765" y="3463595"/>
              <a:ext cx="67102" cy="202781"/>
            </a:xfrm>
            <a:custGeom>
              <a:rect b="b" l="l" r="r" t="t"/>
              <a:pathLst>
                <a:path extrusionOk="0" h="6050" w="2002">
                  <a:moveTo>
                    <a:pt x="2001" y="1"/>
                  </a:moveTo>
                  <a:lnTo>
                    <a:pt x="1" y="2359"/>
                  </a:lnTo>
                  <a:lnTo>
                    <a:pt x="1" y="3692"/>
                  </a:lnTo>
                  <a:lnTo>
                    <a:pt x="2001" y="60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3"/>
          <p:cNvGrpSpPr/>
          <p:nvPr/>
        </p:nvGrpSpPr>
        <p:grpSpPr>
          <a:xfrm>
            <a:off x="3526818" y="1773347"/>
            <a:ext cx="495617" cy="490500"/>
            <a:chOff x="3223004" y="3396560"/>
            <a:chExt cx="389575" cy="385553"/>
          </a:xfrm>
        </p:grpSpPr>
        <p:sp>
          <p:nvSpPr>
            <p:cNvPr id="155" name="Google Shape;155;p3"/>
            <p:cNvSpPr/>
            <p:nvPr/>
          </p:nvSpPr>
          <p:spPr>
            <a:xfrm>
              <a:off x="3405004" y="3501135"/>
              <a:ext cx="98206" cy="98206"/>
            </a:xfrm>
            <a:custGeom>
              <a:rect b="b" l="l" r="r" t="t"/>
              <a:pathLst>
                <a:path extrusionOk="0" h="2930" w="2930">
                  <a:moveTo>
                    <a:pt x="953" y="0"/>
                  </a:moveTo>
                  <a:lnTo>
                    <a:pt x="1" y="953"/>
                  </a:lnTo>
                  <a:lnTo>
                    <a:pt x="1977" y="2929"/>
                  </a:lnTo>
                  <a:lnTo>
                    <a:pt x="2930" y="197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452097" y="3453239"/>
              <a:ext cx="98206" cy="98206"/>
            </a:xfrm>
            <a:custGeom>
              <a:rect b="b" l="l" r="r" t="t"/>
              <a:pathLst>
                <a:path extrusionOk="0" h="2930" w="2930">
                  <a:moveTo>
                    <a:pt x="953" y="0"/>
                  </a:moveTo>
                  <a:lnTo>
                    <a:pt x="1" y="953"/>
                  </a:lnTo>
                  <a:lnTo>
                    <a:pt x="1977" y="2930"/>
                  </a:lnTo>
                  <a:lnTo>
                    <a:pt x="2930" y="197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339545" y="3396560"/>
              <a:ext cx="273034" cy="268241"/>
            </a:xfrm>
            <a:custGeom>
              <a:rect b="b" l="l" r="r" t="t"/>
              <a:pathLst>
                <a:path extrusionOk="0" h="8003" w="8146">
                  <a:moveTo>
                    <a:pt x="4311" y="739"/>
                  </a:moveTo>
                  <a:lnTo>
                    <a:pt x="7241" y="3668"/>
                  </a:lnTo>
                  <a:lnTo>
                    <a:pt x="3930" y="7002"/>
                  </a:lnTo>
                  <a:lnTo>
                    <a:pt x="1001" y="4073"/>
                  </a:lnTo>
                  <a:lnTo>
                    <a:pt x="4311" y="739"/>
                  </a:lnTo>
                  <a:close/>
                  <a:moveTo>
                    <a:pt x="4302" y="1"/>
                  </a:moveTo>
                  <a:cubicBezTo>
                    <a:pt x="3871" y="1"/>
                    <a:pt x="3442" y="167"/>
                    <a:pt x="3121" y="501"/>
                  </a:cubicBezTo>
                  <a:lnTo>
                    <a:pt x="1" y="3644"/>
                  </a:lnTo>
                  <a:lnTo>
                    <a:pt x="1" y="5430"/>
                  </a:lnTo>
                  <a:lnTo>
                    <a:pt x="2549" y="8002"/>
                  </a:lnTo>
                  <a:lnTo>
                    <a:pt x="4335" y="8002"/>
                  </a:lnTo>
                  <a:lnTo>
                    <a:pt x="7479" y="4859"/>
                  </a:lnTo>
                  <a:cubicBezTo>
                    <a:pt x="8145" y="4192"/>
                    <a:pt x="8145" y="3120"/>
                    <a:pt x="7479" y="2477"/>
                  </a:cubicBezTo>
                  <a:lnTo>
                    <a:pt x="5502" y="501"/>
                  </a:lnTo>
                  <a:cubicBezTo>
                    <a:pt x="5169" y="167"/>
                    <a:pt x="4734" y="1"/>
                    <a:pt x="4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23004" y="3630446"/>
              <a:ext cx="103804" cy="135712"/>
            </a:xfrm>
            <a:custGeom>
              <a:rect b="b" l="l" r="r" t="t"/>
              <a:pathLst>
                <a:path extrusionOk="0" h="4049" w="3097">
                  <a:moveTo>
                    <a:pt x="2144" y="0"/>
                  </a:moveTo>
                  <a:lnTo>
                    <a:pt x="1" y="2143"/>
                  </a:lnTo>
                  <a:lnTo>
                    <a:pt x="1" y="4049"/>
                  </a:lnTo>
                  <a:lnTo>
                    <a:pt x="3097" y="953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10820" y="3597699"/>
              <a:ext cx="95827" cy="95827"/>
            </a:xfrm>
            <a:custGeom>
              <a:rect b="b" l="l" r="r" t="t"/>
              <a:pathLst>
                <a:path extrusionOk="0" h="2859" w="2859">
                  <a:moveTo>
                    <a:pt x="477" y="1"/>
                  </a:moveTo>
                  <a:lnTo>
                    <a:pt x="1" y="477"/>
                  </a:lnTo>
                  <a:lnTo>
                    <a:pt x="2382" y="2859"/>
                  </a:lnTo>
                  <a:lnTo>
                    <a:pt x="2858" y="2382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238992" y="3677538"/>
              <a:ext cx="134908" cy="104575"/>
            </a:xfrm>
            <a:custGeom>
              <a:rect b="b" l="l" r="r" t="t"/>
              <a:pathLst>
                <a:path extrusionOk="0" h="3120" w="4025">
                  <a:moveTo>
                    <a:pt x="3096" y="0"/>
                  </a:moveTo>
                  <a:lnTo>
                    <a:pt x="0" y="3120"/>
                  </a:lnTo>
                  <a:lnTo>
                    <a:pt x="1882" y="3120"/>
                  </a:lnTo>
                  <a:lnTo>
                    <a:pt x="4025" y="953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"/>
          <p:cNvSpPr/>
          <p:nvPr/>
        </p:nvSpPr>
        <p:spPr>
          <a:xfrm>
            <a:off x="1065549" y="1740276"/>
            <a:ext cx="537492" cy="499879"/>
          </a:xfrm>
          <a:custGeom>
            <a:rect b="b" l="l" r="r" t="t"/>
            <a:pathLst>
              <a:path extrusionOk="0" h="11473" w="12337">
                <a:moveTo>
                  <a:pt x="3586" y="7465"/>
                </a:moveTo>
                <a:cubicBezTo>
                  <a:pt x="3917" y="7465"/>
                  <a:pt x="4254" y="7591"/>
                  <a:pt x="4525" y="7870"/>
                </a:cubicBezTo>
                <a:cubicBezTo>
                  <a:pt x="5359" y="8727"/>
                  <a:pt x="4763" y="10156"/>
                  <a:pt x="3573" y="10156"/>
                </a:cubicBezTo>
                <a:cubicBezTo>
                  <a:pt x="2834" y="10156"/>
                  <a:pt x="2239" y="9560"/>
                  <a:pt x="2239" y="8822"/>
                </a:cubicBezTo>
                <a:cubicBezTo>
                  <a:pt x="2239" y="8003"/>
                  <a:pt x="2900" y="7465"/>
                  <a:pt x="3586" y="7465"/>
                </a:cubicBezTo>
                <a:close/>
                <a:moveTo>
                  <a:pt x="9668" y="0"/>
                </a:moveTo>
                <a:cubicBezTo>
                  <a:pt x="8262" y="0"/>
                  <a:pt x="6978" y="1125"/>
                  <a:pt x="6978" y="2702"/>
                </a:cubicBezTo>
                <a:lnTo>
                  <a:pt x="6978" y="3488"/>
                </a:lnTo>
                <a:lnTo>
                  <a:pt x="4382" y="6107"/>
                </a:lnTo>
                <a:lnTo>
                  <a:pt x="3573" y="6107"/>
                </a:lnTo>
                <a:cubicBezTo>
                  <a:pt x="1191" y="6107"/>
                  <a:pt x="1" y="8989"/>
                  <a:pt x="1691" y="10680"/>
                </a:cubicBezTo>
                <a:cubicBezTo>
                  <a:pt x="2239" y="11227"/>
                  <a:pt x="2911" y="11472"/>
                  <a:pt x="3569" y="11472"/>
                </a:cubicBezTo>
                <a:cubicBezTo>
                  <a:pt x="4946" y="11472"/>
                  <a:pt x="6264" y="10401"/>
                  <a:pt x="6264" y="8774"/>
                </a:cubicBezTo>
                <a:lnTo>
                  <a:pt x="6264" y="8012"/>
                </a:lnTo>
                <a:lnTo>
                  <a:pt x="8883" y="5369"/>
                </a:lnTo>
                <a:lnTo>
                  <a:pt x="9669" y="5369"/>
                </a:lnTo>
                <a:cubicBezTo>
                  <a:pt x="11146" y="5369"/>
                  <a:pt x="12336" y="4178"/>
                  <a:pt x="12336" y="2702"/>
                </a:cubicBezTo>
                <a:cubicBezTo>
                  <a:pt x="12336" y="2249"/>
                  <a:pt x="12217" y="1797"/>
                  <a:pt x="12027" y="1416"/>
                </a:cubicBezTo>
                <a:lnTo>
                  <a:pt x="11979" y="1321"/>
                </a:lnTo>
                <a:lnTo>
                  <a:pt x="10360" y="2940"/>
                </a:lnTo>
                <a:lnTo>
                  <a:pt x="9431" y="1987"/>
                </a:lnTo>
                <a:lnTo>
                  <a:pt x="11027" y="368"/>
                </a:lnTo>
                <a:lnTo>
                  <a:pt x="10931" y="320"/>
                </a:lnTo>
                <a:cubicBezTo>
                  <a:pt x="10520" y="101"/>
                  <a:pt x="10089" y="0"/>
                  <a:pt x="9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8" name="Google Shape;168;p4"/>
          <p:cNvSpPr txBox="1"/>
          <p:nvPr>
            <p:ph idx="2" type="subTitle"/>
          </p:nvPr>
        </p:nvSpPr>
        <p:spPr>
          <a:xfrm>
            <a:off x="714675" y="1326069"/>
            <a:ext cx="4184944" cy="194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I made sure to pick a data set that was already somewhat cleaned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Using this data, I changed variables types to make it compatible with the scaling 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I then used visualizations to see what how variables </a:t>
            </a:r>
            <a:r>
              <a:rPr lang="en"/>
              <a:t>affect</a:t>
            </a:r>
            <a:r>
              <a:rPr lang="en"/>
              <a:t> each other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5" name="Google Shape;175;p5"/>
          <p:cNvSpPr txBox="1"/>
          <p:nvPr>
            <p:ph idx="2" type="subTitle"/>
          </p:nvPr>
        </p:nvSpPr>
        <p:spPr>
          <a:xfrm>
            <a:off x="714674" y="1184607"/>
            <a:ext cx="3373231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There does seem to be a correlation between price and model year as expected, but what’s more important is the specific model of the car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9013" y="640322"/>
            <a:ext cx="3373231" cy="182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013" y="2513073"/>
            <a:ext cx="3373230" cy="178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714674" y="2527877"/>
            <a:ext cx="3373231" cy="988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 older higher model can heavily influence a price more than a newer car of a lower model level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85" name="Google Shape;185;p6"/>
          <p:cNvSpPr txBox="1"/>
          <p:nvPr>
            <p:ph idx="2" type="subTitle"/>
          </p:nvPr>
        </p:nvSpPr>
        <p:spPr>
          <a:xfrm>
            <a:off x="714673" y="1455981"/>
            <a:ext cx="3373231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Also as expected, the car’s mileage also affects the price greatly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714673" y="2077572"/>
            <a:ext cx="3373231" cy="988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However, I didn’t expect that older cars with a low mileage to be worth that much less</a:t>
            </a:r>
            <a:endParaRPr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280" y="603301"/>
            <a:ext cx="3510126" cy="18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279" y="2513208"/>
            <a:ext cx="3510127" cy="178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688491" y="2953269"/>
            <a:ext cx="3373231" cy="988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Also unexpected is that semi-auto transmission cars (2) is a bit higher than auto (1)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b3b1b1459_0_2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96" name="Google Shape;196;g23b3b1b1459_0_2"/>
          <p:cNvSpPr txBox="1"/>
          <p:nvPr>
            <p:ph idx="2" type="subTitle"/>
          </p:nvPr>
        </p:nvSpPr>
        <p:spPr>
          <a:xfrm>
            <a:off x="714673" y="1455981"/>
            <a:ext cx="33732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Also as expected, the car’s mileage also affects the price greatly</a:t>
            </a:r>
            <a:endParaRPr/>
          </a:p>
        </p:txBody>
      </p:sp>
      <p:sp>
        <p:nvSpPr>
          <p:cNvPr id="197" name="Google Shape;197;g23b3b1b1459_0_2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3b3b1b1459_0_2"/>
          <p:cNvSpPr txBox="1"/>
          <p:nvPr/>
        </p:nvSpPr>
        <p:spPr>
          <a:xfrm>
            <a:off x="714673" y="2077572"/>
            <a:ext cx="33732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However, I didn’t expect that older cars with a low mileage to be worth that much less</a:t>
            </a:r>
            <a:endParaRPr/>
          </a:p>
        </p:txBody>
      </p:sp>
      <p:pic>
        <p:nvPicPr>
          <p:cNvPr id="199" name="Google Shape;199;g23b3b1b145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280" y="603301"/>
            <a:ext cx="3510125" cy="18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3b3b1b1459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279" y="2513208"/>
            <a:ext cx="3510128" cy="1786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3b3b1b1459_0_2"/>
          <p:cNvSpPr txBox="1"/>
          <p:nvPr/>
        </p:nvSpPr>
        <p:spPr>
          <a:xfrm>
            <a:off x="688491" y="2953269"/>
            <a:ext cx="33732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Also unexpected is that semi-auto transmission cars (2) is a bit higher than auto (1)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07" name="Google Shape;207;p7"/>
          <p:cNvSpPr txBox="1"/>
          <p:nvPr>
            <p:ph idx="2" type="subTitle"/>
          </p:nvPr>
        </p:nvSpPr>
        <p:spPr>
          <a:xfrm>
            <a:off x="372384" y="1211183"/>
            <a:ext cx="3373231" cy="1360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My machine learning model only predicted the price of a car based on the criteria listed so there’s not much to show in that regard</a:t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ee Sad Face SVG, PNG Icon, Symbol. Download Image."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224" y="694532"/>
            <a:ext cx="3455181" cy="345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714675" y="5212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5" name="Google Shape;215;p8"/>
          <p:cNvSpPr txBox="1"/>
          <p:nvPr>
            <p:ph idx="2" type="subTitle"/>
          </p:nvPr>
        </p:nvSpPr>
        <p:spPr>
          <a:xfrm>
            <a:off x="714675" y="1326070"/>
            <a:ext cx="615555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With this data, I would recommend pricing a car higher based on a the quality of the model, low mileage, a semi-auto or auto transmission, and newer the car</a:t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 rot="10800000">
            <a:off x="1073" y="3941625"/>
            <a:ext cx="9143941" cy="416176"/>
          </a:xfrm>
          <a:custGeom>
            <a:rect b="b" l="l" r="r" t="t"/>
            <a:pathLst>
              <a:path extrusionOk="0" fill="none" h="2379" w="52272">
                <a:moveTo>
                  <a:pt x="0" y="1"/>
                </a:moveTo>
                <a:lnTo>
                  <a:pt x="23309" y="1"/>
                </a:lnTo>
                <a:lnTo>
                  <a:pt x="25683" y="2378"/>
                </a:lnTo>
                <a:lnTo>
                  <a:pt x="52272" y="2378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409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125" y="2101261"/>
            <a:ext cx="3361574" cy="189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omotive Industry Consulting by Slidesgo">
  <a:themeElements>
    <a:clrScheme name="Simple Light">
      <a:dk1>
        <a:srgbClr val="FFFFFF"/>
      </a:dk1>
      <a:lt1>
        <a:srgbClr val="12151A"/>
      </a:lt1>
      <a:dk2>
        <a:srgbClr val="242933"/>
      </a:dk2>
      <a:lt2>
        <a:srgbClr val="CCD4DB"/>
      </a:lt2>
      <a:accent1>
        <a:srgbClr val="8B939C"/>
      </a:accent1>
      <a:accent2>
        <a:srgbClr val="ABB3B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