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Roboto" panose="02000000000000000000" pitchFamily="2" charset="0"/>
      <p:regular r:id="rId4"/>
      <p:bold r:id="rId5"/>
    </p:embeddedFont>
    <p:embeddedFont>
      <p:font typeface="Tahoma" panose="020B0604030504040204" pitchFamily="34" charset="0"/>
      <p:regular r:id="rId6"/>
      <p:bold r:id="rId7"/>
    </p:embeddedFont>
    <p:embeddedFont>
      <p:font typeface="Times" panose="02020603050405020304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6" y="18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76C328-A84C-A9D3-1A5E-FE086C841808}"/>
              </a:ext>
            </a:extLst>
          </p:cNvPr>
          <p:cNvCxnSpPr/>
          <p:nvPr/>
        </p:nvCxnSpPr>
        <p:spPr>
          <a:xfrm>
            <a:off x="791249" y="5962650"/>
            <a:ext cx="91560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oogle Shape;101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88937" y="519112"/>
            <a:ext cx="990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DETECTION OF ADVERSARIAL DDOS ATTACKS USING GENERATIVE ADVERSARIAL NETWORKS WITH DUAL DISCRIMINATORS (GANDD)</a:t>
            </a:r>
            <a:endParaRPr 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78" y="5199062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719284" y="5282660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 ?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3482812" y="1286005"/>
            <a:ext cx="371824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 THÀNH TÂM - 230201053</a:t>
            </a:r>
            <a:endParaRPr/>
          </a:p>
        </p:txBody>
      </p:sp>
      <p:sp>
        <p:nvSpPr>
          <p:cNvPr id="2" name="Google Shape;110;p1">
            <a:extLst>
              <a:ext uri="{FF2B5EF4-FFF2-40B4-BE49-F238E27FC236}">
                <a16:creationId xmlns:a16="http://schemas.microsoft.com/office/drawing/2014/main" id="{F3913257-0670-2346-2EAD-DD50973D64E2}"/>
              </a:ext>
            </a:extLst>
          </p:cNvPr>
          <p:cNvSpPr txBox="1"/>
          <p:nvPr/>
        </p:nvSpPr>
        <p:spPr>
          <a:xfrm>
            <a:off x="792162" y="1785936"/>
            <a:ext cx="2895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b="1" i="0" u="none" strike="noStrike" cap="none" baseline="30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</a:t>
            </a:r>
            <a:r>
              <a:rPr lang="en-US" sz="1200" b="1" i="0" u="none" strike="noStrike" cap="none" baseline="30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Trường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ĐH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Công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Nghệ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Thông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Google Shape;111;p1">
            <a:extLst>
              <a:ext uri="{FF2B5EF4-FFF2-40B4-BE49-F238E27FC236}">
                <a16:creationId xmlns:a16="http://schemas.microsoft.com/office/drawing/2014/main" id="{4ACE7D98-6DC8-0DD3-C36D-09EC9DEA46DE}"/>
              </a:ext>
            </a:extLst>
          </p:cNvPr>
          <p:cNvSpPr txBox="1"/>
          <p:nvPr/>
        </p:nvSpPr>
        <p:spPr>
          <a:xfrm>
            <a:off x="3213100" y="1766887"/>
            <a:ext cx="39624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baseline="30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 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University of Information Technology 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HCMC, Vietnam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106;p1">
            <a:extLst>
              <a:ext uri="{FF2B5EF4-FFF2-40B4-BE49-F238E27FC236}">
                <a16:creationId xmlns:a16="http://schemas.microsoft.com/office/drawing/2014/main" id="{2A8DA158-A4DD-86D5-0D52-A2CED758E1D4}"/>
              </a:ext>
            </a:extLst>
          </p:cNvPr>
          <p:cNvSpPr txBox="1"/>
          <p:nvPr/>
        </p:nvSpPr>
        <p:spPr>
          <a:xfrm>
            <a:off x="7023100" y="1839912"/>
            <a:ext cx="22290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baseline="30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National Institute of Informatics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" name="Google Shape;112;p1">
            <a:extLst>
              <a:ext uri="{FF2B5EF4-FFF2-40B4-BE49-F238E27FC236}">
                <a16:creationId xmlns:a16="http://schemas.microsoft.com/office/drawing/2014/main" id="{4781A5D9-C656-1418-C3DE-D7BD7B036898}"/>
              </a:ext>
            </a:extLst>
          </p:cNvPr>
          <p:cNvSpPr txBox="1"/>
          <p:nvPr/>
        </p:nvSpPr>
        <p:spPr>
          <a:xfrm>
            <a:off x="1319212" y="14324012"/>
            <a:ext cx="8904300" cy="4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r>
              <a:rPr lang="en-US" sz="13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NGUYỄN </a:t>
            </a:r>
            <a:r>
              <a:rPr lang="en-US" sz="13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TÂM </a:t>
            </a:r>
            <a:r>
              <a:rPr lang="en-US" sz="13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–</a:t>
            </a:r>
            <a:r>
              <a:rPr lang="en-US" sz="13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3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University of  Information Technology HCMC, Vietnam</a:t>
            </a:r>
            <a:endParaRPr sz="13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TEL </a:t>
            </a:r>
            <a:r>
              <a:rPr lang="en-US" sz="13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0916173031</a:t>
            </a:r>
            <a:r>
              <a:rPr lang="en-US" sz="13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Email </a:t>
            </a:r>
            <a:r>
              <a:rPr lang="en-US" sz="13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tamngt.</a:t>
            </a:r>
            <a:r>
              <a:rPr lang="en-US" sz="13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18@grad.uit.edu.vn</a:t>
            </a:r>
            <a:endParaRPr sz="13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130;p1">
            <a:extLst>
              <a:ext uri="{FF2B5EF4-FFF2-40B4-BE49-F238E27FC236}">
                <a16:creationId xmlns:a16="http://schemas.microsoft.com/office/drawing/2014/main" id="{F39945B3-34C5-10E7-1463-F3DC841BD47B}"/>
              </a:ext>
            </a:extLst>
          </p:cNvPr>
          <p:cNvSpPr txBox="1"/>
          <p:nvPr/>
        </p:nvSpPr>
        <p:spPr>
          <a:xfrm>
            <a:off x="592138" y="3123225"/>
            <a:ext cx="4343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Ứng dụng 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</a:t>
            </a: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GANvới Bộ phân biệt đối xử kép (GANDD) để phát hiện các cuộc tấn công DDoS</a:t>
            </a: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trong đó:</a:t>
            </a: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131;p1">
            <a:extLst>
              <a:ext uri="{FF2B5EF4-FFF2-40B4-BE49-F238E27FC236}">
                <a16:creationId xmlns:a16="http://schemas.microsoft.com/office/drawing/2014/main" id="{3B1826BF-20C9-0848-A225-4CA914764C7D}"/>
              </a:ext>
            </a:extLst>
          </p:cNvPr>
          <p:cNvSpPr txBox="1"/>
          <p:nvPr/>
        </p:nvSpPr>
        <p:spPr>
          <a:xfrm>
            <a:off x="973138" y="3623336"/>
            <a:ext cx="411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 cứu và phát triển mô hình GANDD..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hiệu quả của mô hình GANDD  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sánh hiệu quả của mô hình GANDD với các phương pháp phát hiện tấn công DDoS truyền thống.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9;p1">
            <a:extLst>
              <a:ext uri="{FF2B5EF4-FFF2-40B4-BE49-F238E27FC236}">
                <a16:creationId xmlns:a16="http://schemas.microsoft.com/office/drawing/2014/main" id="{474A16BD-4715-C618-BFA2-AF78EFF5E079}"/>
              </a:ext>
            </a:extLst>
          </p:cNvPr>
          <p:cNvSpPr txBox="1"/>
          <p:nvPr/>
        </p:nvSpPr>
        <p:spPr>
          <a:xfrm>
            <a:off x="5680075" y="2969743"/>
            <a:ext cx="4267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5100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 cuộc tấn công DDoS đang ngày càng gia tăng về tần suất, cường độ và độ phức tạp.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5100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Phương pháp ML,DL hạn chế về huấn luyện, thu thập dữ liệu, đánh giá và kiểm tra.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5100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GANDD khả năng học hỏi từ các mẫu dữ liệu phức tạp và phân biệt lưu lượng truy cập bình thường khỏi lưu lượng truy cập tấn công DDoS 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đối ngjich </a:t>
            </a:r>
            <a:r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một cách hiệu quả.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oogle Shape;113;p1">
            <a:extLst>
              <a:ext uri="{FF2B5EF4-FFF2-40B4-BE49-F238E27FC236}">
                <a16:creationId xmlns:a16="http://schemas.microsoft.com/office/drawing/2014/main" id="{DEE682A8-AA7B-D0C0-2AD4-E355F87B3741}"/>
              </a:ext>
            </a:extLst>
          </p:cNvPr>
          <p:cNvGrpSpPr/>
          <p:nvPr/>
        </p:nvGrpSpPr>
        <p:grpSpPr>
          <a:xfrm>
            <a:off x="1024625" y="5793176"/>
            <a:ext cx="2166900" cy="354000"/>
            <a:chOff x="1313656" y="5809456"/>
            <a:chExt cx="2166900" cy="354000"/>
          </a:xfrm>
        </p:grpSpPr>
        <p:sp>
          <p:nvSpPr>
            <p:cNvPr id="38" name="Google Shape;114;p1">
              <a:extLst>
                <a:ext uri="{FF2B5EF4-FFF2-40B4-BE49-F238E27FC236}">
                  <a16:creationId xmlns:a16="http://schemas.microsoft.com/office/drawing/2014/main" id="{610BB258-2006-693F-29ED-D76BF618BA2F}"/>
                </a:ext>
              </a:extLst>
            </p:cNvPr>
            <p:cNvSpPr/>
            <p:nvPr/>
          </p:nvSpPr>
          <p:spPr>
            <a:xfrm>
              <a:off x="1313656" y="5809456"/>
              <a:ext cx="2166900" cy="3540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9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5;p1">
              <a:extLst>
                <a:ext uri="{FF2B5EF4-FFF2-40B4-BE49-F238E27FC236}">
                  <a16:creationId xmlns:a16="http://schemas.microsoft.com/office/drawing/2014/main" id="{441FA386-1670-DFB3-1398-F485D7CF2DF4}"/>
                </a:ext>
              </a:extLst>
            </p:cNvPr>
            <p:cNvSpPr txBox="1"/>
            <p:nvPr/>
          </p:nvSpPr>
          <p:spPr>
            <a:xfrm>
              <a:off x="1423194" y="5836444"/>
              <a:ext cx="1981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Mô hình GAN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116;p1">
            <a:extLst>
              <a:ext uri="{FF2B5EF4-FFF2-40B4-BE49-F238E27FC236}">
                <a16:creationId xmlns:a16="http://schemas.microsoft.com/office/drawing/2014/main" id="{CE372F98-543A-F002-F9CB-6AAEA5598254}"/>
              </a:ext>
            </a:extLst>
          </p:cNvPr>
          <p:cNvGrpSpPr/>
          <p:nvPr/>
        </p:nvGrpSpPr>
        <p:grpSpPr>
          <a:xfrm>
            <a:off x="4258361" y="5786909"/>
            <a:ext cx="2209800" cy="355593"/>
            <a:chOff x="4355306" y="5806281"/>
            <a:chExt cx="2209800" cy="354000"/>
          </a:xfrm>
        </p:grpSpPr>
        <p:sp>
          <p:nvSpPr>
            <p:cNvPr id="36" name="Google Shape;117;p1">
              <a:extLst>
                <a:ext uri="{FF2B5EF4-FFF2-40B4-BE49-F238E27FC236}">
                  <a16:creationId xmlns:a16="http://schemas.microsoft.com/office/drawing/2014/main" id="{381634FB-C3DA-D2FF-9910-8FDE6ED2BEDF}"/>
                </a:ext>
              </a:extLst>
            </p:cNvPr>
            <p:cNvSpPr/>
            <p:nvPr/>
          </p:nvSpPr>
          <p:spPr>
            <a:xfrm>
              <a:off x="4355306" y="5806281"/>
              <a:ext cx="2209800" cy="3540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9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8;p1">
              <a:extLst>
                <a:ext uri="{FF2B5EF4-FFF2-40B4-BE49-F238E27FC236}">
                  <a16:creationId xmlns:a16="http://schemas.microsoft.com/office/drawing/2014/main" id="{8017013B-8745-12C4-D5E3-F3D3D39E631A}"/>
                </a:ext>
              </a:extLst>
            </p:cNvPr>
            <p:cNvSpPr txBox="1"/>
            <p:nvPr/>
          </p:nvSpPr>
          <p:spPr>
            <a:xfrm>
              <a:off x="4464844" y="5833269"/>
              <a:ext cx="20241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Mô hình GP-WGAN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119;p1">
            <a:extLst>
              <a:ext uri="{FF2B5EF4-FFF2-40B4-BE49-F238E27FC236}">
                <a16:creationId xmlns:a16="http://schemas.microsoft.com/office/drawing/2014/main" id="{8AB04551-DB37-D101-2F7D-43805A377714}"/>
              </a:ext>
            </a:extLst>
          </p:cNvPr>
          <p:cNvGrpSpPr/>
          <p:nvPr/>
        </p:nvGrpSpPr>
        <p:grpSpPr>
          <a:xfrm>
            <a:off x="7306361" y="5777384"/>
            <a:ext cx="2209800" cy="355593"/>
            <a:chOff x="4355306" y="5806281"/>
            <a:chExt cx="2209800" cy="354000"/>
          </a:xfrm>
        </p:grpSpPr>
        <p:sp>
          <p:nvSpPr>
            <p:cNvPr id="34" name="Google Shape;120;p1">
              <a:extLst>
                <a:ext uri="{FF2B5EF4-FFF2-40B4-BE49-F238E27FC236}">
                  <a16:creationId xmlns:a16="http://schemas.microsoft.com/office/drawing/2014/main" id="{8C176AD5-611C-4333-7A4F-2C350CF870EC}"/>
                </a:ext>
              </a:extLst>
            </p:cNvPr>
            <p:cNvSpPr/>
            <p:nvPr/>
          </p:nvSpPr>
          <p:spPr>
            <a:xfrm>
              <a:off x="4355306" y="5806281"/>
              <a:ext cx="2209800" cy="3540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9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1;p1">
              <a:extLst>
                <a:ext uri="{FF2B5EF4-FFF2-40B4-BE49-F238E27FC236}">
                  <a16:creationId xmlns:a16="http://schemas.microsoft.com/office/drawing/2014/main" id="{D8AF6EF5-0802-EE41-87DC-436513902567}"/>
                </a:ext>
              </a:extLst>
            </p:cNvPr>
            <p:cNvSpPr txBox="1"/>
            <p:nvPr/>
          </p:nvSpPr>
          <p:spPr>
            <a:xfrm>
              <a:off x="4464844" y="5833269"/>
              <a:ext cx="20241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Mô hình GANDD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132;p1">
            <a:extLst>
              <a:ext uri="{FF2B5EF4-FFF2-40B4-BE49-F238E27FC236}">
                <a16:creationId xmlns:a16="http://schemas.microsoft.com/office/drawing/2014/main" id="{5760F5BA-5E00-565E-E1A4-A14D3663070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249" y="6389798"/>
            <a:ext cx="2666998" cy="19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33;p1">
            <a:extLst>
              <a:ext uri="{FF2B5EF4-FFF2-40B4-BE49-F238E27FC236}">
                <a16:creationId xmlns:a16="http://schemas.microsoft.com/office/drawing/2014/main" id="{ED76509C-AD82-B4F9-85B1-F631546F0A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1149" y="6381723"/>
            <a:ext cx="3047997" cy="19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34;p1">
            <a:extLst>
              <a:ext uri="{FF2B5EF4-FFF2-40B4-BE49-F238E27FC236}">
                <a16:creationId xmlns:a16="http://schemas.microsoft.com/office/drawing/2014/main" id="{65A8F92E-DC8E-07BA-6ABA-C592A33D94E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6599" y="6292273"/>
            <a:ext cx="2712049" cy="1999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122;p1">
            <a:extLst>
              <a:ext uri="{FF2B5EF4-FFF2-40B4-BE49-F238E27FC236}">
                <a16:creationId xmlns:a16="http://schemas.microsoft.com/office/drawing/2014/main" id="{CC1653FC-10F5-39AC-4E9C-1D3E9E72E704}"/>
              </a:ext>
            </a:extLst>
          </p:cNvPr>
          <p:cNvGrpSpPr/>
          <p:nvPr/>
        </p:nvGrpSpPr>
        <p:grpSpPr>
          <a:xfrm>
            <a:off x="3558413" y="5844046"/>
            <a:ext cx="381000" cy="228600"/>
            <a:chOff x="3745706" y="5806281"/>
            <a:chExt cx="381000" cy="228600"/>
          </a:xfrm>
        </p:grpSpPr>
        <p:sp>
          <p:nvSpPr>
            <p:cNvPr id="44" name="Google Shape;123;p1">
              <a:extLst>
                <a:ext uri="{FF2B5EF4-FFF2-40B4-BE49-F238E27FC236}">
                  <a16:creationId xmlns:a16="http://schemas.microsoft.com/office/drawing/2014/main" id="{DE844EBC-3724-248D-88B3-ECA7BCC0F0BF}"/>
                </a:ext>
              </a:extLst>
            </p:cNvPr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" name="Google Shape;124;p1">
              <a:extLst>
                <a:ext uri="{FF2B5EF4-FFF2-40B4-BE49-F238E27FC236}">
                  <a16:creationId xmlns:a16="http://schemas.microsoft.com/office/drawing/2014/main" id="{8A33F69A-537E-EB78-3CD4-09AC8FB21F82}"/>
                </a:ext>
              </a:extLst>
            </p:cNvPr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41" name="Google Shape;125;p1">
            <a:extLst>
              <a:ext uri="{FF2B5EF4-FFF2-40B4-BE49-F238E27FC236}">
                <a16:creationId xmlns:a16="http://schemas.microsoft.com/office/drawing/2014/main" id="{ACECA40A-B762-81C8-36AF-E7961BF86581}"/>
              </a:ext>
            </a:extLst>
          </p:cNvPr>
          <p:cNvGrpSpPr/>
          <p:nvPr/>
        </p:nvGrpSpPr>
        <p:grpSpPr>
          <a:xfrm>
            <a:off x="6682613" y="5844046"/>
            <a:ext cx="381000" cy="228600"/>
            <a:chOff x="3745706" y="5806281"/>
            <a:chExt cx="381000" cy="228600"/>
          </a:xfrm>
        </p:grpSpPr>
        <p:sp>
          <p:nvSpPr>
            <p:cNvPr id="42" name="Google Shape;126;p1">
              <a:extLst>
                <a:ext uri="{FF2B5EF4-FFF2-40B4-BE49-F238E27FC236}">
                  <a16:creationId xmlns:a16="http://schemas.microsoft.com/office/drawing/2014/main" id="{1FE689D0-1DFE-7962-5EAA-F41E3E4FFD81}"/>
                </a:ext>
              </a:extLst>
            </p:cNvPr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" name="Google Shape;127;p1">
              <a:extLst>
                <a:ext uri="{FF2B5EF4-FFF2-40B4-BE49-F238E27FC236}">
                  <a16:creationId xmlns:a16="http://schemas.microsoft.com/office/drawing/2014/main" id="{9798B36D-C6B5-7E9A-C8E0-4BC6F29DD587}"/>
                </a:ext>
              </a:extLst>
            </p:cNvPr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48" name="Google Shape;128;p1">
            <a:extLst>
              <a:ext uri="{FF2B5EF4-FFF2-40B4-BE49-F238E27FC236}">
                <a16:creationId xmlns:a16="http://schemas.microsoft.com/office/drawing/2014/main" id="{60BD7671-86FF-FD83-21E6-21E3B9E1962A}"/>
              </a:ext>
            </a:extLst>
          </p:cNvPr>
          <p:cNvSpPr txBox="1"/>
          <p:nvPr/>
        </p:nvSpPr>
        <p:spPr>
          <a:xfrm>
            <a:off x="733512" y="9468973"/>
            <a:ext cx="33528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so sánh ưu và nhược điểm của các phương pháp phát hiện tấn công DDoS hiện có theo: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hiện dựa trên quy tắc.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hiện dựa trên thống kê 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hiện dựa trên máy học.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35;p1">
            <a:extLst>
              <a:ext uri="{FF2B5EF4-FFF2-40B4-BE49-F238E27FC236}">
                <a16:creationId xmlns:a16="http://schemas.microsoft.com/office/drawing/2014/main" id="{DF7D633B-02D6-F6B3-BA18-7C6AE1489353}"/>
              </a:ext>
            </a:extLst>
          </p:cNvPr>
          <p:cNvSpPr txBox="1"/>
          <p:nvPr/>
        </p:nvSpPr>
        <p:spPr>
          <a:xfrm>
            <a:off x="695400" y="8839723"/>
            <a:ext cx="34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Tìm hiểu các phương pháp phát hiện tấn công DDoS truyền thống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138;p1">
            <a:extLst>
              <a:ext uri="{FF2B5EF4-FFF2-40B4-BE49-F238E27FC236}">
                <a16:creationId xmlns:a16="http://schemas.microsoft.com/office/drawing/2014/main" id="{B1C16AB7-BE10-0D73-E5BC-2367FA3A5E9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1600" y="11759798"/>
            <a:ext cx="3124201" cy="198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36;p1">
            <a:extLst>
              <a:ext uri="{FF2B5EF4-FFF2-40B4-BE49-F238E27FC236}">
                <a16:creationId xmlns:a16="http://schemas.microsoft.com/office/drawing/2014/main" id="{D41481DD-A607-42E5-D7EC-FBD877BD53CF}"/>
              </a:ext>
            </a:extLst>
          </p:cNvPr>
          <p:cNvSpPr txBox="1"/>
          <p:nvPr/>
        </p:nvSpPr>
        <p:spPr>
          <a:xfrm>
            <a:off x="4010324" y="8821737"/>
            <a:ext cx="37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  Tìm hiểu mô hình GANDD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37;p1">
            <a:extLst>
              <a:ext uri="{FF2B5EF4-FFF2-40B4-BE49-F238E27FC236}">
                <a16:creationId xmlns:a16="http://schemas.microsoft.com/office/drawing/2014/main" id="{E275E1E7-F98B-1F12-C414-BC9A009034B9}"/>
              </a:ext>
            </a:extLst>
          </p:cNvPr>
          <p:cNvSpPr txBox="1"/>
          <p:nvPr/>
        </p:nvSpPr>
        <p:spPr>
          <a:xfrm>
            <a:off x="4010324" y="9214012"/>
            <a:ext cx="30480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Kiến trúc và nguyên tắc hoạt động của mô hình GANDD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 dụng GANDD vào phát hiện tấn công DDoS theo phương pháp: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thập dữ liệu: Thu thập dữ liệu lưu lượng truy cập mạng và dữ liệu tấn công DDoS từ các nguồn khác nhau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 dữ liệu: Làm sạch, chuyển đổi và chuẩn hóa dữ liệu để đảm bảo chất lượng dữ liệu phù hợp cho việc huấn luyện mô hình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Huấn luyện mô hình GANDD: Thiết lập cấu trúc mô hình, chọn thuật toán tối ưu hóa và huấn luyện mô hình GANDD 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139;p1">
            <a:extLst>
              <a:ext uri="{FF2B5EF4-FFF2-40B4-BE49-F238E27FC236}">
                <a16:creationId xmlns:a16="http://schemas.microsoft.com/office/drawing/2014/main" id="{391E51C8-078D-194E-38EF-8AC02B1FCA4D}"/>
              </a:ext>
            </a:extLst>
          </p:cNvPr>
          <p:cNvSpPr txBox="1"/>
          <p:nvPr/>
        </p:nvSpPr>
        <p:spPr>
          <a:xfrm>
            <a:off x="7094674" y="9220587"/>
            <a:ext cx="28956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lvl="0" indent="209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 khai mô hình GANDD: Triển khai mô hình GANDD vào hệ thống phát hiện tấn công DDoS thực tế.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lvl="0" indent="209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mô hình GANDD:đánh giá để đánh giá hiệu quả phát hiện tấn công DDoS của mô hình GANDD, bao gồm tính chính xác, độ nhạy và độ đặc trưng.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thách thức và giải pháp: Xác định các thách thức khi ứng dụng GANDD vào phát hiện tấn công DDoS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140;p1">
            <a:extLst>
              <a:ext uri="{FF2B5EF4-FFF2-40B4-BE49-F238E27FC236}">
                <a16:creationId xmlns:a16="http://schemas.microsoft.com/office/drawing/2014/main" id="{5905FC15-DE08-F0CF-ED27-5B3ABF4375C7}"/>
              </a:ext>
            </a:extLst>
          </p:cNvPr>
          <p:cNvSpPr txBox="1"/>
          <p:nvPr/>
        </p:nvSpPr>
        <p:spPr>
          <a:xfrm>
            <a:off x="7134224" y="8821737"/>
            <a:ext cx="289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400" b="1" i="0" u="none" strike="noStrike" cap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Triển khai</a:t>
            </a:r>
            <a:r>
              <a:rPr lang="en-US" sz="1400" b="1" i="0" u="none" strike="noStrike" cap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 mô hình GANDD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Times</vt:lpstr>
      <vt:lpstr>Times New Roman</vt:lpstr>
      <vt:lpstr>Roboto</vt:lpstr>
      <vt:lpstr>新しいプレゼンテーション</vt:lpstr>
      <vt:lpstr>DETECTION OF ADVERSARIAL DDOS ATTACKS USING GENERATIVE ADVERSARIAL NETWORKS WITH DUAL DISCRIMINATORS (GANDD)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GOOGLE RATING COMMENTS ABOUT UNIVERSITY  MEDICAL CENTER HCMC ON MANY ASPECTS USING THE HSD MODEL</dc:title>
  <cp:lastModifiedBy>Nguyen Thanh Tam (Phong CNTT)</cp:lastModifiedBy>
  <cp:revision>2</cp:revision>
  <dcterms:modified xsi:type="dcterms:W3CDTF">2024-05-30T15:20:20Z</dcterms:modified>
</cp:coreProperties>
</file>