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9144000" cy="5143500" type="screen16x9"/>
  <p:notesSz cx="6858000" cy="9144000"/>
  <p:embeddedFontLst>
    <p:embeddedFont>
      <p:font typeface="Roboto" panose="02000000000000000000" pitchFamily="2"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91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10d8a3913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10d8a3913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0d8a3913ea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0d8a3913ea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fe14d3b49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fe14d3b49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0d8a3913ea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0d8a3913ea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0d8a3913ea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0d8a3913ea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0d8a3913ea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0d8a3913ea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10d8a3913ea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10d8a3913e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 R01" type="title">
  <p:cSld name="TITLE">
    <p:spTree>
      <p:nvGrpSpPr>
        <p:cNvPr id="1"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8246400" y="4245875"/>
            <a:ext cx="897600" cy="897600"/>
          </a:xfrm>
          <a:prstGeom prst="round1Rect">
            <a:avLst>
              <a:gd name="adj" fmla="val 16667"/>
            </a:avLst>
          </a:prstGeom>
          <a:solidFill>
            <a:schemeClr val="lt1">
              <a:alpha val="680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txBox="1">
            <a:spLocks noGrp="1"/>
          </p:cNvSpPr>
          <p:nvPr>
            <p:ph type="ctrTitle"/>
          </p:nvPr>
        </p:nvSpPr>
        <p:spPr>
          <a:xfrm>
            <a:off x="390525" y="1819275"/>
            <a:ext cx="8222100" cy="933600"/>
          </a:xfrm>
          <a:prstGeom prst="rect">
            <a:avLst/>
          </a:prstGeom>
        </p:spPr>
        <p:txBody>
          <a:bodyPr spcFirstLastPara="1" wrap="square" lIns="91425" tIns="91425" rIns="91425" bIns="91425"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3" name="Google Shape;13;p2"/>
          <p:cNvSpPr txBox="1">
            <a:spLocks noGrp="1"/>
          </p:cNvSpPr>
          <p:nvPr>
            <p:ph type="subTitle" idx="1"/>
          </p:nvPr>
        </p:nvSpPr>
        <p:spPr>
          <a:xfrm>
            <a:off x="390525" y="2789130"/>
            <a:ext cx="8222100" cy="4329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475500" y="1258525"/>
            <a:ext cx="8222100" cy="19635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8" name="Google Shape;58;p11"/>
          <p:cNvSpPr txBox="1">
            <a:spLocks noGrp="1"/>
          </p:cNvSpPr>
          <p:nvPr>
            <p:ph type="body" idx="1"/>
          </p:nvPr>
        </p:nvSpPr>
        <p:spPr>
          <a:xfrm>
            <a:off x="475500" y="3304625"/>
            <a:ext cx="82221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9" name="Google Shape;59;p11"/>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4"/>
        </a:solidFill>
        <a:effectLst/>
      </p:bgPr>
    </p:bg>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 R01"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60950" y="2065350"/>
            <a:ext cx="8222100" cy="10128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 R01" type="tx">
  <p:cSld name="TITLE_AND_BODY">
    <p:spTree>
      <p:nvGrpSpPr>
        <p:cNvPr id="1" name="Shape 16"/>
        <p:cNvGrpSpPr/>
        <p:nvPr/>
      </p:nvGrpSpPr>
      <p:grpSpPr>
        <a:xfrm>
          <a:off x="0" y="0"/>
          <a:ext cx="0" cy="0"/>
          <a:chOff x="0" y="0"/>
          <a:chExt cx="0" cy="0"/>
        </a:xfrm>
      </p:grpSpPr>
      <p:sp>
        <p:nvSpPr>
          <p:cNvPr id="17" name="Google Shape;17;p4"/>
          <p:cNvSpPr/>
          <p:nvPr/>
        </p:nvSpPr>
        <p:spPr>
          <a:xfrm rot="10800000" flipH="1">
            <a:off x="0" y="728400"/>
            <a:ext cx="9144000" cy="408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0" y="711888"/>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471900" y="57875"/>
            <a:ext cx="8222100" cy="6705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0" name="Google Shape;20;p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lvl1pPr marL="457200" lvl="0" indent="-368300">
              <a:spcBef>
                <a:spcPts val="0"/>
              </a:spcBef>
              <a:spcAft>
                <a:spcPts val="0"/>
              </a:spcAft>
              <a:buClr>
                <a:srgbClr val="000000"/>
              </a:buClr>
              <a:buSzPts val="2200"/>
              <a:buChar char="●"/>
              <a:defRPr sz="2200">
                <a:solidFill>
                  <a:srgbClr val="000000"/>
                </a:solidFill>
              </a:defRPr>
            </a:lvl1pPr>
            <a:lvl2pPr marL="914400" lvl="1" indent="-355600">
              <a:spcBef>
                <a:spcPts val="1600"/>
              </a:spcBef>
              <a:spcAft>
                <a:spcPts val="0"/>
              </a:spcAft>
              <a:buClr>
                <a:srgbClr val="000000"/>
              </a:buClr>
              <a:buSzPts val="2000"/>
              <a:buChar char="○"/>
              <a:defRPr sz="2000">
                <a:solidFill>
                  <a:srgbClr val="000000"/>
                </a:solidFill>
              </a:defRPr>
            </a:lvl2pPr>
            <a:lvl3pPr marL="1371600" lvl="2" indent="-342900">
              <a:spcBef>
                <a:spcPts val="1600"/>
              </a:spcBef>
              <a:spcAft>
                <a:spcPts val="0"/>
              </a:spcAft>
              <a:buClr>
                <a:srgbClr val="000000"/>
              </a:buClr>
              <a:buSzPts val="1800"/>
              <a:buChar char="■"/>
              <a:defRPr sz="1800">
                <a:solidFill>
                  <a:srgbClr val="000000"/>
                </a:solidFill>
              </a:defRPr>
            </a:lvl3pPr>
            <a:lvl4pPr marL="1828800" lvl="3" indent="-330200">
              <a:spcBef>
                <a:spcPts val="1600"/>
              </a:spcBef>
              <a:spcAft>
                <a:spcPts val="0"/>
              </a:spcAft>
              <a:buClr>
                <a:srgbClr val="000000"/>
              </a:buClr>
              <a:buSzPts val="1600"/>
              <a:buChar char="●"/>
              <a:defRPr sz="1600">
                <a:solidFill>
                  <a:srgbClr val="000000"/>
                </a:solidFill>
              </a:defRPr>
            </a:lvl4pPr>
            <a:lvl5pPr marL="2286000" lvl="4" indent="-317500">
              <a:spcBef>
                <a:spcPts val="1600"/>
              </a:spcBef>
              <a:spcAft>
                <a:spcPts val="0"/>
              </a:spcAft>
              <a:buClr>
                <a:srgbClr val="000000"/>
              </a:buClr>
              <a:buSzPts val="1400"/>
              <a:buChar char="○"/>
              <a:defRPr>
                <a:solidFill>
                  <a:srgbClr val="000000"/>
                </a:solidFill>
              </a:defRPr>
            </a:lvl5pPr>
            <a:lvl6pPr marL="2743200" lvl="5" indent="-317500">
              <a:spcBef>
                <a:spcPts val="1600"/>
              </a:spcBef>
              <a:spcAft>
                <a:spcPts val="0"/>
              </a:spcAft>
              <a:buClr>
                <a:srgbClr val="000000"/>
              </a:buClr>
              <a:buSzPts val="1400"/>
              <a:buChar char="■"/>
              <a:defRPr>
                <a:solidFill>
                  <a:srgbClr val="000000"/>
                </a:solidFill>
              </a:defRPr>
            </a:lvl6pPr>
            <a:lvl7pPr marL="3200400" lvl="6" indent="-317500">
              <a:spcBef>
                <a:spcPts val="1600"/>
              </a:spcBef>
              <a:spcAft>
                <a:spcPts val="0"/>
              </a:spcAft>
              <a:buClr>
                <a:srgbClr val="000000"/>
              </a:buClr>
              <a:buSzPts val="1400"/>
              <a:buChar char="●"/>
              <a:defRPr>
                <a:solidFill>
                  <a:srgbClr val="000000"/>
                </a:solidFill>
              </a:defRPr>
            </a:lvl7pPr>
            <a:lvl8pPr marL="3657600" lvl="7" indent="-317500">
              <a:spcBef>
                <a:spcPts val="1600"/>
              </a:spcBef>
              <a:spcAft>
                <a:spcPts val="0"/>
              </a:spcAft>
              <a:buClr>
                <a:srgbClr val="000000"/>
              </a:buClr>
              <a:buSzPts val="1400"/>
              <a:buChar char="○"/>
              <a:defRPr>
                <a:solidFill>
                  <a:srgbClr val="000000"/>
                </a:solidFill>
              </a:defRPr>
            </a:lvl8pPr>
            <a:lvl9pPr marL="4114800" lvl="8" indent="-317500">
              <a:spcBef>
                <a:spcPts val="1600"/>
              </a:spcBef>
              <a:spcAft>
                <a:spcPts val="1600"/>
              </a:spcAft>
              <a:buSzPts val="1400"/>
              <a:buChar char="■"/>
              <a:defRPr/>
            </a:lvl9pPr>
          </a:lstStyle>
          <a:p>
            <a:endParaRPr/>
          </a:p>
        </p:txBody>
      </p:sp>
      <p:sp>
        <p:nvSpPr>
          <p:cNvPr id="21" name="Google Shape;21;p4"/>
          <p:cNvSpPr txBox="1">
            <a:spLocks noGrp="1"/>
          </p:cNvSpPr>
          <p:nvPr>
            <p:ph type="sldNum" idx="12"/>
          </p:nvPr>
        </p:nvSpPr>
        <p:spPr>
          <a:xfrm>
            <a:off x="8523550" y="4813799"/>
            <a:ext cx="548700" cy="2754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p:nvPr/>
        </p:nvSpPr>
        <p:spPr>
          <a:xfrm>
            <a:off x="471900" y="4803525"/>
            <a:ext cx="8133300" cy="296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b="1">
                <a:solidFill>
                  <a:srgbClr val="FFFFFF"/>
                </a:solidFill>
                <a:latin typeface="Roboto"/>
                <a:ea typeface="Roboto"/>
                <a:cs typeface="Roboto"/>
                <a:sym typeface="Roboto"/>
              </a:rPr>
              <a:t>UIT.CS2205.ResearchMethodology</a:t>
            </a:r>
            <a:endParaRPr b="1">
              <a:solidFill>
                <a:srgbClr val="FFFFFF"/>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p:nvPr/>
        </p:nvSpPr>
        <p:spPr>
          <a:xfrm rot="10800000" flipH="1">
            <a:off x="0" y="1686000"/>
            <a:ext cx="9144000" cy="3457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title"/>
          </p:nvPr>
        </p:nvSpPr>
        <p:spPr>
          <a:xfrm>
            <a:off x="471900" y="738725"/>
            <a:ext cx="8222100" cy="7677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7" name="Google Shape;27;p5"/>
          <p:cNvSpPr txBox="1">
            <a:spLocks noGrp="1"/>
          </p:cNvSpPr>
          <p:nvPr>
            <p:ph type="body" idx="1"/>
          </p:nvPr>
        </p:nvSpPr>
        <p:spPr>
          <a:xfrm>
            <a:off x="47190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694250" y="1919075"/>
            <a:ext cx="3999900" cy="2710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p:nvPr/>
        </p:nvSpPr>
        <p:spPr>
          <a:xfrm rot="10800000" flipH="1">
            <a:off x="0" y="656400"/>
            <a:ext cx="9144000" cy="448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title"/>
          </p:nvPr>
        </p:nvSpPr>
        <p:spPr>
          <a:xfrm>
            <a:off x="98250" y="16350"/>
            <a:ext cx="8826600" cy="602700"/>
          </a:xfrm>
          <a:prstGeom prst="rect">
            <a:avLst/>
          </a:prstGeom>
        </p:spPr>
        <p:txBody>
          <a:bodyPr spcFirstLastPara="1" wrap="square" lIns="91425" tIns="91425" rIns="91425" bIns="91425" anchor="ctr" anchorCtr="0">
            <a:no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34" name="Google Shape;34;p6"/>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5"/>
        <p:cNvGrpSpPr/>
        <p:nvPr/>
      </p:nvGrpSpPr>
      <p:grpSpPr>
        <a:xfrm>
          <a:off x="0" y="0"/>
          <a:ext cx="0" cy="0"/>
          <a:chOff x="0" y="0"/>
          <a:chExt cx="0" cy="0"/>
        </a:xfrm>
      </p:grpSpPr>
      <p:sp>
        <p:nvSpPr>
          <p:cNvPr id="36" name="Google Shape;36;p7"/>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226078" y="357800"/>
            <a:ext cx="2808000" cy="9534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226075" y="1465800"/>
            <a:ext cx="2808000" cy="316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1"/>
              </a:buClr>
              <a:buSzPts val="1200"/>
              <a:buChar char="●"/>
              <a:defRPr sz="1200">
                <a:solidFill>
                  <a:schemeClr val="lt1"/>
                </a:solidFill>
              </a:defRPr>
            </a:lvl1pPr>
            <a:lvl2pPr marL="914400" lvl="1" indent="-304800">
              <a:spcBef>
                <a:spcPts val="1600"/>
              </a:spcBef>
              <a:spcAft>
                <a:spcPts val="0"/>
              </a:spcAft>
              <a:buClr>
                <a:schemeClr val="lt1"/>
              </a:buClr>
              <a:buSzPts val="1200"/>
              <a:buChar char="○"/>
              <a:defRPr sz="1200">
                <a:solidFill>
                  <a:schemeClr val="lt1"/>
                </a:solidFill>
              </a:defRPr>
            </a:lvl2pPr>
            <a:lvl3pPr marL="1371600" lvl="2" indent="-304800">
              <a:spcBef>
                <a:spcPts val="1600"/>
              </a:spcBef>
              <a:spcAft>
                <a:spcPts val="0"/>
              </a:spcAft>
              <a:buClr>
                <a:schemeClr val="lt1"/>
              </a:buClr>
              <a:buSzPts val="1200"/>
              <a:buChar char="■"/>
              <a:defRPr sz="1200">
                <a:solidFill>
                  <a:schemeClr val="lt1"/>
                </a:solidFill>
              </a:defRPr>
            </a:lvl3pPr>
            <a:lvl4pPr marL="1828800" lvl="3" indent="-304800">
              <a:spcBef>
                <a:spcPts val="1600"/>
              </a:spcBef>
              <a:spcAft>
                <a:spcPts val="0"/>
              </a:spcAft>
              <a:buClr>
                <a:schemeClr val="lt1"/>
              </a:buClr>
              <a:buSzPts val="1200"/>
              <a:buChar char="●"/>
              <a:defRPr sz="1200">
                <a:solidFill>
                  <a:schemeClr val="lt1"/>
                </a:solidFill>
              </a:defRPr>
            </a:lvl4pPr>
            <a:lvl5pPr marL="2286000" lvl="4" indent="-304800">
              <a:spcBef>
                <a:spcPts val="1600"/>
              </a:spcBef>
              <a:spcAft>
                <a:spcPts val="0"/>
              </a:spcAft>
              <a:buClr>
                <a:schemeClr val="lt1"/>
              </a:buClr>
              <a:buSzPts val="1200"/>
              <a:buChar char="○"/>
              <a:defRPr sz="1200">
                <a:solidFill>
                  <a:schemeClr val="lt1"/>
                </a:solidFill>
              </a:defRPr>
            </a:lvl5pPr>
            <a:lvl6pPr marL="2743200" lvl="5" indent="-304800">
              <a:spcBef>
                <a:spcPts val="1600"/>
              </a:spcBef>
              <a:spcAft>
                <a:spcPts val="0"/>
              </a:spcAft>
              <a:buClr>
                <a:schemeClr val="lt1"/>
              </a:buClr>
              <a:buSzPts val="1200"/>
              <a:buChar char="■"/>
              <a:defRPr sz="1200">
                <a:solidFill>
                  <a:schemeClr val="lt1"/>
                </a:solidFill>
              </a:defRPr>
            </a:lvl6pPr>
            <a:lvl7pPr marL="3200400" lvl="6" indent="-304800">
              <a:spcBef>
                <a:spcPts val="1600"/>
              </a:spcBef>
              <a:spcAft>
                <a:spcPts val="0"/>
              </a:spcAft>
              <a:buClr>
                <a:schemeClr val="lt1"/>
              </a:buClr>
              <a:buSzPts val="1200"/>
              <a:buChar char="●"/>
              <a:defRPr sz="1200">
                <a:solidFill>
                  <a:schemeClr val="lt1"/>
                </a:solidFill>
              </a:defRPr>
            </a:lvl7pPr>
            <a:lvl8pPr marL="3657600" lvl="7" indent="-304800">
              <a:spcBef>
                <a:spcPts val="1600"/>
              </a:spcBef>
              <a:spcAft>
                <a:spcPts val="0"/>
              </a:spcAft>
              <a:buClr>
                <a:schemeClr val="lt1"/>
              </a:buClr>
              <a:buSzPts val="1200"/>
              <a:buChar char="○"/>
              <a:defRPr sz="1200">
                <a:solidFill>
                  <a:schemeClr val="lt1"/>
                </a:solidFill>
              </a:defRPr>
            </a:lvl8pPr>
            <a:lvl9pPr marL="4114800" lvl="8" indent="-304800">
              <a:spcBef>
                <a:spcPts val="1600"/>
              </a:spcBef>
              <a:spcAft>
                <a:spcPts val="1600"/>
              </a:spcAft>
              <a:buClr>
                <a:schemeClr val="lt1"/>
              </a:buClr>
              <a:buSzPts val="1200"/>
              <a:buChar char="■"/>
              <a:defRPr sz="1200">
                <a:solidFill>
                  <a:schemeClr val="lt1"/>
                </a:solidFill>
              </a:defRPr>
            </a:lvl9pPr>
          </a:lstStyle>
          <a:p>
            <a:endParaRPr/>
          </a:p>
        </p:txBody>
      </p:sp>
      <p:sp>
        <p:nvSpPr>
          <p:cNvPr id="40" name="Google Shape;40;p7"/>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txBox="1">
            <a:spLocks noGrp="1"/>
          </p:cNvSpPr>
          <p:nvPr>
            <p:ph type="title"/>
          </p:nvPr>
        </p:nvSpPr>
        <p:spPr>
          <a:xfrm>
            <a:off x="490250" y="4882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
        <p:nvSpPr>
          <p:cNvPr id="43" name="Google Shape;43;p8"/>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4"/>
        <p:cNvGrpSpPr/>
        <p:nvPr/>
      </p:nvGrpSpPr>
      <p:grpSpPr>
        <a:xfrm>
          <a:off x="0" y="0"/>
          <a:ext cx="0" cy="0"/>
          <a:chOff x="0" y="0"/>
          <a:chExt cx="0" cy="0"/>
        </a:xfrm>
      </p:grpSpPr>
      <p:sp>
        <p:nvSpPr>
          <p:cNvPr id="45" name="Google Shape;45;p9"/>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a:endParaRPr/>
          </a:p>
        </p:txBody>
      </p:sp>
      <p:sp>
        <p:nvSpPr>
          <p:cNvPr id="48" name="Google Shape;48;p9"/>
          <p:cNvSpPr txBox="1">
            <a:spLocks noGrp="1"/>
          </p:cNvSpPr>
          <p:nvPr>
            <p:ph type="subTitle" idx="1"/>
          </p:nvPr>
        </p:nvSpPr>
        <p:spPr>
          <a:xfrm>
            <a:off x="265500" y="2779467"/>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9" name="Google Shape;4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50" name="Google Shape;50;p9"/>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txBox="1"/>
          <p:nvPr/>
        </p:nvSpPr>
        <p:spPr>
          <a:xfrm rot="10800000" flipH="1">
            <a:off x="0" y="0"/>
            <a:ext cx="9144000" cy="4695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0"/>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0"/>
          <p:cNvSpPr txBox="1">
            <a:spLocks noGrp="1"/>
          </p:cNvSpPr>
          <p:nvPr>
            <p:ph type="body" idx="1"/>
          </p:nvPr>
        </p:nvSpPr>
        <p:spPr>
          <a:xfrm>
            <a:off x="57150" y="4163425"/>
            <a:ext cx="8382000" cy="44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lt1"/>
              </a:buClr>
              <a:buSzPts val="1200"/>
              <a:buNone/>
              <a:defRPr sz="1200">
                <a:solidFill>
                  <a:schemeClr val="lt1"/>
                </a:solidFill>
              </a:defRPr>
            </a:lvl1pPr>
          </a:lstStyle>
          <a:p>
            <a:endParaRPr/>
          </a:p>
        </p:txBody>
      </p:sp>
      <p:sp>
        <p:nvSpPr>
          <p:cNvPr id="55" name="Google Shape;55;p10"/>
          <p:cNvSpPr txBox="1">
            <a:spLocks noGrp="1"/>
          </p:cNvSpPr>
          <p:nvPr>
            <p:ph type="sldNum" idx="12"/>
          </p:nvPr>
        </p:nvSpPr>
        <p:spPr>
          <a:xfrm>
            <a:off x="8523541" y="4695623"/>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terial">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71900" y="1919075"/>
            <a:ext cx="8222100" cy="2710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marL="914400" lvl="1"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2pPr>
            <a:lvl3pPr marL="1371600" lvl="2"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3pPr>
            <a:lvl4pPr marL="1828800" lvl="3"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4pPr>
            <a:lvl5pPr marL="2286000" lvl="4"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5pPr>
            <a:lvl6pPr marL="2743200" lvl="5"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6pPr>
            <a:lvl7pPr marL="3200400" lvl="6"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7pPr>
            <a:lvl8pPr marL="3657600" lvl="7" indent="-317500">
              <a:lnSpc>
                <a:spcPct val="115000"/>
              </a:lnSpc>
              <a:spcBef>
                <a:spcPts val="1600"/>
              </a:spcBef>
              <a:spcAft>
                <a:spcPts val="0"/>
              </a:spcAft>
              <a:buClr>
                <a:schemeClr val="lt2"/>
              </a:buClr>
              <a:buSzPts val="1400"/>
              <a:buFont typeface="Roboto"/>
              <a:buChar char="○"/>
              <a:defRPr>
                <a:solidFill>
                  <a:schemeClr val="lt2"/>
                </a:solidFill>
                <a:latin typeface="Roboto"/>
                <a:ea typeface="Roboto"/>
                <a:cs typeface="Roboto"/>
                <a:sym typeface="Roboto"/>
              </a:defRPr>
            </a:lvl8pPr>
            <a:lvl9pPr marL="4114800" lvl="8" indent="-317500">
              <a:lnSpc>
                <a:spcPct val="115000"/>
              </a:lnSpc>
              <a:spcBef>
                <a:spcPts val="1600"/>
              </a:spcBef>
              <a:spcAft>
                <a:spcPts val="1600"/>
              </a:spcAft>
              <a:buClr>
                <a:schemeClr val="lt2"/>
              </a:buClr>
              <a:buSzPts val="1400"/>
              <a:buFont typeface="Roboto"/>
              <a:buChar char="■"/>
              <a:defRPr>
                <a:solidFill>
                  <a:schemeClr val="lt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523541" y="4695623"/>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nguyentam88/TamNT-CS2205.APR2023"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youtu.be/w2dThVfun5E"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460950" y="1019950"/>
            <a:ext cx="8222100" cy="101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b="1">
                <a:latin typeface="Times New Roman" panose="02020603050405020304" pitchFamily="18" charset="0"/>
                <a:cs typeface="Times New Roman" panose="02020603050405020304" pitchFamily="18" charset="0"/>
              </a:rPr>
              <a:t>DETECTION OF ADVERSARIAL DDOS ATTACKS USING GENERATIVE ADVERSARIAL NETWORKS WITH DUAL DISCRIMINATORS (GANDD)</a:t>
            </a:r>
            <a:endParaRPr sz="3200" b="1">
              <a:latin typeface="Times New Roman" panose="02020603050405020304" pitchFamily="18" charset="0"/>
              <a:cs typeface="Times New Roman" panose="02020603050405020304" pitchFamily="18" charset="0"/>
            </a:endParaRPr>
          </a:p>
        </p:txBody>
      </p:sp>
      <p:sp>
        <p:nvSpPr>
          <p:cNvPr id="67" name="Google Shape;67;p13"/>
          <p:cNvSpPr txBox="1">
            <a:spLocks noGrp="1"/>
          </p:cNvSpPr>
          <p:nvPr>
            <p:ph type="title"/>
          </p:nvPr>
        </p:nvSpPr>
        <p:spPr>
          <a:xfrm>
            <a:off x="1889786" y="4123550"/>
            <a:ext cx="5364427" cy="1012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400" b="1">
                <a:latin typeface="Times New Roman" panose="02020603050405020304" pitchFamily="18" charset="0"/>
                <a:cs typeface="Times New Roman" panose="02020603050405020304" pitchFamily="18" charset="0"/>
              </a:rPr>
              <a:t>NGUYỄN THÀNH TÂM - 230201053</a:t>
            </a:r>
            <a:endParaRPr b="1">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Tóm tắt </a:t>
            </a:r>
            <a:endParaRPr/>
          </a:p>
        </p:txBody>
      </p:sp>
      <p:sp>
        <p:nvSpPr>
          <p:cNvPr id="73" name="Google Shape;73;p14"/>
          <p:cNvSpPr txBox="1">
            <a:spLocks noGrp="1"/>
          </p:cNvSpPr>
          <p:nvPr>
            <p:ph type="body" idx="1"/>
          </p:nvPr>
        </p:nvSpPr>
        <p:spPr>
          <a:xfrm>
            <a:off x="471900" y="820500"/>
            <a:ext cx="8222100" cy="3908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Font typeface="Arial"/>
              <a:buChar char="●"/>
            </a:pPr>
            <a:r>
              <a:rPr lang="en"/>
              <a:t>Lớp: CS2205.APR2023</a:t>
            </a:r>
            <a:endParaRPr/>
          </a:p>
          <a:p>
            <a:pPr marL="457200" lvl="0" indent="-368300" algn="l" rtl="0">
              <a:spcBef>
                <a:spcPts val="0"/>
              </a:spcBef>
              <a:spcAft>
                <a:spcPts val="0"/>
              </a:spcAft>
              <a:buSzPts val="2200"/>
              <a:buFont typeface="Arial"/>
              <a:buChar char="●"/>
            </a:pPr>
            <a:r>
              <a:rPr lang="en"/>
              <a:t>Link Github: </a:t>
            </a:r>
            <a:r>
              <a:rPr lang="en-US">
                <a:hlinkClick r:id="rId3"/>
              </a:rPr>
              <a:t>https://github.com/nguyentam88/TamNT-CS2205.APR2023</a:t>
            </a:r>
            <a:endParaRPr/>
          </a:p>
          <a:p>
            <a:pPr marL="457200" lvl="0" indent="-368300" algn="l" rtl="0">
              <a:spcBef>
                <a:spcPts val="0"/>
              </a:spcBef>
              <a:spcAft>
                <a:spcPts val="0"/>
              </a:spcAft>
              <a:buSzPts val="2200"/>
              <a:buChar char="●"/>
            </a:pPr>
            <a:r>
              <a:rPr lang="en"/>
              <a:t>Link YouTube video: </a:t>
            </a:r>
            <a:r>
              <a:rPr lang="en-US">
                <a:hlinkClick r:id="rId4"/>
              </a:rPr>
              <a:t>https://youtu.be/w2dThVfun5E</a:t>
            </a: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457200" lvl="0" indent="0" algn="l" rtl="0">
              <a:spcBef>
                <a:spcPts val="1600"/>
              </a:spcBef>
              <a:spcAft>
                <a:spcPts val="0"/>
              </a:spcAft>
              <a:buNone/>
            </a:pPr>
            <a:endParaRPr/>
          </a:p>
          <a:p>
            <a:pPr marL="914400" lvl="0" indent="0" algn="l" rtl="0">
              <a:spcBef>
                <a:spcPts val="1600"/>
              </a:spcBef>
              <a:spcAft>
                <a:spcPts val="1600"/>
              </a:spcAft>
              <a:buNone/>
            </a:pPr>
            <a:r>
              <a:rPr lang="en-US" sz="1800"/>
              <a:t>		Nguyễn Thành Tâm</a:t>
            </a:r>
            <a:endParaRPr sz="1800"/>
          </a:p>
        </p:txBody>
      </p:sp>
      <p:pic>
        <p:nvPicPr>
          <p:cNvPr id="3" name="Picture 2" descr="A person in a suit with his arms crossed&#10;&#10;Description automatically generated">
            <a:extLst>
              <a:ext uri="{FF2B5EF4-FFF2-40B4-BE49-F238E27FC236}">
                <a16:creationId xmlns:a16="http://schemas.microsoft.com/office/drawing/2014/main" id="{03D87B23-9F46-C3F5-6FD0-68013E5F04E6}"/>
              </a:ext>
            </a:extLst>
          </p:cNvPr>
          <p:cNvPicPr>
            <a:picLocks noChangeAspect="1"/>
          </p:cNvPicPr>
          <p:nvPr/>
        </p:nvPicPr>
        <p:blipFill>
          <a:blip r:embed="rId5"/>
          <a:stretch>
            <a:fillRect/>
          </a:stretch>
        </p:blipFill>
        <p:spPr>
          <a:xfrm>
            <a:off x="3648547" y="2603397"/>
            <a:ext cx="1358019" cy="171960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Giới thiệu</a:t>
            </a:r>
            <a:endParaRPr/>
          </a:p>
        </p:txBody>
      </p:sp>
      <p:sp>
        <p:nvSpPr>
          <p:cNvPr id="3" name="Text Placeholder 2">
            <a:extLst>
              <a:ext uri="{FF2B5EF4-FFF2-40B4-BE49-F238E27FC236}">
                <a16:creationId xmlns:a16="http://schemas.microsoft.com/office/drawing/2014/main" id="{5F0C68E6-D82A-4D92-C54E-DC1021F8018A}"/>
              </a:ext>
            </a:extLst>
          </p:cNvPr>
          <p:cNvSpPr>
            <a:spLocks noGrp="1"/>
          </p:cNvSpPr>
          <p:nvPr>
            <p:ph type="body" idx="1"/>
          </p:nvPr>
        </p:nvSpPr>
        <p:spPr/>
        <p:txBody>
          <a:bodyPr/>
          <a:lstStyle/>
          <a:p>
            <a:endParaRPr lang="en-US"/>
          </a:p>
        </p:txBody>
      </p:sp>
      <p:sp>
        <p:nvSpPr>
          <p:cNvPr id="4" name="Google Shape;80;p3">
            <a:extLst>
              <a:ext uri="{FF2B5EF4-FFF2-40B4-BE49-F238E27FC236}">
                <a16:creationId xmlns:a16="http://schemas.microsoft.com/office/drawing/2014/main" id="{3CE3D14A-A160-230C-C744-6E2998AB2BD1}"/>
              </a:ext>
            </a:extLst>
          </p:cNvPr>
          <p:cNvSpPr txBox="1">
            <a:spLocks/>
          </p:cNvSpPr>
          <p:nvPr/>
        </p:nvSpPr>
        <p:spPr>
          <a:xfrm>
            <a:off x="3877857" y="728375"/>
            <a:ext cx="4775618"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indent="-317500" algn="just">
              <a:lnSpc>
                <a:spcPct val="150000"/>
              </a:lnSpc>
              <a:buSzPts val="1400"/>
              <a:buFont typeface="Times New Roman"/>
              <a:buChar char="●"/>
            </a:pPr>
            <a:r>
              <a:rPr lang="vi-VN" sz="1600">
                <a:latin typeface="Times New Roman"/>
                <a:ea typeface="Times New Roman"/>
                <a:cs typeface="Times New Roman"/>
                <a:sym typeface="Times New Roman"/>
              </a:rPr>
              <a:t>Sự gia tăng về tần suất, cường độ và độ phức tạp của cuộc tấn công DDoS.</a:t>
            </a:r>
          </a:p>
          <a:p>
            <a:pPr indent="-317500" algn="just">
              <a:lnSpc>
                <a:spcPct val="150000"/>
              </a:lnSpc>
              <a:buSzPts val="1400"/>
              <a:buFont typeface="Times New Roman"/>
              <a:buChar char="●"/>
            </a:pPr>
            <a:r>
              <a:rPr lang="vi-VN" sz="1600">
                <a:latin typeface="Times New Roman"/>
                <a:ea typeface="Times New Roman"/>
                <a:cs typeface="Times New Roman"/>
                <a:sym typeface="Times New Roman"/>
              </a:rPr>
              <a:t>Hạn chế về huấn luyện, thu thập dữ liệu, đánh giá và kiểm tra của các phương pháp ML và DL.</a:t>
            </a:r>
          </a:p>
          <a:p>
            <a:pPr indent="-317500" algn="just">
              <a:lnSpc>
                <a:spcPct val="150000"/>
              </a:lnSpc>
              <a:buSzPts val="1400"/>
              <a:buFont typeface="Times New Roman"/>
              <a:buChar char="●"/>
            </a:pPr>
            <a:r>
              <a:rPr lang="vi-VN" sz="1600">
                <a:latin typeface="Times New Roman"/>
                <a:ea typeface="Times New Roman"/>
                <a:cs typeface="Times New Roman"/>
                <a:sym typeface="Times New Roman"/>
              </a:rPr>
              <a:t>Kỹ thuật tấn công mới là tấn công DDoS với lưu lượng tấn công mạng đối nghịch.</a:t>
            </a:r>
          </a:p>
          <a:p>
            <a:pPr indent="-317500" algn="just">
              <a:lnSpc>
                <a:spcPct val="150000"/>
              </a:lnSpc>
              <a:buSzPts val="1400"/>
              <a:buFont typeface="Times New Roman"/>
              <a:buChar char="●"/>
            </a:pPr>
            <a:r>
              <a:rPr lang="vi-VN" sz="1600">
                <a:latin typeface="Times New Roman"/>
                <a:ea typeface="Times New Roman"/>
                <a:cs typeface="Times New Roman"/>
                <a:sym typeface="Times New Roman"/>
              </a:rPr>
              <a:t>Mô hình GANDD là giải pháp mới dựa trên mô hình GAN với thiết kế gồm bộ phân biệt đối xử kép giúp cải thiện khả năng phát hiện tấn công DDoS</a:t>
            </a:r>
            <a:r>
              <a:rPr lang="en-US" sz="1600">
                <a:latin typeface="Times New Roman"/>
                <a:ea typeface="Times New Roman"/>
                <a:cs typeface="Times New Roman"/>
                <a:sym typeface="Times New Roman"/>
              </a:rPr>
              <a:t>.</a:t>
            </a:r>
            <a:endParaRPr lang="vi-VN" sz="1600">
              <a:latin typeface="Times New Roman"/>
              <a:ea typeface="Times New Roman"/>
              <a:cs typeface="Times New Roman"/>
              <a:sym typeface="Times New Roman"/>
            </a:endParaRPr>
          </a:p>
          <a:p>
            <a:pPr marL="0" indent="0" algn="just">
              <a:lnSpc>
                <a:spcPct val="150000"/>
              </a:lnSpc>
              <a:buFont typeface="Roboto"/>
              <a:buNone/>
            </a:pPr>
            <a:endParaRPr lang="vi-VN" sz="1400"/>
          </a:p>
          <a:p>
            <a:pPr indent="0">
              <a:buFont typeface="Roboto"/>
              <a:buNone/>
            </a:pPr>
            <a:endParaRPr lang="vi-VN"/>
          </a:p>
          <a:p>
            <a:pPr indent="0">
              <a:spcBef>
                <a:spcPts val="1600"/>
              </a:spcBef>
              <a:buFont typeface="Roboto"/>
              <a:buNone/>
            </a:pPr>
            <a:endParaRPr lang="vi-VN"/>
          </a:p>
          <a:p>
            <a:pPr marL="914400" indent="0">
              <a:spcBef>
                <a:spcPts val="1600"/>
              </a:spcBef>
              <a:spcAft>
                <a:spcPts val="1600"/>
              </a:spcAft>
              <a:buFont typeface="Roboto"/>
              <a:buNone/>
            </a:pPr>
            <a:endParaRPr lang="vi-VN" sz="1800" dirty="0"/>
          </a:p>
        </p:txBody>
      </p:sp>
      <p:pic>
        <p:nvPicPr>
          <p:cNvPr id="5" name="Google Shape;81;p3">
            <a:extLst>
              <a:ext uri="{FF2B5EF4-FFF2-40B4-BE49-F238E27FC236}">
                <a16:creationId xmlns:a16="http://schemas.microsoft.com/office/drawing/2014/main" id="{7B6C4542-C8BF-F1B9-BE41-523A7B1FAF96}"/>
              </a:ext>
            </a:extLst>
          </p:cNvPr>
          <p:cNvPicPr preferRelativeResize="0"/>
          <p:nvPr/>
        </p:nvPicPr>
        <p:blipFill rotWithShape="1">
          <a:blip r:embed="rId3">
            <a:alphaModFix/>
          </a:blip>
          <a:srcRect/>
          <a:stretch/>
        </p:blipFill>
        <p:spPr>
          <a:xfrm>
            <a:off x="490525" y="2652527"/>
            <a:ext cx="2359586" cy="1984248"/>
          </a:xfrm>
          <a:prstGeom prst="rect">
            <a:avLst/>
          </a:prstGeom>
          <a:noFill/>
          <a:ln>
            <a:noFill/>
          </a:ln>
        </p:spPr>
      </p:pic>
      <p:pic>
        <p:nvPicPr>
          <p:cNvPr id="6" name="Google Shape;82;p3">
            <a:extLst>
              <a:ext uri="{FF2B5EF4-FFF2-40B4-BE49-F238E27FC236}">
                <a16:creationId xmlns:a16="http://schemas.microsoft.com/office/drawing/2014/main" id="{8736B722-E3D0-EAAF-C265-42A9EF197C7F}"/>
              </a:ext>
            </a:extLst>
          </p:cNvPr>
          <p:cNvPicPr preferRelativeResize="0"/>
          <p:nvPr/>
        </p:nvPicPr>
        <p:blipFill rotWithShape="1">
          <a:blip r:embed="rId4">
            <a:alphaModFix/>
          </a:blip>
          <a:srcRect/>
          <a:stretch/>
        </p:blipFill>
        <p:spPr>
          <a:xfrm>
            <a:off x="216736" y="836121"/>
            <a:ext cx="3447538" cy="17086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Mục tiêu</a:t>
            </a:r>
            <a:endParaRPr/>
          </a:p>
        </p:txBody>
      </p:sp>
      <p:sp>
        <p:nvSpPr>
          <p:cNvPr id="3" name="Text Placeholder 2">
            <a:extLst>
              <a:ext uri="{FF2B5EF4-FFF2-40B4-BE49-F238E27FC236}">
                <a16:creationId xmlns:a16="http://schemas.microsoft.com/office/drawing/2014/main" id="{E9298C3F-E744-7155-78E9-D83E909CF1E2}"/>
              </a:ext>
            </a:extLst>
          </p:cNvPr>
          <p:cNvSpPr>
            <a:spLocks noGrp="1"/>
          </p:cNvSpPr>
          <p:nvPr>
            <p:ph type="body" idx="1"/>
          </p:nvPr>
        </p:nvSpPr>
        <p:spPr/>
        <p:txBody>
          <a:bodyPr/>
          <a:lstStyle/>
          <a:p>
            <a:endParaRPr lang="en-US"/>
          </a:p>
        </p:txBody>
      </p:sp>
      <p:sp>
        <p:nvSpPr>
          <p:cNvPr id="4" name="Google Shape;88;p4">
            <a:extLst>
              <a:ext uri="{FF2B5EF4-FFF2-40B4-BE49-F238E27FC236}">
                <a16:creationId xmlns:a16="http://schemas.microsoft.com/office/drawing/2014/main" id="{F8D4AD41-A24F-E7A4-4226-343E5EB48900}"/>
              </a:ext>
            </a:extLst>
          </p:cNvPr>
          <p:cNvSpPr txBox="1">
            <a:spLocks/>
          </p:cNvSpPr>
          <p:nvPr/>
        </p:nvSpPr>
        <p:spPr>
          <a:xfrm>
            <a:off x="3697646" y="820500"/>
            <a:ext cx="4996353" cy="3908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0"/>
              </a:spcBef>
              <a:spcAft>
                <a:spcPts val="0"/>
              </a:spcAft>
              <a:buClr>
                <a:srgbClr val="000000"/>
              </a:buClr>
              <a:buSzPts val="2200"/>
              <a:buFont typeface="Roboto"/>
              <a:buChar char="●"/>
              <a:defRPr sz="2200" b="0" i="0" u="none" strike="noStrike" cap="none">
                <a:solidFill>
                  <a:srgbClr val="000000"/>
                </a:solidFill>
                <a:latin typeface="Roboto"/>
                <a:ea typeface="Roboto"/>
                <a:cs typeface="Roboto"/>
                <a:sym typeface="Roboto"/>
              </a:defRPr>
            </a:lvl1pPr>
            <a:lvl2pPr marL="914400" marR="0" lvl="1" indent="-355600" algn="l" rtl="0">
              <a:lnSpc>
                <a:spcPct val="115000"/>
              </a:lnSpc>
              <a:spcBef>
                <a:spcPts val="1600"/>
              </a:spcBef>
              <a:spcAft>
                <a:spcPts val="0"/>
              </a:spcAft>
              <a:buClr>
                <a:srgbClr val="000000"/>
              </a:buClr>
              <a:buSzPts val="2000"/>
              <a:buFont typeface="Roboto"/>
              <a:buChar char="○"/>
              <a:defRPr sz="2000" b="0" i="0" u="none" strike="noStrike" cap="none">
                <a:solidFill>
                  <a:srgbClr val="000000"/>
                </a:solidFill>
                <a:latin typeface="Roboto"/>
                <a:ea typeface="Roboto"/>
                <a:cs typeface="Roboto"/>
                <a:sym typeface="Roboto"/>
              </a:defRPr>
            </a:lvl2pPr>
            <a:lvl3pPr marL="1371600" marR="0" lvl="2" indent="-342900" algn="l" rtl="0">
              <a:lnSpc>
                <a:spcPct val="115000"/>
              </a:lnSpc>
              <a:spcBef>
                <a:spcPts val="1600"/>
              </a:spcBef>
              <a:spcAft>
                <a:spcPts val="0"/>
              </a:spcAft>
              <a:buClr>
                <a:srgbClr val="000000"/>
              </a:buClr>
              <a:buSzPts val="1800"/>
              <a:buFont typeface="Roboto"/>
              <a:buChar char="■"/>
              <a:defRPr sz="1800" b="0" i="0" u="none" strike="noStrike" cap="none">
                <a:solidFill>
                  <a:srgbClr val="000000"/>
                </a:solidFill>
                <a:latin typeface="Roboto"/>
                <a:ea typeface="Roboto"/>
                <a:cs typeface="Roboto"/>
                <a:sym typeface="Roboto"/>
              </a:defRPr>
            </a:lvl3pPr>
            <a:lvl4pPr marL="1828800" marR="0" lvl="3" indent="-330200" algn="l" rtl="0">
              <a:lnSpc>
                <a:spcPct val="115000"/>
              </a:lnSpc>
              <a:spcBef>
                <a:spcPts val="1600"/>
              </a:spcBef>
              <a:spcAft>
                <a:spcPts val="0"/>
              </a:spcAft>
              <a:buClr>
                <a:srgbClr val="000000"/>
              </a:buClr>
              <a:buSzPts val="1600"/>
              <a:buFont typeface="Roboto"/>
              <a:buChar char="●"/>
              <a:defRPr sz="1600" b="0" i="0" u="none" strike="noStrike" cap="none">
                <a:solidFill>
                  <a:srgbClr val="000000"/>
                </a:solidFill>
                <a:latin typeface="Roboto"/>
                <a:ea typeface="Roboto"/>
                <a:cs typeface="Roboto"/>
                <a:sym typeface="Roboto"/>
              </a:defRPr>
            </a:lvl4pPr>
            <a:lvl5pPr marL="2286000" marR="0" lvl="4"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5pPr>
            <a:lvl6pPr marL="2743200" marR="0" lvl="5"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6pPr>
            <a:lvl7pPr marL="3200400" marR="0" lvl="6"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7pPr>
            <a:lvl8pPr marL="3657600" marR="0" lvl="7" indent="-317500" algn="l" rtl="0">
              <a:lnSpc>
                <a:spcPct val="115000"/>
              </a:lnSpc>
              <a:spcBef>
                <a:spcPts val="1600"/>
              </a:spcBef>
              <a:spcAft>
                <a:spcPts val="0"/>
              </a:spcAft>
              <a:buClr>
                <a:srgbClr val="000000"/>
              </a:buClr>
              <a:buSzPts val="1400"/>
              <a:buFont typeface="Roboto"/>
              <a:buChar char="○"/>
              <a:defRPr sz="1400" b="0" i="0" u="none" strike="noStrike" cap="none">
                <a:solidFill>
                  <a:srgbClr val="000000"/>
                </a:solidFill>
                <a:latin typeface="Roboto"/>
                <a:ea typeface="Roboto"/>
                <a:cs typeface="Roboto"/>
                <a:sym typeface="Roboto"/>
              </a:defRPr>
            </a:lvl8pPr>
            <a:lvl9pPr marL="4114800" marR="0" lvl="8" indent="-317500" algn="l" rtl="0">
              <a:lnSpc>
                <a:spcPct val="115000"/>
              </a:lnSpc>
              <a:spcBef>
                <a:spcPts val="1600"/>
              </a:spcBef>
              <a:spcAft>
                <a:spcPts val="1600"/>
              </a:spcAft>
              <a:buClr>
                <a:schemeClr val="lt2"/>
              </a:buClr>
              <a:buSzPts val="1400"/>
              <a:buFont typeface="Roboto"/>
              <a:buChar char="■"/>
              <a:defRPr sz="1400" b="0" i="0" u="none" strike="noStrike" cap="none">
                <a:solidFill>
                  <a:schemeClr val="lt2"/>
                </a:solidFill>
                <a:latin typeface="Roboto"/>
                <a:ea typeface="Roboto"/>
                <a:cs typeface="Roboto"/>
                <a:sym typeface="Roboto"/>
              </a:defRPr>
            </a:lvl9pPr>
          </a:lstStyle>
          <a:p>
            <a:pPr indent="-304800">
              <a:lnSpc>
                <a:spcPct val="150000"/>
              </a:lnSpc>
              <a:buSzPts val="1200"/>
              <a:buFont typeface="Times New Roman"/>
              <a:buChar char="●"/>
            </a:pPr>
            <a:r>
              <a:rPr lang="vi-VN" sz="2400">
                <a:latin typeface="Times New Roman"/>
                <a:ea typeface="Times New Roman"/>
                <a:cs typeface="Times New Roman"/>
                <a:sym typeface="Times New Roman"/>
              </a:rPr>
              <a:t>Nghiên cứu và phát triển mô hình GANDD. </a:t>
            </a:r>
          </a:p>
          <a:p>
            <a:pPr indent="-304800">
              <a:lnSpc>
                <a:spcPct val="150000"/>
              </a:lnSpc>
              <a:buSzPts val="1200"/>
              <a:buFont typeface="Times New Roman"/>
              <a:buChar char="●"/>
            </a:pPr>
            <a:r>
              <a:rPr lang="vi-VN" sz="2400">
                <a:latin typeface="Times New Roman"/>
                <a:ea typeface="Times New Roman"/>
                <a:cs typeface="Times New Roman"/>
                <a:sym typeface="Times New Roman"/>
              </a:rPr>
              <a:t>Đánh giá hiệu quả của mô hình GANDD. </a:t>
            </a:r>
          </a:p>
          <a:p>
            <a:pPr indent="-304800">
              <a:lnSpc>
                <a:spcPct val="150000"/>
              </a:lnSpc>
              <a:buSzPts val="1200"/>
              <a:buFont typeface="Times New Roman"/>
              <a:buChar char="●"/>
            </a:pPr>
            <a:r>
              <a:rPr lang="vi-VN" sz="2400">
                <a:latin typeface="Times New Roman"/>
                <a:ea typeface="Times New Roman"/>
                <a:cs typeface="Times New Roman"/>
                <a:sym typeface="Times New Roman"/>
              </a:rPr>
              <a:t>So sánh hiệu quả của mô hình GANDD với các phương pháp phát hiện tấn công DDoS truyền thống.</a:t>
            </a:r>
          </a:p>
          <a:p>
            <a:pPr indent="0">
              <a:buFont typeface="Roboto"/>
              <a:buNone/>
            </a:pPr>
            <a:endParaRPr lang="vi-VN"/>
          </a:p>
          <a:p>
            <a:pPr indent="0">
              <a:spcBef>
                <a:spcPts val="1600"/>
              </a:spcBef>
              <a:buFont typeface="Roboto"/>
              <a:buNone/>
            </a:pPr>
            <a:endParaRPr lang="vi-VN"/>
          </a:p>
          <a:p>
            <a:pPr indent="0">
              <a:spcBef>
                <a:spcPts val="1600"/>
              </a:spcBef>
              <a:buFont typeface="Roboto"/>
              <a:buNone/>
            </a:pPr>
            <a:endParaRPr lang="vi-VN"/>
          </a:p>
          <a:p>
            <a:pPr marL="914400" indent="0">
              <a:spcBef>
                <a:spcPts val="1600"/>
              </a:spcBef>
              <a:spcAft>
                <a:spcPts val="1600"/>
              </a:spcAft>
              <a:buFont typeface="Roboto"/>
              <a:buNone/>
            </a:pPr>
            <a:endParaRPr lang="vi-VN" sz="1800"/>
          </a:p>
        </p:txBody>
      </p:sp>
      <p:pic>
        <p:nvPicPr>
          <p:cNvPr id="5" name="Google Shape;89;p4">
            <a:extLst>
              <a:ext uri="{FF2B5EF4-FFF2-40B4-BE49-F238E27FC236}">
                <a16:creationId xmlns:a16="http://schemas.microsoft.com/office/drawing/2014/main" id="{DDB35013-8336-CE0E-A80A-323165761C09}"/>
              </a:ext>
            </a:extLst>
          </p:cNvPr>
          <p:cNvPicPr preferRelativeResize="0"/>
          <p:nvPr/>
        </p:nvPicPr>
        <p:blipFill rotWithShape="1">
          <a:blip r:embed="rId3">
            <a:alphaModFix/>
          </a:blip>
          <a:srcRect/>
          <a:stretch/>
        </p:blipFill>
        <p:spPr>
          <a:xfrm>
            <a:off x="790646" y="920617"/>
            <a:ext cx="2459813" cy="19894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Nội dung và Phương pháp</a:t>
            </a:r>
            <a:endParaRPr/>
          </a:p>
        </p:txBody>
      </p:sp>
      <p:sp>
        <p:nvSpPr>
          <p:cNvPr id="6" name="Google Shape;95;p5">
            <a:extLst>
              <a:ext uri="{FF2B5EF4-FFF2-40B4-BE49-F238E27FC236}">
                <a16:creationId xmlns:a16="http://schemas.microsoft.com/office/drawing/2014/main" id="{2E7FAFAB-0AD0-E2B2-D7E3-B8C174BCAC8E}"/>
              </a:ext>
            </a:extLst>
          </p:cNvPr>
          <p:cNvSpPr txBox="1">
            <a:spLocks noGrp="1"/>
          </p:cNvSpPr>
          <p:nvPr>
            <p:ph type="body" idx="1"/>
          </p:nvPr>
        </p:nvSpPr>
        <p:spPr>
          <a:xfrm>
            <a:off x="471900" y="728375"/>
            <a:ext cx="5085186" cy="39084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2200"/>
              <a:buNone/>
            </a:pPr>
            <a:r>
              <a:rPr lang="en" b="1"/>
              <a:t>Nội dung: </a:t>
            </a:r>
            <a:endParaRPr b="1"/>
          </a:p>
          <a:p>
            <a:pPr marL="196850" lvl="0" indent="-196850" algn="l" rtl="0">
              <a:lnSpc>
                <a:spcPct val="150000"/>
              </a:lnSpc>
              <a:spcBef>
                <a:spcPts val="1600"/>
              </a:spcBef>
              <a:spcAft>
                <a:spcPts val="0"/>
              </a:spcAft>
              <a:buSzPts val="1400"/>
              <a:buFont typeface="Times New Roman"/>
              <a:buChar char="●"/>
            </a:pPr>
            <a:r>
              <a:rPr lang="en" sz="1800">
                <a:latin typeface="Times New Roman"/>
                <a:ea typeface="Times New Roman"/>
                <a:cs typeface="Times New Roman"/>
                <a:sym typeface="Times New Roman"/>
              </a:rPr>
              <a:t>Khảo sát các phương pháp phát hiện tấn công DDoS truyền thống.</a:t>
            </a:r>
            <a:endParaRPr sz="1800">
              <a:latin typeface="Times New Roman"/>
              <a:ea typeface="Times New Roman"/>
              <a:cs typeface="Times New Roman"/>
              <a:sym typeface="Times New Roman"/>
            </a:endParaRPr>
          </a:p>
          <a:p>
            <a:pPr marL="196850" lvl="0" indent="-196850" algn="l" rtl="0">
              <a:lnSpc>
                <a:spcPct val="150000"/>
              </a:lnSpc>
              <a:spcBef>
                <a:spcPts val="0"/>
              </a:spcBef>
              <a:spcAft>
                <a:spcPts val="0"/>
              </a:spcAft>
              <a:buSzPts val="1400"/>
              <a:buFont typeface="Times New Roman"/>
              <a:buChar char="●"/>
            </a:pPr>
            <a:r>
              <a:rPr lang="en" sz="1800">
                <a:latin typeface="Times New Roman"/>
                <a:ea typeface="Times New Roman"/>
                <a:cs typeface="Times New Roman"/>
                <a:sym typeface="Times New Roman"/>
              </a:rPr>
              <a:t>Tìm hiểu mô hình GANDD. </a:t>
            </a:r>
            <a:endParaRPr sz="2800"/>
          </a:p>
          <a:p>
            <a:pPr marL="196850" lvl="0" indent="-196850" algn="l" rtl="0">
              <a:lnSpc>
                <a:spcPct val="150000"/>
              </a:lnSpc>
              <a:spcBef>
                <a:spcPts val="0"/>
              </a:spcBef>
              <a:spcAft>
                <a:spcPts val="0"/>
              </a:spcAft>
              <a:buSzPts val="1400"/>
              <a:buFont typeface="Times New Roman"/>
              <a:buChar char="●"/>
            </a:pPr>
            <a:r>
              <a:rPr lang="en" sz="1800">
                <a:latin typeface="Times New Roman"/>
                <a:ea typeface="Times New Roman"/>
                <a:cs typeface="Times New Roman"/>
                <a:sym typeface="Times New Roman"/>
              </a:rPr>
              <a:t>So sánh GANDD  với các biến thể khác của mô hình GAN</a:t>
            </a:r>
            <a:endParaRPr sz="180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1800">
                <a:latin typeface="Times New Roman"/>
                <a:ea typeface="Times New Roman"/>
                <a:cs typeface="Times New Roman"/>
                <a:sym typeface="Times New Roman"/>
              </a:rPr>
              <a:t>Ứng dụng GANDD vào phát hiện tấn công DDoS.</a:t>
            </a:r>
            <a:endParaRPr sz="180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1800">
                <a:latin typeface="Times New Roman"/>
                <a:ea typeface="Times New Roman"/>
                <a:cs typeface="Times New Roman"/>
                <a:sym typeface="Times New Roman"/>
              </a:rPr>
              <a:t>Đánh giá hiệu quả của GANDD. </a:t>
            </a:r>
            <a:endParaRPr sz="180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2000">
                <a:latin typeface="Times New Roman"/>
                <a:ea typeface="Times New Roman"/>
                <a:cs typeface="Times New Roman"/>
                <a:sym typeface="Times New Roman"/>
              </a:rPr>
              <a:t>Phân tích thách thức và giải pháp. </a:t>
            </a:r>
            <a:endParaRPr sz="3200"/>
          </a:p>
          <a:p>
            <a:pPr marL="457200" lvl="0" indent="0" algn="l" rtl="0">
              <a:lnSpc>
                <a:spcPct val="115000"/>
              </a:lnSpc>
              <a:spcBef>
                <a:spcPts val="0"/>
              </a:spcBef>
              <a:spcAft>
                <a:spcPts val="0"/>
              </a:spcAft>
              <a:buSzPts val="2200"/>
              <a:buNone/>
            </a:pPr>
            <a:endParaRPr/>
          </a:p>
          <a:p>
            <a:pPr marL="914400" lvl="0" indent="0" algn="l" rtl="0">
              <a:lnSpc>
                <a:spcPct val="115000"/>
              </a:lnSpc>
              <a:spcBef>
                <a:spcPts val="1600"/>
              </a:spcBef>
              <a:spcAft>
                <a:spcPts val="1600"/>
              </a:spcAft>
              <a:buSzPts val="2200"/>
              <a:buNone/>
            </a:pPr>
            <a:endParaRPr sz="1800"/>
          </a:p>
        </p:txBody>
      </p:sp>
      <p:pic>
        <p:nvPicPr>
          <p:cNvPr id="7" name="Google Shape;96;p5">
            <a:extLst>
              <a:ext uri="{FF2B5EF4-FFF2-40B4-BE49-F238E27FC236}">
                <a16:creationId xmlns:a16="http://schemas.microsoft.com/office/drawing/2014/main" id="{D81B4888-68DE-65D8-E85A-EA82B192A1AF}"/>
              </a:ext>
            </a:extLst>
          </p:cNvPr>
          <p:cNvPicPr preferRelativeResize="0"/>
          <p:nvPr/>
        </p:nvPicPr>
        <p:blipFill rotWithShape="1">
          <a:blip r:embed="rId3">
            <a:alphaModFix/>
          </a:blip>
          <a:srcRect/>
          <a:stretch/>
        </p:blipFill>
        <p:spPr>
          <a:xfrm>
            <a:off x="5557086" y="1122094"/>
            <a:ext cx="3136913" cy="31228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84594-B30A-8E12-96F3-4AC6A264839F}"/>
              </a:ext>
            </a:extLst>
          </p:cNvPr>
          <p:cNvSpPr>
            <a:spLocks noGrp="1"/>
          </p:cNvSpPr>
          <p:nvPr>
            <p:ph type="title"/>
          </p:nvPr>
        </p:nvSpPr>
        <p:spPr/>
        <p:txBody>
          <a:bodyPr/>
          <a:lstStyle/>
          <a:p>
            <a:r>
              <a:rPr lang="en" b="1"/>
              <a:t>Nội dung và Phương pháp</a:t>
            </a:r>
            <a:endParaRPr lang="en-US"/>
          </a:p>
        </p:txBody>
      </p:sp>
      <p:sp>
        <p:nvSpPr>
          <p:cNvPr id="3" name="Text Placeholder 2">
            <a:extLst>
              <a:ext uri="{FF2B5EF4-FFF2-40B4-BE49-F238E27FC236}">
                <a16:creationId xmlns:a16="http://schemas.microsoft.com/office/drawing/2014/main" id="{3835E508-8986-2EA0-16A6-3A3FDB096387}"/>
              </a:ext>
            </a:extLst>
          </p:cNvPr>
          <p:cNvSpPr>
            <a:spLocks noGrp="1"/>
          </p:cNvSpPr>
          <p:nvPr>
            <p:ph type="body" idx="1"/>
          </p:nvPr>
        </p:nvSpPr>
        <p:spPr/>
        <p:txBody>
          <a:bodyPr/>
          <a:lstStyle/>
          <a:p>
            <a:pPr marL="457200" lvl="0" indent="0" algn="just" rtl="0">
              <a:lnSpc>
                <a:spcPct val="150000"/>
              </a:lnSpc>
              <a:spcBef>
                <a:spcPts val="0"/>
              </a:spcBef>
              <a:spcAft>
                <a:spcPts val="0"/>
              </a:spcAft>
              <a:buSzPts val="2200"/>
              <a:buNone/>
            </a:pPr>
            <a:r>
              <a:rPr lang="vi-VN" b="1"/>
              <a:t>Phương Pháp:</a:t>
            </a:r>
          </a:p>
          <a:p>
            <a:pPr marL="209550" lvl="0" indent="-209550" algn="l" rtl="0">
              <a:lnSpc>
                <a:spcPct val="150000"/>
              </a:lnSpc>
              <a:spcBef>
                <a:spcPts val="0"/>
              </a:spcBef>
              <a:spcAft>
                <a:spcPts val="0"/>
              </a:spcAft>
              <a:buSzPts val="1200"/>
              <a:buFont typeface="Times New Roman"/>
              <a:buChar char="●"/>
            </a:pPr>
            <a:r>
              <a:rPr lang="vi-VN" sz="2400">
                <a:latin typeface="Times New Roman"/>
                <a:ea typeface="Times New Roman"/>
                <a:cs typeface="Times New Roman"/>
                <a:sym typeface="Times New Roman"/>
              </a:rPr>
              <a:t>Thu thập dữ liệu.</a:t>
            </a:r>
          </a:p>
          <a:p>
            <a:pPr marL="209550" lvl="0" indent="-209550" algn="l" rtl="0">
              <a:lnSpc>
                <a:spcPct val="150000"/>
              </a:lnSpc>
              <a:spcBef>
                <a:spcPts val="0"/>
              </a:spcBef>
              <a:spcAft>
                <a:spcPts val="0"/>
              </a:spcAft>
              <a:buSzPts val="1200"/>
              <a:buFont typeface="Times New Roman"/>
              <a:buChar char="●"/>
            </a:pPr>
            <a:r>
              <a:rPr lang="vi-VN" sz="2400">
                <a:latin typeface="Times New Roman"/>
                <a:ea typeface="Times New Roman"/>
                <a:cs typeface="Times New Roman"/>
                <a:sym typeface="Times New Roman"/>
              </a:rPr>
              <a:t>Xử lý dữ liệu.</a:t>
            </a:r>
          </a:p>
          <a:p>
            <a:pPr marL="209550" lvl="0" indent="-209550" algn="l" rtl="0">
              <a:lnSpc>
                <a:spcPct val="150000"/>
              </a:lnSpc>
              <a:spcBef>
                <a:spcPts val="0"/>
              </a:spcBef>
              <a:spcAft>
                <a:spcPts val="0"/>
              </a:spcAft>
              <a:buSzPts val="1200"/>
              <a:buFont typeface="Times New Roman"/>
              <a:buChar char="●"/>
            </a:pPr>
            <a:r>
              <a:rPr lang="vi-VN" sz="2400">
                <a:latin typeface="Times New Roman"/>
                <a:ea typeface="Times New Roman"/>
                <a:cs typeface="Times New Roman"/>
                <a:sym typeface="Times New Roman"/>
              </a:rPr>
              <a:t>Huấn luyện mô hình GANDD. </a:t>
            </a:r>
          </a:p>
          <a:p>
            <a:pPr marL="209550" indent="-209550">
              <a:lnSpc>
                <a:spcPct val="150000"/>
              </a:lnSpc>
              <a:buSzPts val="1200"/>
              <a:buFont typeface="Times New Roman"/>
              <a:buChar char="●"/>
            </a:pPr>
            <a:r>
              <a:rPr lang="vi-VN" sz="2400">
                <a:latin typeface="Times New Roman"/>
                <a:ea typeface="Times New Roman"/>
                <a:cs typeface="Times New Roman"/>
                <a:sym typeface="Times New Roman"/>
              </a:rPr>
              <a:t>Triển khai mô hình GANDD. </a:t>
            </a:r>
            <a:endParaRPr lang="vi-VN" sz="2400" i="1">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vi-VN" sz="2400">
                <a:latin typeface="Times New Roman"/>
                <a:ea typeface="Times New Roman"/>
                <a:cs typeface="Times New Roman"/>
                <a:sym typeface="Times New Roman"/>
              </a:rPr>
              <a:t>Đánh giá mô hình GANDD.</a:t>
            </a:r>
          </a:p>
          <a:p>
            <a:endParaRPr lang="en-US"/>
          </a:p>
        </p:txBody>
      </p:sp>
      <p:pic>
        <p:nvPicPr>
          <p:cNvPr id="5" name="Picture 4" descr="A black and white image of a light bulb and an open book&#10;&#10;Description automatically generated">
            <a:extLst>
              <a:ext uri="{FF2B5EF4-FFF2-40B4-BE49-F238E27FC236}">
                <a16:creationId xmlns:a16="http://schemas.microsoft.com/office/drawing/2014/main" id="{3C3EF5D6-8510-2020-EDA0-5A9B591D8222}"/>
              </a:ext>
            </a:extLst>
          </p:cNvPr>
          <p:cNvPicPr>
            <a:picLocks noChangeAspect="1"/>
          </p:cNvPicPr>
          <p:nvPr/>
        </p:nvPicPr>
        <p:blipFill>
          <a:blip r:embed="rId2"/>
          <a:stretch>
            <a:fillRect/>
          </a:stretch>
        </p:blipFill>
        <p:spPr>
          <a:xfrm>
            <a:off x="5187637" y="996450"/>
            <a:ext cx="3611766" cy="3611766"/>
          </a:xfrm>
          <a:prstGeom prst="rect">
            <a:avLst/>
          </a:prstGeom>
        </p:spPr>
      </p:pic>
    </p:spTree>
    <p:extLst>
      <p:ext uri="{BB962C8B-B14F-4D97-AF65-F5344CB8AC3E}">
        <p14:creationId xmlns:p14="http://schemas.microsoft.com/office/powerpoint/2010/main" val="3442856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Kết quả dự kiến</a:t>
            </a:r>
            <a:endParaRPr/>
          </a:p>
        </p:txBody>
      </p:sp>
      <p:sp>
        <p:nvSpPr>
          <p:cNvPr id="4" name="Google Shape;109;p7">
            <a:extLst>
              <a:ext uri="{FF2B5EF4-FFF2-40B4-BE49-F238E27FC236}">
                <a16:creationId xmlns:a16="http://schemas.microsoft.com/office/drawing/2014/main" id="{DFA951BD-86B9-F9BB-8E2C-3AB97300F6BD}"/>
              </a:ext>
            </a:extLst>
          </p:cNvPr>
          <p:cNvSpPr txBox="1">
            <a:spLocks noGrp="1"/>
          </p:cNvSpPr>
          <p:nvPr>
            <p:ph type="body" idx="1"/>
          </p:nvPr>
        </p:nvSpPr>
        <p:spPr>
          <a:xfrm>
            <a:off x="353793" y="728375"/>
            <a:ext cx="5604946" cy="3908425"/>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SzPts val="2200"/>
              <a:buNone/>
            </a:pPr>
            <a:r>
              <a:rPr lang="en" sz="1600" dirty="0">
                <a:latin typeface="Times New Roman"/>
                <a:ea typeface="Times New Roman"/>
                <a:cs typeface="Times New Roman"/>
                <a:sym typeface="Times New Roman"/>
              </a:rPr>
              <a:t>Việc ứng dụng GANDD (Generative Adversarial Networks with Dual Discriminators) vào phát hiện tấn công DDoS mang lại nhiều kết quả mong đợi bao gồm: </a:t>
            </a:r>
            <a:endParaRPr sz="1400" i="1" dirty="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1600" dirty="0">
                <a:latin typeface="Times New Roman"/>
                <a:ea typeface="Times New Roman"/>
                <a:cs typeface="Times New Roman"/>
                <a:sym typeface="Times New Roman"/>
              </a:rPr>
              <a:t>Phát triển mô hình GANDD có khả năng phát hiện tấn </a:t>
            </a:r>
            <a:r>
              <a:rPr lang="en" sz="1600">
                <a:latin typeface="Times New Roman"/>
                <a:ea typeface="Times New Roman"/>
                <a:cs typeface="Times New Roman"/>
                <a:sym typeface="Times New Roman"/>
              </a:rPr>
              <a:t>công DDoS. </a:t>
            </a:r>
            <a:endParaRPr sz="1600" dirty="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1600" dirty="0">
                <a:latin typeface="Times New Roman"/>
                <a:ea typeface="Times New Roman"/>
                <a:cs typeface="Times New Roman"/>
                <a:sym typeface="Times New Roman"/>
              </a:rPr>
              <a:t>Đánh giá chi tiết hiệu quả của mô hình GANDD trong việc phân biệt lưu lượng tấn công DDoS với lưu lượng bình thường. </a:t>
            </a:r>
            <a:endParaRPr sz="1600" dirty="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1600" dirty="0">
                <a:latin typeface="Times New Roman"/>
                <a:ea typeface="Times New Roman"/>
                <a:cs typeface="Times New Roman"/>
                <a:sym typeface="Times New Roman"/>
              </a:rPr>
              <a:t>So sánh hiệu quả của mô hình GANDD với các phương pháp phát hiện tấn công DDoS truyền thống. </a:t>
            </a:r>
            <a:endParaRPr sz="1600" dirty="0">
              <a:latin typeface="Times New Roman"/>
              <a:ea typeface="Times New Roman"/>
              <a:cs typeface="Times New Roman"/>
              <a:sym typeface="Times New Roman"/>
            </a:endParaRPr>
          </a:p>
          <a:p>
            <a:pPr marL="209550" lvl="0" indent="-209550" algn="l" rtl="0">
              <a:lnSpc>
                <a:spcPct val="150000"/>
              </a:lnSpc>
              <a:spcBef>
                <a:spcPts val="0"/>
              </a:spcBef>
              <a:spcAft>
                <a:spcPts val="0"/>
              </a:spcAft>
              <a:buSzPts val="1200"/>
              <a:buFont typeface="Times New Roman"/>
              <a:buChar char="●"/>
            </a:pPr>
            <a:r>
              <a:rPr lang="en" sz="1600" dirty="0">
                <a:latin typeface="Times New Roman"/>
                <a:ea typeface="Times New Roman"/>
                <a:cs typeface="Times New Roman"/>
                <a:sym typeface="Times New Roman"/>
              </a:rPr>
              <a:t>Xác định các thách thức và đề xuất giải pháp khi </a:t>
            </a:r>
            <a:r>
              <a:rPr lang="en" sz="1600">
                <a:latin typeface="Times New Roman"/>
                <a:ea typeface="Times New Roman"/>
                <a:cs typeface="Times New Roman"/>
                <a:sym typeface="Times New Roman"/>
              </a:rPr>
              <a:t>ứng dụn</a:t>
            </a:r>
            <a:r>
              <a:rPr lang="en" sz="1600">
                <a:latin typeface="Times New Roman"/>
                <a:cs typeface="Times New Roman"/>
                <a:sym typeface="Times New Roman"/>
              </a:rPr>
              <a:t>g</a:t>
            </a:r>
            <a:r>
              <a:rPr lang="en" sz="1400">
                <a:latin typeface="Times New Roman"/>
                <a:ea typeface="Times New Roman"/>
                <a:cs typeface="Times New Roman"/>
                <a:sym typeface="Times New Roman"/>
              </a:rPr>
              <a:t>.</a:t>
            </a:r>
            <a:r>
              <a:rPr lang="en" sz="1600" i="1">
                <a:solidFill>
                  <a:srgbClr val="1F1F1F"/>
                </a:solidFill>
                <a:latin typeface="Times New Roman"/>
                <a:ea typeface="Times New Roman"/>
                <a:cs typeface="Times New Roman"/>
                <a:sym typeface="Times New Roman"/>
              </a:rPr>
              <a:t>  </a:t>
            </a:r>
            <a:endParaRPr sz="1600" i="1" dirty="0">
              <a:latin typeface="Times New Roman"/>
              <a:ea typeface="Times New Roman"/>
              <a:cs typeface="Times New Roman"/>
              <a:sym typeface="Times New Roman"/>
            </a:endParaRPr>
          </a:p>
          <a:p>
            <a:pPr marL="457200" lvl="0" indent="0" algn="l" rtl="0">
              <a:lnSpc>
                <a:spcPct val="115000"/>
              </a:lnSpc>
              <a:spcBef>
                <a:spcPts val="0"/>
              </a:spcBef>
              <a:spcAft>
                <a:spcPts val="0"/>
              </a:spcAft>
              <a:buSzPts val="2200"/>
              <a:buNone/>
            </a:pPr>
            <a:endParaRPr dirty="0"/>
          </a:p>
          <a:p>
            <a:pPr marL="457200" lvl="0" indent="0" algn="l" rtl="0">
              <a:lnSpc>
                <a:spcPct val="115000"/>
              </a:lnSpc>
              <a:spcBef>
                <a:spcPts val="1600"/>
              </a:spcBef>
              <a:spcAft>
                <a:spcPts val="0"/>
              </a:spcAft>
              <a:buSzPts val="2200"/>
              <a:buNone/>
            </a:pPr>
            <a:endParaRPr dirty="0"/>
          </a:p>
          <a:p>
            <a:pPr marL="457200" lvl="0" indent="0" algn="l" rtl="0">
              <a:lnSpc>
                <a:spcPct val="115000"/>
              </a:lnSpc>
              <a:spcBef>
                <a:spcPts val="1600"/>
              </a:spcBef>
              <a:spcAft>
                <a:spcPts val="0"/>
              </a:spcAft>
              <a:buSzPts val="2200"/>
              <a:buNone/>
            </a:pPr>
            <a:endParaRPr dirty="0"/>
          </a:p>
          <a:p>
            <a:pPr marL="914400" lvl="0" indent="0" algn="l" rtl="0">
              <a:lnSpc>
                <a:spcPct val="115000"/>
              </a:lnSpc>
              <a:spcBef>
                <a:spcPts val="1600"/>
              </a:spcBef>
              <a:spcAft>
                <a:spcPts val="1600"/>
              </a:spcAft>
              <a:buSzPts val="2200"/>
              <a:buNone/>
            </a:pPr>
            <a:endParaRPr sz="1800" dirty="0"/>
          </a:p>
        </p:txBody>
      </p:sp>
      <p:pic>
        <p:nvPicPr>
          <p:cNvPr id="6" name="Picture 5" descr="A clipboard with a pie chart and check marks&#10;&#10;Description automatically generated">
            <a:extLst>
              <a:ext uri="{FF2B5EF4-FFF2-40B4-BE49-F238E27FC236}">
                <a16:creationId xmlns:a16="http://schemas.microsoft.com/office/drawing/2014/main" id="{6C1155B3-63AC-60A1-0E4C-773B9CA32C07}"/>
              </a:ext>
            </a:extLst>
          </p:cNvPr>
          <p:cNvPicPr>
            <a:picLocks noChangeAspect="1"/>
          </p:cNvPicPr>
          <p:nvPr/>
        </p:nvPicPr>
        <p:blipFill>
          <a:blip r:embed="rId3"/>
          <a:stretch>
            <a:fillRect/>
          </a:stretch>
        </p:blipFill>
        <p:spPr>
          <a:xfrm>
            <a:off x="6552205" y="2274895"/>
            <a:ext cx="2361905" cy="23619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471900" y="57875"/>
            <a:ext cx="8222100" cy="6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b="1"/>
              <a:t>Tài liệu tham khảo</a:t>
            </a:r>
            <a:endParaRPr/>
          </a:p>
        </p:txBody>
      </p:sp>
      <p:sp>
        <p:nvSpPr>
          <p:cNvPr id="5" name="Google Shape;118;p8">
            <a:extLst>
              <a:ext uri="{FF2B5EF4-FFF2-40B4-BE49-F238E27FC236}">
                <a16:creationId xmlns:a16="http://schemas.microsoft.com/office/drawing/2014/main" id="{54D19D37-0ABD-3A91-DACA-F5E65E47649E}"/>
              </a:ext>
            </a:extLst>
          </p:cNvPr>
          <p:cNvSpPr txBox="1">
            <a:spLocks noGrp="1"/>
          </p:cNvSpPr>
          <p:nvPr>
            <p:ph type="body" idx="1"/>
          </p:nvPr>
        </p:nvSpPr>
        <p:spPr>
          <a:xfrm>
            <a:off x="373648" y="829554"/>
            <a:ext cx="8418603" cy="39084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200"/>
              <a:buNone/>
            </a:pPr>
            <a:r>
              <a:rPr lang="en" sz="1300">
                <a:latin typeface="Times New Roman"/>
                <a:ea typeface="Times New Roman"/>
                <a:cs typeface="Times New Roman"/>
                <a:sym typeface="Times New Roman"/>
              </a:rPr>
              <a:t> </a:t>
            </a:r>
            <a:r>
              <a:rPr lang="en" sz="1400">
                <a:latin typeface="Times New Roman"/>
                <a:ea typeface="Times New Roman"/>
                <a:cs typeface="Times New Roman"/>
                <a:sym typeface="Times New Roman"/>
              </a:rPr>
              <a:t>[1]. Goodfellow, I.J.; Pouget-Abadie, J.; Mirza, M.; Xu, B.; Warde-Farley, D.; Ozair, S.; Courville, A.; Bengio, Y. Generative adversarial networks. In Proceedings of the 27th International Conference on Neural Information Processing Systems, Montreal, QC, Canada, 8–13 December 2014; Volume 2, 2672–2680.</a:t>
            </a:r>
            <a:endParaRPr sz="1400">
              <a:latin typeface="Times New Roman"/>
              <a:ea typeface="Times New Roman"/>
              <a:cs typeface="Times New Roman"/>
              <a:sym typeface="Times New Roman"/>
            </a:endParaRPr>
          </a:p>
          <a:p>
            <a:pPr marL="0" lvl="0" indent="0" algn="l" rtl="0">
              <a:lnSpc>
                <a:spcPct val="150000"/>
              </a:lnSpc>
              <a:spcBef>
                <a:spcPts val="0"/>
              </a:spcBef>
              <a:spcAft>
                <a:spcPts val="0"/>
              </a:spcAft>
              <a:buSzPts val="2200"/>
              <a:buNone/>
            </a:pPr>
            <a:r>
              <a:rPr lang="en" sz="1400">
                <a:latin typeface="Times New Roman"/>
                <a:ea typeface="Times New Roman"/>
                <a:cs typeface="Times New Roman"/>
                <a:sym typeface="Times New Roman"/>
              </a:rPr>
              <a:t>[2]. Gulrajani, I.; Ahmed, F.; Arjovsky, M.; Dumoulin, V.; Courville, A.C. Improved training of Wasserstein GANs. In Proceedings of the 31st International Conference on Neural Information Processing Systems, Long Beach, CA, USA, 4–9 December 2017; 5769–5779</a:t>
            </a:r>
            <a:endParaRPr sz="1400">
              <a:latin typeface="Times New Roman"/>
              <a:ea typeface="Times New Roman"/>
              <a:cs typeface="Times New Roman"/>
              <a:sym typeface="Times New Roman"/>
            </a:endParaRPr>
          </a:p>
          <a:p>
            <a:pPr marL="0" lvl="0" indent="0" algn="l" rtl="0">
              <a:lnSpc>
                <a:spcPct val="150000"/>
              </a:lnSpc>
              <a:spcBef>
                <a:spcPts val="0"/>
              </a:spcBef>
              <a:spcAft>
                <a:spcPts val="0"/>
              </a:spcAft>
              <a:buSzPts val="2200"/>
              <a:buNone/>
            </a:pPr>
            <a:r>
              <a:rPr lang="en" sz="1400">
                <a:latin typeface="Times New Roman"/>
                <a:ea typeface="Times New Roman"/>
                <a:cs typeface="Times New Roman"/>
                <a:sym typeface="Times New Roman"/>
              </a:rPr>
              <a:t>[3]. Nguyen, T.D.; Le, T.; Vu, H.; Phung, D. Dual Discriminator Generative Adversarial Nets. In Proceedings of the Advances in Neural Information Processing Systems 30, Long Beach, CA, USA, 4–9 December 2017; pp. 2667–2677. </a:t>
            </a:r>
            <a:endParaRPr sz="1400">
              <a:latin typeface="Times New Roman"/>
              <a:ea typeface="Times New Roman"/>
              <a:cs typeface="Times New Roman"/>
              <a:sym typeface="Times New Roman"/>
            </a:endParaRPr>
          </a:p>
          <a:p>
            <a:pPr marL="0" lvl="0" indent="0" algn="l" rtl="0">
              <a:lnSpc>
                <a:spcPct val="150000"/>
              </a:lnSpc>
              <a:spcBef>
                <a:spcPts val="0"/>
              </a:spcBef>
              <a:spcAft>
                <a:spcPts val="0"/>
              </a:spcAft>
              <a:buSzPts val="2200"/>
              <a:buNone/>
            </a:pPr>
            <a:r>
              <a:rPr lang="en" sz="1400">
                <a:latin typeface="Times New Roman"/>
                <a:ea typeface="Times New Roman"/>
                <a:cs typeface="Times New Roman"/>
                <a:sym typeface="Times New Roman"/>
              </a:rPr>
              <a:t>[4]. Zhang, X.; Zhao, Y.; Zhang, H. Dual-discriminator GAN: A GAN way of profile face recognition. In Proceedings of the 2020 IEEE International Conference on Artificial Intelligence and Computer Applications (ICAICA), Dalian, China, 27–29 June 2020; 162–166</a:t>
            </a:r>
            <a:endParaRPr sz="2400"/>
          </a:p>
          <a:p>
            <a:pPr marL="0" lvl="0" indent="0" algn="l" rtl="0">
              <a:lnSpc>
                <a:spcPct val="115000"/>
              </a:lnSpc>
              <a:spcBef>
                <a:spcPts val="0"/>
              </a:spcBef>
              <a:spcAft>
                <a:spcPts val="0"/>
              </a:spcAft>
              <a:buSzPts val="2200"/>
              <a:buNone/>
            </a:pPr>
            <a:endParaRPr/>
          </a:p>
          <a:p>
            <a:pPr marL="457200" lvl="0" indent="0" algn="l" rtl="0">
              <a:lnSpc>
                <a:spcPct val="115000"/>
              </a:lnSpc>
              <a:spcBef>
                <a:spcPts val="1600"/>
              </a:spcBef>
              <a:spcAft>
                <a:spcPts val="0"/>
              </a:spcAft>
              <a:buSzPts val="2200"/>
              <a:buNone/>
            </a:pPr>
            <a:endParaRPr/>
          </a:p>
          <a:p>
            <a:pPr marL="457200" lvl="0" indent="0" algn="l" rtl="0">
              <a:lnSpc>
                <a:spcPct val="115000"/>
              </a:lnSpc>
              <a:spcBef>
                <a:spcPts val="1600"/>
              </a:spcBef>
              <a:spcAft>
                <a:spcPts val="0"/>
              </a:spcAft>
              <a:buSzPts val="2200"/>
              <a:buNone/>
            </a:pPr>
            <a:endParaRPr/>
          </a:p>
          <a:p>
            <a:pPr marL="457200" lvl="0" indent="0" algn="l" rtl="0">
              <a:lnSpc>
                <a:spcPct val="115000"/>
              </a:lnSpc>
              <a:spcBef>
                <a:spcPts val="1600"/>
              </a:spcBef>
              <a:spcAft>
                <a:spcPts val="0"/>
              </a:spcAft>
              <a:buSzPts val="2200"/>
              <a:buNone/>
            </a:pPr>
            <a:endParaRPr/>
          </a:p>
          <a:p>
            <a:pPr marL="914400" lvl="0" indent="0" algn="l" rtl="0">
              <a:lnSpc>
                <a:spcPct val="115000"/>
              </a:lnSpc>
              <a:spcBef>
                <a:spcPts val="1600"/>
              </a:spcBef>
              <a:spcAft>
                <a:spcPts val="1600"/>
              </a:spcAft>
              <a:buSzPts val="2200"/>
              <a:buNone/>
            </a:pPr>
            <a:endParaRPr sz="1800"/>
          </a:p>
        </p:txBody>
      </p:sp>
    </p:spTree>
  </p:cSld>
  <p:clrMapOvr>
    <a:masterClrMapping/>
  </p:clrMapOvr>
</p:sld>
</file>

<file path=ppt/theme/theme1.xml><?xml version="1.0" encoding="utf-8"?>
<a:theme xmlns:a="http://schemas.openxmlformats.org/drawingml/2006/main" name="Material - R01">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TotalTime>
  <Words>634</Words>
  <Application>Microsoft Office PowerPoint</Application>
  <PresentationFormat>On-screen Show (16:9)</PresentationFormat>
  <Paragraphs>54</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Roboto</vt:lpstr>
      <vt:lpstr>Times New Roman</vt:lpstr>
      <vt:lpstr>Material - R01</vt:lpstr>
      <vt:lpstr>DETECTION OF ADVERSARIAL DDOS ATTACKS USING GENERATIVE ADVERSARIAL NETWORKS WITH DUAL DISCRIMINATORS (GANDD)</vt:lpstr>
      <vt:lpstr>Tóm tắt </vt:lpstr>
      <vt:lpstr>Giới thiệu</vt:lpstr>
      <vt:lpstr>Mục tiêu</vt:lpstr>
      <vt:lpstr>Nội dung và Phương pháp</vt:lpstr>
      <vt:lpstr>Nội dung và Phương pháp</vt:lpstr>
      <vt:lpstr>Kết quả dự kiến</vt:lpstr>
      <vt:lpstr>Tài liệu tham khảo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GOOGLE RATING COMMENTS ABOUT UNIVERSITY  MEDICAL CENTER HCMC ON MANY ASPECTS USING THE HSD MODEL</dc:title>
  <cp:lastModifiedBy>Nguyen Thanh Tam (Phong CNTT)</cp:lastModifiedBy>
  <cp:revision>4</cp:revision>
  <dcterms:modified xsi:type="dcterms:W3CDTF">2024-05-30T16:12:11Z</dcterms:modified>
</cp:coreProperties>
</file>